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JUN R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17T22:29:46.625">
    <p:pos x="6000" y="0"/>
    <p:text>Jun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1-17T22:29:57.231">
    <p:pos x="6000" y="0"/>
    <p:text>Jun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11-17T22:30:04.205">
    <p:pos x="6000" y="0"/>
    <p:text>Jun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11-17T23:22:14.130">
    <p:pos x="6000" y="0"/>
    <p:text>Jun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9cbabab75b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9cbabab75b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9cba4433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9cba4433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9cb73f86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9cb73f86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9cbabab7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9cbabab7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9cbabab7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9cbabab7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9cbabab75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9cbabab7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9cbabab75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9cbabab75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9cbabab75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9cbabab75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9cbabab75b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9cbabab75b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cbabab7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cbabab7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cbabab75b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cbabab75b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cbabab7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9cbabab7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9c90a293c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9c90a293c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cbabab75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9cbabab75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9cba4433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9cba4433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cb73f86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cb73f86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9cb73f86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9cb73f86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2.xml"/><Relationship Id="rId4" Type="http://schemas.openxmlformats.org/officeDocument/2006/relationships/image" Target="../media/image7.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3.xml"/><Relationship Id="rId4" Type="http://schemas.openxmlformats.org/officeDocument/2006/relationships/image" Target="../media/image4.png"/><Relationship Id="rId5"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232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CS 3354 Project:</a:t>
            </a:r>
            <a:endParaRPr/>
          </a:p>
          <a:p>
            <a:pPr indent="0" lvl="0" marL="0" rtl="0" algn="l">
              <a:spcBef>
                <a:spcPts val="0"/>
              </a:spcBef>
              <a:spcAft>
                <a:spcPts val="0"/>
              </a:spcAft>
              <a:buNone/>
            </a:pPr>
            <a:r>
              <a:rPr lang="en" sz="6000"/>
              <a:t>Eruces</a:t>
            </a:r>
            <a:endParaRPr sz="6000"/>
          </a:p>
          <a:p>
            <a:pPr indent="0" lvl="0" marL="0" rtl="0" algn="l">
              <a:spcBef>
                <a:spcPts val="0"/>
              </a:spcBef>
              <a:spcAft>
                <a:spcPts val="0"/>
              </a:spcAft>
              <a:buNone/>
            </a:pPr>
            <a:r>
              <a:rPr lang="en" sz="3333"/>
              <a:t>A Banking </a:t>
            </a:r>
            <a:r>
              <a:rPr lang="en" sz="3333"/>
              <a:t>Application</a:t>
            </a:r>
            <a:endParaRPr sz="3333"/>
          </a:p>
        </p:txBody>
      </p:sp>
      <p:sp>
        <p:nvSpPr>
          <p:cNvPr id="278" name="Google Shape;278;p13"/>
          <p:cNvSpPr txBox="1"/>
          <p:nvPr>
            <p:ph idx="1" type="subTitle"/>
          </p:nvPr>
        </p:nvSpPr>
        <p:spPr>
          <a:xfrm>
            <a:off x="824000" y="2605700"/>
            <a:ext cx="4255500" cy="170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By Jonah Getz, Daniel Jun, Yongming Mai, Jun Ren, Shivani Pattni, Jason Ta, and Grace Zhou</a:t>
            </a:r>
            <a:endParaRPr sz="1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Scheduling</a:t>
            </a:r>
            <a:endParaRPr/>
          </a:p>
        </p:txBody>
      </p:sp>
      <p:sp>
        <p:nvSpPr>
          <p:cNvPr id="335" name="Google Shape;335;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Date: December 1, 2023</a:t>
            </a:r>
            <a:endParaRPr/>
          </a:p>
          <a:p>
            <a:pPr indent="0" lvl="0" marL="0" rtl="0" algn="l">
              <a:spcBef>
                <a:spcPts val="1200"/>
              </a:spcBef>
              <a:spcAft>
                <a:spcPts val="0"/>
              </a:spcAft>
              <a:buNone/>
            </a:pPr>
            <a:r>
              <a:rPr lang="en"/>
              <a:t>End Date: August 31, 2024</a:t>
            </a:r>
            <a:endParaRPr/>
          </a:p>
          <a:p>
            <a:pPr indent="0" lvl="0" marL="0" rtl="0" algn="l">
              <a:spcBef>
                <a:spcPts val="1200"/>
              </a:spcBef>
              <a:spcAft>
                <a:spcPts val="0"/>
              </a:spcAft>
              <a:buNone/>
            </a:pPr>
            <a:r>
              <a:rPr lang="en"/>
              <a:t>Total Duration: 9 months</a:t>
            </a:r>
            <a:endParaRPr/>
          </a:p>
          <a:p>
            <a:pPr indent="0" lvl="0" marL="0" rtl="0" algn="l">
              <a:spcBef>
                <a:spcPts val="1200"/>
              </a:spcBef>
              <a:spcAft>
                <a:spcPts val="1200"/>
              </a:spcAft>
              <a:buNone/>
            </a:pPr>
            <a:r>
              <a:rPr lang="en"/>
              <a:t>Based on our Function Point Analysis and the complexity of an online banking application, this should allow </a:t>
            </a:r>
            <a:r>
              <a:rPr lang="en"/>
              <a:t>enough</a:t>
            </a:r>
            <a:r>
              <a:rPr lang="en"/>
              <a:t> time to complete proper testing and feedback as well as a buffer for unexpected delays that may arise during the process.</a:t>
            </a:r>
            <a:br>
              <a:rPr lang="e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Estimated Cost of Hardware Products</a:t>
            </a:r>
            <a:endParaRPr/>
          </a:p>
          <a:p>
            <a:pPr indent="0" lvl="0" marL="0" rtl="0" algn="l">
              <a:spcBef>
                <a:spcPts val="0"/>
              </a:spcBef>
              <a:spcAft>
                <a:spcPts val="0"/>
              </a:spcAft>
              <a:buNone/>
            </a:pPr>
            <a:r>
              <a:t/>
            </a:r>
            <a:endParaRPr/>
          </a:p>
        </p:txBody>
      </p:sp>
      <p:sp>
        <p:nvSpPr>
          <p:cNvPr id="341" name="Google Shape;341;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Server</a:t>
            </a:r>
            <a:endParaRPr/>
          </a:p>
          <a:p>
            <a:pPr indent="-311150" lvl="0" marL="457200" rtl="0" algn="l">
              <a:spcBef>
                <a:spcPts val="1200"/>
              </a:spcBef>
              <a:spcAft>
                <a:spcPts val="0"/>
              </a:spcAft>
              <a:buSzPts val="1300"/>
              <a:buChar char="●"/>
            </a:pPr>
            <a:r>
              <a:rPr lang="en"/>
              <a:t>Security is the first priority for a banking system</a:t>
            </a:r>
            <a:endParaRPr/>
          </a:p>
          <a:p>
            <a:pPr indent="-311150" lvl="0" marL="457200" rtl="0" algn="l">
              <a:spcBef>
                <a:spcPts val="0"/>
              </a:spcBef>
              <a:spcAft>
                <a:spcPts val="0"/>
              </a:spcAft>
              <a:buSzPts val="1300"/>
              <a:buChar char="●"/>
            </a:pPr>
            <a:r>
              <a:rPr lang="en"/>
              <a:t>So we will favor physical server rather than cloud-based servers</a:t>
            </a:r>
            <a:endParaRPr/>
          </a:p>
          <a:p>
            <a:pPr indent="-311150" lvl="0" marL="457200" rtl="0" algn="l">
              <a:spcBef>
                <a:spcPts val="0"/>
              </a:spcBef>
              <a:spcAft>
                <a:spcPts val="0"/>
              </a:spcAft>
              <a:buSzPts val="1300"/>
              <a:buChar char="●"/>
            </a:pPr>
            <a:r>
              <a:rPr lang="en"/>
              <a:t>Cost for a typical physical server is $1,476.31</a:t>
            </a:r>
            <a:endParaRPr/>
          </a:p>
          <a:p>
            <a:pPr indent="-311150" lvl="0" marL="457200" rtl="0" algn="l">
              <a:spcBef>
                <a:spcPts val="0"/>
              </a:spcBef>
              <a:spcAft>
                <a:spcPts val="0"/>
              </a:spcAft>
              <a:buSzPts val="1300"/>
              <a:buChar char="●"/>
            </a:pPr>
            <a:r>
              <a:rPr lang="en"/>
              <a:t>M</a:t>
            </a:r>
            <a:r>
              <a:rPr lang="en"/>
              <a:t>ore servers will be added as the project scope expands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Estimated Cost of Software Products</a:t>
            </a:r>
            <a:endParaRPr/>
          </a:p>
        </p:txBody>
      </p:sp>
      <p:sp>
        <p:nvSpPr>
          <p:cNvPr id="347" name="Google Shape;347;p24"/>
          <p:cNvSpPr txBox="1"/>
          <p:nvPr>
            <p:ph idx="1" type="body"/>
          </p:nvPr>
        </p:nvSpPr>
        <p:spPr>
          <a:xfrm>
            <a:off x="1303800" y="1636425"/>
            <a:ext cx="7030500" cy="3035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a:t>Authentication (optional): using Duo Security</a:t>
            </a:r>
            <a:endParaRPr/>
          </a:p>
          <a:p>
            <a:pPr indent="-311150" lvl="0" marL="457200" rtl="0" algn="l">
              <a:lnSpc>
                <a:spcPct val="105000"/>
              </a:lnSpc>
              <a:spcBef>
                <a:spcPts val="1200"/>
              </a:spcBef>
              <a:spcAft>
                <a:spcPts val="0"/>
              </a:spcAft>
              <a:buSzPts val="1300"/>
              <a:buChar char="●"/>
            </a:pPr>
            <a:r>
              <a:rPr lang="en"/>
              <a:t>Price: $6 per user per month = $72 per user per year</a:t>
            </a:r>
            <a:endParaRPr/>
          </a:p>
          <a:p>
            <a:pPr indent="-311150" lvl="0" marL="457200" rtl="0" algn="l">
              <a:lnSpc>
                <a:spcPct val="105000"/>
              </a:lnSpc>
              <a:spcBef>
                <a:spcPts val="0"/>
              </a:spcBef>
              <a:spcAft>
                <a:spcPts val="0"/>
              </a:spcAft>
              <a:buSzPts val="1300"/>
              <a:buChar char="●"/>
            </a:pPr>
            <a:r>
              <a:rPr lang="en"/>
              <a:t>Estimating approximately 5000 users for the app at launch</a:t>
            </a:r>
            <a:endParaRPr/>
          </a:p>
          <a:p>
            <a:pPr indent="-311150" lvl="0" marL="457200" rtl="0" algn="l">
              <a:lnSpc>
                <a:spcPct val="105000"/>
              </a:lnSpc>
              <a:spcBef>
                <a:spcPts val="0"/>
              </a:spcBef>
              <a:spcAft>
                <a:spcPts val="0"/>
              </a:spcAft>
              <a:buSzPts val="1300"/>
              <a:buChar char="●"/>
            </a:pPr>
            <a:r>
              <a:rPr lang="en"/>
              <a:t>~$360000 per year on authentication</a:t>
            </a:r>
            <a:endParaRPr/>
          </a:p>
          <a:p>
            <a:pPr indent="0" lvl="0" marL="457200" rtl="0" algn="l">
              <a:lnSpc>
                <a:spcPct val="105000"/>
              </a:lnSpc>
              <a:spcBef>
                <a:spcPts val="0"/>
              </a:spcBef>
              <a:spcAft>
                <a:spcPts val="0"/>
              </a:spcAft>
              <a:buNone/>
            </a:pPr>
            <a:r>
              <a:t/>
            </a:r>
            <a:endParaRPr/>
          </a:p>
          <a:p>
            <a:pPr indent="0" lvl="0" marL="0" rtl="0" algn="l">
              <a:lnSpc>
                <a:spcPct val="105000"/>
              </a:lnSpc>
              <a:spcBef>
                <a:spcPts val="0"/>
              </a:spcBef>
              <a:spcAft>
                <a:spcPts val="0"/>
              </a:spcAft>
              <a:buNone/>
            </a:pPr>
            <a:r>
              <a:rPr lang="en"/>
              <a:t>LLM API for AI customer service: using GPT-4</a:t>
            </a:r>
            <a:endParaRPr/>
          </a:p>
          <a:p>
            <a:pPr indent="0" lvl="0" marL="0" rtl="0" algn="l">
              <a:lnSpc>
                <a:spcPct val="105000"/>
              </a:lnSpc>
              <a:spcBef>
                <a:spcPts val="0"/>
              </a:spcBef>
              <a:spcAft>
                <a:spcPts val="0"/>
              </a:spcAft>
              <a:buNone/>
            </a:pPr>
            <a:r>
              <a:t/>
            </a:r>
            <a:endParaRPr/>
          </a:p>
          <a:p>
            <a:pPr indent="-311150" lvl="0" marL="457200" rtl="0" algn="l">
              <a:lnSpc>
                <a:spcPct val="105000"/>
              </a:lnSpc>
              <a:spcBef>
                <a:spcPts val="0"/>
              </a:spcBef>
              <a:spcAft>
                <a:spcPts val="0"/>
              </a:spcAft>
              <a:buSzPts val="1300"/>
              <a:buChar char="●"/>
            </a:pPr>
            <a:r>
              <a:rPr lang="en"/>
              <a:t>Price: $0.01 per 1000 tokens. 1000 tokens is about 750 words or one page of text [2]</a:t>
            </a:r>
            <a:endParaRPr/>
          </a:p>
          <a:p>
            <a:pPr indent="-311150" lvl="0" marL="457200" rtl="0" algn="l">
              <a:lnSpc>
                <a:spcPct val="105000"/>
              </a:lnSpc>
              <a:spcBef>
                <a:spcPts val="0"/>
              </a:spcBef>
              <a:spcAft>
                <a:spcPts val="0"/>
              </a:spcAft>
              <a:buSzPts val="1300"/>
              <a:buChar char="●"/>
            </a:pPr>
            <a:r>
              <a:rPr lang="en"/>
              <a:t>Estimating that each AI customer support ticket will use on average 750 tokens</a:t>
            </a:r>
            <a:endParaRPr/>
          </a:p>
          <a:p>
            <a:pPr indent="-311150" lvl="0" marL="457200" rtl="0" algn="l">
              <a:lnSpc>
                <a:spcPct val="105000"/>
              </a:lnSpc>
              <a:spcBef>
                <a:spcPts val="0"/>
              </a:spcBef>
              <a:spcAft>
                <a:spcPts val="0"/>
              </a:spcAft>
              <a:buSzPts val="1300"/>
              <a:buChar char="●"/>
            </a:pPr>
            <a:r>
              <a:rPr lang="en"/>
              <a:t>With about 5000 users, every day about one percent will have an issue.</a:t>
            </a:r>
            <a:endParaRPr/>
          </a:p>
          <a:p>
            <a:pPr indent="-311150" lvl="0" marL="457200" rtl="0" algn="l">
              <a:lnSpc>
                <a:spcPct val="105000"/>
              </a:lnSpc>
              <a:spcBef>
                <a:spcPts val="0"/>
              </a:spcBef>
              <a:spcAft>
                <a:spcPts val="0"/>
              </a:spcAft>
              <a:buSzPts val="1300"/>
              <a:buChar char="●"/>
            </a:pPr>
            <a:r>
              <a:rPr lang="en"/>
              <a:t>5000 * 0.01 = 50 per day</a:t>
            </a:r>
            <a:endParaRPr/>
          </a:p>
          <a:p>
            <a:pPr indent="-311150" lvl="0" marL="457200" rtl="0" algn="l">
              <a:lnSpc>
                <a:spcPct val="105000"/>
              </a:lnSpc>
              <a:spcBef>
                <a:spcPts val="0"/>
              </a:spcBef>
              <a:spcAft>
                <a:spcPts val="0"/>
              </a:spcAft>
              <a:buSzPts val="1300"/>
              <a:buChar char="●"/>
            </a:pPr>
            <a:r>
              <a:rPr lang="en"/>
              <a:t>50 * 0.01 * (750 / 1000) = $0.375 per day, or ~$140 per year on LLM API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5"/>
          <p:cNvPicPr preferRelativeResize="0"/>
          <p:nvPr/>
        </p:nvPicPr>
        <p:blipFill>
          <a:blip r:embed="rId4">
            <a:alphaModFix/>
          </a:blip>
          <a:stretch>
            <a:fillRect/>
          </a:stretch>
        </p:blipFill>
        <p:spPr>
          <a:xfrm>
            <a:off x="0" y="2778026"/>
            <a:ext cx="5168776" cy="2223800"/>
          </a:xfrm>
          <a:prstGeom prst="rect">
            <a:avLst/>
          </a:prstGeom>
          <a:noFill/>
          <a:ln>
            <a:noFill/>
          </a:ln>
        </p:spPr>
      </p:pic>
      <p:pic>
        <p:nvPicPr>
          <p:cNvPr id="353" name="Google Shape;353;p25"/>
          <p:cNvPicPr preferRelativeResize="0"/>
          <p:nvPr/>
        </p:nvPicPr>
        <p:blipFill>
          <a:blip r:embed="rId5">
            <a:alphaModFix/>
          </a:blip>
          <a:stretch>
            <a:fillRect/>
          </a:stretch>
        </p:blipFill>
        <p:spPr>
          <a:xfrm>
            <a:off x="-2" y="45276"/>
            <a:ext cx="5253225" cy="1965075"/>
          </a:xfrm>
          <a:prstGeom prst="rect">
            <a:avLst/>
          </a:prstGeom>
          <a:noFill/>
          <a:ln>
            <a:noFill/>
          </a:ln>
        </p:spPr>
      </p:pic>
      <p:sp>
        <p:nvSpPr>
          <p:cNvPr id="354" name="Google Shape;354;p25"/>
          <p:cNvSpPr txBox="1"/>
          <p:nvPr/>
        </p:nvSpPr>
        <p:spPr>
          <a:xfrm>
            <a:off x="5283575" y="45275"/>
            <a:ext cx="3785700" cy="457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Front-end Developers: 2 Mid-Level ($40 - $70 per hour)</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adequate skills for user interface and user experience tasks</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-of</a:t>
            </a:r>
            <a:r>
              <a:rPr lang="en" sz="1200">
                <a:latin typeface="Times New Roman"/>
                <a:ea typeface="Times New Roman"/>
                <a:cs typeface="Times New Roman"/>
                <a:sym typeface="Times New Roman"/>
              </a:rPr>
              <a:t>fering a balance </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-cost-effectiveness. </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Back-end Developers: 2 Senior-Level ($75 - $130 per hour) </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need highly experienced developers capable of handling complex business logic and data processing in banking software. </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-Stability</a:t>
            </a:r>
            <a:endParaRPr sz="12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200">
                <a:latin typeface="Times New Roman"/>
                <a:ea typeface="Times New Roman"/>
                <a:cs typeface="Times New Roman"/>
                <a:sym typeface="Times New Roman"/>
              </a:rPr>
              <a:t>-Security </a:t>
            </a:r>
            <a:endParaRPr sz="1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idx="1" type="body"/>
          </p:nvPr>
        </p:nvSpPr>
        <p:spPr>
          <a:xfrm>
            <a:off x="4813600" y="2546575"/>
            <a:ext cx="42123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Quality Assurance Engineers: 2 Mid-Level ($48 - $57 per hour)</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-Sufficient experience to identify and resolve issues</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pic>
        <p:nvPicPr>
          <p:cNvPr id="360" name="Google Shape;360;p26"/>
          <p:cNvPicPr preferRelativeResize="0"/>
          <p:nvPr/>
        </p:nvPicPr>
        <p:blipFill>
          <a:blip r:embed="rId4">
            <a:alphaModFix/>
          </a:blip>
          <a:stretch>
            <a:fillRect/>
          </a:stretch>
        </p:blipFill>
        <p:spPr>
          <a:xfrm>
            <a:off x="3787000" y="0"/>
            <a:ext cx="5357000" cy="1490525"/>
          </a:xfrm>
          <a:prstGeom prst="rect">
            <a:avLst/>
          </a:prstGeom>
          <a:noFill/>
          <a:ln>
            <a:noFill/>
          </a:ln>
        </p:spPr>
      </p:pic>
      <p:pic>
        <p:nvPicPr>
          <p:cNvPr id="361" name="Google Shape;361;p26"/>
          <p:cNvPicPr preferRelativeResize="0"/>
          <p:nvPr/>
        </p:nvPicPr>
        <p:blipFill>
          <a:blip r:embed="rId5">
            <a:alphaModFix/>
          </a:blip>
          <a:stretch>
            <a:fillRect/>
          </a:stretch>
        </p:blipFill>
        <p:spPr>
          <a:xfrm>
            <a:off x="0" y="2571750"/>
            <a:ext cx="4731474" cy="2491250"/>
          </a:xfrm>
          <a:prstGeom prst="rect">
            <a:avLst/>
          </a:prstGeom>
          <a:noFill/>
          <a:ln>
            <a:noFill/>
          </a:ln>
        </p:spPr>
      </p:pic>
      <p:sp>
        <p:nvSpPr>
          <p:cNvPr id="362" name="Google Shape;362;p26"/>
          <p:cNvSpPr txBox="1"/>
          <p:nvPr>
            <p:ph idx="1" type="body"/>
          </p:nvPr>
        </p:nvSpPr>
        <p:spPr>
          <a:xfrm>
            <a:off x="0" y="0"/>
            <a:ext cx="3673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Project Manager: 1 Senior-Level ($49 - $62 per hour)</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Vital for ensuring the project is completed on time and within budget.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-extensive experience helps in managing the team</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-coordinating resources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8" name="Google Shape;368;p27"/>
          <p:cNvSpPr txBox="1"/>
          <p:nvPr>
            <p:ph idx="1" type="body"/>
          </p:nvPr>
        </p:nvSpPr>
        <p:spPr>
          <a:xfrm>
            <a:off x="583975" y="1990050"/>
            <a:ext cx="7750200" cy="25416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Cost Calculation:</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Front-end Developers: 2 x $55 (average) x 40 hours = $4,400</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Back-end Developers: 2 x $102.5 (average) x 40 hours = $8,200</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QA Engineers: 2 x $52.5 (average) x 40 hours = $4,200</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Project Manager: $55 (average) x 40 hours = $2,200</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200">
                <a:solidFill>
                  <a:srgbClr val="000000"/>
                </a:solidFill>
                <a:latin typeface="Times New Roman"/>
                <a:ea typeface="Times New Roman"/>
                <a:cs typeface="Times New Roman"/>
                <a:sym typeface="Times New Roman"/>
              </a:rPr>
              <a:t>Total = $4,400 (Front-end) + $8,200 (Back-end) + $4,200 (QA) + $2200 (PM) = $19,000        </a:t>
            </a:r>
            <a:endParaRPr/>
          </a:p>
        </p:txBody>
      </p:sp>
      <p:pic>
        <p:nvPicPr>
          <p:cNvPr id="369" name="Google Shape;369;p27"/>
          <p:cNvPicPr preferRelativeResize="0"/>
          <p:nvPr/>
        </p:nvPicPr>
        <p:blipFill>
          <a:blip r:embed="rId4">
            <a:alphaModFix/>
          </a:blip>
          <a:stretch>
            <a:fillRect/>
          </a:stretch>
        </p:blipFill>
        <p:spPr>
          <a:xfrm>
            <a:off x="1371725" y="54024"/>
            <a:ext cx="5988850" cy="1669175"/>
          </a:xfrm>
          <a:prstGeom prst="rect">
            <a:avLst/>
          </a:prstGeom>
          <a:noFill/>
          <a:ln>
            <a:noFill/>
          </a:ln>
        </p:spPr>
      </p:pic>
      <p:sp>
        <p:nvSpPr>
          <p:cNvPr id="370" name="Google Shape;370;p27"/>
          <p:cNvSpPr txBox="1"/>
          <p:nvPr/>
        </p:nvSpPr>
        <p:spPr>
          <a:xfrm>
            <a:off x="5466325" y="2377725"/>
            <a:ext cx="3446400" cy="16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Given the intuitive nature of the banking software: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-Don’t need many people( estimate 20)</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-All cost(material and people) ≈ 200</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Total after installation: 20 x $200 = $4000</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371" name="Google Shape;371;p27"/>
          <p:cNvSpPr txBox="1"/>
          <p:nvPr/>
        </p:nvSpPr>
        <p:spPr>
          <a:xfrm>
            <a:off x="5588200" y="4531650"/>
            <a:ext cx="2079900" cy="3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latin typeface="Times New Roman"/>
                <a:ea typeface="Times New Roman"/>
                <a:cs typeface="Times New Roman"/>
                <a:sym typeface="Times New Roman"/>
              </a:rPr>
              <a:t>$19,000 + $4000 = $23,000</a:t>
            </a:r>
            <a:endParaRPr sz="1300">
              <a:solidFill>
                <a:schemeClr val="dk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 Login</a:t>
            </a:r>
            <a:endParaRPr/>
          </a:p>
        </p:txBody>
      </p:sp>
      <p:pic>
        <p:nvPicPr>
          <p:cNvPr id="377" name="Google Shape;377;p28"/>
          <p:cNvPicPr preferRelativeResize="0"/>
          <p:nvPr/>
        </p:nvPicPr>
        <p:blipFill>
          <a:blip r:embed="rId3">
            <a:alphaModFix/>
          </a:blip>
          <a:stretch>
            <a:fillRect/>
          </a:stretch>
        </p:blipFill>
        <p:spPr>
          <a:xfrm>
            <a:off x="1810675" y="1684675"/>
            <a:ext cx="4578117" cy="324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 Accounts</a:t>
            </a:r>
            <a:endParaRPr/>
          </a:p>
        </p:txBody>
      </p:sp>
      <p:pic>
        <p:nvPicPr>
          <p:cNvPr id="383" name="Google Shape;383;p29"/>
          <p:cNvPicPr preferRelativeResize="0"/>
          <p:nvPr/>
        </p:nvPicPr>
        <p:blipFill>
          <a:blip r:embed="rId3">
            <a:alphaModFix/>
          </a:blip>
          <a:stretch>
            <a:fillRect/>
          </a:stretch>
        </p:blipFill>
        <p:spPr>
          <a:xfrm>
            <a:off x="1754450" y="1597875"/>
            <a:ext cx="4551591" cy="3240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 AI Chat</a:t>
            </a:r>
            <a:endParaRPr/>
          </a:p>
        </p:txBody>
      </p:sp>
      <p:pic>
        <p:nvPicPr>
          <p:cNvPr id="389" name="Google Shape;389;p30"/>
          <p:cNvPicPr preferRelativeResize="0"/>
          <p:nvPr/>
        </p:nvPicPr>
        <p:blipFill>
          <a:blip r:embed="rId3">
            <a:alphaModFix/>
          </a:blip>
          <a:stretch>
            <a:fillRect/>
          </a:stretch>
        </p:blipFill>
        <p:spPr>
          <a:xfrm>
            <a:off x="2129225" y="1597875"/>
            <a:ext cx="4552318" cy="3240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a:p>
            <a:pPr indent="0" lvl="0" marL="0" rtl="0" algn="l">
              <a:spcBef>
                <a:spcPts val="0"/>
              </a:spcBef>
              <a:spcAft>
                <a:spcPts val="0"/>
              </a:spcAft>
              <a:buNone/>
            </a:pPr>
            <a:r>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431800" lvl="0" marL="457200" rtl="0" algn="l">
              <a:spcBef>
                <a:spcPts val="0"/>
              </a:spcBef>
              <a:spcAft>
                <a:spcPts val="0"/>
              </a:spcAft>
              <a:buSzPts val="3200"/>
              <a:buChar char="●"/>
            </a:pPr>
            <a:r>
              <a:rPr lang="en" sz="3200"/>
              <a:t>Make a good banking application</a:t>
            </a:r>
            <a:endParaRPr sz="3200"/>
          </a:p>
          <a:p>
            <a:pPr indent="-431800" lvl="0" marL="457200" rtl="0" algn="l">
              <a:spcBef>
                <a:spcPts val="0"/>
              </a:spcBef>
              <a:spcAft>
                <a:spcPts val="0"/>
              </a:spcAft>
              <a:buSzPts val="3200"/>
              <a:buChar char="●"/>
            </a:pPr>
            <a:r>
              <a:rPr lang="en" sz="3200"/>
              <a:t>Simple</a:t>
            </a:r>
            <a:endParaRPr sz="3200"/>
          </a:p>
          <a:p>
            <a:pPr indent="-431800" lvl="0" marL="457200" rtl="0" algn="l">
              <a:spcBef>
                <a:spcPts val="0"/>
              </a:spcBef>
              <a:spcAft>
                <a:spcPts val="0"/>
              </a:spcAft>
              <a:buSzPts val="3200"/>
              <a:buChar char="●"/>
            </a:pPr>
            <a:r>
              <a:rPr lang="en" sz="3200"/>
              <a:t>Easy to use</a:t>
            </a:r>
            <a:endParaRPr sz="3200"/>
          </a:p>
          <a:p>
            <a:pPr indent="-431800" lvl="0" marL="457200" rtl="0" algn="l">
              <a:spcBef>
                <a:spcPts val="0"/>
              </a:spcBef>
              <a:spcAft>
                <a:spcPts val="0"/>
              </a:spcAft>
              <a:buSzPts val="3200"/>
              <a:buChar char="●"/>
            </a:pPr>
            <a:r>
              <a:rPr lang="en" sz="3200"/>
              <a:t>Incorporate AI</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and Nonfunctional Requirements</a:t>
            </a:r>
            <a:endParaRPr/>
          </a:p>
        </p:txBody>
      </p:sp>
      <p:sp>
        <p:nvSpPr>
          <p:cNvPr id="290" name="Google Shape;290;p15"/>
          <p:cNvSpPr txBox="1"/>
          <p:nvPr>
            <p:ph idx="1" type="body"/>
          </p:nvPr>
        </p:nvSpPr>
        <p:spPr>
          <a:xfrm>
            <a:off x="1303800" y="1521675"/>
            <a:ext cx="7030500" cy="3307500"/>
          </a:xfrm>
          <a:prstGeom prst="rect">
            <a:avLst/>
          </a:prstGeom>
        </p:spPr>
        <p:txBody>
          <a:bodyPr anchorCtr="0" anchor="t" bIns="91425" lIns="91425" spcFirstLastPara="1" rIns="91425" wrap="square" tIns="91425">
            <a:normAutofit/>
          </a:bodyPr>
          <a:lstStyle/>
          <a:p>
            <a:pPr indent="-370681" lvl="0" marL="457200" rtl="0" algn="l">
              <a:lnSpc>
                <a:spcPct val="95000"/>
              </a:lnSpc>
              <a:spcBef>
                <a:spcPts val="0"/>
              </a:spcBef>
              <a:spcAft>
                <a:spcPts val="0"/>
              </a:spcAft>
              <a:buSzPts val="2238"/>
              <a:buChar char="●"/>
            </a:pPr>
            <a:r>
              <a:rPr lang="en" sz="2237"/>
              <a:t>Functional</a:t>
            </a:r>
            <a:endParaRPr sz="2237"/>
          </a:p>
          <a:p>
            <a:pPr indent="-370681" lvl="1" marL="914400" rtl="0" algn="l">
              <a:lnSpc>
                <a:spcPct val="95000"/>
              </a:lnSpc>
              <a:spcBef>
                <a:spcPts val="0"/>
              </a:spcBef>
              <a:spcAft>
                <a:spcPts val="0"/>
              </a:spcAft>
              <a:buSzPts val="2238"/>
              <a:buChar char="○"/>
            </a:pPr>
            <a:r>
              <a:rPr lang="en" sz="2237"/>
              <a:t>Authenticate users</a:t>
            </a:r>
            <a:endParaRPr sz="2237"/>
          </a:p>
          <a:p>
            <a:pPr indent="-370681" lvl="1" marL="914400" rtl="0" algn="l">
              <a:lnSpc>
                <a:spcPct val="95000"/>
              </a:lnSpc>
              <a:spcBef>
                <a:spcPts val="0"/>
              </a:spcBef>
              <a:spcAft>
                <a:spcPts val="0"/>
              </a:spcAft>
              <a:buSzPts val="2238"/>
              <a:buChar char="○"/>
            </a:pPr>
            <a:r>
              <a:rPr lang="en" sz="2237"/>
              <a:t>Deposit, withdraw, transfer</a:t>
            </a:r>
            <a:r>
              <a:rPr lang="en" sz="2237"/>
              <a:t> money</a:t>
            </a:r>
            <a:endParaRPr sz="2237"/>
          </a:p>
          <a:p>
            <a:pPr indent="-370681" lvl="1" marL="914400" rtl="0" algn="l">
              <a:lnSpc>
                <a:spcPct val="95000"/>
              </a:lnSpc>
              <a:spcBef>
                <a:spcPts val="0"/>
              </a:spcBef>
              <a:spcAft>
                <a:spcPts val="0"/>
              </a:spcAft>
              <a:buSzPts val="2238"/>
              <a:buChar char="○"/>
            </a:pPr>
            <a:r>
              <a:rPr lang="en" sz="2237"/>
              <a:t>Summarize account info</a:t>
            </a:r>
            <a:endParaRPr sz="2237"/>
          </a:p>
          <a:p>
            <a:pPr indent="-370681" lvl="1" marL="914400" rtl="0" algn="l">
              <a:lnSpc>
                <a:spcPct val="95000"/>
              </a:lnSpc>
              <a:spcBef>
                <a:spcPts val="0"/>
              </a:spcBef>
              <a:spcAft>
                <a:spcPts val="0"/>
              </a:spcAft>
              <a:buSzPts val="2238"/>
              <a:buChar char="○"/>
            </a:pPr>
            <a:r>
              <a:rPr lang="en" sz="2237"/>
              <a:t>Customer support</a:t>
            </a:r>
            <a:endParaRPr sz="2237"/>
          </a:p>
          <a:p>
            <a:pPr indent="-370681" lvl="0" marL="457200" rtl="0" algn="l">
              <a:lnSpc>
                <a:spcPct val="95000"/>
              </a:lnSpc>
              <a:spcBef>
                <a:spcPts val="0"/>
              </a:spcBef>
              <a:spcAft>
                <a:spcPts val="0"/>
              </a:spcAft>
              <a:buSzPts val="2238"/>
              <a:buChar char="●"/>
            </a:pPr>
            <a:r>
              <a:rPr lang="en" sz="2237"/>
              <a:t>Nonfunctional</a:t>
            </a:r>
            <a:endParaRPr sz="2237"/>
          </a:p>
          <a:p>
            <a:pPr indent="-370681" lvl="1" marL="914400" rtl="0" algn="l">
              <a:lnSpc>
                <a:spcPct val="95000"/>
              </a:lnSpc>
              <a:spcBef>
                <a:spcPts val="0"/>
              </a:spcBef>
              <a:spcAft>
                <a:spcPts val="0"/>
              </a:spcAft>
              <a:buSzPts val="2238"/>
              <a:buChar char="○"/>
            </a:pPr>
            <a:r>
              <a:rPr lang="en" sz="2237"/>
              <a:t>Simple UI</a:t>
            </a:r>
            <a:endParaRPr sz="2237"/>
          </a:p>
          <a:p>
            <a:pPr indent="-370681" lvl="1" marL="914400" rtl="0" algn="l">
              <a:lnSpc>
                <a:spcPct val="95000"/>
              </a:lnSpc>
              <a:spcBef>
                <a:spcPts val="0"/>
              </a:spcBef>
              <a:spcAft>
                <a:spcPts val="0"/>
              </a:spcAft>
              <a:buSzPts val="2238"/>
              <a:buChar char="○"/>
            </a:pPr>
            <a:r>
              <a:rPr lang="en" sz="2237"/>
              <a:t>High uptime</a:t>
            </a:r>
            <a:endParaRPr sz="2237"/>
          </a:p>
          <a:p>
            <a:pPr indent="-370681" lvl="1" marL="914400" rtl="0" algn="l">
              <a:lnSpc>
                <a:spcPct val="95000"/>
              </a:lnSpc>
              <a:spcBef>
                <a:spcPts val="0"/>
              </a:spcBef>
              <a:spcAft>
                <a:spcPts val="0"/>
              </a:spcAft>
              <a:buSzPts val="2238"/>
              <a:buChar char="○"/>
            </a:pPr>
            <a:r>
              <a:rPr lang="en" sz="2237"/>
              <a:t>Protect user data</a:t>
            </a:r>
            <a:endParaRPr sz="223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idx="1" type="body"/>
          </p:nvPr>
        </p:nvSpPr>
        <p:spPr>
          <a:xfrm>
            <a:off x="5544650" y="1292250"/>
            <a:ext cx="3656700" cy="3739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2284">
                <a:latin typeface="Times New Roman"/>
                <a:ea typeface="Times New Roman"/>
                <a:cs typeface="Times New Roman"/>
                <a:sym typeface="Times New Roman"/>
              </a:rPr>
              <a:t>Flexibility</a:t>
            </a:r>
            <a:endParaRPr sz="2284">
              <a:latin typeface="Times New Roman"/>
              <a:ea typeface="Times New Roman"/>
              <a:cs typeface="Times New Roman"/>
              <a:sym typeface="Times New Roman"/>
            </a:endParaRPr>
          </a:p>
          <a:p>
            <a:pPr indent="0" lvl="0" marL="0" rtl="0" algn="l">
              <a:spcBef>
                <a:spcPts val="1200"/>
              </a:spcBef>
              <a:spcAft>
                <a:spcPts val="0"/>
              </a:spcAft>
              <a:buNone/>
            </a:pPr>
            <a:r>
              <a:rPr lang="en" sz="1828">
                <a:latin typeface="Times New Roman"/>
                <a:ea typeface="Times New Roman"/>
                <a:cs typeface="Times New Roman"/>
                <a:sym typeface="Times New Roman"/>
              </a:rPr>
              <a:t>- Changing environments and requirements</a:t>
            </a:r>
            <a:endParaRPr sz="1828">
              <a:latin typeface="Times New Roman"/>
              <a:ea typeface="Times New Roman"/>
              <a:cs typeface="Times New Roman"/>
              <a:sym typeface="Times New Roman"/>
            </a:endParaRPr>
          </a:p>
          <a:p>
            <a:pPr indent="0" lvl="0" marL="0" rtl="0" algn="l">
              <a:spcBef>
                <a:spcPts val="1200"/>
              </a:spcBef>
              <a:spcAft>
                <a:spcPts val="0"/>
              </a:spcAft>
              <a:buNone/>
            </a:pPr>
            <a:r>
              <a:rPr lang="en" sz="2284">
                <a:latin typeface="Times New Roman"/>
                <a:ea typeface="Times New Roman"/>
                <a:cs typeface="Times New Roman"/>
                <a:sym typeface="Times New Roman"/>
              </a:rPr>
              <a:t>Transparency</a:t>
            </a:r>
            <a:endParaRPr sz="2284">
              <a:latin typeface="Times New Roman"/>
              <a:ea typeface="Times New Roman"/>
              <a:cs typeface="Times New Roman"/>
              <a:sym typeface="Times New Roman"/>
            </a:endParaRPr>
          </a:p>
          <a:p>
            <a:pPr indent="0" lvl="0" marL="0" rtl="0" algn="l">
              <a:spcBef>
                <a:spcPts val="1200"/>
              </a:spcBef>
              <a:spcAft>
                <a:spcPts val="0"/>
              </a:spcAft>
              <a:buNone/>
            </a:pPr>
            <a:r>
              <a:rPr lang="en" sz="1821">
                <a:latin typeface="Times New Roman"/>
                <a:ea typeface="Times New Roman"/>
                <a:cs typeface="Times New Roman"/>
                <a:sym typeface="Times New Roman"/>
              </a:rPr>
              <a:t>- Continuous communication</a:t>
            </a:r>
            <a:endParaRPr sz="1821">
              <a:latin typeface="Times New Roman"/>
              <a:ea typeface="Times New Roman"/>
              <a:cs typeface="Times New Roman"/>
              <a:sym typeface="Times New Roman"/>
            </a:endParaRPr>
          </a:p>
          <a:p>
            <a:pPr indent="0" lvl="0" marL="0" rtl="0" algn="l">
              <a:spcBef>
                <a:spcPts val="1200"/>
              </a:spcBef>
              <a:spcAft>
                <a:spcPts val="0"/>
              </a:spcAft>
              <a:buNone/>
            </a:pPr>
            <a:r>
              <a:rPr lang="en" sz="2284">
                <a:latin typeface="Times New Roman"/>
                <a:ea typeface="Times New Roman"/>
                <a:cs typeface="Times New Roman"/>
                <a:sym typeface="Times New Roman"/>
              </a:rPr>
              <a:t>Quality assurance</a:t>
            </a:r>
            <a:endParaRPr sz="2284">
              <a:latin typeface="Times New Roman"/>
              <a:ea typeface="Times New Roman"/>
              <a:cs typeface="Times New Roman"/>
              <a:sym typeface="Times New Roman"/>
            </a:endParaRPr>
          </a:p>
          <a:p>
            <a:pPr indent="0" lvl="0" marL="0" rtl="0" algn="l">
              <a:spcBef>
                <a:spcPts val="1200"/>
              </a:spcBef>
              <a:spcAft>
                <a:spcPts val="0"/>
              </a:spcAft>
              <a:buNone/>
            </a:pPr>
            <a:r>
              <a:rPr lang="en" sz="1842">
                <a:latin typeface="Times New Roman"/>
                <a:ea typeface="Times New Roman"/>
                <a:cs typeface="Times New Roman"/>
                <a:sym typeface="Times New Roman"/>
              </a:rPr>
              <a:t>-Identifying and correcting potential defects timely</a:t>
            </a:r>
            <a:endParaRPr sz="1842">
              <a:latin typeface="Times New Roman"/>
              <a:ea typeface="Times New Roman"/>
              <a:cs typeface="Times New Roman"/>
              <a:sym typeface="Times New Roman"/>
            </a:endParaRPr>
          </a:p>
          <a:p>
            <a:pPr indent="0" lvl="0" marL="0" rtl="0" algn="l">
              <a:spcBef>
                <a:spcPts val="1200"/>
              </a:spcBef>
              <a:spcAft>
                <a:spcPts val="0"/>
              </a:spcAft>
              <a:buNone/>
            </a:pPr>
            <a:r>
              <a:rPr lang="en" sz="2284">
                <a:latin typeface="Times New Roman"/>
                <a:ea typeface="Times New Roman"/>
                <a:cs typeface="Times New Roman"/>
                <a:sym typeface="Times New Roman"/>
              </a:rPr>
              <a:t>Iterative Development:</a:t>
            </a:r>
            <a:endParaRPr sz="2284">
              <a:latin typeface="Times New Roman"/>
              <a:ea typeface="Times New Roman"/>
              <a:cs typeface="Times New Roman"/>
              <a:sym typeface="Times New Roman"/>
            </a:endParaRPr>
          </a:p>
          <a:p>
            <a:pPr indent="0" lvl="0" marL="0" rtl="0" algn="l">
              <a:spcBef>
                <a:spcPts val="1200"/>
              </a:spcBef>
              <a:spcAft>
                <a:spcPts val="0"/>
              </a:spcAft>
              <a:buNone/>
            </a:pPr>
            <a:r>
              <a:rPr lang="en" sz="2060">
                <a:latin typeface="Times New Roman"/>
                <a:ea typeface="Times New Roman"/>
                <a:cs typeface="Times New Roman"/>
                <a:sym typeface="Times New Roman"/>
              </a:rPr>
              <a:t>-Quick feedback and adjustments</a:t>
            </a:r>
            <a:endParaRPr sz="206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96" name="Google Shape;296;p16"/>
          <p:cNvPicPr preferRelativeResize="0"/>
          <p:nvPr/>
        </p:nvPicPr>
        <p:blipFill>
          <a:blip r:embed="rId4">
            <a:alphaModFix/>
          </a:blip>
          <a:stretch>
            <a:fillRect/>
          </a:stretch>
        </p:blipFill>
        <p:spPr>
          <a:xfrm>
            <a:off x="119550" y="240963"/>
            <a:ext cx="5162550" cy="3895725"/>
          </a:xfrm>
          <a:prstGeom prst="rect">
            <a:avLst/>
          </a:prstGeom>
          <a:noFill/>
          <a:ln>
            <a:noFill/>
          </a:ln>
        </p:spPr>
      </p:pic>
      <p:sp>
        <p:nvSpPr>
          <p:cNvPr id="297" name="Google Shape;297;p16"/>
          <p:cNvSpPr txBox="1"/>
          <p:nvPr/>
        </p:nvSpPr>
        <p:spPr>
          <a:xfrm>
            <a:off x="322825" y="4422950"/>
            <a:ext cx="26718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900">
                <a:solidFill>
                  <a:schemeClr val="dk2"/>
                </a:solidFill>
                <a:latin typeface="Nunito"/>
                <a:ea typeface="Nunito"/>
                <a:cs typeface="Nunito"/>
                <a:sym typeface="Nunito"/>
              </a:rPr>
              <a:t>From Dr. Ebru Cankaya Lecture</a:t>
            </a:r>
            <a:endParaRPr b="1" i="1" sz="900">
              <a:solidFill>
                <a:schemeClr val="dk2"/>
              </a:solidFill>
              <a:latin typeface="Nunito"/>
              <a:ea typeface="Nunito"/>
              <a:cs typeface="Nunito"/>
              <a:sym typeface="Nunito"/>
            </a:endParaRPr>
          </a:p>
        </p:txBody>
      </p:sp>
      <p:sp>
        <p:nvSpPr>
          <p:cNvPr id="298" name="Google Shape;298;p16"/>
          <p:cNvSpPr txBox="1"/>
          <p:nvPr/>
        </p:nvSpPr>
        <p:spPr>
          <a:xfrm>
            <a:off x="5544650" y="432450"/>
            <a:ext cx="3037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900">
                <a:latin typeface="Times New Roman"/>
                <a:ea typeface="Times New Roman"/>
                <a:cs typeface="Times New Roman"/>
                <a:sym typeface="Times New Roman"/>
              </a:rPr>
              <a:t>Software Process Model:</a:t>
            </a:r>
            <a:r>
              <a:rPr b="1" lang="en" sz="1500">
                <a:latin typeface="Times New Roman"/>
                <a:ea typeface="Times New Roman"/>
                <a:cs typeface="Times New Roman"/>
                <a:sym typeface="Times New Roman"/>
              </a:rPr>
              <a:t>   </a:t>
            </a:r>
            <a:r>
              <a:rPr b="1" lang="en" sz="1900">
                <a:latin typeface="Times New Roman"/>
                <a:ea typeface="Times New Roman"/>
                <a:cs typeface="Times New Roman"/>
                <a:sym typeface="Times New Roman"/>
              </a:rPr>
              <a:t>Spiral Model</a:t>
            </a:r>
            <a:endParaRPr sz="13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Diagram</a:t>
            </a:r>
            <a:endParaRPr/>
          </a:p>
        </p:txBody>
      </p:sp>
      <p:sp>
        <p:nvSpPr>
          <p:cNvPr id="304" name="Google Shape;304;p17"/>
          <p:cNvSpPr txBox="1"/>
          <p:nvPr>
            <p:ph idx="1" type="body"/>
          </p:nvPr>
        </p:nvSpPr>
        <p:spPr>
          <a:xfrm>
            <a:off x="1303800" y="1480550"/>
            <a:ext cx="2869500" cy="319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Login</a:t>
            </a:r>
            <a:endParaRPr sz="1400"/>
          </a:p>
          <a:p>
            <a:pPr indent="-304800" lvl="1" marL="914400" rtl="0" algn="l">
              <a:spcBef>
                <a:spcPts val="0"/>
              </a:spcBef>
              <a:spcAft>
                <a:spcPts val="0"/>
              </a:spcAft>
              <a:buSzPts val="1200"/>
              <a:buChar char="○"/>
            </a:pPr>
            <a:r>
              <a:rPr lang="en" sz="1200"/>
              <a:t>Authentication</a:t>
            </a:r>
            <a:endParaRPr sz="1200"/>
          </a:p>
          <a:p>
            <a:pPr indent="-317500" lvl="0" marL="457200" rtl="0" algn="l">
              <a:spcBef>
                <a:spcPts val="0"/>
              </a:spcBef>
              <a:spcAft>
                <a:spcPts val="0"/>
              </a:spcAft>
              <a:buSzPts val="1400"/>
              <a:buChar char="●"/>
            </a:pPr>
            <a:r>
              <a:rPr lang="en" sz="1400"/>
              <a:t>View Pages</a:t>
            </a:r>
            <a:endParaRPr sz="1400"/>
          </a:p>
          <a:p>
            <a:pPr indent="-304800" lvl="1" marL="914400" rtl="0" algn="l">
              <a:spcBef>
                <a:spcPts val="0"/>
              </a:spcBef>
              <a:spcAft>
                <a:spcPts val="0"/>
              </a:spcAft>
              <a:buSzPts val="1200"/>
              <a:buChar char="○"/>
            </a:pPr>
            <a:r>
              <a:rPr lang="en" sz="1200"/>
              <a:t>Account Overview</a:t>
            </a:r>
            <a:endParaRPr sz="1200"/>
          </a:p>
          <a:p>
            <a:pPr indent="-304800" lvl="1" marL="914400" rtl="0" algn="l">
              <a:spcBef>
                <a:spcPts val="0"/>
              </a:spcBef>
              <a:spcAft>
                <a:spcPts val="0"/>
              </a:spcAft>
              <a:buSzPts val="1200"/>
              <a:buChar char="○"/>
            </a:pPr>
            <a:r>
              <a:rPr lang="en" sz="1200"/>
              <a:t>View Transactions</a:t>
            </a:r>
            <a:endParaRPr sz="1200"/>
          </a:p>
          <a:p>
            <a:pPr indent="-304800" lvl="1" marL="914400" rtl="0" algn="l">
              <a:spcBef>
                <a:spcPts val="0"/>
              </a:spcBef>
              <a:spcAft>
                <a:spcPts val="0"/>
              </a:spcAft>
              <a:buSzPts val="1200"/>
              <a:buChar char="○"/>
            </a:pPr>
            <a:r>
              <a:rPr lang="en" sz="1200"/>
              <a:t>View Cards</a:t>
            </a:r>
            <a:endParaRPr sz="1200"/>
          </a:p>
          <a:p>
            <a:pPr indent="-317500" lvl="0" marL="457200" rtl="0" algn="l">
              <a:spcBef>
                <a:spcPts val="0"/>
              </a:spcBef>
              <a:spcAft>
                <a:spcPts val="0"/>
              </a:spcAft>
              <a:buSzPts val="1400"/>
              <a:buChar char="●"/>
            </a:pPr>
            <a:r>
              <a:rPr lang="en" sz="1400"/>
              <a:t>Deal with Assets</a:t>
            </a:r>
            <a:endParaRPr sz="1400"/>
          </a:p>
          <a:p>
            <a:pPr indent="-304800" lvl="1" marL="914400" rtl="0" algn="l">
              <a:spcBef>
                <a:spcPts val="0"/>
              </a:spcBef>
              <a:spcAft>
                <a:spcPts val="0"/>
              </a:spcAft>
              <a:buSzPts val="1200"/>
              <a:buChar char="○"/>
            </a:pPr>
            <a:r>
              <a:rPr lang="en" sz="1200"/>
              <a:t>Deposit Money</a:t>
            </a:r>
            <a:endParaRPr sz="1200"/>
          </a:p>
          <a:p>
            <a:pPr indent="-304800" lvl="1" marL="914400" rtl="0" algn="l">
              <a:spcBef>
                <a:spcPts val="0"/>
              </a:spcBef>
              <a:spcAft>
                <a:spcPts val="0"/>
              </a:spcAft>
              <a:buSzPts val="1200"/>
              <a:buChar char="○"/>
            </a:pPr>
            <a:r>
              <a:rPr lang="en" sz="1200"/>
              <a:t>Withdraw Money</a:t>
            </a:r>
            <a:endParaRPr sz="1200"/>
          </a:p>
          <a:p>
            <a:pPr indent="-304800" lvl="1" marL="914400" rtl="0" algn="l">
              <a:spcBef>
                <a:spcPts val="0"/>
              </a:spcBef>
              <a:spcAft>
                <a:spcPts val="0"/>
              </a:spcAft>
              <a:buSzPts val="1200"/>
              <a:buChar char="○"/>
            </a:pPr>
            <a:r>
              <a:rPr lang="en" sz="1200"/>
              <a:t>Transfer Money</a:t>
            </a:r>
            <a:endParaRPr sz="1200"/>
          </a:p>
          <a:p>
            <a:pPr indent="-304800" lvl="1" marL="914400" rtl="0" algn="l">
              <a:spcBef>
                <a:spcPts val="0"/>
              </a:spcBef>
              <a:spcAft>
                <a:spcPts val="0"/>
              </a:spcAft>
              <a:buSzPts val="1200"/>
              <a:buChar char="○"/>
            </a:pPr>
            <a:r>
              <a:rPr lang="en" sz="1200"/>
              <a:t>Open/Close Cards</a:t>
            </a:r>
            <a:endParaRPr sz="1200"/>
          </a:p>
          <a:p>
            <a:pPr indent="-317500" lvl="0" marL="457200" rtl="0" algn="l">
              <a:spcBef>
                <a:spcPts val="0"/>
              </a:spcBef>
              <a:spcAft>
                <a:spcPts val="0"/>
              </a:spcAft>
              <a:buSzPts val="1400"/>
              <a:buChar char="●"/>
            </a:pPr>
            <a:r>
              <a:rPr lang="en" sz="1400"/>
              <a:t>Contact Customer Service</a:t>
            </a:r>
            <a:endParaRPr sz="1400"/>
          </a:p>
          <a:p>
            <a:pPr indent="-304800" lvl="1" marL="914400" rtl="0" algn="l">
              <a:spcBef>
                <a:spcPts val="0"/>
              </a:spcBef>
              <a:spcAft>
                <a:spcPts val="0"/>
              </a:spcAft>
              <a:buSzPts val="1200"/>
              <a:buChar char="○"/>
            </a:pPr>
            <a:r>
              <a:rPr lang="en" sz="1200"/>
              <a:t>Create Support Ticket</a:t>
            </a:r>
            <a:endParaRPr sz="1200"/>
          </a:p>
          <a:p>
            <a:pPr indent="-304800" lvl="1" marL="914400" rtl="0" algn="l">
              <a:spcBef>
                <a:spcPts val="0"/>
              </a:spcBef>
              <a:spcAft>
                <a:spcPts val="0"/>
              </a:spcAft>
              <a:buSzPts val="1200"/>
              <a:buChar char="○"/>
            </a:pPr>
            <a:r>
              <a:rPr lang="en" sz="1200"/>
              <a:t>Live Chat with AI</a:t>
            </a:r>
            <a:endParaRPr sz="1200"/>
          </a:p>
        </p:txBody>
      </p:sp>
      <p:pic>
        <p:nvPicPr>
          <p:cNvPr id="305" name="Google Shape;305;p17"/>
          <p:cNvPicPr preferRelativeResize="0"/>
          <p:nvPr/>
        </p:nvPicPr>
        <p:blipFill>
          <a:blip r:embed="rId3">
            <a:alphaModFix/>
          </a:blip>
          <a:stretch>
            <a:fillRect/>
          </a:stretch>
        </p:blipFill>
        <p:spPr>
          <a:xfrm>
            <a:off x="4724275" y="131500"/>
            <a:ext cx="4227226" cy="485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3063600" cy="39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Sequence Diagram </a:t>
            </a:r>
            <a:r>
              <a:rPr lang="en"/>
              <a:t>- </a:t>
            </a:r>
            <a:endParaRPr/>
          </a:p>
          <a:p>
            <a:pPr indent="0" lvl="0" marL="0" rtl="0" algn="l">
              <a:spcBef>
                <a:spcPts val="0"/>
              </a:spcBef>
              <a:spcAft>
                <a:spcPts val="0"/>
              </a:spcAft>
              <a:buNone/>
            </a:pPr>
            <a:r>
              <a:rPr lang="en">
                <a:solidFill>
                  <a:schemeClr val="accent3"/>
                </a:solidFill>
              </a:rPr>
              <a:t>single representative operation </a:t>
            </a:r>
            <a:endParaRPr>
              <a:solidFill>
                <a:schemeClr val="accent3"/>
              </a:solidFill>
            </a:endParaRPr>
          </a:p>
        </p:txBody>
      </p:sp>
      <p:pic>
        <p:nvPicPr>
          <p:cNvPr id="311" name="Google Shape;311;p18"/>
          <p:cNvPicPr preferRelativeResize="0"/>
          <p:nvPr/>
        </p:nvPicPr>
        <p:blipFill>
          <a:blip r:embed="rId3">
            <a:alphaModFix/>
          </a:blip>
          <a:stretch>
            <a:fillRect/>
          </a:stretch>
        </p:blipFill>
        <p:spPr>
          <a:xfrm>
            <a:off x="4249100" y="598575"/>
            <a:ext cx="4649625" cy="3680426"/>
          </a:xfrm>
          <a:prstGeom prst="rect">
            <a:avLst/>
          </a:prstGeom>
          <a:noFill/>
          <a:ln cap="flat" cmpd="sng" w="19050">
            <a:solidFill>
              <a:srgbClr val="FFFFFF"/>
            </a:solidFill>
            <a:prstDash val="solid"/>
            <a:round/>
            <a:headEnd len="sm" w="sm" type="none"/>
            <a:tailEnd len="sm" w="sm" type="none"/>
          </a:ln>
          <a:effectLst>
            <a:outerShdw blurRad="85725" rotWithShape="0" algn="bl" dir="5400000" dist="19050">
              <a:schemeClr val="accent3">
                <a:alpha val="50000"/>
              </a:scheme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a:t>
            </a:r>
            <a:r>
              <a:rPr lang="en"/>
              <a:t> Diagram</a:t>
            </a:r>
            <a:endParaRPr/>
          </a:p>
          <a:p>
            <a:pPr indent="0" lvl="0" marL="0" rtl="0" algn="l">
              <a:spcBef>
                <a:spcPts val="0"/>
              </a:spcBef>
              <a:spcAft>
                <a:spcPts val="0"/>
              </a:spcAft>
              <a:buNone/>
            </a:pPr>
            <a:r>
              <a:t/>
            </a:r>
            <a:endParaRPr/>
          </a:p>
        </p:txBody>
      </p:sp>
      <p:pic>
        <p:nvPicPr>
          <p:cNvPr id="317" name="Google Shape;317;p19"/>
          <p:cNvPicPr preferRelativeResize="0"/>
          <p:nvPr/>
        </p:nvPicPr>
        <p:blipFill>
          <a:blip r:embed="rId3">
            <a:alphaModFix/>
          </a:blip>
          <a:stretch>
            <a:fillRect/>
          </a:stretch>
        </p:blipFill>
        <p:spPr>
          <a:xfrm>
            <a:off x="1303800" y="1092250"/>
            <a:ext cx="6091508" cy="405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Architectural Design</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000000"/>
                </a:solidFill>
              </a:rPr>
              <a:t>The Eruces online banking application will use the Model View Controller (MVC) architectural system. This system has been chosen because of several advantages that it offers:</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Wide adoption: MVC has been an industry standard for years in the development of web applications, and is thus well documented and with mature specifications</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Existing tools: tools such as Microsoft’s ASP.NET MVC Pattern can speed development of MVC applications.</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Flexibility of Data Representation: because of the separation between data and views in MVC, the representation of customer data can be changed independently of the actual data. Also allows for platform flexibility, such as an app vs. desktop browser based application.</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Requirements Flexibility: MVC allows a high degree of change in application requirements, which fits the Spiral development model used by Eruces. The architectural design can easily accommodate any feedback in each iteration.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Architectural Design Diagram</a:t>
            </a:r>
            <a:endParaRPr/>
          </a:p>
        </p:txBody>
      </p:sp>
      <p:pic>
        <p:nvPicPr>
          <p:cNvPr id="329" name="Google Shape;329;p21"/>
          <p:cNvPicPr preferRelativeResize="0"/>
          <p:nvPr/>
        </p:nvPicPr>
        <p:blipFill rotWithShape="1">
          <a:blip r:embed="rId3">
            <a:alphaModFix/>
          </a:blip>
          <a:srcRect b="0" l="0" r="0" t="13874"/>
          <a:stretch/>
        </p:blipFill>
        <p:spPr>
          <a:xfrm>
            <a:off x="1926028" y="1272225"/>
            <a:ext cx="5291951" cy="387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