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Nunito"/>
      <p:regular r:id="rId34"/>
      <p:bold r:id="rId35"/>
      <p:italic r:id="rId36"/>
      <p:boldItalic r:id="rId37"/>
    </p:embeddedFont>
    <p:embeddedFont>
      <p:font typeface="Pacifico"/>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487B02-9543-4A3F-8D1D-FB32C9DB6062}">
  <a:tblStyle styleId="{35487B02-9543-4A3F-8D1D-FB32C9DB606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acific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c6e59560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c6e59560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c6e5956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c6e5956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c6e59560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c6e59560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c6e59560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c6e59560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e6584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e6584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ca6cb31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ca6cb31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c6e59560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c6e5956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e8bdc790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e8bdc790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68458e6e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68458e6e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e7d4e91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e7d4e91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c24d0d43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c24d0d43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24d0d43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24d0d43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e8bdc79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e8bdc79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For reference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1. Bag of Words - $t_i \in R^V$ with elements $t_{ij} \in \{0, 1\}$</a:t>
            </a:r>
            <a:endParaRPr/>
          </a:p>
          <a:p>
            <a:pPr indent="0" lvl="0" marL="0" rtl="0" algn="l">
              <a:spcBef>
                <a:spcPts val="0"/>
              </a:spcBef>
              <a:spcAft>
                <a:spcPts val="0"/>
              </a:spcAft>
              <a:buNone/>
            </a:pPr>
            <a:r>
              <a:rPr lang="el"/>
              <a:t>2. Frequency Bag of Words - As above but $t_{ij} \in \mathbb{N^+}$</a:t>
            </a:r>
            <a:endParaRPr/>
          </a:p>
          <a:p>
            <a:pPr indent="0" lvl="0" marL="0" rtl="0" algn="l">
              <a:spcBef>
                <a:spcPts val="0"/>
              </a:spcBef>
              <a:spcAft>
                <a:spcPts val="0"/>
              </a:spcAft>
              <a:buNone/>
            </a:pPr>
            <a:r>
              <a:rPr lang="el"/>
              <a:t>3. Term Frequency-Inverse Document Frequency - $\dfrac{f_{t,d}}{{\sum_{t' \in d}{f_{t',d}}}} \cdot \log \frac {N} {n_t} \implies t_{ij} \in \mathbb{R^+}$</a:t>
            </a:r>
            <a:endParaRPr/>
          </a:p>
          <a:p>
            <a:pPr indent="0" lvl="0" marL="0" rtl="0" algn="l">
              <a:spcBef>
                <a:spcPts val="0"/>
              </a:spcBef>
              <a:spcAft>
                <a:spcPts val="0"/>
              </a:spcAft>
              <a:buNone/>
            </a:pPr>
            <a:r>
              <a:rPr lang="el"/>
              <a:t>4. Pretrained Word2Vec Vectors - Constructed via a shallow neural network</a:t>
            </a:r>
            <a:endParaRPr/>
          </a:p>
          <a:p>
            <a:pPr indent="0" lvl="0" marL="0" rtl="0" algn="l">
              <a:spcBef>
                <a:spcPts val="0"/>
              </a:spcBef>
              <a:spcAft>
                <a:spcPts val="0"/>
              </a:spcAft>
              <a:buNone/>
            </a:pPr>
            <a:r>
              <a:rPr lang="el"/>
              <a:t>where $V$ is the number of distinct tokens in the corpus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e658488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e65848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For reference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1. Bag of Words - $t_i \in R^V$ with elements $t_{ij} \in \{0, 1\}$</a:t>
            </a:r>
            <a:endParaRPr/>
          </a:p>
          <a:p>
            <a:pPr indent="0" lvl="0" marL="0" rtl="0" algn="l">
              <a:spcBef>
                <a:spcPts val="0"/>
              </a:spcBef>
              <a:spcAft>
                <a:spcPts val="0"/>
              </a:spcAft>
              <a:buNone/>
            </a:pPr>
            <a:r>
              <a:rPr lang="el"/>
              <a:t>2. Frequency Bag of Words - As above but $t_{ij} \in \mathbb{N^+}$</a:t>
            </a:r>
            <a:endParaRPr/>
          </a:p>
          <a:p>
            <a:pPr indent="0" lvl="0" marL="0" rtl="0" algn="l">
              <a:spcBef>
                <a:spcPts val="0"/>
              </a:spcBef>
              <a:spcAft>
                <a:spcPts val="0"/>
              </a:spcAft>
              <a:buNone/>
            </a:pPr>
            <a:r>
              <a:rPr lang="el"/>
              <a:t>3. Term Frequency-Inverse Document Frequency - $\dfrac{f_{t,d}}{{\sum_{t' \in d}{f_{t',d}}}} \cdot \log \frac {N} {n_t} \implies t_{ij} \in \mathbb{R^+}$</a:t>
            </a:r>
            <a:endParaRPr/>
          </a:p>
          <a:p>
            <a:pPr indent="0" lvl="0" marL="0" rtl="0" algn="l">
              <a:spcBef>
                <a:spcPts val="0"/>
              </a:spcBef>
              <a:spcAft>
                <a:spcPts val="0"/>
              </a:spcAft>
              <a:buNone/>
            </a:pPr>
            <a:r>
              <a:rPr lang="el"/>
              <a:t>4. Pretrained Word2Vec Vectors - Constructed via a shallow neural network</a:t>
            </a:r>
            <a:endParaRPr/>
          </a:p>
          <a:p>
            <a:pPr indent="0" lvl="0" marL="0" rtl="0" algn="l">
              <a:spcBef>
                <a:spcPts val="0"/>
              </a:spcBef>
              <a:spcAft>
                <a:spcPts val="0"/>
              </a:spcAft>
              <a:buNone/>
            </a:pPr>
            <a:r>
              <a:rPr lang="el"/>
              <a:t>where $V$ is the number of distinct tokens in the corpus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658488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658488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c53d140ba_1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c53d140ba_1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c53d140ba_1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53d140ba_1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c6e59560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c6e59560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rxiv.org/abs/1706.09516"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q.opengenus.org/text-classification-naive-bayes/" TargetMode="Externa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en.wikipedia.org/wiki/Effects_of_global_warming" TargetMode="External"/><Relationship Id="rId4" Type="http://schemas.openxmlformats.org/officeDocument/2006/relationships/image" Target="../media/image4.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PJHRobles/Twitter-Get-Old-Tweets-Scraper"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l"/>
              <a:t>Classifying Climate Change Attitudes with Twitter</a:t>
            </a:r>
            <a:endParaRPr/>
          </a:p>
        </p:txBody>
      </p:sp>
      <p:sp>
        <p:nvSpPr>
          <p:cNvPr id="60" name="Google Shape;60;p13"/>
          <p:cNvSpPr txBox="1"/>
          <p:nvPr>
            <p:ph idx="1" type="subTitle"/>
          </p:nvPr>
        </p:nvSpPr>
        <p:spPr>
          <a:xfrm>
            <a:off x="510450" y="3177975"/>
            <a:ext cx="8123100" cy="11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Group 7</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Félicie Bizeul, Eleftheria Tetoula Tsonga, Mathieu Grasland, Iason Tsardanidis, Anil Keshwani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nvSpPr>
        <p:spPr>
          <a:xfrm>
            <a:off x="2016750" y="41000"/>
            <a:ext cx="5110500" cy="6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sz="2200" u="sng">
                <a:solidFill>
                  <a:schemeClr val="dk1"/>
                </a:solidFill>
                <a:latin typeface="Proxima Nova"/>
                <a:ea typeface="Proxima Nova"/>
                <a:cs typeface="Proxima Nova"/>
                <a:sym typeface="Proxima Nova"/>
              </a:rPr>
              <a:t>Random Forest</a:t>
            </a:r>
            <a:endParaRPr>
              <a:latin typeface="Proxima Nova"/>
              <a:ea typeface="Proxima Nova"/>
              <a:cs typeface="Proxima Nova"/>
              <a:sym typeface="Proxima Nova"/>
            </a:endParaRPr>
          </a:p>
        </p:txBody>
      </p:sp>
      <p:sp>
        <p:nvSpPr>
          <p:cNvPr id="197" name="Google Shape;197;p22"/>
          <p:cNvSpPr txBox="1"/>
          <p:nvPr/>
        </p:nvSpPr>
        <p:spPr>
          <a:xfrm>
            <a:off x="268650" y="373975"/>
            <a:ext cx="8606700" cy="394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Proxima Nova"/>
              <a:buChar char="●"/>
            </a:pPr>
            <a:r>
              <a:rPr lang="el" sz="1200">
                <a:solidFill>
                  <a:schemeClr val="dk1"/>
                </a:solidFill>
                <a:latin typeface="Proxima Nova"/>
                <a:ea typeface="Proxima Nova"/>
                <a:cs typeface="Proxima Nova"/>
                <a:sym typeface="Proxima Nova"/>
              </a:rPr>
              <a:t>Random Forest is based on the bagging algorithm and uses Ensemble Learning technique. It creates as many trees on the subset of the data and combines the output of all the trees. In this way it reduces overfitting problem in decision trees and also reduces the variance and therefore improves the accuracy.</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l" sz="1200">
                <a:solidFill>
                  <a:schemeClr val="dk1"/>
                </a:solidFill>
                <a:latin typeface="Proxima Nova"/>
                <a:ea typeface="Proxima Nova"/>
                <a:cs typeface="Proxima Nova"/>
                <a:sym typeface="Proxima Nova"/>
              </a:rPr>
              <a:t>Random Forest is usually robust to outliers and can handle them automatically.</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l" sz="1200">
                <a:solidFill>
                  <a:schemeClr val="dk1"/>
                </a:solidFill>
                <a:latin typeface="Proxima Nova"/>
                <a:ea typeface="Proxima Nova"/>
                <a:cs typeface="Proxima Nova"/>
                <a:sym typeface="Proxima Nova"/>
              </a:rPr>
              <a:t>Random Forest can automatically handle missing values.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l" sz="1200">
                <a:solidFill>
                  <a:schemeClr val="dk1"/>
                </a:solidFill>
                <a:latin typeface="Proxima Nova"/>
                <a:ea typeface="Proxima Nova"/>
                <a:cs typeface="Proxima Nova"/>
                <a:sym typeface="Proxima Nova"/>
              </a:rPr>
              <a:t>No feature scaling required</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l" sz="1200">
                <a:solidFill>
                  <a:schemeClr val="dk1"/>
                </a:solidFill>
                <a:latin typeface="Proxima Nova"/>
                <a:ea typeface="Proxima Nova"/>
                <a:cs typeface="Proxima Nova"/>
                <a:sym typeface="Proxima Nova"/>
              </a:rPr>
              <a:t>Has the power of handle large data sets with higher dimensionality</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l" sz="1200">
                <a:solidFill>
                  <a:schemeClr val="dk1"/>
                </a:solidFill>
                <a:latin typeface="Proxima Nova"/>
                <a:ea typeface="Proxima Nova"/>
                <a:cs typeface="Proxima Nova"/>
                <a:sym typeface="Proxima Nova"/>
              </a:rPr>
              <a:t>They provide a reliable feature importance estimate</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l" sz="1200">
                <a:solidFill>
                  <a:schemeClr val="dk1"/>
                </a:solidFill>
                <a:latin typeface="Proxima Nova"/>
                <a:ea typeface="Proxima Nova"/>
                <a:cs typeface="Proxima Nova"/>
                <a:sym typeface="Proxima Nova"/>
              </a:rPr>
              <a:t>The predictive performance can compete with the best supervised learning algorithms</a:t>
            </a:r>
            <a:endParaRPr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l" sz="1200">
                <a:latin typeface="Proxima Nova"/>
                <a:ea typeface="Proxima Nova"/>
                <a:cs typeface="Proxima Nova"/>
                <a:sym typeface="Proxima Nova"/>
              </a:rPr>
              <a:t>Hyper-parameters :</a:t>
            </a:r>
            <a:endParaRPr sz="1200">
              <a:latin typeface="Proxima Nova"/>
              <a:ea typeface="Proxima Nova"/>
              <a:cs typeface="Proxima Nova"/>
              <a:sym typeface="Proxima Nova"/>
            </a:endParaRPr>
          </a:p>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n_estimators : [50, 100, 300] (</a:t>
            </a:r>
            <a:r>
              <a:rPr lang="el" sz="1200">
                <a:latin typeface="Proxima Nova"/>
                <a:ea typeface="Proxima Nova"/>
                <a:cs typeface="Proxima Nova"/>
                <a:sym typeface="Proxima Nova"/>
              </a:rPr>
              <a:t>The number of trees in the forest</a:t>
            </a:r>
            <a:r>
              <a:rPr lang="el"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bootstrap : True (Whether bootstrap samples are used when building trees. If False, the whole dataset is used to build each tree)</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max_depth : </a:t>
            </a:r>
            <a:r>
              <a:rPr lang="el" sz="1200">
                <a:latin typeface="Proxima Nova"/>
                <a:ea typeface="Proxima Nova"/>
                <a:cs typeface="Proxima Nova"/>
                <a:sym typeface="Proxima Nova"/>
              </a:rPr>
              <a:t>[80, 100, None] (The maximum depth of the tree. If None, then nodes are expanded until all leaves are pure or until all leaves contain less than min_samples_split samples)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min_samples_split : [2, 5, 10]  (The minimum number of samples required to split an internal node)</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min_samples_leaf : </a:t>
            </a:r>
            <a:r>
              <a:rPr lang="el" sz="1200">
                <a:latin typeface="Proxima Nova"/>
                <a:ea typeface="Proxima Nova"/>
                <a:cs typeface="Proxima Nova"/>
                <a:sym typeface="Proxima Nova"/>
              </a:rPr>
              <a:t>[1, 3, 5]  (The minimum number of samples required to be at a leaf node)</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max_features : ['sqrt', 'log2']  (The number of features to consider when looking for the best split) </a:t>
            </a:r>
            <a:endParaRPr sz="1200">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nvSpPr>
        <p:spPr>
          <a:xfrm>
            <a:off x="2190525" y="-106175"/>
            <a:ext cx="52026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sz="2200" u="sng">
                <a:solidFill>
                  <a:schemeClr val="dk1"/>
                </a:solidFill>
                <a:latin typeface="Proxima Nova"/>
                <a:ea typeface="Proxima Nova"/>
                <a:cs typeface="Proxima Nova"/>
                <a:sym typeface="Proxima Nova"/>
              </a:rPr>
              <a:t>CatBoosting Classifier</a:t>
            </a:r>
            <a:r>
              <a:rPr lang="el" sz="3800" u="sng">
                <a:solidFill>
                  <a:schemeClr val="dk1"/>
                </a:solidFill>
                <a:latin typeface="Proxima Nova"/>
                <a:ea typeface="Proxima Nova"/>
                <a:cs typeface="Proxima Nova"/>
                <a:sym typeface="Proxima Nova"/>
              </a:rPr>
              <a:t> </a:t>
            </a:r>
            <a:endParaRPr u="sng">
              <a:latin typeface="Proxima Nova"/>
              <a:ea typeface="Proxima Nova"/>
              <a:cs typeface="Proxima Nova"/>
              <a:sym typeface="Proxima Nova"/>
            </a:endParaRPr>
          </a:p>
        </p:txBody>
      </p:sp>
      <p:sp>
        <p:nvSpPr>
          <p:cNvPr id="203" name="Google Shape;203;p23"/>
          <p:cNvSpPr txBox="1"/>
          <p:nvPr/>
        </p:nvSpPr>
        <p:spPr>
          <a:xfrm>
            <a:off x="146250" y="507400"/>
            <a:ext cx="8851500" cy="394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An innovative algorithm for processing categorical features. No need to preprocess features on your own — it’s performed out of the box. For data with categorical features the accuracy would be better compare to other algorithm.</a:t>
            </a:r>
            <a:endParaRPr sz="13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The implementation of </a:t>
            </a:r>
            <a:r>
              <a:rPr b="1" lang="el" sz="1200">
                <a:latin typeface="Proxima Nova"/>
                <a:ea typeface="Proxima Nova"/>
                <a:cs typeface="Proxima Nova"/>
                <a:sym typeface="Proxima Nova"/>
              </a:rPr>
              <a:t>ordered boosting</a:t>
            </a:r>
            <a:r>
              <a:rPr lang="el" sz="1200">
                <a:latin typeface="Proxima Nova"/>
                <a:ea typeface="Proxima Nova"/>
                <a:cs typeface="Proxima Nova"/>
                <a:sym typeface="Proxima Nova"/>
              </a:rPr>
              <a:t>, a permutation-driven alternative to the classic boosting algorithm (target leakage causes prediction shifts). On small datasets, the GB is quickly overfitted. In Catboost there is a special modification for such cases acts on the basis of decision trees. That is, on those datasets where other algorithms had a problem with overfitted you won’t observe the same problem on Catboost.</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l" sz="1200">
                <a:latin typeface="Proxima Nova"/>
                <a:ea typeface="Proxima Nova"/>
                <a:cs typeface="Proxima Nova"/>
                <a:sym typeface="Proxima Nova"/>
              </a:rPr>
              <a:t>Transforming categorical features to numerical features (One-Hot-Encoding)</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l" sz="1200">
                <a:latin typeface="Proxima Nova"/>
                <a:ea typeface="Proxima Nova"/>
                <a:cs typeface="Proxima Nova"/>
                <a:sym typeface="Proxima Nova"/>
              </a:rPr>
              <a:t>Fast and easy to-use GPU-training. It can outperforms its predecessor with training time 8 x times faster than they do.</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l" sz="1200">
                <a:latin typeface="Proxima Nova"/>
                <a:ea typeface="Proxima Nova"/>
                <a:cs typeface="Proxima Nova"/>
                <a:sym typeface="Proxima Nova"/>
              </a:rPr>
              <a:t>Other useful features: missing value support, great visualization.</a:t>
            </a:r>
            <a:endParaRPr sz="1200">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el" sz="1000">
                <a:latin typeface="Proxima Nova"/>
                <a:ea typeface="Proxima Nova"/>
                <a:cs typeface="Proxima Nova"/>
                <a:sym typeface="Proxima Nova"/>
              </a:rPr>
              <a:t>references:</a:t>
            </a:r>
            <a:r>
              <a:rPr lang="el" sz="1000">
                <a:solidFill>
                  <a:srgbClr val="FF0000"/>
                </a:solidFill>
                <a:latin typeface="Proxima Nova"/>
                <a:ea typeface="Proxima Nova"/>
                <a:cs typeface="Proxima Nova"/>
                <a:sym typeface="Proxima Nova"/>
              </a:rPr>
              <a:t> </a:t>
            </a:r>
            <a:r>
              <a:rPr lang="el" sz="1000" u="sng">
                <a:solidFill>
                  <a:srgbClr val="FF0000"/>
                </a:solidFill>
                <a:hlinkClick r:id="rId3"/>
              </a:rPr>
              <a:t>CatBoost: unbiased boosting with categorical features</a:t>
            </a:r>
            <a:r>
              <a:rPr i="1" lang="el" sz="1000">
                <a:solidFill>
                  <a:srgbClr val="FF0000"/>
                </a:solidFill>
              </a:rPr>
              <a:t> (Liudmila Prokhorenkova, Gleb Gusev, Aleksandr Vorobev, Anna Veronika Dorogush, Andrey Gulin. NeurIPS, 2018 arXiv:1706.09516)</a:t>
            </a:r>
            <a:endParaRPr i="1" sz="1000">
              <a:solidFill>
                <a:srgbClr val="FF0000"/>
              </a:solidFill>
            </a:endParaRPr>
          </a:p>
          <a:p>
            <a:pPr indent="0" lvl="0" marL="0" rtl="0" algn="l">
              <a:lnSpc>
                <a:spcPct val="115000"/>
              </a:lnSpc>
              <a:spcBef>
                <a:spcPts val="1200"/>
              </a:spcBef>
              <a:spcAft>
                <a:spcPts val="0"/>
              </a:spcAft>
              <a:buNone/>
            </a:pPr>
            <a:r>
              <a:rPr lang="el" sz="1200">
                <a:latin typeface="Proxima Nova"/>
                <a:ea typeface="Proxima Nova"/>
                <a:cs typeface="Proxima Nova"/>
                <a:sym typeface="Proxima Nova"/>
              </a:rPr>
              <a:t>Hyper-parameters :</a:t>
            </a:r>
            <a:endParaRPr sz="1200">
              <a:latin typeface="Proxima Nova"/>
              <a:ea typeface="Proxima Nova"/>
              <a:cs typeface="Proxima Nova"/>
              <a:sym typeface="Proxima Nova"/>
            </a:endParaRPr>
          </a:p>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border_count </a:t>
            </a:r>
            <a:r>
              <a:rPr lang="el" sz="1200">
                <a:latin typeface="Proxima Nova"/>
                <a:ea typeface="Proxima Nova"/>
                <a:cs typeface="Proxima Nova"/>
                <a:sym typeface="Proxima Nova"/>
              </a:rPr>
              <a:t>: </a:t>
            </a:r>
            <a:r>
              <a:rPr lang="el" sz="1200">
                <a:latin typeface="Proxima Nova"/>
                <a:ea typeface="Proxima Nova"/>
                <a:cs typeface="Proxima Nova"/>
                <a:sym typeface="Proxima Nova"/>
              </a:rPr>
              <a:t>[100, 250, 500, 1000]  (The number of splits for numerical features)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depth</a:t>
            </a:r>
            <a:r>
              <a:rPr lang="el" sz="1200">
                <a:latin typeface="Proxima Nova"/>
                <a:ea typeface="Proxima Nova"/>
                <a:cs typeface="Proxima Nova"/>
                <a:sym typeface="Proxima Nova"/>
              </a:rPr>
              <a:t> : </a:t>
            </a:r>
            <a:r>
              <a:rPr lang="el" sz="1200">
                <a:latin typeface="Proxima Nova"/>
                <a:ea typeface="Proxima Nova"/>
                <a:cs typeface="Proxima Nova"/>
                <a:sym typeface="Proxima Nova"/>
              </a:rPr>
              <a:t>randint(1, 10)  (Depth of the tree)</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l2_leaf_reg</a:t>
            </a:r>
            <a:r>
              <a:rPr lang="el" sz="1200">
                <a:latin typeface="Proxima Nova"/>
                <a:ea typeface="Proxima Nova"/>
                <a:cs typeface="Proxima Nova"/>
                <a:sym typeface="Proxima Nova"/>
              </a:rPr>
              <a:t> : float </a:t>
            </a:r>
            <a:r>
              <a:rPr lang="el" sz="1200">
                <a:latin typeface="Proxima Nova"/>
                <a:ea typeface="Proxima Nova"/>
                <a:cs typeface="Proxima Nova"/>
                <a:sym typeface="Proxima Nova"/>
              </a:rPr>
              <a:t>[1, 5, 10, 100]  (Coefficient at the L2 regularization term of the cost function)</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learning_rate</a:t>
            </a:r>
            <a:r>
              <a:rPr lang="el" sz="1200">
                <a:latin typeface="Proxima Nova"/>
                <a:ea typeface="Proxima Nova"/>
                <a:cs typeface="Proxima Nova"/>
                <a:sym typeface="Proxima Nova"/>
              </a:rPr>
              <a:t> : </a:t>
            </a:r>
            <a:r>
              <a:rPr lang="el" sz="1200">
                <a:latin typeface="Proxima Nova"/>
                <a:ea typeface="Proxima Nova"/>
                <a:cs typeface="Proxima Nova"/>
                <a:sym typeface="Proxima Nova"/>
              </a:rPr>
              <a:t>[0.001, 0.01, 0.05, 0.1, 0.2, 0.3]  (The learning rate used for training)</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n_estimators</a:t>
            </a:r>
            <a:r>
              <a:rPr lang="el" sz="1200">
                <a:latin typeface="Proxima Nova"/>
                <a:ea typeface="Proxima Nova"/>
                <a:cs typeface="Proxima Nova"/>
                <a:sym typeface="Proxima Nova"/>
              </a:rPr>
              <a:t> : [100, 250, 500, 1000]  (The maximum number of trees that can be built when solving machine learning problems)</a:t>
            </a:r>
            <a:endParaRPr sz="1200">
              <a:latin typeface="Proxima Nova"/>
              <a:ea typeface="Proxima Nova"/>
              <a:cs typeface="Proxima Nova"/>
              <a:sym typeface="Proxima Nova"/>
            </a:endParaRPr>
          </a:p>
          <a:p>
            <a:pPr indent="0" lvl="0" marL="45720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pic>
        <p:nvPicPr>
          <p:cNvPr id="204" name="Google Shape;204;p23"/>
          <p:cNvPicPr preferRelativeResize="0"/>
          <p:nvPr/>
        </p:nvPicPr>
        <p:blipFill>
          <a:blip r:embed="rId4">
            <a:alphaModFix/>
          </a:blip>
          <a:stretch>
            <a:fillRect/>
          </a:stretch>
        </p:blipFill>
        <p:spPr>
          <a:xfrm>
            <a:off x="358775" y="0"/>
            <a:ext cx="1831749" cy="77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nvSpPr>
        <p:spPr>
          <a:xfrm>
            <a:off x="2016750" y="92225"/>
            <a:ext cx="5110500" cy="6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l" sz="2200" u="sng">
                <a:solidFill>
                  <a:schemeClr val="dk1"/>
                </a:solidFill>
                <a:latin typeface="Proxima Nova"/>
                <a:ea typeface="Proxima Nova"/>
                <a:cs typeface="Proxima Nova"/>
                <a:sym typeface="Proxima Nova"/>
              </a:rPr>
              <a:t>SVM Classifier</a:t>
            </a:r>
            <a:endParaRPr>
              <a:latin typeface="Proxima Nova"/>
              <a:ea typeface="Proxima Nova"/>
              <a:cs typeface="Proxima Nova"/>
              <a:sym typeface="Proxima Nova"/>
            </a:endParaRPr>
          </a:p>
        </p:txBody>
      </p:sp>
      <p:sp>
        <p:nvSpPr>
          <p:cNvPr id="210" name="Google Shape;210;p24"/>
          <p:cNvSpPr txBox="1"/>
          <p:nvPr/>
        </p:nvSpPr>
        <p:spPr>
          <a:xfrm>
            <a:off x="268650" y="819700"/>
            <a:ext cx="8606700" cy="394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Choose separation hyperplane based on support vectors.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l" sz="1200">
                <a:latin typeface="Proxima Nova"/>
                <a:ea typeface="Proxima Nova"/>
                <a:cs typeface="Proxima Nova"/>
                <a:sym typeface="Proxima Nova"/>
              </a:rPr>
              <a:t>Doesn’t need much training data to start providing accurate results.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It can solve linear and non-linear problems.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It works relatively well when there is clear margin of separation between classes.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SVM is more effective in high dimensional spaces and are effective in cases where number of dimensions is greater than the number of samples</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rPr lang="el" sz="1200">
                <a:latin typeface="Proxima Nova"/>
                <a:ea typeface="Proxima Nova"/>
                <a:cs typeface="Proxima Nova"/>
                <a:sym typeface="Proxima Nova"/>
              </a:rPr>
              <a:t>Hyper-parameters :</a:t>
            </a:r>
            <a:endParaRPr sz="1200">
              <a:latin typeface="Proxima Nova"/>
              <a:ea typeface="Proxima Nova"/>
              <a:cs typeface="Proxima Nova"/>
              <a:sym typeface="Proxima Nova"/>
            </a:endParaRPr>
          </a:p>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kernel: [linear, rbf] (Specifies the kernel type to be used in the algorithm)</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C : [0.01,0.1,1,10,10,1000]  (Regularization parameter. The strength of the regularization is inversely proportional to C)</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gamma: [0.001, 0.001, 0.01]  (Kernel coefficient for ‘rbf)</a:t>
            </a:r>
            <a:endParaRPr sz="1200">
              <a:latin typeface="Proxima Nova"/>
              <a:ea typeface="Proxima Nova"/>
              <a:cs typeface="Proxima Nova"/>
              <a:sym typeface="Proxima Nova"/>
            </a:endParaRPr>
          </a:p>
          <a:p>
            <a:pPr indent="0" lvl="0" marL="45720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nvSpPr>
        <p:spPr>
          <a:xfrm>
            <a:off x="2016750" y="92225"/>
            <a:ext cx="5110500" cy="6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l" sz="2200" u="sng">
                <a:solidFill>
                  <a:schemeClr val="dk1"/>
                </a:solidFill>
                <a:latin typeface="Proxima Nova"/>
                <a:ea typeface="Proxima Nova"/>
                <a:cs typeface="Proxima Nova"/>
                <a:sym typeface="Proxima Nova"/>
              </a:rPr>
              <a:t>Gaussian Naive-Bayes Classifier</a:t>
            </a:r>
            <a:r>
              <a:rPr lang="el" sz="3800">
                <a:solidFill>
                  <a:schemeClr val="dk1"/>
                </a:solidFill>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216" name="Google Shape;216;p25"/>
          <p:cNvSpPr txBox="1"/>
          <p:nvPr/>
        </p:nvSpPr>
        <p:spPr>
          <a:xfrm>
            <a:off x="268650" y="911900"/>
            <a:ext cx="8606700" cy="394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Is </a:t>
            </a:r>
            <a:r>
              <a:rPr lang="el" sz="1200"/>
              <a:t>a variant of</a:t>
            </a:r>
            <a:r>
              <a:rPr lang="el" sz="1200">
                <a:uFill>
                  <a:noFill/>
                </a:uFill>
                <a:hlinkClick r:id="rId3"/>
              </a:rPr>
              <a:t> Naive Bayes</a:t>
            </a:r>
            <a:r>
              <a:rPr lang="el" sz="1200"/>
              <a:t> that follows Gaussian normal distribution and supports continuous data</a:t>
            </a:r>
            <a:endParaRPr sz="1200"/>
          </a:p>
          <a:p>
            <a:pPr indent="-304800" lvl="0" marL="457200" rtl="0" algn="l">
              <a:lnSpc>
                <a:spcPct val="115000"/>
              </a:lnSpc>
              <a:spcBef>
                <a:spcPts val="0"/>
              </a:spcBef>
              <a:spcAft>
                <a:spcPts val="0"/>
              </a:spcAft>
              <a:buSzPts val="1200"/>
              <a:buChar char="●"/>
            </a:pPr>
            <a:r>
              <a:rPr lang="el" sz="1200"/>
              <a:t>You can get really good results even when data available is not much </a:t>
            </a:r>
            <a:endParaRPr sz="1200"/>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Bayes Theorem can be used to calculate conditional probability</a:t>
            </a:r>
            <a:r>
              <a:rPr lang="el"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The likelihood of features is assumed to be:</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rPr lang="el" sz="1200">
                <a:latin typeface="Proxima Nova"/>
                <a:ea typeface="Proxima Nova"/>
                <a:cs typeface="Proxima Nova"/>
                <a:sym typeface="Proxima Nova"/>
              </a:rPr>
              <a:t>Hyper-parameters :</a:t>
            </a:r>
            <a:endParaRPr sz="1200">
              <a:latin typeface="Proxima Nova"/>
              <a:ea typeface="Proxima Nova"/>
              <a:cs typeface="Proxima Nova"/>
              <a:sym typeface="Proxima Nova"/>
            </a:endParaRPr>
          </a:p>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var_smoothing : [pow(10,k)/1000000000 for k in range(10)]  (Portion of the largest variance of all features that is added to variances for calculation stability)</a:t>
            </a:r>
            <a:endParaRPr sz="1200">
              <a:latin typeface="Proxima Nova"/>
              <a:ea typeface="Proxima Nova"/>
              <a:cs typeface="Proxima Nova"/>
              <a:sym typeface="Proxima Nova"/>
            </a:endParaRPr>
          </a:p>
          <a:p>
            <a:pPr indent="0" lvl="0" marL="45720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pic>
        <p:nvPicPr>
          <p:cNvPr descr="Screenshot_6" id="217" name="Google Shape;217;p25"/>
          <p:cNvPicPr preferRelativeResize="0"/>
          <p:nvPr/>
        </p:nvPicPr>
        <p:blipFill>
          <a:blip r:embed="rId4">
            <a:alphaModFix/>
          </a:blip>
          <a:stretch>
            <a:fillRect/>
          </a:stretch>
        </p:blipFill>
        <p:spPr>
          <a:xfrm>
            <a:off x="2639822" y="1721325"/>
            <a:ext cx="3864350" cy="102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Results - Summary (evaluated on test sample)</a:t>
            </a:r>
            <a:endParaRPr/>
          </a:p>
        </p:txBody>
      </p:sp>
      <p:graphicFrame>
        <p:nvGraphicFramePr>
          <p:cNvPr id="223" name="Google Shape;223;p26"/>
          <p:cNvGraphicFramePr/>
          <p:nvPr/>
        </p:nvGraphicFramePr>
        <p:xfrm>
          <a:off x="4763" y="1520925"/>
          <a:ext cx="3000000" cy="3000000"/>
        </p:xfrm>
        <a:graphic>
          <a:graphicData uri="http://schemas.openxmlformats.org/drawingml/2006/table">
            <a:tbl>
              <a:tblPr>
                <a:noFill/>
                <a:tableStyleId>{35487B02-9543-4A3F-8D1D-FB32C9DB6062}</a:tableStyleId>
              </a:tblPr>
              <a:tblGrid>
                <a:gridCol w="2165575"/>
                <a:gridCol w="796700"/>
                <a:gridCol w="914400"/>
                <a:gridCol w="1171575"/>
                <a:gridCol w="952950"/>
                <a:gridCol w="1018725"/>
                <a:gridCol w="999600"/>
                <a:gridCol w="1114950"/>
              </a:tblGrid>
              <a:tr h="352425">
                <a:tc>
                  <a:txBody>
                    <a:bodyPr/>
                    <a:lstStyle/>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b="1" lang="el" sz="1100"/>
                        <a:t>Cat Boosting</a:t>
                      </a:r>
                      <a:r>
                        <a:rPr b="1" lang="el" sz="1100"/>
                        <a:t> (CB)</a:t>
                      </a:r>
                      <a:endParaRPr b="1" sz="1100"/>
                    </a:p>
                  </a:txBody>
                  <a:tcPr marT="91425" marB="91425" marR="91425" marL="91425"/>
                </a:tc>
                <a:tc>
                  <a:txBody>
                    <a:bodyPr/>
                    <a:lstStyle/>
                    <a:p>
                      <a:pPr indent="0" lvl="0" marL="0" rtl="0" algn="ctr">
                        <a:spcBef>
                          <a:spcPts val="0"/>
                        </a:spcBef>
                        <a:spcAft>
                          <a:spcPts val="0"/>
                        </a:spcAft>
                        <a:buNone/>
                      </a:pPr>
                      <a:r>
                        <a:rPr b="1" lang="el" sz="1100"/>
                        <a:t>Gradient Boosting (GB)</a:t>
                      </a:r>
                      <a:endParaRPr b="1" sz="1100"/>
                    </a:p>
                  </a:txBody>
                  <a:tcPr marT="91425" marB="91425" marR="91425" marL="91425"/>
                </a:tc>
                <a:tc>
                  <a:txBody>
                    <a:bodyPr/>
                    <a:lstStyle/>
                    <a:p>
                      <a:pPr indent="0" lvl="0" marL="0" rtl="0" algn="ctr">
                        <a:spcBef>
                          <a:spcPts val="0"/>
                        </a:spcBef>
                        <a:spcAft>
                          <a:spcPts val="0"/>
                        </a:spcAft>
                        <a:buNone/>
                      </a:pPr>
                      <a:r>
                        <a:rPr b="1" lang="el" sz="1100"/>
                        <a:t>Light Gradient Boosting (LGB)</a:t>
                      </a:r>
                      <a:endParaRPr b="1" sz="1100"/>
                    </a:p>
                  </a:txBody>
                  <a:tcPr marT="91425" marB="91425" marR="91425" marL="91425"/>
                </a:tc>
                <a:tc>
                  <a:txBody>
                    <a:bodyPr/>
                    <a:lstStyle/>
                    <a:p>
                      <a:pPr indent="0" lvl="0" marL="0" rtl="0" algn="ctr">
                        <a:spcBef>
                          <a:spcPts val="0"/>
                        </a:spcBef>
                        <a:spcAft>
                          <a:spcPts val="0"/>
                        </a:spcAft>
                        <a:buNone/>
                      </a:pPr>
                      <a:r>
                        <a:rPr b="1" lang="el" sz="1100"/>
                        <a:t>Logistic Regression</a:t>
                      </a:r>
                      <a:endParaRPr b="1" sz="1100"/>
                    </a:p>
                  </a:txBody>
                  <a:tcPr marT="91425" marB="91425" marR="91425" marL="91425"/>
                </a:tc>
                <a:tc>
                  <a:txBody>
                    <a:bodyPr/>
                    <a:lstStyle/>
                    <a:p>
                      <a:pPr indent="0" lvl="0" marL="0" rtl="0" algn="ctr">
                        <a:spcBef>
                          <a:spcPts val="0"/>
                        </a:spcBef>
                        <a:spcAft>
                          <a:spcPts val="0"/>
                        </a:spcAft>
                        <a:buNone/>
                      </a:pPr>
                      <a:r>
                        <a:rPr b="1" lang="el" sz="1100"/>
                        <a:t>Gaussian </a:t>
                      </a:r>
                      <a:r>
                        <a:rPr b="1" lang="el" sz="1100"/>
                        <a:t>Naive Bayes (NB)</a:t>
                      </a:r>
                      <a:endParaRPr b="1" sz="1100"/>
                    </a:p>
                  </a:txBody>
                  <a:tcPr marT="91425" marB="91425" marR="91425" marL="91425"/>
                </a:tc>
                <a:tc>
                  <a:txBody>
                    <a:bodyPr/>
                    <a:lstStyle/>
                    <a:p>
                      <a:pPr indent="0" lvl="0" marL="0" rtl="0" algn="ctr">
                        <a:spcBef>
                          <a:spcPts val="0"/>
                        </a:spcBef>
                        <a:spcAft>
                          <a:spcPts val="0"/>
                        </a:spcAft>
                        <a:buNone/>
                      </a:pPr>
                      <a:r>
                        <a:rPr b="1" lang="el" sz="1100"/>
                        <a:t>Random Forests (RF)</a:t>
                      </a:r>
                      <a:endParaRPr b="1" sz="1100"/>
                    </a:p>
                  </a:txBody>
                  <a:tcPr marT="91425" marB="91425" marR="91425" marL="91425"/>
                </a:tc>
                <a:tc>
                  <a:txBody>
                    <a:bodyPr/>
                    <a:lstStyle/>
                    <a:p>
                      <a:pPr indent="0" lvl="0" marL="0" rtl="0" algn="ctr">
                        <a:spcBef>
                          <a:spcPts val="0"/>
                        </a:spcBef>
                        <a:spcAft>
                          <a:spcPts val="0"/>
                        </a:spcAft>
                        <a:buNone/>
                      </a:pPr>
                      <a:r>
                        <a:rPr b="1" lang="el" sz="1100"/>
                        <a:t>Support Vector Machines (SVM)</a:t>
                      </a:r>
                      <a:endParaRPr b="1" sz="1100"/>
                    </a:p>
                  </a:txBody>
                  <a:tcPr marT="91425" marB="91425" marR="91425" marL="91425"/>
                </a:tc>
              </a:tr>
              <a:tr h="190500">
                <a:tc>
                  <a:txBody>
                    <a:bodyPr/>
                    <a:lstStyle/>
                    <a:p>
                      <a:pPr indent="0" lvl="0" marL="0" rtl="0" algn="ctr">
                        <a:spcBef>
                          <a:spcPts val="0"/>
                        </a:spcBef>
                        <a:spcAft>
                          <a:spcPts val="0"/>
                        </a:spcAft>
                        <a:buNone/>
                      </a:pPr>
                      <a:r>
                        <a:rPr i="1" lang="el" sz="1100"/>
                        <a:t>Bag-of-Words</a:t>
                      </a:r>
                      <a:endParaRPr i="1" sz="1100"/>
                    </a:p>
                  </a:txBody>
                  <a:tcPr marT="91425" marB="91425" marR="91425" marL="91425"/>
                </a:tc>
                <a:tc>
                  <a:txBody>
                    <a:bodyPr/>
                    <a:lstStyle/>
                    <a:p>
                      <a:pPr indent="0" lvl="0" marL="0" rtl="0" algn="r">
                        <a:lnSpc>
                          <a:spcPct val="115000"/>
                        </a:lnSpc>
                        <a:spcBef>
                          <a:spcPts val="0"/>
                        </a:spcBef>
                        <a:spcAft>
                          <a:spcPts val="0"/>
                        </a:spcAft>
                        <a:buNone/>
                      </a:pPr>
                      <a:r>
                        <a:rPr lang="el" sz="1100"/>
                        <a:t>0.913</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0.900</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0.905</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0.910</a:t>
                      </a:r>
                      <a:endParaRPr sz="1100"/>
                    </a:p>
                  </a:txBody>
                  <a:tcPr marT="91425" marB="91425" marR="91425" marL="91425"/>
                </a:tc>
                <a:tc>
                  <a:txBody>
                    <a:bodyPr/>
                    <a:lstStyle/>
                    <a:p>
                      <a:pPr indent="0" lvl="0" marL="0" rtl="0" algn="r">
                        <a:spcBef>
                          <a:spcPts val="0"/>
                        </a:spcBef>
                        <a:spcAft>
                          <a:spcPts val="0"/>
                        </a:spcAft>
                        <a:buNone/>
                      </a:pPr>
                      <a:r>
                        <a:rPr lang="el" sz="1100"/>
                        <a:t>0.873</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0.903</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0.904</a:t>
                      </a:r>
                      <a:endParaRPr sz="1100"/>
                    </a:p>
                  </a:txBody>
                  <a:tcPr marT="91425" marB="91425" marR="91425" marL="91425"/>
                </a:tc>
              </a:tr>
              <a:tr h="190500">
                <a:tc>
                  <a:txBody>
                    <a:bodyPr/>
                    <a:lstStyle/>
                    <a:p>
                      <a:pPr indent="0" lvl="0" marL="0" rtl="0" algn="ctr">
                        <a:spcBef>
                          <a:spcPts val="0"/>
                        </a:spcBef>
                        <a:spcAft>
                          <a:spcPts val="0"/>
                        </a:spcAft>
                        <a:buNone/>
                      </a:pPr>
                      <a:r>
                        <a:rPr i="1" lang="el" sz="1100"/>
                        <a:t>Bag-of-Words - Frequencies</a:t>
                      </a:r>
                      <a:endParaRPr i="1" sz="1100"/>
                    </a:p>
                  </a:txBody>
                  <a:tcPr marT="91425" marB="91425" marR="91425" marL="91425"/>
                </a:tc>
                <a:tc>
                  <a:txBody>
                    <a:bodyPr/>
                    <a:lstStyle/>
                    <a:p>
                      <a:pPr indent="0" lvl="0" marL="0" rtl="0" algn="r">
                        <a:lnSpc>
                          <a:spcPct val="115000"/>
                        </a:lnSpc>
                        <a:spcBef>
                          <a:spcPts val="0"/>
                        </a:spcBef>
                        <a:spcAft>
                          <a:spcPts val="0"/>
                        </a:spcAft>
                        <a:buNone/>
                      </a:pPr>
                      <a:r>
                        <a:rPr lang="el" sz="1100"/>
                        <a:t>0.913</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0.901</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0.904</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0.912</a:t>
                      </a:r>
                      <a:endParaRPr sz="1100"/>
                    </a:p>
                  </a:txBody>
                  <a:tcPr marT="91425" marB="91425" marR="91425" marL="91425"/>
                </a:tc>
                <a:tc>
                  <a:txBody>
                    <a:bodyPr/>
                    <a:lstStyle/>
                    <a:p>
                      <a:pPr indent="0" lvl="0" marL="0" rtl="0" algn="r">
                        <a:spcBef>
                          <a:spcPts val="0"/>
                        </a:spcBef>
                        <a:spcAft>
                          <a:spcPts val="0"/>
                        </a:spcAft>
                        <a:buNone/>
                      </a:pPr>
                      <a:r>
                        <a:rPr lang="el" sz="1100"/>
                        <a:t>0.850</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0.902</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0.903</a:t>
                      </a:r>
                      <a:endParaRPr sz="1100"/>
                    </a:p>
                  </a:txBody>
                  <a:tcPr marT="91425" marB="91425" marR="91425" marL="91425"/>
                </a:tc>
              </a:tr>
              <a:tr h="190500">
                <a:tc>
                  <a:txBody>
                    <a:bodyPr/>
                    <a:lstStyle/>
                    <a:p>
                      <a:pPr indent="0" lvl="0" marL="0" rtl="0" algn="ctr">
                        <a:spcBef>
                          <a:spcPts val="0"/>
                        </a:spcBef>
                        <a:spcAft>
                          <a:spcPts val="0"/>
                        </a:spcAft>
                        <a:buNone/>
                      </a:pPr>
                      <a:r>
                        <a:rPr i="1" lang="el" sz="1100">
                          <a:highlight>
                            <a:srgbClr val="FFFF00"/>
                          </a:highlight>
                        </a:rPr>
                        <a:t>Bag-of-Words (bigrams)</a:t>
                      </a:r>
                      <a:endParaRPr i="1" sz="1100">
                        <a:highlight>
                          <a:srgbClr val="FFFF00"/>
                        </a:highlight>
                      </a:endParaRPr>
                    </a:p>
                  </a:txBody>
                  <a:tcPr marT="91425" marB="91425" marR="91425" marL="91425"/>
                </a:tc>
                <a:tc>
                  <a:txBody>
                    <a:bodyPr/>
                    <a:lstStyle/>
                    <a:p>
                      <a:pPr indent="0" lvl="0" marL="0" rtl="0" algn="r">
                        <a:lnSpc>
                          <a:spcPct val="115000"/>
                        </a:lnSpc>
                        <a:spcBef>
                          <a:spcPts val="0"/>
                        </a:spcBef>
                        <a:spcAft>
                          <a:spcPts val="0"/>
                        </a:spcAft>
                        <a:buNone/>
                      </a:pPr>
                      <a:r>
                        <a:rPr lang="el" sz="1100">
                          <a:highlight>
                            <a:srgbClr val="FFFF00"/>
                          </a:highlight>
                        </a:rPr>
                        <a:t>0.913</a:t>
                      </a:r>
                      <a:endParaRPr sz="1100">
                        <a:highlight>
                          <a:srgbClr val="FFFF00"/>
                        </a:highlight>
                      </a:endParaRPr>
                    </a:p>
                  </a:txBody>
                  <a:tcPr marT="91425" marB="91425" marR="91425" marL="91425"/>
                </a:tc>
                <a:tc>
                  <a:txBody>
                    <a:bodyPr/>
                    <a:lstStyle/>
                    <a:p>
                      <a:pPr indent="0" lvl="0" marL="0" rtl="0" algn="r">
                        <a:lnSpc>
                          <a:spcPct val="115000"/>
                        </a:lnSpc>
                        <a:spcBef>
                          <a:spcPts val="0"/>
                        </a:spcBef>
                        <a:spcAft>
                          <a:spcPts val="0"/>
                        </a:spcAft>
                        <a:buNone/>
                      </a:pPr>
                      <a:r>
                        <a:rPr lang="el" sz="1100">
                          <a:highlight>
                            <a:srgbClr val="FFFF00"/>
                          </a:highlight>
                        </a:rPr>
                        <a:t>0.906</a:t>
                      </a:r>
                      <a:endParaRPr sz="1100">
                        <a:highlight>
                          <a:srgbClr val="FFFF00"/>
                        </a:highlight>
                      </a:endParaRPr>
                    </a:p>
                  </a:txBody>
                  <a:tcPr marT="91425" marB="91425" marR="91425" marL="91425"/>
                </a:tc>
                <a:tc>
                  <a:txBody>
                    <a:bodyPr/>
                    <a:lstStyle/>
                    <a:p>
                      <a:pPr indent="0" lvl="0" marL="0" rtl="0" algn="r">
                        <a:lnSpc>
                          <a:spcPct val="115000"/>
                        </a:lnSpc>
                        <a:spcBef>
                          <a:spcPts val="0"/>
                        </a:spcBef>
                        <a:spcAft>
                          <a:spcPts val="0"/>
                        </a:spcAft>
                        <a:buNone/>
                      </a:pPr>
                      <a:r>
                        <a:rPr lang="el" sz="1100">
                          <a:highlight>
                            <a:srgbClr val="FFFF00"/>
                          </a:highlight>
                        </a:rPr>
                        <a:t>0.905</a:t>
                      </a:r>
                      <a:endParaRPr sz="1100">
                        <a:highlight>
                          <a:srgbClr val="FFFF00"/>
                        </a:highlight>
                      </a:endParaRPr>
                    </a:p>
                  </a:txBody>
                  <a:tcPr marT="91425" marB="91425" marR="91425" marL="91425"/>
                </a:tc>
                <a:tc>
                  <a:txBody>
                    <a:bodyPr/>
                    <a:lstStyle/>
                    <a:p>
                      <a:pPr indent="0" lvl="0" marL="0" rtl="0" algn="r">
                        <a:lnSpc>
                          <a:spcPct val="115000"/>
                        </a:lnSpc>
                        <a:spcBef>
                          <a:spcPts val="0"/>
                        </a:spcBef>
                        <a:spcAft>
                          <a:spcPts val="0"/>
                        </a:spcAft>
                        <a:buNone/>
                      </a:pPr>
                      <a:r>
                        <a:rPr lang="el" sz="1100">
                          <a:highlight>
                            <a:srgbClr val="FFFF00"/>
                          </a:highlight>
                        </a:rPr>
                        <a:t>0.920</a:t>
                      </a:r>
                      <a:endParaRPr sz="1100">
                        <a:highlight>
                          <a:srgbClr val="FFFF00"/>
                        </a:highlight>
                      </a:endParaRPr>
                    </a:p>
                  </a:txBody>
                  <a:tcPr marT="91425" marB="91425" marR="91425" marL="91425"/>
                </a:tc>
                <a:tc>
                  <a:txBody>
                    <a:bodyPr/>
                    <a:lstStyle/>
                    <a:p>
                      <a:pPr indent="0" lvl="0" marL="0" rtl="0" algn="r">
                        <a:spcBef>
                          <a:spcPts val="0"/>
                        </a:spcBef>
                        <a:spcAft>
                          <a:spcPts val="0"/>
                        </a:spcAft>
                        <a:buNone/>
                      </a:pPr>
                      <a:r>
                        <a:rPr lang="el" sz="1100">
                          <a:highlight>
                            <a:srgbClr val="FFFF00"/>
                          </a:highlight>
                        </a:rPr>
                        <a:t>0.898</a:t>
                      </a:r>
                      <a:endParaRPr sz="1100">
                        <a:highlight>
                          <a:srgbClr val="FFFF00"/>
                        </a:highlight>
                      </a:endParaRPr>
                    </a:p>
                  </a:txBody>
                  <a:tcPr marT="91425" marB="91425" marR="91425" marL="91425"/>
                </a:tc>
                <a:tc>
                  <a:txBody>
                    <a:bodyPr/>
                    <a:lstStyle/>
                    <a:p>
                      <a:pPr indent="0" lvl="0" marL="0" rtl="0" algn="r">
                        <a:lnSpc>
                          <a:spcPct val="115000"/>
                        </a:lnSpc>
                        <a:spcBef>
                          <a:spcPts val="0"/>
                        </a:spcBef>
                        <a:spcAft>
                          <a:spcPts val="0"/>
                        </a:spcAft>
                        <a:buNone/>
                      </a:pPr>
                      <a:r>
                        <a:rPr lang="el" sz="1100">
                          <a:highlight>
                            <a:srgbClr val="FFFF00"/>
                          </a:highlight>
                        </a:rPr>
                        <a:t>0.902</a:t>
                      </a:r>
                      <a:endParaRPr sz="1100">
                        <a:highlight>
                          <a:srgbClr val="FFFF00"/>
                        </a:highlight>
                      </a:endParaRPr>
                    </a:p>
                  </a:txBody>
                  <a:tcPr marT="91425" marB="91425" marR="91425" marL="91425"/>
                </a:tc>
                <a:tc>
                  <a:txBody>
                    <a:bodyPr/>
                    <a:lstStyle/>
                    <a:p>
                      <a:pPr indent="0" lvl="0" marL="0" rtl="0" algn="r">
                        <a:lnSpc>
                          <a:spcPct val="115000"/>
                        </a:lnSpc>
                        <a:spcBef>
                          <a:spcPts val="0"/>
                        </a:spcBef>
                        <a:spcAft>
                          <a:spcPts val="0"/>
                        </a:spcAft>
                        <a:buNone/>
                      </a:pPr>
                      <a:r>
                        <a:rPr lang="el" sz="1100">
                          <a:highlight>
                            <a:srgbClr val="FFFF00"/>
                          </a:highlight>
                        </a:rPr>
                        <a:t>0.911</a:t>
                      </a:r>
                      <a:endParaRPr sz="1100">
                        <a:highlight>
                          <a:srgbClr val="FFFF00"/>
                        </a:highlight>
                      </a:endParaRPr>
                    </a:p>
                  </a:txBody>
                  <a:tcPr marT="91425" marB="91425" marR="91425" marL="91425"/>
                </a:tc>
              </a:tr>
              <a:tr h="352425">
                <a:tc>
                  <a:txBody>
                    <a:bodyPr/>
                    <a:lstStyle/>
                    <a:p>
                      <a:pPr indent="0" lvl="0" marL="0" rtl="0" algn="ctr">
                        <a:spcBef>
                          <a:spcPts val="0"/>
                        </a:spcBef>
                        <a:spcAft>
                          <a:spcPts val="0"/>
                        </a:spcAft>
                        <a:buNone/>
                      </a:pPr>
                      <a:r>
                        <a:rPr i="1" lang="el" sz="1100"/>
                        <a:t>Term Frequency-Inverse Document Frequency (TF-IDF)</a:t>
                      </a:r>
                      <a:endParaRPr i="1" sz="1100"/>
                    </a:p>
                  </a:txBody>
                  <a:tcPr marT="91425" marB="91425" marR="91425" marL="91425"/>
                </a:tc>
                <a:tc>
                  <a:txBody>
                    <a:bodyPr/>
                    <a:lstStyle/>
                    <a:p>
                      <a:pPr indent="0" lvl="0" marL="0" rtl="0" algn="r">
                        <a:lnSpc>
                          <a:spcPct val="115000"/>
                        </a:lnSpc>
                        <a:spcBef>
                          <a:spcPts val="0"/>
                        </a:spcBef>
                        <a:spcAft>
                          <a:spcPts val="0"/>
                        </a:spcAft>
                        <a:buNone/>
                      </a:pPr>
                      <a:r>
                        <a:rPr lang="el" sz="1100"/>
                        <a:t>0.906</a:t>
                      </a:r>
                      <a:endParaRPr sz="1100"/>
                    </a:p>
                  </a:txBody>
                  <a:tcPr marT="91425" marB="91425" marR="91425" marL="91425"/>
                </a:tc>
                <a:tc>
                  <a:txBody>
                    <a:bodyPr/>
                    <a:lstStyle/>
                    <a:p>
                      <a:pPr indent="0" lvl="0" marL="0" rtl="0" algn="r">
                        <a:spcBef>
                          <a:spcPts val="0"/>
                        </a:spcBef>
                        <a:spcAft>
                          <a:spcPts val="0"/>
                        </a:spcAft>
                        <a:buNone/>
                      </a:pPr>
                      <a:r>
                        <a:rPr lang="el" sz="1100"/>
                        <a:t>         0.891</a:t>
                      </a:r>
                      <a:endParaRPr sz="1100"/>
                    </a:p>
                    <a:p>
                      <a:pPr indent="0" lvl="0" marL="0" rtl="0" algn="r">
                        <a:spcBef>
                          <a:spcPts val="0"/>
                        </a:spcBef>
                        <a:spcAft>
                          <a:spcPts val="0"/>
                        </a:spcAft>
                        <a:buNone/>
                      </a:pPr>
                      <a:r>
                        <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0.900</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0.915</a:t>
                      </a:r>
                      <a:endParaRPr sz="1100"/>
                    </a:p>
                  </a:txBody>
                  <a:tcPr marT="91425" marB="91425" marR="91425" marL="91425"/>
                </a:tc>
                <a:tc>
                  <a:txBody>
                    <a:bodyPr/>
                    <a:lstStyle/>
                    <a:p>
                      <a:pPr indent="0" lvl="0" marL="0" rtl="0" algn="r">
                        <a:spcBef>
                          <a:spcPts val="0"/>
                        </a:spcBef>
                        <a:spcAft>
                          <a:spcPts val="0"/>
                        </a:spcAft>
                        <a:buNone/>
                      </a:pPr>
                      <a:r>
                        <a:rPr lang="el" sz="1100"/>
                        <a:t>0.849</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0.899</a:t>
                      </a:r>
                      <a:endParaRPr sz="1100"/>
                    </a:p>
                  </a:txBody>
                  <a:tcPr marT="91425" marB="91425" marR="91425" marL="91425"/>
                </a:tc>
                <a:tc>
                  <a:txBody>
                    <a:bodyPr/>
                    <a:lstStyle/>
                    <a:p>
                      <a:pPr indent="0" lvl="0" marL="0" rtl="0" algn="r">
                        <a:lnSpc>
                          <a:spcPct val="115000"/>
                        </a:lnSpc>
                        <a:spcBef>
                          <a:spcPts val="0"/>
                        </a:spcBef>
                        <a:spcAft>
                          <a:spcPts val="0"/>
                        </a:spcAft>
                        <a:buNone/>
                      </a:pPr>
                      <a:r>
                        <a:rPr lang="el" sz="1100"/>
                        <a:t>0.909</a:t>
                      </a:r>
                      <a:endParaRPr sz="11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Results - Important Features for Separation</a:t>
            </a:r>
            <a:endParaRPr/>
          </a:p>
        </p:txBody>
      </p:sp>
      <p:sp>
        <p:nvSpPr>
          <p:cNvPr id="229" name="Google Shape;229;p27"/>
          <p:cNvSpPr txBox="1"/>
          <p:nvPr/>
        </p:nvSpPr>
        <p:spPr>
          <a:xfrm>
            <a:off x="1029725" y="754663"/>
            <a:ext cx="1671600" cy="2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l" sz="1300">
                <a:latin typeface="Proxima Nova"/>
                <a:ea typeface="Proxima Nova"/>
                <a:cs typeface="Proxima Nova"/>
                <a:sym typeface="Proxima Nova"/>
              </a:rPr>
              <a:t>Random Forests</a:t>
            </a:r>
            <a:endParaRPr b="1" sz="1300">
              <a:latin typeface="Proxima Nova"/>
              <a:ea typeface="Proxima Nova"/>
              <a:cs typeface="Proxima Nova"/>
              <a:sym typeface="Proxima Nova"/>
            </a:endParaRPr>
          </a:p>
        </p:txBody>
      </p:sp>
      <p:sp>
        <p:nvSpPr>
          <p:cNvPr id="230" name="Google Shape;230;p27"/>
          <p:cNvSpPr txBox="1"/>
          <p:nvPr/>
        </p:nvSpPr>
        <p:spPr>
          <a:xfrm>
            <a:off x="4195375" y="754663"/>
            <a:ext cx="1671600" cy="2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l" sz="1300">
                <a:latin typeface="Proxima Nova"/>
                <a:ea typeface="Proxima Nova"/>
                <a:cs typeface="Proxima Nova"/>
                <a:sym typeface="Proxima Nova"/>
              </a:rPr>
              <a:t>Logistic Regression</a:t>
            </a:r>
            <a:endParaRPr b="1" sz="1300">
              <a:latin typeface="Proxima Nova"/>
              <a:ea typeface="Proxima Nova"/>
              <a:cs typeface="Proxima Nova"/>
              <a:sym typeface="Proxima Nova"/>
            </a:endParaRPr>
          </a:p>
        </p:txBody>
      </p:sp>
      <p:sp>
        <p:nvSpPr>
          <p:cNvPr id="231" name="Google Shape;231;p27"/>
          <p:cNvSpPr txBox="1"/>
          <p:nvPr/>
        </p:nvSpPr>
        <p:spPr>
          <a:xfrm>
            <a:off x="7240250" y="754650"/>
            <a:ext cx="1671600" cy="2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l">
                <a:latin typeface="Proxima Nova"/>
                <a:ea typeface="Proxima Nova"/>
                <a:cs typeface="Proxima Nova"/>
                <a:sym typeface="Proxima Nova"/>
              </a:rPr>
              <a:t>CatBoost</a:t>
            </a:r>
            <a:endParaRPr b="1">
              <a:latin typeface="Proxima Nova"/>
              <a:ea typeface="Proxima Nova"/>
              <a:cs typeface="Proxima Nova"/>
              <a:sym typeface="Proxima Nova"/>
            </a:endParaRPr>
          </a:p>
        </p:txBody>
      </p:sp>
      <p:pic>
        <p:nvPicPr>
          <p:cNvPr id="232" name="Google Shape;232;p27"/>
          <p:cNvPicPr preferRelativeResize="0"/>
          <p:nvPr/>
        </p:nvPicPr>
        <p:blipFill>
          <a:blip r:embed="rId3">
            <a:alphaModFix/>
          </a:blip>
          <a:stretch>
            <a:fillRect/>
          </a:stretch>
        </p:blipFill>
        <p:spPr>
          <a:xfrm>
            <a:off x="102375" y="1230625"/>
            <a:ext cx="2598943" cy="3265225"/>
          </a:xfrm>
          <a:prstGeom prst="rect">
            <a:avLst/>
          </a:prstGeom>
          <a:noFill/>
          <a:ln>
            <a:noFill/>
          </a:ln>
        </p:spPr>
      </p:pic>
      <p:pic>
        <p:nvPicPr>
          <p:cNvPr id="233" name="Google Shape;233;p27"/>
          <p:cNvPicPr preferRelativeResize="0"/>
          <p:nvPr/>
        </p:nvPicPr>
        <p:blipFill>
          <a:blip r:embed="rId4">
            <a:alphaModFix/>
          </a:blip>
          <a:stretch>
            <a:fillRect/>
          </a:stretch>
        </p:blipFill>
        <p:spPr>
          <a:xfrm>
            <a:off x="3126275" y="1230625"/>
            <a:ext cx="2740699" cy="3265225"/>
          </a:xfrm>
          <a:prstGeom prst="rect">
            <a:avLst/>
          </a:prstGeom>
          <a:noFill/>
          <a:ln>
            <a:noFill/>
          </a:ln>
        </p:spPr>
      </p:pic>
      <p:pic>
        <p:nvPicPr>
          <p:cNvPr id="234" name="Google Shape;234;p27"/>
          <p:cNvPicPr preferRelativeResize="0"/>
          <p:nvPr/>
        </p:nvPicPr>
        <p:blipFill>
          <a:blip r:embed="rId5">
            <a:alphaModFix/>
          </a:blip>
          <a:stretch>
            <a:fillRect/>
          </a:stretch>
        </p:blipFill>
        <p:spPr>
          <a:xfrm>
            <a:off x="6180550" y="1230625"/>
            <a:ext cx="2778500" cy="326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nvSpPr>
        <p:spPr>
          <a:xfrm>
            <a:off x="2016750" y="-162975"/>
            <a:ext cx="5110500" cy="6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l" sz="2200" u="sng">
                <a:solidFill>
                  <a:schemeClr val="dk1"/>
                </a:solidFill>
                <a:latin typeface="Proxima Nova"/>
                <a:ea typeface="Proxima Nova"/>
                <a:cs typeface="Proxima Nova"/>
                <a:sym typeface="Proxima Nova"/>
              </a:rPr>
              <a:t>Soft-Voting Method</a:t>
            </a:r>
            <a:r>
              <a:rPr lang="el" sz="3800">
                <a:solidFill>
                  <a:schemeClr val="dk1"/>
                </a:solidFill>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240" name="Google Shape;240;p28"/>
          <p:cNvPicPr preferRelativeResize="0"/>
          <p:nvPr/>
        </p:nvPicPr>
        <p:blipFill>
          <a:blip r:embed="rId3">
            <a:alphaModFix/>
          </a:blip>
          <a:stretch>
            <a:fillRect/>
          </a:stretch>
        </p:blipFill>
        <p:spPr>
          <a:xfrm>
            <a:off x="134775" y="593925"/>
            <a:ext cx="6089626" cy="3174682"/>
          </a:xfrm>
          <a:prstGeom prst="rect">
            <a:avLst/>
          </a:prstGeom>
          <a:noFill/>
          <a:ln>
            <a:noFill/>
          </a:ln>
        </p:spPr>
      </p:pic>
      <p:sp>
        <p:nvSpPr>
          <p:cNvPr id="241" name="Google Shape;241;p28"/>
          <p:cNvSpPr txBox="1"/>
          <p:nvPr/>
        </p:nvSpPr>
        <p:spPr>
          <a:xfrm>
            <a:off x="6224400" y="472425"/>
            <a:ext cx="2916000" cy="2980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Char char="●"/>
            </a:pPr>
            <a:r>
              <a:rPr lang="el" sz="1300">
                <a:latin typeface="Proxima Nova"/>
                <a:ea typeface="Proxima Nova"/>
                <a:cs typeface="Proxima Nova"/>
                <a:sym typeface="Proxima Nova"/>
              </a:rPr>
              <a:t>Taking the average of the probabilities estimated from all the classifiers</a:t>
            </a:r>
            <a:endParaRPr sz="1300">
              <a:latin typeface="Proxima Nova"/>
              <a:ea typeface="Proxima Nova"/>
              <a:cs typeface="Proxima Nova"/>
              <a:sym typeface="Proxima Nova"/>
            </a:endParaRPr>
          </a:p>
          <a:p>
            <a:pPr indent="-311150" lvl="0" marL="457200" rtl="0" algn="l">
              <a:lnSpc>
                <a:spcPct val="115000"/>
              </a:lnSpc>
              <a:spcBef>
                <a:spcPts val="0"/>
              </a:spcBef>
              <a:spcAft>
                <a:spcPts val="0"/>
              </a:spcAft>
              <a:buSzPts val="1300"/>
              <a:buFont typeface="Proxima Nova"/>
              <a:buChar char="●"/>
            </a:pPr>
            <a:r>
              <a:rPr lang="el" sz="1300">
                <a:latin typeface="Proxima Nova"/>
                <a:ea typeface="Proxima Nova"/>
                <a:cs typeface="Proxima Nova"/>
                <a:sym typeface="Proxima Nova"/>
              </a:rPr>
              <a:t>Pick only the best classifiers</a:t>
            </a:r>
            <a:endParaRPr sz="1300">
              <a:latin typeface="Proxima Nova"/>
              <a:ea typeface="Proxima Nova"/>
              <a:cs typeface="Proxima Nova"/>
              <a:sym typeface="Proxima Nova"/>
            </a:endParaRPr>
          </a:p>
          <a:p>
            <a:pPr indent="-311150" lvl="0" marL="457200" rtl="0" algn="l">
              <a:lnSpc>
                <a:spcPct val="115000"/>
              </a:lnSpc>
              <a:spcBef>
                <a:spcPts val="0"/>
              </a:spcBef>
              <a:spcAft>
                <a:spcPts val="0"/>
              </a:spcAft>
              <a:buSzPts val="1300"/>
              <a:buFont typeface="Proxima Nova"/>
              <a:buChar char="●"/>
            </a:pPr>
            <a:r>
              <a:rPr lang="el" sz="1300">
                <a:latin typeface="Proxima Nova"/>
                <a:ea typeface="Proxima Nova"/>
                <a:cs typeface="Proxima Nova"/>
                <a:sym typeface="Proxima Nova"/>
              </a:rPr>
              <a:t>Needs  probabilities threshold optimization</a:t>
            </a:r>
            <a:endParaRPr sz="1300">
              <a:latin typeface="Proxima Nova"/>
              <a:ea typeface="Proxima Nova"/>
              <a:cs typeface="Proxima Nova"/>
              <a:sym typeface="Proxima Nova"/>
            </a:endParaRPr>
          </a:p>
          <a:p>
            <a:pPr indent="-311150" lvl="0" marL="457200" rtl="0" algn="l">
              <a:lnSpc>
                <a:spcPct val="115000"/>
              </a:lnSpc>
              <a:spcBef>
                <a:spcPts val="0"/>
              </a:spcBef>
              <a:spcAft>
                <a:spcPts val="0"/>
              </a:spcAft>
              <a:buSzPts val="1300"/>
              <a:buChar char="●"/>
            </a:pPr>
            <a:r>
              <a:rPr lang="el" sz="1300">
                <a:latin typeface="Proxima Nova"/>
                <a:ea typeface="Proxima Nova"/>
                <a:cs typeface="Proxima Nova"/>
                <a:sym typeface="Proxima Nova"/>
              </a:rPr>
              <a:t>Exclude NB  classifier from  final voting model</a:t>
            </a:r>
            <a:endParaRPr sz="1300">
              <a:latin typeface="Proxima Nova"/>
              <a:ea typeface="Proxima Nova"/>
              <a:cs typeface="Proxima Nova"/>
              <a:sym typeface="Proxima Nova"/>
            </a:endParaRPr>
          </a:p>
          <a:p>
            <a:pPr indent="0" lvl="0" marL="457200" rtl="0" algn="l">
              <a:lnSpc>
                <a:spcPct val="115000"/>
              </a:lnSpc>
              <a:spcBef>
                <a:spcPts val="1200"/>
              </a:spcBef>
              <a:spcAft>
                <a:spcPts val="1200"/>
              </a:spcAft>
              <a:buNone/>
            </a:pPr>
            <a:r>
              <a:t/>
            </a:r>
            <a:endParaRPr sz="1300">
              <a:latin typeface="Proxima Nova"/>
              <a:ea typeface="Proxima Nova"/>
              <a:cs typeface="Proxima Nova"/>
              <a:sym typeface="Proxima Nova"/>
            </a:endParaRPr>
          </a:p>
        </p:txBody>
      </p:sp>
      <p:sp>
        <p:nvSpPr>
          <p:cNvPr id="242" name="Google Shape;242;p28"/>
          <p:cNvSpPr txBox="1"/>
          <p:nvPr/>
        </p:nvSpPr>
        <p:spPr>
          <a:xfrm>
            <a:off x="2336100" y="3929625"/>
            <a:ext cx="4471800" cy="6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l" sz="1800">
                <a:highlight>
                  <a:srgbClr val="FFFF00"/>
                </a:highlight>
                <a:latin typeface="Proxima Nova"/>
                <a:ea typeface="Proxima Nova"/>
                <a:cs typeface="Proxima Nova"/>
                <a:sym typeface="Proxima Nova"/>
              </a:rPr>
              <a:t>Test sample accuracy = 0.922</a:t>
            </a:r>
            <a:endParaRPr b="1" sz="1800">
              <a:highlight>
                <a:srgbClr val="FFFF00"/>
              </a:highlight>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311700" y="15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Remarks and Caveats</a:t>
            </a:r>
            <a:endParaRPr/>
          </a:p>
        </p:txBody>
      </p:sp>
      <p:sp>
        <p:nvSpPr>
          <p:cNvPr id="248" name="Google Shape;248;p29"/>
          <p:cNvSpPr txBox="1"/>
          <p:nvPr>
            <p:ph idx="1" type="body"/>
          </p:nvPr>
        </p:nvSpPr>
        <p:spPr>
          <a:xfrm>
            <a:off x="311700" y="834325"/>
            <a:ext cx="8520600" cy="400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l" sz="1600"/>
              <a:t>Classifiers used </a:t>
            </a:r>
            <a:r>
              <a:rPr i="1" lang="el" sz="1600"/>
              <a:t>similar features</a:t>
            </a:r>
            <a:r>
              <a:rPr lang="el" sz="1600"/>
              <a:t> for separation of attitude classes</a:t>
            </a:r>
            <a:endParaRPr sz="1600"/>
          </a:p>
          <a:p>
            <a:pPr indent="-330200" lvl="1" marL="914400" rtl="0" algn="l">
              <a:spcBef>
                <a:spcPts val="0"/>
              </a:spcBef>
              <a:spcAft>
                <a:spcPts val="0"/>
              </a:spcAft>
              <a:buSzPts val="1600"/>
              <a:buChar char="-"/>
            </a:pPr>
            <a:r>
              <a:rPr lang="el" sz="1600"/>
              <a:t>#</a:t>
            </a:r>
            <a:r>
              <a:rPr b="1" lang="el" sz="1600"/>
              <a:t>sharethi</a:t>
            </a:r>
            <a:r>
              <a:rPr lang="el" sz="1600"/>
              <a:t>s; </a:t>
            </a:r>
            <a:r>
              <a:rPr b="1" lang="el" sz="1600"/>
              <a:t>climate crisi</a:t>
            </a:r>
            <a:r>
              <a:rPr lang="el" sz="1600"/>
              <a:t>s; </a:t>
            </a:r>
            <a:r>
              <a:rPr b="1" lang="el" sz="1600"/>
              <a:t>sun</a:t>
            </a:r>
            <a:r>
              <a:rPr lang="el" sz="1600"/>
              <a:t>; </a:t>
            </a:r>
            <a:r>
              <a:rPr b="1" lang="el" sz="1600"/>
              <a:t>global warm</a:t>
            </a:r>
            <a:r>
              <a:rPr lang="el" sz="1600"/>
              <a:t>ing; </a:t>
            </a:r>
            <a:r>
              <a:rPr b="1" lang="el" sz="1600"/>
              <a:t>alarmist</a:t>
            </a:r>
            <a:endParaRPr sz="1600"/>
          </a:p>
          <a:p>
            <a:pPr indent="-330200" lvl="0" marL="457200" rtl="0" algn="l">
              <a:spcBef>
                <a:spcPts val="0"/>
              </a:spcBef>
              <a:spcAft>
                <a:spcPts val="0"/>
              </a:spcAft>
              <a:buSzPts val="1600"/>
              <a:buChar char="-"/>
            </a:pPr>
            <a:r>
              <a:rPr i="1" lang="el" sz="1600"/>
              <a:t>Why </a:t>
            </a:r>
            <a:r>
              <a:rPr lang="el" sz="1600"/>
              <a:t>Bigrams (length 2 n-grams) provided best classification accuracy unclear</a:t>
            </a:r>
            <a:endParaRPr b="1" sz="1600"/>
          </a:p>
          <a:p>
            <a:pPr indent="-330200" lvl="1" marL="914400" rtl="0" algn="l">
              <a:spcBef>
                <a:spcPts val="0"/>
              </a:spcBef>
              <a:spcAft>
                <a:spcPts val="0"/>
              </a:spcAft>
              <a:buSzPts val="1600"/>
              <a:buChar char="-"/>
            </a:pPr>
            <a:r>
              <a:rPr lang="el" sz="1600"/>
              <a:t>Most features</a:t>
            </a:r>
            <a:endParaRPr sz="1600"/>
          </a:p>
          <a:p>
            <a:pPr indent="-330200" lvl="1" marL="914400" rtl="0" algn="l">
              <a:spcBef>
                <a:spcPts val="0"/>
              </a:spcBef>
              <a:spcAft>
                <a:spcPts val="0"/>
              </a:spcAft>
              <a:buSzPts val="1600"/>
              <a:buChar char="-"/>
            </a:pPr>
            <a:r>
              <a:rPr lang="el" sz="1600"/>
              <a:t>Higher n for n-grams would be computationally intensive</a:t>
            </a:r>
            <a:endParaRPr sz="1600"/>
          </a:p>
          <a:p>
            <a:pPr indent="-330200" lvl="0" marL="457200" rtl="0" algn="l">
              <a:spcBef>
                <a:spcPts val="0"/>
              </a:spcBef>
              <a:spcAft>
                <a:spcPts val="0"/>
              </a:spcAft>
              <a:buSzPts val="1600"/>
              <a:buChar char="-"/>
            </a:pPr>
            <a:r>
              <a:rPr lang="el" sz="1600"/>
              <a:t>NB and SVM </a:t>
            </a:r>
            <a:r>
              <a:rPr i="1" lang="el" sz="1600"/>
              <a:t>should </a:t>
            </a:r>
            <a:r>
              <a:rPr lang="el" sz="1600"/>
              <a:t>be best - We found </a:t>
            </a:r>
            <a:r>
              <a:rPr i="1" lang="el" sz="1600"/>
              <a:t>this was not the case</a:t>
            </a:r>
            <a:endParaRPr sz="1600"/>
          </a:p>
          <a:p>
            <a:pPr indent="-330200" lvl="0" marL="457200" rtl="0" algn="l">
              <a:spcBef>
                <a:spcPts val="0"/>
              </a:spcBef>
              <a:spcAft>
                <a:spcPts val="0"/>
              </a:spcAft>
              <a:buSzPts val="1600"/>
              <a:buChar char="-"/>
            </a:pPr>
            <a:r>
              <a:rPr i="1" lang="el" sz="1600"/>
              <a:t>Word2Vec performed poorly</a:t>
            </a:r>
            <a:r>
              <a:rPr lang="el" sz="1600"/>
              <a:t> in trials</a:t>
            </a:r>
            <a:endParaRPr sz="1600"/>
          </a:p>
          <a:p>
            <a:pPr indent="-330200" lvl="1" marL="914400" rtl="0" algn="l">
              <a:spcBef>
                <a:spcPts val="0"/>
              </a:spcBef>
              <a:spcAft>
                <a:spcPts val="0"/>
              </a:spcAft>
              <a:buSzPts val="1600"/>
              <a:buChar char="-"/>
            </a:pPr>
            <a:r>
              <a:rPr lang="el" sz="1600"/>
              <a:t>Accuracy 0.85 versus 0.75 with randomly populated length-300 vectors!</a:t>
            </a:r>
            <a:endParaRPr sz="1600"/>
          </a:p>
          <a:p>
            <a:pPr indent="-330200" lvl="0" marL="457200" rtl="0" algn="l">
              <a:spcBef>
                <a:spcPts val="0"/>
              </a:spcBef>
              <a:spcAft>
                <a:spcPts val="0"/>
              </a:spcAft>
              <a:buSzPts val="1600"/>
              <a:buChar char="-"/>
            </a:pPr>
            <a:r>
              <a:rPr lang="el" sz="1600"/>
              <a:t>Possible to predict attitude </a:t>
            </a:r>
            <a:r>
              <a:rPr i="1" lang="el" sz="1600"/>
              <a:t>without modelling language (e.g. grammar) explicitly</a:t>
            </a:r>
            <a:endParaRPr i="1" sz="1600"/>
          </a:p>
          <a:p>
            <a:pPr indent="-330200" lvl="1" marL="914400" rtl="0" algn="l">
              <a:spcBef>
                <a:spcPts val="0"/>
              </a:spcBef>
              <a:spcAft>
                <a:spcPts val="0"/>
              </a:spcAft>
              <a:buSzPts val="1600"/>
              <a:buChar char="-"/>
            </a:pPr>
            <a:r>
              <a:rPr lang="el" sz="1600"/>
              <a:t>Improvement: Language modelling (e.g. via NN) would likely improve accuracy</a:t>
            </a:r>
            <a:endParaRPr sz="1600"/>
          </a:p>
          <a:p>
            <a:pPr indent="-330200" lvl="0" marL="457200" rtl="0" algn="l">
              <a:spcBef>
                <a:spcPts val="0"/>
              </a:spcBef>
              <a:spcAft>
                <a:spcPts val="0"/>
              </a:spcAft>
              <a:buSzPts val="1600"/>
              <a:buChar char="-"/>
            </a:pPr>
            <a:r>
              <a:rPr lang="el" sz="1600"/>
              <a:t>Caveat: We do not account for </a:t>
            </a:r>
            <a:r>
              <a:rPr i="1" lang="el" sz="1600"/>
              <a:t>non-independence of tweets within accounts</a:t>
            </a:r>
            <a:endParaRPr i="1" sz="1600"/>
          </a:p>
          <a:p>
            <a:pPr indent="-330200" lvl="0" marL="457200" rtl="0" algn="l">
              <a:spcBef>
                <a:spcPts val="0"/>
              </a:spcBef>
              <a:spcAft>
                <a:spcPts val="0"/>
              </a:spcAft>
              <a:buSzPts val="1600"/>
              <a:buChar char="-"/>
            </a:pPr>
            <a:r>
              <a:rPr lang="el" sz="1600"/>
              <a:t>Caveat: Our classifier may perform poorly on </a:t>
            </a:r>
            <a:r>
              <a:rPr i="1" lang="el" sz="1600"/>
              <a:t>accounts</a:t>
            </a:r>
            <a:r>
              <a:rPr lang="el" sz="1600"/>
              <a:t> outside the training set</a:t>
            </a:r>
            <a:endParaRPr sz="1600"/>
          </a:p>
          <a:p>
            <a:pPr indent="-330200" lvl="1" marL="914400" rtl="0" algn="l">
              <a:spcBef>
                <a:spcPts val="0"/>
              </a:spcBef>
              <a:spcAft>
                <a:spcPts val="0"/>
              </a:spcAft>
              <a:buSzPts val="1600"/>
              <a:buChar char="-"/>
            </a:pPr>
            <a:r>
              <a:rPr lang="el" sz="1600"/>
              <a:t>Our collection/labelling method may introduce systematic bias, but more on this in a moment...</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311700" y="15240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l"/>
              <a:t>Example </a:t>
            </a:r>
            <a:r>
              <a:rPr lang="el"/>
              <a:t>Predictions</a:t>
            </a:r>
            <a:endParaRPr/>
          </a:p>
        </p:txBody>
      </p:sp>
      <p:pic>
        <p:nvPicPr>
          <p:cNvPr id="254" name="Google Shape;254;p30"/>
          <p:cNvPicPr preferRelativeResize="0"/>
          <p:nvPr/>
        </p:nvPicPr>
        <p:blipFill rotWithShape="1">
          <a:blip r:embed="rId3">
            <a:alphaModFix/>
          </a:blip>
          <a:srcRect b="67200" l="0" r="0" t="0"/>
          <a:stretch/>
        </p:blipFill>
        <p:spPr>
          <a:xfrm>
            <a:off x="1087600" y="898500"/>
            <a:ext cx="3308100" cy="921749"/>
          </a:xfrm>
          <a:prstGeom prst="rect">
            <a:avLst/>
          </a:prstGeom>
          <a:noFill/>
          <a:ln>
            <a:noFill/>
          </a:ln>
        </p:spPr>
      </p:pic>
      <p:pic>
        <p:nvPicPr>
          <p:cNvPr id="255" name="Google Shape;255;p30"/>
          <p:cNvPicPr preferRelativeResize="0"/>
          <p:nvPr/>
        </p:nvPicPr>
        <p:blipFill>
          <a:blip r:embed="rId4">
            <a:alphaModFix/>
          </a:blip>
          <a:stretch>
            <a:fillRect/>
          </a:stretch>
        </p:blipFill>
        <p:spPr>
          <a:xfrm>
            <a:off x="641750" y="2273075"/>
            <a:ext cx="4011725" cy="1239500"/>
          </a:xfrm>
          <a:prstGeom prst="rect">
            <a:avLst/>
          </a:prstGeom>
          <a:noFill/>
          <a:ln>
            <a:noFill/>
          </a:ln>
        </p:spPr>
      </p:pic>
      <p:sp>
        <p:nvSpPr>
          <p:cNvPr id="256" name="Google Shape;256;p30"/>
          <p:cNvSpPr txBox="1"/>
          <p:nvPr/>
        </p:nvSpPr>
        <p:spPr>
          <a:xfrm>
            <a:off x="4946900" y="971850"/>
            <a:ext cx="3813900" cy="33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l">
                <a:latin typeface="Proxima Nova"/>
                <a:ea typeface="Proxima Nova"/>
                <a:cs typeface="Proxima Nova"/>
                <a:sym typeface="Proxima Nova"/>
              </a:rPr>
              <a:t>For Fridays4future we </a:t>
            </a:r>
            <a:r>
              <a:rPr lang="el">
                <a:latin typeface="Proxima Nova"/>
                <a:ea typeface="Proxima Nova"/>
                <a:cs typeface="Proxima Nova"/>
                <a:sym typeface="Proxima Nova"/>
              </a:rPr>
              <a:t>correctly </a:t>
            </a:r>
            <a:r>
              <a:rPr lang="el">
                <a:latin typeface="Proxima Nova"/>
                <a:ea typeface="Proxima Nova"/>
                <a:cs typeface="Proxima Nova"/>
                <a:sym typeface="Proxima Nova"/>
              </a:rPr>
              <a:t>predicted (0.11) that this account is pro climate change</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l">
                <a:latin typeface="Proxima Nova"/>
                <a:ea typeface="Proxima Nova"/>
                <a:cs typeface="Proxima Nova"/>
                <a:sym typeface="Proxima Nova"/>
              </a:rPr>
              <a:t>For Paul Joseph Watson’s tweet (@PrisonPlanet; 0.97) we </a:t>
            </a:r>
            <a:r>
              <a:rPr lang="el">
                <a:latin typeface="Proxima Nova"/>
                <a:ea typeface="Proxima Nova"/>
                <a:cs typeface="Proxima Nova"/>
                <a:sym typeface="Proxima Nova"/>
              </a:rPr>
              <a:t>correctly </a:t>
            </a:r>
            <a:r>
              <a:rPr lang="el">
                <a:latin typeface="Proxima Nova"/>
                <a:ea typeface="Proxima Nova"/>
                <a:cs typeface="Proxima Nova"/>
                <a:sym typeface="Proxima Nova"/>
              </a:rPr>
              <a:t>predicted that this account is anti climate change</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l">
                <a:latin typeface="Proxima Nova"/>
                <a:ea typeface="Proxima Nova"/>
                <a:cs typeface="Proxima Nova"/>
                <a:sym typeface="Proxima Nova"/>
              </a:rPr>
              <a:t>For Stephen Colbert, we </a:t>
            </a:r>
            <a:r>
              <a:rPr i="1" lang="el">
                <a:latin typeface="Proxima Nova"/>
                <a:ea typeface="Proxima Nova"/>
                <a:cs typeface="Proxima Nova"/>
                <a:sym typeface="Proxima Nova"/>
              </a:rPr>
              <a:t>misclassify </a:t>
            </a:r>
            <a:r>
              <a:rPr lang="el">
                <a:latin typeface="Proxima Nova"/>
                <a:ea typeface="Proxima Nova"/>
                <a:cs typeface="Proxima Nova"/>
                <a:sym typeface="Proxima Nova"/>
              </a:rPr>
              <a:t>this tweet (0.87) - the content of the tweet is </a:t>
            </a:r>
            <a:r>
              <a:rPr i="1" lang="el">
                <a:latin typeface="Proxima Nova"/>
                <a:ea typeface="Proxima Nova"/>
                <a:cs typeface="Proxima Nova"/>
                <a:sym typeface="Proxima Nova"/>
              </a:rPr>
              <a:t>sarcastic</a:t>
            </a:r>
            <a:endParaRPr i="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57" name="Google Shape;257;p30"/>
          <p:cNvPicPr preferRelativeResize="0"/>
          <p:nvPr/>
        </p:nvPicPr>
        <p:blipFill rotWithShape="1">
          <a:blip r:embed="rId5">
            <a:alphaModFix/>
          </a:blip>
          <a:srcRect b="6354" l="1457" r="1360" t="6118"/>
          <a:stretch/>
        </p:blipFill>
        <p:spPr>
          <a:xfrm>
            <a:off x="170125" y="3905750"/>
            <a:ext cx="4850100" cy="80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1"/>
          <p:cNvPicPr preferRelativeResize="0"/>
          <p:nvPr/>
        </p:nvPicPr>
        <p:blipFill>
          <a:blip r:embed="rId3">
            <a:alphaModFix/>
          </a:blip>
          <a:stretch>
            <a:fillRect/>
          </a:stretch>
        </p:blipFill>
        <p:spPr>
          <a:xfrm>
            <a:off x="988000" y="150150"/>
            <a:ext cx="7167975" cy="4061849"/>
          </a:xfrm>
          <a:prstGeom prst="rect">
            <a:avLst/>
          </a:prstGeom>
          <a:noFill/>
          <a:ln>
            <a:noFill/>
          </a:ln>
          <a:effectLst>
            <a:outerShdw blurRad="57150" rotWithShape="0" algn="bl" dir="5400000" dist="19050">
              <a:srgbClr val="000000">
                <a:alpha val="50000"/>
              </a:srgbClr>
            </a:outerShdw>
          </a:effectLst>
        </p:spPr>
      </p:pic>
      <p:sp>
        <p:nvSpPr>
          <p:cNvPr id="263" name="Google Shape;263;p31"/>
          <p:cNvSpPr txBox="1"/>
          <p:nvPr/>
        </p:nvSpPr>
        <p:spPr>
          <a:xfrm>
            <a:off x="850500" y="4293000"/>
            <a:ext cx="70164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sz="2200">
                <a:latin typeface="Pacifico"/>
                <a:ea typeface="Pacifico"/>
                <a:cs typeface="Pacifico"/>
                <a:sym typeface="Pacifico"/>
              </a:rPr>
              <a:t>Thank you for your attention</a:t>
            </a:r>
            <a:endParaRPr sz="220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57550" y="7620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l"/>
              <a:t>Our Goal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50925" y="827650"/>
            <a:ext cx="4776600" cy="3912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Proxima Nova"/>
              <a:buChar char="●"/>
            </a:pPr>
            <a:r>
              <a:rPr lang="el" sz="1600">
                <a:solidFill>
                  <a:srgbClr val="000000"/>
                </a:solidFill>
              </a:rPr>
              <a:t>The global warming controversy concerns the public debate over whether global warming is occurring, how much has occurred in modern times, what has caused it, what its </a:t>
            </a:r>
            <a:r>
              <a:rPr lang="el" sz="1600">
                <a:solidFill>
                  <a:srgbClr val="000000"/>
                </a:solidFill>
                <a:uFill>
                  <a:noFill/>
                </a:uFill>
                <a:hlinkClick r:id="rId3"/>
              </a:rPr>
              <a:t>effects</a:t>
            </a:r>
            <a:r>
              <a:rPr lang="el" sz="1600">
                <a:solidFill>
                  <a:srgbClr val="000000"/>
                </a:solidFill>
              </a:rPr>
              <a:t> will be, whether any action can or should be taken to curb it, and if so what that action should be</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marR="0" rtl="0" algn="l">
              <a:lnSpc>
                <a:spcPct val="100000"/>
              </a:lnSpc>
              <a:spcBef>
                <a:spcPts val="0"/>
              </a:spcBef>
              <a:spcAft>
                <a:spcPts val="0"/>
              </a:spcAft>
              <a:buClr>
                <a:srgbClr val="000000"/>
              </a:buClr>
              <a:buSzPts val="1600"/>
              <a:buFont typeface="Proxima Nova"/>
              <a:buChar char="●"/>
            </a:pPr>
            <a:r>
              <a:rPr lang="el" sz="1600">
                <a:solidFill>
                  <a:srgbClr val="000000"/>
                </a:solidFill>
              </a:rPr>
              <a:t>Our goal was to come up with an algorithm that classifies a tweet referring to climate change as denier’s tweet or a believer’s tweet</a:t>
            </a:r>
            <a:endParaRPr sz="1600">
              <a:solidFill>
                <a:srgbClr val="000000"/>
              </a:solidFill>
            </a:endParaRPr>
          </a:p>
          <a:p>
            <a:pPr indent="0" lvl="0" marL="0" marR="0" rtl="0" algn="l">
              <a:lnSpc>
                <a:spcPct val="100000"/>
              </a:lnSpc>
              <a:spcBef>
                <a:spcPts val="0"/>
              </a:spcBef>
              <a:spcAft>
                <a:spcPts val="0"/>
              </a:spcAft>
              <a:buNone/>
            </a:pPr>
            <a:r>
              <a:t/>
            </a:r>
            <a:endParaRPr sz="1600">
              <a:solidFill>
                <a:srgbClr val="000000"/>
              </a:solidFill>
            </a:endParaRPr>
          </a:p>
          <a:p>
            <a:pPr indent="-330200" lvl="0" marL="457200" marR="0" rtl="0" algn="l">
              <a:lnSpc>
                <a:spcPct val="100000"/>
              </a:lnSpc>
              <a:spcBef>
                <a:spcPts val="0"/>
              </a:spcBef>
              <a:spcAft>
                <a:spcPts val="0"/>
              </a:spcAft>
              <a:buClr>
                <a:srgbClr val="000000"/>
              </a:buClr>
              <a:buSzPts val="1600"/>
              <a:buFont typeface="Proxima Nova"/>
              <a:buChar char="●"/>
            </a:pPr>
            <a:r>
              <a:rPr lang="el" sz="1600">
                <a:solidFill>
                  <a:srgbClr val="000000"/>
                </a:solidFill>
              </a:rPr>
              <a:t>To do that we identified specific twitter accounts present on the climate change discussion with a clear point of view in the subject: denier vs. believer</a:t>
            </a:r>
            <a:endParaRPr sz="1600">
              <a:solidFill>
                <a:srgbClr val="000000"/>
              </a:solidFill>
            </a:endParaRPr>
          </a:p>
        </p:txBody>
      </p:sp>
      <p:sp>
        <p:nvSpPr>
          <p:cNvPr id="67" name="Google Shape;67;p14"/>
          <p:cNvSpPr txBox="1"/>
          <p:nvPr>
            <p:ph idx="2" type="body"/>
          </p:nvPr>
        </p:nvSpPr>
        <p:spPr>
          <a:xfrm>
            <a:off x="5313550" y="39450"/>
            <a:ext cx="31836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sz="1300"/>
              <a:t>Climate Change Denial</a:t>
            </a:r>
            <a:endParaRPr b="1" sz="1300"/>
          </a:p>
          <a:p>
            <a:pPr indent="0" lvl="0" marL="0" marR="0" rtl="0" algn="ctr">
              <a:lnSpc>
                <a:spcPct val="100000"/>
              </a:lnSpc>
              <a:spcBef>
                <a:spcPts val="1600"/>
              </a:spcBef>
              <a:spcAft>
                <a:spcPts val="0"/>
              </a:spcAft>
              <a:buNone/>
            </a:pPr>
            <a:r>
              <a:rPr i="1" lang="el" sz="1300">
                <a:solidFill>
                  <a:srgbClr val="666666"/>
                </a:solidFill>
              </a:rPr>
              <a:t>Denial, dismissal, or unwarranted doubt that contradicts the scientific consensus on climate change, including the extent to which it is caused by humans, its effects on nature and human society, or the potential of adaptation to global warming by human actions</a:t>
            </a:r>
            <a:endParaRPr i="1" sz="1300">
              <a:solidFill>
                <a:srgbClr val="666666"/>
              </a:solidFill>
            </a:endParaRPr>
          </a:p>
        </p:txBody>
      </p:sp>
      <p:pic>
        <p:nvPicPr>
          <p:cNvPr id="68" name="Google Shape;68;p14"/>
          <p:cNvPicPr preferRelativeResize="0"/>
          <p:nvPr/>
        </p:nvPicPr>
        <p:blipFill>
          <a:blip r:embed="rId4">
            <a:alphaModFix/>
          </a:blip>
          <a:stretch>
            <a:fillRect/>
          </a:stretch>
        </p:blipFill>
        <p:spPr>
          <a:xfrm>
            <a:off x="5671449" y="3463625"/>
            <a:ext cx="2861850" cy="1528000"/>
          </a:xfrm>
          <a:prstGeom prst="rect">
            <a:avLst/>
          </a:prstGeom>
          <a:noFill/>
          <a:ln>
            <a:noFill/>
          </a:ln>
        </p:spPr>
      </p:pic>
      <p:pic>
        <p:nvPicPr>
          <p:cNvPr id="69" name="Google Shape;69;p14"/>
          <p:cNvPicPr preferRelativeResize="0"/>
          <p:nvPr/>
        </p:nvPicPr>
        <p:blipFill>
          <a:blip r:embed="rId5">
            <a:alphaModFix/>
          </a:blip>
          <a:stretch>
            <a:fillRect/>
          </a:stretch>
        </p:blipFill>
        <p:spPr>
          <a:xfrm>
            <a:off x="5135175" y="2203962"/>
            <a:ext cx="3741451" cy="10206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l"/>
              <a:t>Data Collection </a:t>
            </a:r>
            <a:endParaRPr/>
          </a:p>
        </p:txBody>
      </p:sp>
      <p:sp>
        <p:nvSpPr>
          <p:cNvPr id="75" name="Google Shape;75;p15"/>
          <p:cNvSpPr txBox="1"/>
          <p:nvPr>
            <p:ph idx="1" type="body"/>
          </p:nvPr>
        </p:nvSpPr>
        <p:spPr>
          <a:xfrm>
            <a:off x="311700" y="566700"/>
            <a:ext cx="8429700" cy="26385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Proxima Nova"/>
              <a:buChar char="●"/>
            </a:pPr>
            <a:r>
              <a:rPr lang="el" sz="1600">
                <a:solidFill>
                  <a:srgbClr val="000000"/>
                </a:solidFill>
              </a:rPr>
              <a:t>Once we came up with a list of account handles we began collecting the data</a:t>
            </a:r>
            <a:endParaRPr sz="1600">
              <a:solidFill>
                <a:srgbClr val="000000"/>
              </a:solidFill>
            </a:endParaRPr>
          </a:p>
          <a:p>
            <a:pPr indent="-330200" lvl="0" marL="457200" marR="0" rtl="0" algn="l">
              <a:lnSpc>
                <a:spcPct val="100000"/>
              </a:lnSpc>
              <a:spcBef>
                <a:spcPts val="0"/>
              </a:spcBef>
              <a:spcAft>
                <a:spcPts val="0"/>
              </a:spcAft>
              <a:buClr>
                <a:srgbClr val="000000"/>
              </a:buClr>
              <a:buSzPts val="1600"/>
              <a:buFont typeface="Proxima Nova"/>
              <a:buChar char="●"/>
            </a:pPr>
            <a:r>
              <a:rPr lang="el" sz="1600">
                <a:solidFill>
                  <a:srgbClr val="000000"/>
                </a:solidFill>
              </a:rPr>
              <a:t>Since, Twitter’s API doesn’t allow the retrieval of tweets past 7 days old, we used a command line </a:t>
            </a:r>
            <a:r>
              <a:rPr lang="el" sz="1600">
                <a:solidFill>
                  <a:srgbClr val="000000"/>
                </a:solidFill>
              </a:rPr>
              <a:t>scraping</a:t>
            </a:r>
            <a:r>
              <a:rPr lang="el" sz="1600">
                <a:solidFill>
                  <a:srgbClr val="000000"/>
                </a:solidFill>
              </a:rPr>
              <a:t> script* that allowed us to do that</a:t>
            </a:r>
            <a:endParaRPr sz="1600">
              <a:solidFill>
                <a:srgbClr val="000000"/>
              </a:solidFill>
            </a:endParaRPr>
          </a:p>
          <a:p>
            <a:pPr indent="-330200" lvl="0" marL="457200" marR="0" rtl="0" algn="l">
              <a:lnSpc>
                <a:spcPct val="100000"/>
              </a:lnSpc>
              <a:spcBef>
                <a:spcPts val="0"/>
              </a:spcBef>
              <a:spcAft>
                <a:spcPts val="0"/>
              </a:spcAft>
              <a:buClr>
                <a:srgbClr val="000000"/>
              </a:buClr>
              <a:buSzPts val="1600"/>
              <a:buFont typeface="Arial"/>
              <a:buChar char="●"/>
            </a:pPr>
            <a:r>
              <a:rPr lang="el" sz="1600">
                <a:solidFill>
                  <a:srgbClr val="000000"/>
                </a:solidFill>
              </a:rPr>
              <a:t>As an example of the command we used is:</a:t>
            </a:r>
            <a:endParaRPr sz="1600">
              <a:solidFill>
                <a:srgbClr val="000000"/>
              </a:solidFill>
            </a:endParaRPr>
          </a:p>
          <a:p>
            <a:pPr indent="0" lvl="0" marL="457200" marR="0" rtl="0" algn="l">
              <a:lnSpc>
                <a:spcPct val="100000"/>
              </a:lnSpc>
              <a:spcBef>
                <a:spcPts val="0"/>
              </a:spcBef>
              <a:spcAft>
                <a:spcPts val="0"/>
              </a:spcAft>
              <a:buNone/>
            </a:pPr>
            <a:r>
              <a:rPr i="1" lang="el" sz="1000">
                <a:solidFill>
                  <a:srgbClr val="000000"/>
                </a:solidFill>
                <a:latin typeface="Courier New"/>
                <a:ea typeface="Courier New"/>
                <a:cs typeface="Courier New"/>
                <a:sym typeface="Courier New"/>
              </a:rPr>
              <a:t>python main.py --username “</a:t>
            </a:r>
            <a:r>
              <a:rPr i="1" lang="el" sz="1000">
                <a:solidFill>
                  <a:srgbClr val="000000"/>
                </a:solidFill>
                <a:highlight>
                  <a:srgbClr val="FFFFFF"/>
                </a:highlight>
                <a:latin typeface="Courier New"/>
                <a:ea typeface="Courier New"/>
                <a:cs typeface="Courier New"/>
                <a:sym typeface="Courier New"/>
              </a:rPr>
              <a:t>GretaThunberg” --query “climate change” --since 2018-12-01 --until 2020-07-28 --max-tweets 1000</a:t>
            </a:r>
            <a:endParaRPr i="1" sz="1000">
              <a:solidFill>
                <a:srgbClr val="000000"/>
              </a:solidFill>
              <a:latin typeface="Courier New"/>
              <a:ea typeface="Courier New"/>
              <a:cs typeface="Courier New"/>
              <a:sym typeface="Courier New"/>
            </a:endParaRPr>
          </a:p>
          <a:p>
            <a:pPr indent="-330200" lvl="0" marL="457200" marR="0" rtl="0" algn="l">
              <a:lnSpc>
                <a:spcPct val="100000"/>
              </a:lnSpc>
              <a:spcBef>
                <a:spcPts val="0"/>
              </a:spcBef>
              <a:spcAft>
                <a:spcPts val="0"/>
              </a:spcAft>
              <a:buClr>
                <a:srgbClr val="000000"/>
              </a:buClr>
              <a:buSzPts val="1600"/>
              <a:buFont typeface="Proxima Nova"/>
              <a:buChar char="●"/>
            </a:pPr>
            <a:r>
              <a:rPr lang="el" sz="1600">
                <a:solidFill>
                  <a:srgbClr val="000000"/>
                </a:solidFill>
              </a:rPr>
              <a:t>Filtered tweets to obtain only those concerning climate change - filter for tweets containing the string “climate”</a:t>
            </a:r>
            <a:endParaRPr sz="1600">
              <a:solidFill>
                <a:srgbClr val="000000"/>
              </a:solidFill>
            </a:endParaRPr>
          </a:p>
          <a:p>
            <a:pPr indent="-330200" lvl="0" marL="457200" marR="0" rtl="0" algn="l">
              <a:lnSpc>
                <a:spcPct val="100000"/>
              </a:lnSpc>
              <a:spcBef>
                <a:spcPts val="0"/>
              </a:spcBef>
              <a:spcAft>
                <a:spcPts val="0"/>
              </a:spcAft>
              <a:buClr>
                <a:srgbClr val="000000"/>
              </a:buClr>
              <a:buSzPts val="1600"/>
              <a:buFont typeface="Proxima Nova"/>
              <a:buChar char="●"/>
            </a:pPr>
            <a:r>
              <a:rPr lang="el" sz="1600">
                <a:solidFill>
                  <a:srgbClr val="000000"/>
                </a:solidFill>
              </a:rPr>
              <a:t>We obtained a balanced dataset of approximately 10k tweets per class. </a:t>
            </a:r>
            <a:endParaRPr sz="1600">
              <a:solidFill>
                <a:srgbClr val="000000"/>
              </a:solidFill>
            </a:endParaRPr>
          </a:p>
          <a:p>
            <a:pPr indent="-330200" lvl="0" marL="457200" marR="0" rtl="0" algn="l">
              <a:lnSpc>
                <a:spcPct val="100000"/>
              </a:lnSpc>
              <a:spcBef>
                <a:spcPts val="0"/>
              </a:spcBef>
              <a:spcAft>
                <a:spcPts val="0"/>
              </a:spcAft>
              <a:buClr>
                <a:srgbClr val="000000"/>
              </a:buClr>
              <a:buSzPts val="1600"/>
              <a:buFont typeface="Proxima Nova"/>
              <a:buChar char="●"/>
            </a:pPr>
            <a:r>
              <a:rPr lang="el" sz="1600">
                <a:solidFill>
                  <a:srgbClr val="000000"/>
                </a:solidFill>
              </a:rPr>
              <a:t>Tweets labelled manually according to tweet account (username / handle)</a:t>
            </a:r>
            <a:endParaRPr sz="1500"/>
          </a:p>
        </p:txBody>
      </p:sp>
      <p:sp>
        <p:nvSpPr>
          <p:cNvPr id="76" name="Google Shape;76;p15"/>
          <p:cNvSpPr txBox="1"/>
          <p:nvPr/>
        </p:nvSpPr>
        <p:spPr>
          <a:xfrm>
            <a:off x="4989300" y="4663100"/>
            <a:ext cx="3995400" cy="39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l" sz="1300">
                <a:solidFill>
                  <a:schemeClr val="accent1"/>
                </a:solidFill>
                <a:latin typeface="Nunito"/>
                <a:ea typeface="Nunito"/>
                <a:cs typeface="Nunito"/>
                <a:sym typeface="Nunito"/>
              </a:rPr>
              <a:t>* </a:t>
            </a:r>
            <a:r>
              <a:rPr lang="el" sz="1000" u="sng">
                <a:solidFill>
                  <a:schemeClr val="accent1"/>
                </a:solidFill>
                <a:latin typeface="Nunito"/>
                <a:ea typeface="Nunito"/>
                <a:cs typeface="Nunito"/>
                <a:sym typeface="Nunito"/>
                <a:hlinkClick r:id="rId3"/>
              </a:rPr>
              <a:t>https://github.com/PJHRobles/Twitter-Get-Old-Tweets-Scraper</a:t>
            </a:r>
            <a:endParaRPr sz="1300">
              <a:solidFill>
                <a:schemeClr val="accent1"/>
              </a:solidFill>
              <a:latin typeface="Nunito"/>
              <a:ea typeface="Nunito"/>
              <a:cs typeface="Nunito"/>
              <a:sym typeface="Nunito"/>
            </a:endParaRPr>
          </a:p>
        </p:txBody>
      </p:sp>
      <p:pic>
        <p:nvPicPr>
          <p:cNvPr id="77" name="Google Shape;77;p15"/>
          <p:cNvPicPr preferRelativeResize="0"/>
          <p:nvPr/>
        </p:nvPicPr>
        <p:blipFill>
          <a:blip r:embed="rId4">
            <a:alphaModFix/>
          </a:blip>
          <a:stretch>
            <a:fillRect/>
          </a:stretch>
        </p:blipFill>
        <p:spPr>
          <a:xfrm>
            <a:off x="357175" y="2929550"/>
            <a:ext cx="8429625" cy="17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Data Preprocessing I: Data Cleaning</a:t>
            </a:r>
            <a:endParaRPr/>
          </a:p>
        </p:txBody>
      </p:sp>
      <p:sp>
        <p:nvSpPr>
          <p:cNvPr id="83" name="Google Shape;83;p16"/>
          <p:cNvSpPr txBox="1"/>
          <p:nvPr/>
        </p:nvSpPr>
        <p:spPr>
          <a:xfrm>
            <a:off x="215975" y="1198800"/>
            <a:ext cx="8728500" cy="3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latin typeface="Proxima Nova"/>
                <a:ea typeface="Proxima Nova"/>
                <a:cs typeface="Proxima Nova"/>
                <a:sym typeface="Proxima Nova"/>
              </a:rPr>
              <a:t>Basic preprocessing of our </a:t>
            </a:r>
            <a:r>
              <a:rPr i="1" lang="el" sz="1600">
                <a:latin typeface="Proxima Nova"/>
                <a:ea typeface="Proxima Nova"/>
                <a:cs typeface="Proxima Nova"/>
                <a:sym typeface="Proxima Nova"/>
              </a:rPr>
              <a:t>corpus</a:t>
            </a:r>
            <a:r>
              <a:rPr lang="el" sz="1600">
                <a:latin typeface="Proxima Nova"/>
                <a:ea typeface="Proxima Nova"/>
                <a:cs typeface="Proxima Nova"/>
                <a:sym typeface="Proxima Nova"/>
              </a:rPr>
              <a:t> of textual tweets was necessary.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l" sz="1600">
                <a:latin typeface="Proxima Nova"/>
                <a:ea typeface="Proxima Nova"/>
                <a:cs typeface="Proxima Nova"/>
                <a:sym typeface="Proxima Nova"/>
              </a:rPr>
              <a:t>Removal of </a:t>
            </a:r>
            <a:r>
              <a:rPr lang="el" sz="1600">
                <a:latin typeface="Proxima Nova"/>
                <a:ea typeface="Proxima Nova"/>
                <a:cs typeface="Proxima Nova"/>
                <a:sym typeface="Proxima Nova"/>
              </a:rPr>
              <a:t>URLs, extraneous whitespace, punctuation and </a:t>
            </a:r>
            <a:r>
              <a:rPr lang="el" sz="1600">
                <a:latin typeface="Proxima Nova"/>
                <a:ea typeface="Proxima Nova"/>
                <a:cs typeface="Proxima Nova"/>
                <a:sym typeface="Proxima Nova"/>
              </a:rPr>
              <a:t>English possessives: “[noun]</a:t>
            </a:r>
            <a:r>
              <a:rPr b="1" lang="el" sz="1600">
                <a:latin typeface="Proxima Nova"/>
                <a:ea typeface="Proxima Nova"/>
                <a:cs typeface="Proxima Nova"/>
                <a:sym typeface="Proxima Nova"/>
              </a:rPr>
              <a:t>’s</a:t>
            </a:r>
            <a:r>
              <a:rPr lang="el" sz="1600">
                <a:latin typeface="Proxima Nova"/>
                <a:ea typeface="Proxima Nova"/>
                <a:cs typeface="Proxima Nova"/>
                <a:sym typeface="Proxima Nova"/>
              </a:rPr>
              <a:t>”</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l" sz="1600">
                <a:latin typeface="Proxima Nova"/>
                <a:ea typeface="Proxima Nova"/>
                <a:cs typeface="Proxima Nova"/>
                <a:sym typeface="Proxima Nova"/>
              </a:rPr>
              <a:t>Removal of </a:t>
            </a:r>
            <a:r>
              <a:rPr i="1" lang="el" sz="1600">
                <a:latin typeface="Proxima Nova"/>
                <a:ea typeface="Proxima Nova"/>
                <a:cs typeface="Proxima Nova"/>
                <a:sym typeface="Proxima Nova"/>
              </a:rPr>
              <a:t>stopwords</a:t>
            </a:r>
            <a:r>
              <a:rPr lang="el" sz="1600">
                <a:latin typeface="Proxima Nova"/>
                <a:ea typeface="Proxima Nova"/>
                <a:cs typeface="Proxima Nova"/>
                <a:sym typeface="Proxima Nova"/>
              </a:rPr>
              <a:t> - Common, ‘contentless’ function words e.g. </a:t>
            </a:r>
            <a:r>
              <a:rPr i="1" lang="el" sz="1600">
                <a:latin typeface="Proxima Nova"/>
                <a:ea typeface="Proxima Nova"/>
                <a:cs typeface="Proxima Nova"/>
                <a:sym typeface="Proxima Nova"/>
              </a:rPr>
              <a:t>has</a:t>
            </a:r>
            <a:r>
              <a:rPr lang="el" sz="1600">
                <a:latin typeface="Proxima Nova"/>
                <a:ea typeface="Proxima Nova"/>
                <a:cs typeface="Proxima Nova"/>
                <a:sym typeface="Proxima Nova"/>
              </a:rPr>
              <a:t>, </a:t>
            </a:r>
            <a:r>
              <a:rPr i="1" lang="el" sz="1600">
                <a:latin typeface="Proxima Nova"/>
                <a:ea typeface="Proxima Nova"/>
                <a:cs typeface="Proxima Nova"/>
                <a:sym typeface="Proxima Nova"/>
              </a:rPr>
              <a:t>was</a:t>
            </a:r>
            <a:r>
              <a:rPr lang="el" sz="1600">
                <a:latin typeface="Proxima Nova"/>
                <a:ea typeface="Proxima Nova"/>
                <a:cs typeface="Proxima Nova"/>
                <a:sym typeface="Proxima Nova"/>
              </a:rPr>
              <a:t>, </a:t>
            </a:r>
            <a:r>
              <a:rPr i="1" lang="el" sz="1600">
                <a:latin typeface="Proxima Nova"/>
                <a:ea typeface="Proxima Nova"/>
                <a:cs typeface="Proxima Nova"/>
                <a:sym typeface="Proxima Nova"/>
              </a:rPr>
              <a:t>a</a:t>
            </a:r>
            <a:r>
              <a:rPr lang="el" sz="1600">
                <a:latin typeface="Proxima Nova"/>
                <a:ea typeface="Proxima Nova"/>
                <a:cs typeface="Proxima Nova"/>
                <a:sym typeface="Proxima Nova"/>
              </a:rPr>
              <a:t>, </a:t>
            </a:r>
            <a:r>
              <a:rPr i="1" lang="el" sz="1600">
                <a:latin typeface="Proxima Nova"/>
                <a:ea typeface="Proxima Nova"/>
                <a:cs typeface="Proxima Nova"/>
                <a:sym typeface="Proxima Nova"/>
              </a:rPr>
              <a:t>or</a:t>
            </a:r>
            <a:r>
              <a:rPr lang="el" sz="1600">
                <a:latin typeface="Proxima Nova"/>
                <a:ea typeface="Proxima Nova"/>
                <a:cs typeface="Proxima Nova"/>
                <a:sym typeface="Proxima Nova"/>
              </a:rPr>
              <a:t>, </a:t>
            </a:r>
            <a:r>
              <a:rPr i="1" lang="el" sz="1600">
                <a:latin typeface="Proxima Nova"/>
                <a:ea typeface="Proxima Nova"/>
                <a:cs typeface="Proxima Nova"/>
                <a:sym typeface="Proxima Nova"/>
              </a:rPr>
              <a:t>into</a:t>
            </a:r>
            <a:endParaRPr i="1"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l" sz="1600">
                <a:latin typeface="Proxima Nova"/>
                <a:ea typeface="Proxima Nova"/>
                <a:cs typeface="Proxima Nova"/>
                <a:sym typeface="Proxima Nova"/>
              </a:rPr>
              <a:t>Cleaning of Twitter mentions to usernames</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l" sz="1600">
                <a:latin typeface="Proxima Nova"/>
                <a:ea typeface="Proxima Nova"/>
                <a:cs typeface="Proxima Nova"/>
                <a:sym typeface="Proxima Nova"/>
              </a:rPr>
              <a:t>Stemming (via Porter’s Algorithm) - Consolidation of inflected word forms into </a:t>
            </a:r>
            <a:r>
              <a:rPr i="1" lang="el" sz="1600">
                <a:latin typeface="Proxima Nova"/>
                <a:ea typeface="Proxima Nova"/>
                <a:cs typeface="Proxima Nova"/>
                <a:sym typeface="Proxima Nova"/>
              </a:rPr>
              <a:t>stems</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l" sz="1600">
                <a:latin typeface="Proxima Nova"/>
                <a:ea typeface="Proxima Nova"/>
                <a:cs typeface="Proxima Nova"/>
                <a:sym typeface="Proxima Nova"/>
              </a:rPr>
              <a:t>Expansion of </a:t>
            </a:r>
            <a:r>
              <a:rPr lang="el" sz="1600">
                <a:latin typeface="Proxima Nova"/>
                <a:ea typeface="Proxima Nova"/>
                <a:cs typeface="Proxima Nova"/>
                <a:sym typeface="Proxima Nova"/>
              </a:rPr>
              <a:t>Twitter </a:t>
            </a:r>
            <a:r>
              <a:rPr lang="el" sz="1600">
                <a:latin typeface="Proxima Nova"/>
                <a:ea typeface="Proxima Nova"/>
                <a:cs typeface="Proxima Nova"/>
                <a:sym typeface="Proxima Nova"/>
              </a:rPr>
              <a:t>abbreviations and slang into regular speech</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l" sz="1600">
                <a:latin typeface="Proxima Nova"/>
                <a:ea typeface="Proxima Nova"/>
                <a:cs typeface="Proxima Nova"/>
                <a:sym typeface="Proxima Nova"/>
              </a:rPr>
              <a:t>Expansion of emoji into textual emoji </a:t>
            </a:r>
            <a:r>
              <a:rPr i="1" lang="el" sz="1600">
                <a:latin typeface="Proxima Nova"/>
                <a:ea typeface="Proxima Nova"/>
                <a:cs typeface="Proxima Nova"/>
                <a:sym typeface="Proxima Nova"/>
              </a:rPr>
              <a:t>shortcodes</a:t>
            </a:r>
            <a:endParaRPr i="1"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l" sz="1600">
                <a:latin typeface="Proxima Nova"/>
                <a:ea typeface="Proxima Nova"/>
                <a:cs typeface="Proxima Nova"/>
                <a:sym typeface="Proxima Nova"/>
              </a:rPr>
              <a:t>We implemented the above steps in the form of a scikit-learn estimator class.</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l" sz="1600">
                <a:latin typeface="Proxima Nova"/>
                <a:ea typeface="Proxima Nova"/>
                <a:cs typeface="Proxima Nova"/>
                <a:sym typeface="Proxima Nova"/>
              </a:rPr>
              <a:t>We applied these steps for our standard embeddings; Word2Vec does not require such cleaning. </a:t>
            </a:r>
            <a:endParaRPr sz="16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Data Preprocessing II: Word Embeddings</a:t>
            </a:r>
            <a:endParaRPr/>
          </a:p>
        </p:txBody>
      </p:sp>
      <p:pic>
        <p:nvPicPr>
          <p:cNvPr id="89" name="Google Shape;89;p17"/>
          <p:cNvPicPr preferRelativeResize="0"/>
          <p:nvPr/>
        </p:nvPicPr>
        <p:blipFill rotWithShape="1">
          <a:blip r:embed="rId3">
            <a:alphaModFix/>
          </a:blip>
          <a:srcRect b="49857" l="2904" r="10903" t="0"/>
          <a:stretch/>
        </p:blipFill>
        <p:spPr>
          <a:xfrm>
            <a:off x="216350" y="1115000"/>
            <a:ext cx="8437426" cy="2761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Word Embeddings Visually</a:t>
            </a:r>
            <a:endParaRPr/>
          </a:p>
        </p:txBody>
      </p:sp>
      <p:sp>
        <p:nvSpPr>
          <p:cNvPr id="95" name="Google Shape;95;p18"/>
          <p:cNvSpPr txBox="1"/>
          <p:nvPr/>
        </p:nvSpPr>
        <p:spPr>
          <a:xfrm>
            <a:off x="3552225" y="1145250"/>
            <a:ext cx="1050300" cy="3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sz="1550">
                <a:solidFill>
                  <a:srgbClr val="FF0000"/>
                </a:solidFill>
                <a:latin typeface="Proxima Nova"/>
                <a:ea typeface="Proxima Nova"/>
                <a:cs typeface="Proxima Nova"/>
                <a:sym typeface="Proxima Nova"/>
              </a:rPr>
              <a:t>climat </a:t>
            </a:r>
            <a:endParaRPr sz="1550">
              <a:solidFill>
                <a:srgbClr val="FF0000"/>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FF00FF"/>
                </a:solidFill>
                <a:latin typeface="Proxima Nova"/>
                <a:ea typeface="Proxima Nova"/>
                <a:cs typeface="Proxima Nova"/>
                <a:sym typeface="Proxima Nova"/>
              </a:rPr>
              <a:t>chang </a:t>
            </a:r>
            <a:endParaRPr sz="1550">
              <a:solidFill>
                <a:srgbClr val="FF00FF"/>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F1C232"/>
                </a:solidFill>
                <a:latin typeface="Proxima Nova"/>
                <a:ea typeface="Proxima Nova"/>
                <a:cs typeface="Proxima Nova"/>
                <a:sym typeface="Proxima Nova"/>
              </a:rPr>
              <a:t>obama </a:t>
            </a:r>
            <a:endParaRPr sz="1550">
              <a:solidFill>
                <a:srgbClr val="F1C232"/>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990000"/>
                </a:solidFill>
                <a:latin typeface="Proxima Nova"/>
                <a:ea typeface="Proxima Nova"/>
                <a:cs typeface="Proxima Nova"/>
                <a:sym typeface="Proxima Nova"/>
              </a:rPr>
              <a:t>right </a:t>
            </a:r>
            <a:endParaRPr sz="1550">
              <a:solidFill>
                <a:srgbClr val="990000"/>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A64D79"/>
                </a:solidFill>
                <a:latin typeface="Proxima Nova"/>
                <a:ea typeface="Proxima Nova"/>
                <a:cs typeface="Proxima Nova"/>
                <a:sym typeface="Proxima Nova"/>
              </a:rPr>
              <a:t>way </a:t>
            </a:r>
            <a:endParaRPr sz="1550">
              <a:solidFill>
                <a:srgbClr val="A64D79"/>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FF00FF"/>
                </a:solidFill>
                <a:latin typeface="Proxima Nova"/>
                <a:ea typeface="Proxima Nova"/>
                <a:cs typeface="Proxima Nova"/>
                <a:sym typeface="Proxima Nova"/>
              </a:rPr>
              <a:t>chang </a:t>
            </a:r>
            <a:endParaRPr sz="1550">
              <a:solidFill>
                <a:srgbClr val="FF00FF"/>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4A86E8"/>
                </a:solidFill>
                <a:latin typeface="Proxima Nova"/>
                <a:ea typeface="Proxima Nova"/>
                <a:cs typeface="Proxima Nova"/>
                <a:sym typeface="Proxima Nova"/>
              </a:rPr>
              <a:t>polit </a:t>
            </a:r>
            <a:endParaRPr sz="1550">
              <a:solidFill>
                <a:srgbClr val="4A86E8"/>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FF0000"/>
                </a:solidFill>
                <a:latin typeface="Proxima Nova"/>
                <a:ea typeface="Proxima Nova"/>
                <a:cs typeface="Proxima Nova"/>
                <a:sym typeface="Proxima Nova"/>
              </a:rPr>
              <a:t>climat </a:t>
            </a:r>
            <a:endParaRPr sz="1550">
              <a:solidFill>
                <a:srgbClr val="FF0000"/>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E06666"/>
                </a:solidFill>
                <a:latin typeface="Proxima Nova"/>
                <a:ea typeface="Proxima Nova"/>
                <a:cs typeface="Proxima Nova"/>
                <a:sym typeface="Proxima Nova"/>
              </a:rPr>
              <a:t>get </a:t>
            </a:r>
            <a:endParaRPr sz="1550">
              <a:solidFill>
                <a:srgbClr val="E06666"/>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6AA84F"/>
                </a:solidFill>
                <a:latin typeface="Proxima Nova"/>
                <a:ea typeface="Proxima Nova"/>
                <a:cs typeface="Proxima Nova"/>
                <a:sym typeface="Proxima Nova"/>
              </a:rPr>
              <a:t>rid </a:t>
            </a:r>
            <a:endParaRPr sz="1550">
              <a:solidFill>
                <a:srgbClr val="6AA84F"/>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1155CC"/>
                </a:solidFill>
                <a:latin typeface="Proxima Nova"/>
                <a:ea typeface="Proxima Nova"/>
                <a:cs typeface="Proxima Nova"/>
                <a:sym typeface="Proxima Nova"/>
              </a:rPr>
              <a:t>progress </a:t>
            </a:r>
            <a:endParaRPr sz="1550">
              <a:solidFill>
                <a:srgbClr val="1155CC"/>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C27BA0"/>
                </a:solidFill>
                <a:latin typeface="Proxima Nova"/>
                <a:ea typeface="Proxima Nova"/>
                <a:cs typeface="Proxima Nova"/>
                <a:sym typeface="Proxima Nova"/>
              </a:rPr>
              <a:t>help </a:t>
            </a:r>
            <a:endParaRPr sz="1550">
              <a:solidFill>
                <a:srgbClr val="C27BA0"/>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9900FF"/>
                </a:solidFill>
                <a:latin typeface="Proxima Nova"/>
                <a:ea typeface="Proxima Nova"/>
                <a:cs typeface="Proxima Nova"/>
                <a:sym typeface="Proxima Nova"/>
              </a:rPr>
              <a:t>nation </a:t>
            </a:r>
            <a:endParaRPr sz="1550">
              <a:solidFill>
                <a:srgbClr val="9900FF"/>
              </a:solidFill>
              <a:latin typeface="Proxima Nova"/>
              <a:ea typeface="Proxima Nova"/>
              <a:cs typeface="Proxima Nova"/>
              <a:sym typeface="Proxima Nova"/>
            </a:endParaRPr>
          </a:p>
          <a:p>
            <a:pPr indent="0" lvl="0" marL="0" rtl="0" algn="ctr">
              <a:spcBef>
                <a:spcPts val="0"/>
              </a:spcBef>
              <a:spcAft>
                <a:spcPts val="0"/>
              </a:spcAft>
              <a:buNone/>
            </a:pPr>
            <a:r>
              <a:rPr lang="el" sz="1550">
                <a:solidFill>
                  <a:srgbClr val="20124D"/>
                </a:solidFill>
                <a:latin typeface="Proxima Nova"/>
                <a:ea typeface="Proxima Nova"/>
                <a:cs typeface="Proxima Nova"/>
                <a:sym typeface="Proxima Nova"/>
              </a:rPr>
              <a:t>secur</a:t>
            </a:r>
            <a:endParaRPr sz="1550">
              <a:solidFill>
                <a:srgbClr val="20124D"/>
              </a:solidFill>
              <a:latin typeface="Proxima Nova"/>
              <a:ea typeface="Proxima Nova"/>
              <a:cs typeface="Proxima Nova"/>
              <a:sym typeface="Proxima Nova"/>
            </a:endParaRPr>
          </a:p>
          <a:p>
            <a:pPr indent="0" lvl="0" marL="0" rtl="0" algn="ctr">
              <a:spcBef>
                <a:spcPts val="0"/>
              </a:spcBef>
              <a:spcAft>
                <a:spcPts val="0"/>
              </a:spcAft>
              <a:buNone/>
            </a:pPr>
            <a:r>
              <a:t/>
            </a:r>
            <a:endParaRPr sz="1550">
              <a:solidFill>
                <a:srgbClr val="737373"/>
              </a:solidFill>
              <a:latin typeface="Proxima Nova"/>
              <a:ea typeface="Proxima Nova"/>
              <a:cs typeface="Proxima Nova"/>
              <a:sym typeface="Proxima Nova"/>
            </a:endParaRPr>
          </a:p>
        </p:txBody>
      </p:sp>
      <p:sp>
        <p:nvSpPr>
          <p:cNvPr id="96" name="Google Shape;96;p18"/>
          <p:cNvSpPr txBox="1"/>
          <p:nvPr/>
        </p:nvSpPr>
        <p:spPr>
          <a:xfrm>
            <a:off x="5916400" y="1274850"/>
            <a:ext cx="405900" cy="3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950">
                <a:solidFill>
                  <a:srgbClr val="FF0000"/>
                </a:solidFill>
                <a:latin typeface="Courier New"/>
                <a:ea typeface="Courier New"/>
                <a:cs typeface="Courier New"/>
                <a:sym typeface="Courier New"/>
              </a:rPr>
              <a:t>1</a:t>
            </a:r>
            <a:endParaRPr b="1" sz="95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FF00FF"/>
                </a:solidFill>
                <a:latin typeface="Courier New"/>
                <a:ea typeface="Courier New"/>
                <a:cs typeface="Courier New"/>
                <a:sym typeface="Courier New"/>
              </a:rPr>
              <a:t>1</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solidFill>
                  <a:srgbClr val="F1C232"/>
                </a:solidFill>
                <a:latin typeface="Courier New"/>
                <a:ea typeface="Courier New"/>
                <a:cs typeface="Courier New"/>
                <a:sym typeface="Courier New"/>
              </a:rPr>
              <a:t>1</a:t>
            </a:r>
            <a:endParaRPr b="1" sz="950">
              <a:solidFill>
                <a:srgbClr val="F1C232"/>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990000"/>
                </a:solidFill>
                <a:latin typeface="Courier New"/>
                <a:ea typeface="Courier New"/>
                <a:cs typeface="Courier New"/>
                <a:sym typeface="Courier New"/>
              </a:rPr>
              <a:t>1</a:t>
            </a:r>
            <a:endParaRPr b="1" sz="950">
              <a:solidFill>
                <a:srgbClr val="990000"/>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A64D79"/>
                </a:solidFill>
                <a:latin typeface="Courier New"/>
                <a:ea typeface="Courier New"/>
                <a:cs typeface="Courier New"/>
                <a:sym typeface="Courier New"/>
              </a:rPr>
              <a:t>1</a:t>
            </a:r>
            <a:endParaRPr b="1" sz="95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solidFill>
                  <a:srgbClr val="4A86E8"/>
                </a:solidFill>
                <a:latin typeface="Courier New"/>
                <a:ea typeface="Courier New"/>
                <a:cs typeface="Courier New"/>
                <a:sym typeface="Courier New"/>
              </a:rPr>
              <a:t>1</a:t>
            </a:r>
            <a:endParaRPr b="1" sz="950">
              <a:solidFill>
                <a:srgbClr val="4A86E8"/>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solidFill>
                <a:srgbClr val="737373"/>
              </a:solidFill>
              <a:latin typeface="Courier New"/>
              <a:ea typeface="Courier New"/>
              <a:cs typeface="Courier New"/>
              <a:sym typeface="Courier New"/>
            </a:endParaRPr>
          </a:p>
        </p:txBody>
      </p:sp>
      <p:sp>
        <p:nvSpPr>
          <p:cNvPr id="97" name="Google Shape;97;p18"/>
          <p:cNvSpPr/>
          <p:nvPr/>
        </p:nvSpPr>
        <p:spPr>
          <a:xfrm>
            <a:off x="5653075" y="1198650"/>
            <a:ext cx="165000" cy="3291600"/>
          </a:xfrm>
          <a:prstGeom prst="lef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6749850" y="1189500"/>
            <a:ext cx="165000" cy="3291600"/>
          </a:xfrm>
          <a:prstGeom prst="lef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243475" y="1189500"/>
            <a:ext cx="165000" cy="3291600"/>
          </a:xfrm>
          <a:prstGeom prst="righ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7268925" y="1189500"/>
            <a:ext cx="165000" cy="3291600"/>
          </a:xfrm>
          <a:prstGeom prst="righ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6991050" y="1270350"/>
            <a:ext cx="405900" cy="3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950">
                <a:solidFill>
                  <a:srgbClr val="FF0000"/>
                </a:solidFill>
                <a:latin typeface="Courier New"/>
                <a:ea typeface="Courier New"/>
                <a:cs typeface="Courier New"/>
                <a:sym typeface="Courier New"/>
              </a:rPr>
              <a:t>2</a:t>
            </a:r>
            <a:endParaRPr b="1" sz="95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FF00FF"/>
                </a:solidFill>
                <a:latin typeface="Courier New"/>
                <a:ea typeface="Courier New"/>
                <a:cs typeface="Courier New"/>
                <a:sym typeface="Courier New"/>
              </a:rPr>
              <a:t>1</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solidFill>
                  <a:srgbClr val="F1C232"/>
                </a:solidFill>
                <a:latin typeface="Courier New"/>
                <a:ea typeface="Courier New"/>
                <a:cs typeface="Courier New"/>
                <a:sym typeface="Courier New"/>
              </a:rPr>
              <a:t>1</a:t>
            </a:r>
            <a:endParaRPr b="1" sz="950">
              <a:solidFill>
                <a:srgbClr val="F1C232"/>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990000"/>
                </a:solidFill>
                <a:latin typeface="Courier New"/>
                <a:ea typeface="Courier New"/>
                <a:cs typeface="Courier New"/>
                <a:sym typeface="Courier New"/>
              </a:rPr>
              <a:t>1</a:t>
            </a:r>
            <a:endParaRPr b="1" sz="950">
              <a:solidFill>
                <a:srgbClr val="990000"/>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A64D79"/>
                </a:solidFill>
                <a:latin typeface="Courier New"/>
                <a:ea typeface="Courier New"/>
                <a:cs typeface="Courier New"/>
                <a:sym typeface="Courier New"/>
              </a:rPr>
              <a:t>1</a:t>
            </a:r>
            <a:endParaRPr b="1" sz="95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4A86E8"/>
                </a:solidFill>
                <a:latin typeface="Courier New"/>
                <a:ea typeface="Courier New"/>
                <a:cs typeface="Courier New"/>
                <a:sym typeface="Courier New"/>
              </a:rPr>
              <a:t>1</a:t>
            </a:r>
            <a:endParaRPr b="1" sz="950">
              <a:solidFill>
                <a:srgbClr val="4A86E8"/>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solidFill>
                <a:srgbClr val="737373"/>
              </a:solidFill>
              <a:latin typeface="Courier New"/>
              <a:ea typeface="Courier New"/>
              <a:cs typeface="Courier New"/>
              <a:sym typeface="Courier New"/>
            </a:endParaRPr>
          </a:p>
        </p:txBody>
      </p:sp>
      <p:pic>
        <p:nvPicPr>
          <p:cNvPr id="102" name="Google Shape;102;p18"/>
          <p:cNvPicPr preferRelativeResize="0"/>
          <p:nvPr/>
        </p:nvPicPr>
        <p:blipFill>
          <a:blip r:embed="rId3">
            <a:alphaModFix/>
          </a:blip>
          <a:stretch>
            <a:fillRect/>
          </a:stretch>
        </p:blipFill>
        <p:spPr>
          <a:xfrm>
            <a:off x="311700" y="1950800"/>
            <a:ext cx="2694150" cy="937100"/>
          </a:xfrm>
          <a:prstGeom prst="rect">
            <a:avLst/>
          </a:prstGeom>
          <a:noFill/>
          <a:ln>
            <a:noFill/>
          </a:ln>
        </p:spPr>
      </p:pic>
      <p:sp>
        <p:nvSpPr>
          <p:cNvPr id="103" name="Google Shape;103;p18"/>
          <p:cNvSpPr txBox="1"/>
          <p:nvPr/>
        </p:nvSpPr>
        <p:spPr>
          <a:xfrm>
            <a:off x="5709002" y="4468950"/>
            <a:ext cx="7107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l" sz="1500">
                <a:solidFill>
                  <a:schemeClr val="accent3"/>
                </a:solidFill>
                <a:latin typeface="Proxima Nova"/>
                <a:ea typeface="Proxima Nova"/>
                <a:cs typeface="Proxima Nova"/>
                <a:sym typeface="Proxima Nova"/>
              </a:rPr>
              <a:t>BOW</a:t>
            </a:r>
            <a:endParaRPr>
              <a:latin typeface="Cambria"/>
              <a:ea typeface="Cambria"/>
              <a:cs typeface="Cambria"/>
              <a:sym typeface="Cambria"/>
            </a:endParaRPr>
          </a:p>
        </p:txBody>
      </p:sp>
      <p:sp>
        <p:nvSpPr>
          <p:cNvPr id="104" name="Google Shape;104;p18"/>
          <p:cNvSpPr txBox="1"/>
          <p:nvPr/>
        </p:nvSpPr>
        <p:spPr>
          <a:xfrm>
            <a:off x="6742209" y="4485675"/>
            <a:ext cx="7512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l" sz="1500">
                <a:solidFill>
                  <a:schemeClr val="accent3"/>
                </a:solidFill>
                <a:latin typeface="Proxima Nova"/>
                <a:ea typeface="Proxima Nova"/>
                <a:cs typeface="Proxima Nova"/>
                <a:sym typeface="Proxima Nova"/>
              </a:rPr>
              <a:t>FBOW</a:t>
            </a:r>
            <a:endParaRPr>
              <a:latin typeface="Proxima Nova"/>
              <a:ea typeface="Proxima Nova"/>
              <a:cs typeface="Proxima Nova"/>
              <a:sym typeface="Proxima Nova"/>
            </a:endParaRPr>
          </a:p>
        </p:txBody>
      </p:sp>
      <p:sp>
        <p:nvSpPr>
          <p:cNvPr id="105" name="Google Shape;105;p18"/>
          <p:cNvSpPr/>
          <p:nvPr/>
        </p:nvSpPr>
        <p:spPr>
          <a:xfrm>
            <a:off x="7634275" y="1198650"/>
            <a:ext cx="165000" cy="3291600"/>
          </a:xfrm>
          <a:prstGeom prst="lef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8224675" y="1189500"/>
            <a:ext cx="165000" cy="3291600"/>
          </a:xfrm>
          <a:prstGeom prst="righ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7649700" y="4468950"/>
            <a:ext cx="751200" cy="3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l" sz="1500">
                <a:solidFill>
                  <a:schemeClr val="accent3"/>
                </a:solidFill>
                <a:latin typeface="Proxima Nova"/>
                <a:ea typeface="Proxima Nova"/>
                <a:cs typeface="Proxima Nova"/>
                <a:sym typeface="Proxima Nova"/>
              </a:rPr>
              <a:t>TF-IDF</a:t>
            </a:r>
            <a:endParaRPr>
              <a:latin typeface="Cambria"/>
              <a:ea typeface="Cambria"/>
              <a:cs typeface="Cambria"/>
              <a:sym typeface="Cambria"/>
            </a:endParaRPr>
          </a:p>
        </p:txBody>
      </p:sp>
      <p:sp>
        <p:nvSpPr>
          <p:cNvPr id="108" name="Google Shape;108;p18"/>
          <p:cNvSpPr txBox="1"/>
          <p:nvPr/>
        </p:nvSpPr>
        <p:spPr>
          <a:xfrm>
            <a:off x="7747900" y="1270350"/>
            <a:ext cx="541800" cy="32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l" sz="950">
                <a:solidFill>
                  <a:srgbClr val="FF0000"/>
                </a:solidFill>
                <a:latin typeface="Courier New"/>
                <a:ea typeface="Courier New"/>
                <a:cs typeface="Courier New"/>
                <a:sym typeface="Courier New"/>
              </a:rPr>
              <a:t>0.18</a:t>
            </a:r>
            <a:endParaRPr b="1" sz="950">
              <a:solidFill>
                <a:srgbClr val="FF0000"/>
              </a:solidFill>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solidFill>
                  <a:srgbClr val="FF00FF"/>
                </a:solidFill>
                <a:latin typeface="Courier New"/>
                <a:ea typeface="Courier New"/>
                <a:cs typeface="Courier New"/>
                <a:sym typeface="Courier New"/>
              </a:rPr>
              <a:t>0.09</a:t>
            </a:r>
            <a:endParaRPr b="1" sz="950">
              <a:solidFill>
                <a:srgbClr val="FF00FF"/>
              </a:solidFill>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a:t>
            </a:r>
            <a:endParaRPr b="1" sz="950">
              <a:solidFill>
                <a:srgbClr val="FF00FF"/>
              </a:solidFill>
              <a:latin typeface="Courier New"/>
              <a:ea typeface="Courier New"/>
              <a:cs typeface="Courier New"/>
              <a:sym typeface="Courier New"/>
            </a:endParaRPr>
          </a:p>
          <a:p>
            <a:pPr indent="0" lvl="0" marL="0" rtl="0" algn="ctr">
              <a:spcBef>
                <a:spcPts val="0"/>
              </a:spcBef>
              <a:spcAft>
                <a:spcPts val="0"/>
              </a:spcAft>
              <a:buNone/>
            </a:pPr>
            <a:r>
              <a:rPr b="1" lang="el" sz="950">
                <a:solidFill>
                  <a:srgbClr val="F1C232"/>
                </a:solidFill>
                <a:latin typeface="Courier New"/>
                <a:ea typeface="Courier New"/>
                <a:cs typeface="Courier New"/>
                <a:sym typeface="Courier New"/>
              </a:rPr>
              <a:t>0.51</a:t>
            </a:r>
            <a:endParaRPr b="1" sz="950">
              <a:solidFill>
                <a:srgbClr val="F1C232"/>
              </a:solidFill>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solidFill>
                  <a:srgbClr val="990000"/>
                </a:solidFill>
                <a:latin typeface="Courier New"/>
                <a:ea typeface="Courier New"/>
                <a:cs typeface="Courier New"/>
                <a:sym typeface="Courier New"/>
              </a:rPr>
              <a:t>0.45</a:t>
            </a:r>
            <a:endParaRPr b="1" sz="950">
              <a:solidFill>
                <a:srgbClr val="990000"/>
              </a:solidFill>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solidFill>
                  <a:srgbClr val="A64D79"/>
                </a:solidFill>
                <a:latin typeface="Courier New"/>
                <a:ea typeface="Courier New"/>
                <a:cs typeface="Courier New"/>
                <a:sym typeface="Courier New"/>
              </a:rPr>
              <a:t>0.36</a:t>
            </a:r>
            <a:endParaRPr b="1" sz="950">
              <a:solidFill>
                <a:srgbClr val="A64D79"/>
              </a:solidFill>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0</a:t>
            </a:r>
            <a:endParaRPr b="1" sz="950">
              <a:solidFill>
                <a:srgbClr val="FF00FF"/>
              </a:solidFill>
              <a:latin typeface="Courier New"/>
              <a:ea typeface="Courier New"/>
              <a:cs typeface="Courier New"/>
              <a:sym typeface="Courier New"/>
            </a:endParaRPr>
          </a:p>
          <a:p>
            <a:pPr indent="0" lvl="0" marL="0" rtl="0" algn="ctr">
              <a:spcBef>
                <a:spcPts val="0"/>
              </a:spcBef>
              <a:spcAft>
                <a:spcPts val="0"/>
              </a:spcAft>
              <a:buNone/>
            </a:pPr>
            <a:r>
              <a:rPr b="1" lang="el" sz="950">
                <a:solidFill>
                  <a:srgbClr val="4A86E8"/>
                </a:solidFill>
                <a:latin typeface="Courier New"/>
                <a:ea typeface="Courier New"/>
                <a:cs typeface="Courier New"/>
                <a:sym typeface="Courier New"/>
              </a:rPr>
              <a:t>0.45</a:t>
            </a:r>
            <a:endParaRPr b="1" sz="950">
              <a:solidFill>
                <a:srgbClr val="4A86E8"/>
              </a:solidFill>
              <a:latin typeface="Courier New"/>
              <a:ea typeface="Courier New"/>
              <a:cs typeface="Courier New"/>
              <a:sym typeface="Courier New"/>
            </a:endParaRPr>
          </a:p>
          <a:p>
            <a:pPr indent="0" lvl="0" marL="0" rtl="0" algn="ctr">
              <a:spcBef>
                <a:spcPts val="0"/>
              </a:spcBef>
              <a:spcAft>
                <a:spcPts val="0"/>
              </a:spcAft>
              <a:buNone/>
            </a:pPr>
            <a:r>
              <a:rPr b="1" lang="el" sz="950">
                <a:latin typeface="Courier New"/>
                <a:ea typeface="Courier New"/>
                <a:cs typeface="Courier New"/>
                <a:sym typeface="Courier New"/>
              </a:rPr>
              <a:t>…</a:t>
            </a:r>
            <a:endParaRPr b="1" sz="950">
              <a:solidFill>
                <a:srgbClr val="737373"/>
              </a:solidFill>
              <a:latin typeface="Courier New"/>
              <a:ea typeface="Courier New"/>
              <a:cs typeface="Courier New"/>
              <a:sym typeface="Courier New"/>
            </a:endParaRPr>
          </a:p>
        </p:txBody>
      </p:sp>
      <p:cxnSp>
        <p:nvCxnSpPr>
          <p:cNvPr id="109" name="Google Shape;109;p18"/>
          <p:cNvCxnSpPr>
            <a:stCxn id="102" idx="3"/>
          </p:cNvCxnSpPr>
          <p:nvPr/>
        </p:nvCxnSpPr>
        <p:spPr>
          <a:xfrm>
            <a:off x="3005850" y="2419350"/>
            <a:ext cx="416100" cy="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8"/>
          <p:cNvCxnSpPr/>
          <p:nvPr/>
        </p:nvCxnSpPr>
        <p:spPr>
          <a:xfrm>
            <a:off x="4682250" y="2419350"/>
            <a:ext cx="416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Word2Vec - Distributional Semantics</a:t>
            </a:r>
            <a:endParaRPr/>
          </a:p>
          <a:p>
            <a:pPr indent="0" lvl="0" marL="0" rtl="0" algn="l">
              <a:spcBef>
                <a:spcPts val="0"/>
              </a:spcBef>
              <a:spcAft>
                <a:spcPts val="0"/>
              </a:spcAft>
              <a:buNone/>
            </a:pPr>
            <a:r>
              <a:t/>
            </a:r>
            <a:endParaRPr/>
          </a:p>
        </p:txBody>
      </p:sp>
      <p:sp>
        <p:nvSpPr>
          <p:cNvPr id="116" name="Google Shape;116;p19"/>
          <p:cNvSpPr/>
          <p:nvPr/>
        </p:nvSpPr>
        <p:spPr>
          <a:xfrm>
            <a:off x="4616488" y="3643550"/>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7" name="Google Shape;117;p19"/>
          <p:cNvSpPr txBox="1"/>
          <p:nvPr/>
        </p:nvSpPr>
        <p:spPr>
          <a:xfrm>
            <a:off x="4659963" y="3619400"/>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18" name="Google Shape;118;p19"/>
          <p:cNvSpPr/>
          <p:nvPr/>
        </p:nvSpPr>
        <p:spPr>
          <a:xfrm>
            <a:off x="4616488" y="3110150"/>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9" name="Google Shape;119;p19"/>
          <p:cNvSpPr txBox="1"/>
          <p:nvPr/>
        </p:nvSpPr>
        <p:spPr>
          <a:xfrm>
            <a:off x="4659963" y="3086000"/>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20" name="Google Shape;120;p19"/>
          <p:cNvSpPr/>
          <p:nvPr/>
        </p:nvSpPr>
        <p:spPr>
          <a:xfrm>
            <a:off x="4616488" y="2576750"/>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1" name="Google Shape;121;p19"/>
          <p:cNvSpPr txBox="1"/>
          <p:nvPr/>
        </p:nvSpPr>
        <p:spPr>
          <a:xfrm>
            <a:off x="4659963" y="2552600"/>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22" name="Google Shape;122;p19"/>
          <p:cNvSpPr/>
          <p:nvPr/>
        </p:nvSpPr>
        <p:spPr>
          <a:xfrm>
            <a:off x="4616488" y="1052750"/>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3" name="Google Shape;123;p19"/>
          <p:cNvSpPr txBox="1"/>
          <p:nvPr/>
        </p:nvSpPr>
        <p:spPr>
          <a:xfrm>
            <a:off x="4659963" y="1028600"/>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24" name="Google Shape;124;p19"/>
          <p:cNvSpPr txBox="1"/>
          <p:nvPr/>
        </p:nvSpPr>
        <p:spPr>
          <a:xfrm>
            <a:off x="2041775" y="827475"/>
            <a:ext cx="405900" cy="3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950">
                <a:solidFill>
                  <a:srgbClr val="FF0000"/>
                </a:solidFill>
                <a:latin typeface="Courier New"/>
                <a:ea typeface="Courier New"/>
                <a:cs typeface="Courier New"/>
                <a:sym typeface="Courier New"/>
              </a:rPr>
              <a:t>1</a:t>
            </a:r>
            <a:endParaRPr b="1" sz="95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FF00FF"/>
                </a:solidFill>
                <a:latin typeface="Courier New"/>
                <a:ea typeface="Courier New"/>
                <a:cs typeface="Courier New"/>
                <a:sym typeface="Courier New"/>
              </a:rPr>
              <a:t>1</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solidFill>
                  <a:srgbClr val="F1C232"/>
                </a:solidFill>
                <a:latin typeface="Courier New"/>
                <a:ea typeface="Courier New"/>
                <a:cs typeface="Courier New"/>
                <a:sym typeface="Courier New"/>
              </a:rPr>
              <a:t>1</a:t>
            </a:r>
            <a:endParaRPr b="1" sz="950">
              <a:solidFill>
                <a:srgbClr val="F1C232"/>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990000"/>
                </a:solidFill>
                <a:latin typeface="Courier New"/>
                <a:ea typeface="Courier New"/>
                <a:cs typeface="Courier New"/>
                <a:sym typeface="Courier New"/>
              </a:rPr>
              <a:t>1</a:t>
            </a:r>
            <a:endParaRPr b="1" sz="950">
              <a:solidFill>
                <a:srgbClr val="990000"/>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A64D79"/>
                </a:solidFill>
                <a:latin typeface="Courier New"/>
                <a:ea typeface="Courier New"/>
                <a:cs typeface="Courier New"/>
                <a:sym typeface="Courier New"/>
              </a:rPr>
              <a:t>1</a:t>
            </a:r>
            <a:endParaRPr b="1" sz="95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0</a:t>
            </a:r>
            <a:endParaRPr b="1" sz="950">
              <a:latin typeface="Courier New"/>
              <a:ea typeface="Courier New"/>
              <a:cs typeface="Courier New"/>
              <a:sym typeface="Courier New"/>
            </a:endParaRPr>
          </a:p>
          <a:p>
            <a:pPr indent="0" lvl="0" marL="0" rtl="0" algn="l">
              <a:spcBef>
                <a:spcPts val="0"/>
              </a:spcBef>
              <a:spcAft>
                <a:spcPts val="0"/>
              </a:spcAft>
              <a:buNone/>
            </a:pPr>
            <a:r>
              <a:rPr b="1" lang="el" sz="950">
                <a:solidFill>
                  <a:srgbClr val="FF00FF"/>
                </a:solidFill>
                <a:latin typeface="Courier New"/>
                <a:ea typeface="Courier New"/>
                <a:cs typeface="Courier New"/>
                <a:sym typeface="Courier New"/>
              </a:rPr>
              <a:t>1</a:t>
            </a:r>
            <a:endParaRPr b="1" sz="950">
              <a:solidFill>
                <a:srgbClr val="FF00FF"/>
              </a:solidFill>
              <a:latin typeface="Courier New"/>
              <a:ea typeface="Courier New"/>
              <a:cs typeface="Courier New"/>
              <a:sym typeface="Courier New"/>
            </a:endParaRPr>
          </a:p>
          <a:p>
            <a:pPr indent="0" lvl="0" marL="0" rtl="0" algn="l">
              <a:spcBef>
                <a:spcPts val="0"/>
              </a:spcBef>
              <a:spcAft>
                <a:spcPts val="0"/>
              </a:spcAft>
              <a:buNone/>
            </a:pPr>
            <a:r>
              <a:rPr b="1" lang="el" sz="950">
                <a:solidFill>
                  <a:srgbClr val="4A86E8"/>
                </a:solidFill>
                <a:latin typeface="Courier New"/>
                <a:ea typeface="Courier New"/>
                <a:cs typeface="Courier New"/>
                <a:sym typeface="Courier New"/>
              </a:rPr>
              <a:t>1</a:t>
            </a:r>
            <a:endParaRPr b="1" sz="950">
              <a:solidFill>
                <a:srgbClr val="4A86E8"/>
              </a:solidFill>
              <a:latin typeface="Courier New"/>
              <a:ea typeface="Courier New"/>
              <a:cs typeface="Courier New"/>
              <a:sym typeface="Courier New"/>
            </a:endParaRPr>
          </a:p>
          <a:p>
            <a:pPr indent="0" lvl="0" marL="0" rtl="0" algn="l">
              <a:spcBef>
                <a:spcPts val="0"/>
              </a:spcBef>
              <a:spcAft>
                <a:spcPts val="0"/>
              </a:spcAft>
              <a:buNone/>
            </a:pPr>
            <a:r>
              <a:rPr b="1" lang="el" sz="950">
                <a:latin typeface="Courier New"/>
                <a:ea typeface="Courier New"/>
                <a:cs typeface="Courier New"/>
                <a:sym typeface="Courier New"/>
              </a:rPr>
              <a:t>…</a:t>
            </a:r>
            <a:endParaRPr b="1" sz="950">
              <a:solidFill>
                <a:srgbClr val="737373"/>
              </a:solidFill>
              <a:latin typeface="Courier New"/>
              <a:ea typeface="Courier New"/>
              <a:cs typeface="Courier New"/>
              <a:sym typeface="Courier New"/>
            </a:endParaRPr>
          </a:p>
        </p:txBody>
      </p:sp>
      <p:sp>
        <p:nvSpPr>
          <p:cNvPr id="125" name="Google Shape;125;p19"/>
          <p:cNvSpPr/>
          <p:nvPr/>
        </p:nvSpPr>
        <p:spPr>
          <a:xfrm>
            <a:off x="1778450" y="827475"/>
            <a:ext cx="165000" cy="3291600"/>
          </a:xfrm>
          <a:prstGeom prst="lef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371550" y="818325"/>
            <a:ext cx="238500" cy="3291600"/>
          </a:xfrm>
          <a:prstGeom prst="rightBracket">
            <a:avLst>
              <a:gd fmla="val 8333" name="adj"/>
            </a:avLst>
          </a:prstGeom>
          <a:no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9"/>
          <p:cNvCxnSpPr/>
          <p:nvPr/>
        </p:nvCxnSpPr>
        <p:spPr>
          <a:xfrm>
            <a:off x="1521750" y="2561450"/>
            <a:ext cx="602700" cy="9300"/>
          </a:xfrm>
          <a:prstGeom prst="straightConnector1">
            <a:avLst/>
          </a:prstGeom>
          <a:noFill/>
          <a:ln cap="flat" cmpd="sng" w="9525">
            <a:solidFill>
              <a:srgbClr val="424242"/>
            </a:solidFill>
            <a:prstDash val="solid"/>
            <a:round/>
            <a:headEnd len="med" w="med" type="none"/>
            <a:tailEnd len="med" w="med" type="triangle"/>
          </a:ln>
        </p:spPr>
      </p:cxnSp>
      <p:sp>
        <p:nvSpPr>
          <p:cNvPr id="128" name="Google Shape;128;p19"/>
          <p:cNvSpPr txBox="1"/>
          <p:nvPr/>
        </p:nvSpPr>
        <p:spPr>
          <a:xfrm>
            <a:off x="815750" y="2365625"/>
            <a:ext cx="9627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latin typeface="Courier New"/>
                <a:ea typeface="Courier New"/>
                <a:cs typeface="Courier New"/>
                <a:sym typeface="Courier New"/>
              </a:rPr>
              <a:t>“right”</a:t>
            </a:r>
            <a:endParaRPr sz="1100">
              <a:latin typeface="Courier New"/>
              <a:ea typeface="Courier New"/>
              <a:cs typeface="Courier New"/>
              <a:sym typeface="Courier New"/>
            </a:endParaRPr>
          </a:p>
        </p:txBody>
      </p:sp>
      <p:sp>
        <p:nvSpPr>
          <p:cNvPr id="129" name="Google Shape;129;p19"/>
          <p:cNvSpPr txBox="1"/>
          <p:nvPr/>
        </p:nvSpPr>
        <p:spPr>
          <a:xfrm>
            <a:off x="4698065" y="1301588"/>
            <a:ext cx="5058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p:txBody>
      </p:sp>
      <p:cxnSp>
        <p:nvCxnSpPr>
          <p:cNvPr id="130" name="Google Shape;130;p19"/>
          <p:cNvCxnSpPr>
            <a:endCxn id="122" idx="2"/>
          </p:cNvCxnSpPr>
          <p:nvPr/>
        </p:nvCxnSpPr>
        <p:spPr>
          <a:xfrm flipH="1" rot="10800000">
            <a:off x="2265088" y="1235600"/>
            <a:ext cx="2351400" cy="1353300"/>
          </a:xfrm>
          <a:prstGeom prst="straightConnector1">
            <a:avLst/>
          </a:prstGeom>
          <a:noFill/>
          <a:ln cap="flat" cmpd="sng" w="9525">
            <a:solidFill>
              <a:srgbClr val="424242"/>
            </a:solidFill>
            <a:prstDash val="solid"/>
            <a:round/>
            <a:headEnd len="med" w="med" type="none"/>
            <a:tailEnd len="med" w="med" type="triangle"/>
          </a:ln>
        </p:spPr>
      </p:cxnSp>
      <p:cxnSp>
        <p:nvCxnSpPr>
          <p:cNvPr id="131" name="Google Shape;131;p19"/>
          <p:cNvCxnSpPr/>
          <p:nvPr/>
        </p:nvCxnSpPr>
        <p:spPr>
          <a:xfrm>
            <a:off x="2269600" y="2595575"/>
            <a:ext cx="2346900" cy="168900"/>
          </a:xfrm>
          <a:prstGeom prst="straightConnector1">
            <a:avLst/>
          </a:prstGeom>
          <a:noFill/>
          <a:ln cap="flat" cmpd="sng" w="9525">
            <a:solidFill>
              <a:srgbClr val="424242"/>
            </a:solidFill>
            <a:prstDash val="solid"/>
            <a:round/>
            <a:headEnd len="med" w="med" type="none"/>
            <a:tailEnd len="med" w="med" type="triangle"/>
          </a:ln>
        </p:spPr>
      </p:cxnSp>
      <p:cxnSp>
        <p:nvCxnSpPr>
          <p:cNvPr id="132" name="Google Shape;132;p19"/>
          <p:cNvCxnSpPr>
            <a:endCxn id="118" idx="2"/>
          </p:cNvCxnSpPr>
          <p:nvPr/>
        </p:nvCxnSpPr>
        <p:spPr>
          <a:xfrm>
            <a:off x="2267788" y="2588000"/>
            <a:ext cx="2348700" cy="705000"/>
          </a:xfrm>
          <a:prstGeom prst="straightConnector1">
            <a:avLst/>
          </a:prstGeom>
          <a:noFill/>
          <a:ln cap="flat" cmpd="sng" w="9525">
            <a:solidFill>
              <a:srgbClr val="424242"/>
            </a:solidFill>
            <a:prstDash val="solid"/>
            <a:round/>
            <a:headEnd len="med" w="med" type="none"/>
            <a:tailEnd len="med" w="med" type="triangle"/>
          </a:ln>
        </p:spPr>
      </p:cxnSp>
      <p:cxnSp>
        <p:nvCxnSpPr>
          <p:cNvPr id="133" name="Google Shape;133;p19"/>
          <p:cNvCxnSpPr>
            <a:endCxn id="116" idx="2"/>
          </p:cNvCxnSpPr>
          <p:nvPr/>
        </p:nvCxnSpPr>
        <p:spPr>
          <a:xfrm>
            <a:off x="2267488" y="2588900"/>
            <a:ext cx="2349000" cy="1237500"/>
          </a:xfrm>
          <a:prstGeom prst="straightConnector1">
            <a:avLst/>
          </a:prstGeom>
          <a:noFill/>
          <a:ln cap="flat" cmpd="sng" w="9525">
            <a:solidFill>
              <a:srgbClr val="424242"/>
            </a:solidFill>
            <a:prstDash val="solid"/>
            <a:round/>
            <a:headEnd len="med" w="med" type="none"/>
            <a:tailEnd len="med" w="med" type="triangle"/>
          </a:ln>
        </p:spPr>
      </p:cxnSp>
      <p:cxnSp>
        <p:nvCxnSpPr>
          <p:cNvPr id="134" name="Google Shape;134;p19"/>
          <p:cNvCxnSpPr/>
          <p:nvPr/>
        </p:nvCxnSpPr>
        <p:spPr>
          <a:xfrm>
            <a:off x="1496350" y="1853150"/>
            <a:ext cx="604200" cy="6900"/>
          </a:xfrm>
          <a:prstGeom prst="straightConnector1">
            <a:avLst/>
          </a:prstGeom>
          <a:noFill/>
          <a:ln cap="flat" cmpd="sng" w="9525">
            <a:solidFill>
              <a:srgbClr val="424242"/>
            </a:solidFill>
            <a:prstDash val="solid"/>
            <a:round/>
            <a:headEnd len="med" w="med" type="none"/>
            <a:tailEnd len="med" w="med" type="triangle"/>
          </a:ln>
        </p:spPr>
      </p:cxnSp>
      <p:sp>
        <p:nvSpPr>
          <p:cNvPr id="135" name="Google Shape;135;p19"/>
          <p:cNvSpPr txBox="1"/>
          <p:nvPr/>
        </p:nvSpPr>
        <p:spPr>
          <a:xfrm>
            <a:off x="747725" y="1663050"/>
            <a:ext cx="9627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latin typeface="Courier New"/>
                <a:ea typeface="Courier New"/>
                <a:cs typeface="Courier New"/>
                <a:sym typeface="Courier New"/>
              </a:rPr>
              <a:t>“Obama”</a:t>
            </a:r>
            <a:endParaRPr sz="1100">
              <a:latin typeface="Courier New"/>
              <a:ea typeface="Courier New"/>
              <a:cs typeface="Courier New"/>
              <a:sym typeface="Courier New"/>
            </a:endParaRPr>
          </a:p>
        </p:txBody>
      </p:sp>
      <p:cxnSp>
        <p:nvCxnSpPr>
          <p:cNvPr id="136" name="Google Shape;136;p19"/>
          <p:cNvCxnSpPr/>
          <p:nvPr/>
        </p:nvCxnSpPr>
        <p:spPr>
          <a:xfrm>
            <a:off x="1496350" y="1014950"/>
            <a:ext cx="604200" cy="6900"/>
          </a:xfrm>
          <a:prstGeom prst="straightConnector1">
            <a:avLst/>
          </a:prstGeom>
          <a:noFill/>
          <a:ln cap="flat" cmpd="sng" w="9525">
            <a:solidFill>
              <a:srgbClr val="424242"/>
            </a:solidFill>
            <a:prstDash val="solid"/>
            <a:round/>
            <a:headEnd len="med" w="med" type="none"/>
            <a:tailEnd len="med" w="med" type="triangle"/>
          </a:ln>
        </p:spPr>
      </p:cxnSp>
      <p:sp>
        <p:nvSpPr>
          <p:cNvPr id="137" name="Google Shape;137;p19"/>
          <p:cNvSpPr txBox="1"/>
          <p:nvPr/>
        </p:nvSpPr>
        <p:spPr>
          <a:xfrm>
            <a:off x="637000" y="818325"/>
            <a:ext cx="9627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latin typeface="Courier New"/>
                <a:ea typeface="Courier New"/>
                <a:cs typeface="Courier New"/>
                <a:sym typeface="Courier New"/>
              </a:rPr>
              <a:t>“climate”</a:t>
            </a:r>
            <a:endParaRPr sz="1100">
              <a:latin typeface="Courier New"/>
              <a:ea typeface="Courier New"/>
              <a:cs typeface="Courier New"/>
              <a:sym typeface="Courier New"/>
            </a:endParaRPr>
          </a:p>
        </p:txBody>
      </p:sp>
      <p:sp>
        <p:nvSpPr>
          <p:cNvPr id="138" name="Google Shape;138;p19"/>
          <p:cNvSpPr/>
          <p:nvPr/>
        </p:nvSpPr>
        <p:spPr>
          <a:xfrm>
            <a:off x="7106488" y="3575075"/>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9" name="Google Shape;139;p19"/>
          <p:cNvSpPr txBox="1"/>
          <p:nvPr/>
        </p:nvSpPr>
        <p:spPr>
          <a:xfrm>
            <a:off x="7149963" y="3550925"/>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40" name="Google Shape;140;p19"/>
          <p:cNvSpPr/>
          <p:nvPr/>
        </p:nvSpPr>
        <p:spPr>
          <a:xfrm>
            <a:off x="7106488" y="3041675"/>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1" name="Google Shape;141;p19"/>
          <p:cNvSpPr txBox="1"/>
          <p:nvPr/>
        </p:nvSpPr>
        <p:spPr>
          <a:xfrm>
            <a:off x="7149963" y="3017525"/>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42" name="Google Shape;142;p19"/>
          <p:cNvSpPr/>
          <p:nvPr/>
        </p:nvSpPr>
        <p:spPr>
          <a:xfrm>
            <a:off x="7106488" y="2508275"/>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3" name="Google Shape;143;p19"/>
          <p:cNvSpPr txBox="1"/>
          <p:nvPr/>
        </p:nvSpPr>
        <p:spPr>
          <a:xfrm>
            <a:off x="7149963" y="2484125"/>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44" name="Google Shape;144;p19"/>
          <p:cNvSpPr/>
          <p:nvPr/>
        </p:nvSpPr>
        <p:spPr>
          <a:xfrm>
            <a:off x="7106488" y="984275"/>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5" name="Google Shape;145;p19"/>
          <p:cNvSpPr txBox="1"/>
          <p:nvPr/>
        </p:nvSpPr>
        <p:spPr>
          <a:xfrm>
            <a:off x="7149963" y="960125"/>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46" name="Google Shape;146;p19"/>
          <p:cNvSpPr txBox="1"/>
          <p:nvPr/>
        </p:nvSpPr>
        <p:spPr>
          <a:xfrm>
            <a:off x="7188065" y="1233113"/>
            <a:ext cx="5058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a:p>
            <a:pPr indent="0" lvl="0" marL="0" rtl="0" algn="l">
              <a:spcBef>
                <a:spcPts val="0"/>
              </a:spcBef>
              <a:spcAft>
                <a:spcPts val="0"/>
              </a:spcAft>
              <a:buNone/>
            </a:pPr>
            <a:r>
              <a:rPr lang="el">
                <a:latin typeface="Cambria"/>
                <a:ea typeface="Cambria"/>
                <a:cs typeface="Cambria"/>
                <a:sym typeface="Cambria"/>
              </a:rPr>
              <a:t>.</a:t>
            </a:r>
            <a:endParaRPr>
              <a:latin typeface="Cambria"/>
              <a:ea typeface="Cambria"/>
              <a:cs typeface="Cambria"/>
              <a:sym typeface="Cambria"/>
            </a:endParaRPr>
          </a:p>
        </p:txBody>
      </p:sp>
      <p:sp>
        <p:nvSpPr>
          <p:cNvPr id="147" name="Google Shape;147;p19"/>
          <p:cNvSpPr/>
          <p:nvPr/>
        </p:nvSpPr>
        <p:spPr>
          <a:xfrm>
            <a:off x="7106488" y="450875"/>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8" name="Google Shape;148;p19"/>
          <p:cNvSpPr txBox="1"/>
          <p:nvPr/>
        </p:nvSpPr>
        <p:spPr>
          <a:xfrm>
            <a:off x="7149963" y="426725"/>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sp>
        <p:nvSpPr>
          <p:cNvPr id="149" name="Google Shape;149;p19"/>
          <p:cNvSpPr/>
          <p:nvPr/>
        </p:nvSpPr>
        <p:spPr>
          <a:xfrm>
            <a:off x="7106488" y="4108475"/>
            <a:ext cx="367500" cy="3657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0" name="Google Shape;150;p19"/>
          <p:cNvSpPr txBox="1"/>
          <p:nvPr/>
        </p:nvSpPr>
        <p:spPr>
          <a:xfrm>
            <a:off x="7149963" y="4084325"/>
            <a:ext cx="415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450">
                <a:solidFill>
                  <a:srgbClr val="FF00FF"/>
                </a:solidFill>
                <a:highlight>
                  <a:srgbClr val="FFFFFF"/>
                </a:highlight>
                <a:latin typeface="Times New Roman"/>
                <a:ea typeface="Times New Roman"/>
                <a:cs typeface="Times New Roman"/>
                <a:sym typeface="Times New Roman"/>
              </a:rPr>
              <a:t>Σ</a:t>
            </a:r>
            <a:endParaRPr>
              <a:solidFill>
                <a:srgbClr val="FF00FF"/>
              </a:solidFill>
              <a:latin typeface="Roboto"/>
              <a:ea typeface="Roboto"/>
              <a:cs typeface="Roboto"/>
              <a:sym typeface="Roboto"/>
            </a:endParaRPr>
          </a:p>
        </p:txBody>
      </p:sp>
      <p:cxnSp>
        <p:nvCxnSpPr>
          <p:cNvPr id="151" name="Google Shape;151;p19"/>
          <p:cNvCxnSpPr>
            <a:endCxn id="147" idx="2"/>
          </p:cNvCxnSpPr>
          <p:nvPr/>
        </p:nvCxnSpPr>
        <p:spPr>
          <a:xfrm flipH="1" rot="10800000">
            <a:off x="4986988" y="633725"/>
            <a:ext cx="2119500" cy="603000"/>
          </a:xfrm>
          <a:prstGeom prst="straightConnector1">
            <a:avLst/>
          </a:prstGeom>
          <a:noFill/>
          <a:ln cap="flat" cmpd="sng" w="9525">
            <a:solidFill>
              <a:srgbClr val="000000"/>
            </a:solidFill>
            <a:prstDash val="solid"/>
            <a:round/>
            <a:headEnd len="med" w="med" type="none"/>
            <a:tailEnd len="med" w="med" type="none"/>
          </a:ln>
        </p:spPr>
      </p:cxnSp>
      <p:cxnSp>
        <p:nvCxnSpPr>
          <p:cNvPr id="152" name="Google Shape;152;p19"/>
          <p:cNvCxnSpPr>
            <a:endCxn id="144" idx="2"/>
          </p:cNvCxnSpPr>
          <p:nvPr/>
        </p:nvCxnSpPr>
        <p:spPr>
          <a:xfrm flipH="1" rot="10800000">
            <a:off x="4986388" y="1167125"/>
            <a:ext cx="2120100" cy="72000"/>
          </a:xfrm>
          <a:prstGeom prst="straightConnector1">
            <a:avLst/>
          </a:prstGeom>
          <a:noFill/>
          <a:ln cap="flat" cmpd="sng" w="9525">
            <a:solidFill>
              <a:srgbClr val="000000"/>
            </a:solidFill>
            <a:prstDash val="solid"/>
            <a:round/>
            <a:headEnd len="med" w="med" type="none"/>
            <a:tailEnd len="med" w="med" type="none"/>
          </a:ln>
        </p:spPr>
      </p:cxnSp>
      <p:cxnSp>
        <p:nvCxnSpPr>
          <p:cNvPr id="153" name="Google Shape;153;p19"/>
          <p:cNvCxnSpPr>
            <a:endCxn id="142" idx="2"/>
          </p:cNvCxnSpPr>
          <p:nvPr/>
        </p:nvCxnSpPr>
        <p:spPr>
          <a:xfrm>
            <a:off x="4985788" y="1237025"/>
            <a:ext cx="2120700" cy="1454100"/>
          </a:xfrm>
          <a:prstGeom prst="straightConnector1">
            <a:avLst/>
          </a:prstGeom>
          <a:noFill/>
          <a:ln cap="flat" cmpd="sng" w="9525">
            <a:solidFill>
              <a:srgbClr val="000000"/>
            </a:solidFill>
            <a:prstDash val="solid"/>
            <a:round/>
            <a:headEnd len="med" w="med" type="none"/>
            <a:tailEnd len="med" w="med" type="none"/>
          </a:ln>
        </p:spPr>
      </p:cxnSp>
      <p:cxnSp>
        <p:nvCxnSpPr>
          <p:cNvPr id="154" name="Google Shape;154;p19"/>
          <p:cNvCxnSpPr>
            <a:endCxn id="140" idx="2"/>
          </p:cNvCxnSpPr>
          <p:nvPr/>
        </p:nvCxnSpPr>
        <p:spPr>
          <a:xfrm>
            <a:off x="4985788" y="1239725"/>
            <a:ext cx="2120700" cy="1984800"/>
          </a:xfrm>
          <a:prstGeom prst="straightConnector1">
            <a:avLst/>
          </a:prstGeom>
          <a:noFill/>
          <a:ln cap="flat" cmpd="sng" w="9525">
            <a:solidFill>
              <a:srgbClr val="000000"/>
            </a:solidFill>
            <a:prstDash val="solid"/>
            <a:round/>
            <a:headEnd len="med" w="med" type="none"/>
            <a:tailEnd len="med" w="med" type="none"/>
          </a:ln>
        </p:spPr>
      </p:cxnSp>
      <p:cxnSp>
        <p:nvCxnSpPr>
          <p:cNvPr id="155" name="Google Shape;155;p19"/>
          <p:cNvCxnSpPr>
            <a:endCxn id="138" idx="2"/>
          </p:cNvCxnSpPr>
          <p:nvPr/>
        </p:nvCxnSpPr>
        <p:spPr>
          <a:xfrm>
            <a:off x="4991188" y="1244825"/>
            <a:ext cx="2115300" cy="2513100"/>
          </a:xfrm>
          <a:prstGeom prst="straightConnector1">
            <a:avLst/>
          </a:prstGeom>
          <a:noFill/>
          <a:ln cap="flat" cmpd="sng" w="9525">
            <a:solidFill>
              <a:srgbClr val="000000"/>
            </a:solidFill>
            <a:prstDash val="solid"/>
            <a:round/>
            <a:headEnd len="med" w="med" type="none"/>
            <a:tailEnd len="med" w="med" type="none"/>
          </a:ln>
        </p:spPr>
      </p:cxnSp>
      <p:cxnSp>
        <p:nvCxnSpPr>
          <p:cNvPr id="156" name="Google Shape;156;p19"/>
          <p:cNvCxnSpPr>
            <a:endCxn id="149" idx="2"/>
          </p:cNvCxnSpPr>
          <p:nvPr/>
        </p:nvCxnSpPr>
        <p:spPr>
          <a:xfrm>
            <a:off x="4986688" y="1250525"/>
            <a:ext cx="2119800" cy="3040800"/>
          </a:xfrm>
          <a:prstGeom prst="straightConnector1">
            <a:avLst/>
          </a:prstGeom>
          <a:noFill/>
          <a:ln cap="flat" cmpd="sng" w="9525">
            <a:solidFill>
              <a:srgbClr val="000000"/>
            </a:solidFill>
            <a:prstDash val="solid"/>
            <a:round/>
            <a:headEnd len="med" w="med" type="none"/>
            <a:tailEnd len="med" w="med" type="none"/>
          </a:ln>
        </p:spPr>
      </p:cxnSp>
      <p:cxnSp>
        <p:nvCxnSpPr>
          <p:cNvPr id="157" name="Google Shape;157;p19"/>
          <p:cNvCxnSpPr>
            <a:endCxn id="147" idx="2"/>
          </p:cNvCxnSpPr>
          <p:nvPr/>
        </p:nvCxnSpPr>
        <p:spPr>
          <a:xfrm flipH="1" rot="10800000">
            <a:off x="4986988" y="633725"/>
            <a:ext cx="2119500" cy="2127000"/>
          </a:xfrm>
          <a:prstGeom prst="straightConnector1">
            <a:avLst/>
          </a:prstGeom>
          <a:noFill/>
          <a:ln cap="flat" cmpd="sng" w="9525">
            <a:solidFill>
              <a:srgbClr val="000000"/>
            </a:solidFill>
            <a:prstDash val="solid"/>
            <a:round/>
            <a:headEnd len="med" w="med" type="none"/>
            <a:tailEnd len="med" w="med" type="none"/>
          </a:ln>
        </p:spPr>
      </p:cxnSp>
      <p:cxnSp>
        <p:nvCxnSpPr>
          <p:cNvPr id="158" name="Google Shape;158;p19"/>
          <p:cNvCxnSpPr>
            <a:endCxn id="144" idx="2"/>
          </p:cNvCxnSpPr>
          <p:nvPr/>
        </p:nvCxnSpPr>
        <p:spPr>
          <a:xfrm flipH="1" rot="10800000">
            <a:off x="4986388" y="1167125"/>
            <a:ext cx="2120100" cy="1596000"/>
          </a:xfrm>
          <a:prstGeom prst="straightConnector1">
            <a:avLst/>
          </a:prstGeom>
          <a:noFill/>
          <a:ln cap="flat" cmpd="sng" w="9525">
            <a:solidFill>
              <a:srgbClr val="000000"/>
            </a:solidFill>
            <a:prstDash val="solid"/>
            <a:round/>
            <a:headEnd len="med" w="med" type="none"/>
            <a:tailEnd len="med" w="med" type="none"/>
          </a:ln>
        </p:spPr>
      </p:cxnSp>
      <p:cxnSp>
        <p:nvCxnSpPr>
          <p:cNvPr id="159" name="Google Shape;159;p19"/>
          <p:cNvCxnSpPr>
            <a:endCxn id="142" idx="2"/>
          </p:cNvCxnSpPr>
          <p:nvPr/>
        </p:nvCxnSpPr>
        <p:spPr>
          <a:xfrm flipH="1" rot="10800000">
            <a:off x="4985788" y="2691125"/>
            <a:ext cx="2120700" cy="69900"/>
          </a:xfrm>
          <a:prstGeom prst="straightConnector1">
            <a:avLst/>
          </a:prstGeom>
          <a:noFill/>
          <a:ln cap="flat" cmpd="sng" w="9525">
            <a:solidFill>
              <a:srgbClr val="000000"/>
            </a:solidFill>
            <a:prstDash val="solid"/>
            <a:round/>
            <a:headEnd len="med" w="med" type="none"/>
            <a:tailEnd len="med" w="med" type="none"/>
          </a:ln>
        </p:spPr>
      </p:cxnSp>
      <p:cxnSp>
        <p:nvCxnSpPr>
          <p:cNvPr id="160" name="Google Shape;160;p19"/>
          <p:cNvCxnSpPr>
            <a:endCxn id="140" idx="2"/>
          </p:cNvCxnSpPr>
          <p:nvPr/>
        </p:nvCxnSpPr>
        <p:spPr>
          <a:xfrm>
            <a:off x="4985788" y="2763725"/>
            <a:ext cx="2120700" cy="460800"/>
          </a:xfrm>
          <a:prstGeom prst="straightConnector1">
            <a:avLst/>
          </a:prstGeom>
          <a:noFill/>
          <a:ln cap="flat" cmpd="sng" w="9525">
            <a:solidFill>
              <a:srgbClr val="000000"/>
            </a:solidFill>
            <a:prstDash val="solid"/>
            <a:round/>
            <a:headEnd len="med" w="med" type="none"/>
            <a:tailEnd len="med" w="med" type="none"/>
          </a:ln>
        </p:spPr>
      </p:cxnSp>
      <p:cxnSp>
        <p:nvCxnSpPr>
          <p:cNvPr id="161" name="Google Shape;161;p19"/>
          <p:cNvCxnSpPr>
            <a:endCxn id="138" idx="2"/>
          </p:cNvCxnSpPr>
          <p:nvPr/>
        </p:nvCxnSpPr>
        <p:spPr>
          <a:xfrm>
            <a:off x="4991188" y="2768825"/>
            <a:ext cx="2115300" cy="989100"/>
          </a:xfrm>
          <a:prstGeom prst="straightConnector1">
            <a:avLst/>
          </a:prstGeom>
          <a:noFill/>
          <a:ln cap="flat" cmpd="sng" w="9525">
            <a:solidFill>
              <a:srgbClr val="000000"/>
            </a:solidFill>
            <a:prstDash val="solid"/>
            <a:round/>
            <a:headEnd len="med" w="med" type="none"/>
            <a:tailEnd len="med" w="med" type="none"/>
          </a:ln>
        </p:spPr>
      </p:cxnSp>
      <p:cxnSp>
        <p:nvCxnSpPr>
          <p:cNvPr id="162" name="Google Shape;162;p19"/>
          <p:cNvCxnSpPr>
            <a:endCxn id="149" idx="2"/>
          </p:cNvCxnSpPr>
          <p:nvPr/>
        </p:nvCxnSpPr>
        <p:spPr>
          <a:xfrm>
            <a:off x="4986688" y="2774525"/>
            <a:ext cx="2119800" cy="1516800"/>
          </a:xfrm>
          <a:prstGeom prst="straightConnector1">
            <a:avLst/>
          </a:prstGeom>
          <a:noFill/>
          <a:ln cap="flat" cmpd="sng" w="9525">
            <a:solidFill>
              <a:srgbClr val="000000"/>
            </a:solidFill>
            <a:prstDash val="solid"/>
            <a:round/>
            <a:headEnd len="med" w="med" type="none"/>
            <a:tailEnd len="med" w="med" type="none"/>
          </a:ln>
        </p:spPr>
      </p:cxnSp>
      <p:cxnSp>
        <p:nvCxnSpPr>
          <p:cNvPr id="163" name="Google Shape;163;p19"/>
          <p:cNvCxnSpPr>
            <a:endCxn id="147" idx="2"/>
          </p:cNvCxnSpPr>
          <p:nvPr/>
        </p:nvCxnSpPr>
        <p:spPr>
          <a:xfrm flipH="1" rot="10800000">
            <a:off x="4986988" y="633725"/>
            <a:ext cx="2119500" cy="2660400"/>
          </a:xfrm>
          <a:prstGeom prst="straightConnector1">
            <a:avLst/>
          </a:prstGeom>
          <a:noFill/>
          <a:ln cap="flat" cmpd="sng" w="9525">
            <a:solidFill>
              <a:srgbClr val="000000"/>
            </a:solidFill>
            <a:prstDash val="solid"/>
            <a:round/>
            <a:headEnd len="med" w="med" type="none"/>
            <a:tailEnd len="med" w="med" type="none"/>
          </a:ln>
        </p:spPr>
      </p:cxnSp>
      <p:cxnSp>
        <p:nvCxnSpPr>
          <p:cNvPr id="164" name="Google Shape;164;p19"/>
          <p:cNvCxnSpPr>
            <a:endCxn id="144" idx="2"/>
          </p:cNvCxnSpPr>
          <p:nvPr/>
        </p:nvCxnSpPr>
        <p:spPr>
          <a:xfrm flipH="1" rot="10800000">
            <a:off x="4986388" y="1167125"/>
            <a:ext cx="2120100" cy="2129400"/>
          </a:xfrm>
          <a:prstGeom prst="straightConnector1">
            <a:avLst/>
          </a:prstGeom>
          <a:noFill/>
          <a:ln cap="flat" cmpd="sng" w="9525">
            <a:solidFill>
              <a:srgbClr val="000000"/>
            </a:solidFill>
            <a:prstDash val="solid"/>
            <a:round/>
            <a:headEnd len="med" w="med" type="none"/>
            <a:tailEnd len="med" w="med" type="none"/>
          </a:ln>
        </p:spPr>
      </p:cxnSp>
      <p:cxnSp>
        <p:nvCxnSpPr>
          <p:cNvPr id="165" name="Google Shape;165;p19"/>
          <p:cNvCxnSpPr>
            <a:endCxn id="142" idx="2"/>
          </p:cNvCxnSpPr>
          <p:nvPr/>
        </p:nvCxnSpPr>
        <p:spPr>
          <a:xfrm flipH="1" rot="10800000">
            <a:off x="4985788" y="2691125"/>
            <a:ext cx="2120700" cy="603300"/>
          </a:xfrm>
          <a:prstGeom prst="straightConnector1">
            <a:avLst/>
          </a:prstGeom>
          <a:noFill/>
          <a:ln cap="flat" cmpd="sng" w="9525">
            <a:solidFill>
              <a:srgbClr val="000000"/>
            </a:solidFill>
            <a:prstDash val="solid"/>
            <a:round/>
            <a:headEnd len="med" w="med" type="none"/>
            <a:tailEnd len="med" w="med" type="none"/>
          </a:ln>
        </p:spPr>
      </p:cxnSp>
      <p:cxnSp>
        <p:nvCxnSpPr>
          <p:cNvPr id="166" name="Google Shape;166;p19"/>
          <p:cNvCxnSpPr>
            <a:endCxn id="140" idx="2"/>
          </p:cNvCxnSpPr>
          <p:nvPr/>
        </p:nvCxnSpPr>
        <p:spPr>
          <a:xfrm flipH="1" rot="10800000">
            <a:off x="4985788" y="3224525"/>
            <a:ext cx="2120700" cy="72600"/>
          </a:xfrm>
          <a:prstGeom prst="straightConnector1">
            <a:avLst/>
          </a:prstGeom>
          <a:noFill/>
          <a:ln cap="flat" cmpd="sng" w="9525">
            <a:solidFill>
              <a:srgbClr val="000000"/>
            </a:solidFill>
            <a:prstDash val="solid"/>
            <a:round/>
            <a:headEnd len="med" w="med" type="none"/>
            <a:tailEnd len="med" w="med" type="none"/>
          </a:ln>
        </p:spPr>
      </p:cxnSp>
      <p:cxnSp>
        <p:nvCxnSpPr>
          <p:cNvPr id="167" name="Google Shape;167;p19"/>
          <p:cNvCxnSpPr>
            <a:endCxn id="138" idx="2"/>
          </p:cNvCxnSpPr>
          <p:nvPr/>
        </p:nvCxnSpPr>
        <p:spPr>
          <a:xfrm>
            <a:off x="4991188" y="3302225"/>
            <a:ext cx="2115300" cy="455700"/>
          </a:xfrm>
          <a:prstGeom prst="straightConnector1">
            <a:avLst/>
          </a:prstGeom>
          <a:noFill/>
          <a:ln cap="flat" cmpd="sng" w="9525">
            <a:solidFill>
              <a:srgbClr val="000000"/>
            </a:solidFill>
            <a:prstDash val="solid"/>
            <a:round/>
            <a:headEnd len="med" w="med" type="none"/>
            <a:tailEnd len="med" w="med" type="none"/>
          </a:ln>
        </p:spPr>
      </p:cxnSp>
      <p:cxnSp>
        <p:nvCxnSpPr>
          <p:cNvPr id="168" name="Google Shape;168;p19"/>
          <p:cNvCxnSpPr>
            <a:endCxn id="149" idx="2"/>
          </p:cNvCxnSpPr>
          <p:nvPr/>
        </p:nvCxnSpPr>
        <p:spPr>
          <a:xfrm>
            <a:off x="4986688" y="3307925"/>
            <a:ext cx="2119800" cy="983400"/>
          </a:xfrm>
          <a:prstGeom prst="straightConnector1">
            <a:avLst/>
          </a:prstGeom>
          <a:noFill/>
          <a:ln cap="flat" cmpd="sng" w="9525">
            <a:solidFill>
              <a:srgbClr val="000000"/>
            </a:solidFill>
            <a:prstDash val="solid"/>
            <a:round/>
            <a:headEnd len="med" w="med" type="none"/>
            <a:tailEnd len="med" w="med" type="none"/>
          </a:ln>
        </p:spPr>
      </p:cxnSp>
      <p:cxnSp>
        <p:nvCxnSpPr>
          <p:cNvPr id="169" name="Google Shape;169;p19"/>
          <p:cNvCxnSpPr>
            <a:endCxn id="147" idx="2"/>
          </p:cNvCxnSpPr>
          <p:nvPr/>
        </p:nvCxnSpPr>
        <p:spPr>
          <a:xfrm flipH="1" rot="10800000">
            <a:off x="4986988" y="633725"/>
            <a:ext cx="2119500" cy="3193800"/>
          </a:xfrm>
          <a:prstGeom prst="straightConnector1">
            <a:avLst/>
          </a:prstGeom>
          <a:noFill/>
          <a:ln cap="flat" cmpd="sng" w="9525">
            <a:solidFill>
              <a:srgbClr val="000000"/>
            </a:solidFill>
            <a:prstDash val="solid"/>
            <a:round/>
            <a:headEnd len="med" w="med" type="none"/>
            <a:tailEnd len="med" w="med" type="none"/>
          </a:ln>
        </p:spPr>
      </p:cxnSp>
      <p:cxnSp>
        <p:nvCxnSpPr>
          <p:cNvPr id="170" name="Google Shape;170;p19"/>
          <p:cNvCxnSpPr>
            <a:endCxn id="144" idx="2"/>
          </p:cNvCxnSpPr>
          <p:nvPr/>
        </p:nvCxnSpPr>
        <p:spPr>
          <a:xfrm flipH="1" rot="10800000">
            <a:off x="4986388" y="1167125"/>
            <a:ext cx="2120100" cy="2662800"/>
          </a:xfrm>
          <a:prstGeom prst="straightConnector1">
            <a:avLst/>
          </a:prstGeom>
          <a:noFill/>
          <a:ln cap="flat" cmpd="sng" w="9525">
            <a:solidFill>
              <a:srgbClr val="000000"/>
            </a:solidFill>
            <a:prstDash val="solid"/>
            <a:round/>
            <a:headEnd len="med" w="med" type="none"/>
            <a:tailEnd len="med" w="med" type="none"/>
          </a:ln>
        </p:spPr>
      </p:cxnSp>
      <p:cxnSp>
        <p:nvCxnSpPr>
          <p:cNvPr id="171" name="Google Shape;171;p19"/>
          <p:cNvCxnSpPr>
            <a:endCxn id="142" idx="2"/>
          </p:cNvCxnSpPr>
          <p:nvPr/>
        </p:nvCxnSpPr>
        <p:spPr>
          <a:xfrm flipH="1" rot="10800000">
            <a:off x="4985788" y="2691125"/>
            <a:ext cx="2120700" cy="1136700"/>
          </a:xfrm>
          <a:prstGeom prst="straightConnector1">
            <a:avLst/>
          </a:prstGeom>
          <a:noFill/>
          <a:ln cap="flat" cmpd="sng" w="9525">
            <a:solidFill>
              <a:srgbClr val="000000"/>
            </a:solidFill>
            <a:prstDash val="solid"/>
            <a:round/>
            <a:headEnd len="med" w="med" type="none"/>
            <a:tailEnd len="med" w="med" type="none"/>
          </a:ln>
        </p:spPr>
      </p:cxnSp>
      <p:cxnSp>
        <p:nvCxnSpPr>
          <p:cNvPr id="172" name="Google Shape;172;p19"/>
          <p:cNvCxnSpPr>
            <a:endCxn id="140" idx="2"/>
          </p:cNvCxnSpPr>
          <p:nvPr/>
        </p:nvCxnSpPr>
        <p:spPr>
          <a:xfrm flipH="1" rot="10800000">
            <a:off x="4985788" y="3224525"/>
            <a:ext cx="2120700" cy="606000"/>
          </a:xfrm>
          <a:prstGeom prst="straightConnector1">
            <a:avLst/>
          </a:prstGeom>
          <a:noFill/>
          <a:ln cap="flat" cmpd="sng" w="9525">
            <a:solidFill>
              <a:srgbClr val="000000"/>
            </a:solidFill>
            <a:prstDash val="solid"/>
            <a:round/>
            <a:headEnd len="med" w="med" type="none"/>
            <a:tailEnd len="med" w="med" type="none"/>
          </a:ln>
        </p:spPr>
      </p:cxnSp>
      <p:cxnSp>
        <p:nvCxnSpPr>
          <p:cNvPr id="173" name="Google Shape;173;p19"/>
          <p:cNvCxnSpPr>
            <a:endCxn id="138" idx="2"/>
          </p:cNvCxnSpPr>
          <p:nvPr/>
        </p:nvCxnSpPr>
        <p:spPr>
          <a:xfrm flipH="1" rot="10800000">
            <a:off x="4991188" y="3757925"/>
            <a:ext cx="2115300" cy="77700"/>
          </a:xfrm>
          <a:prstGeom prst="straightConnector1">
            <a:avLst/>
          </a:prstGeom>
          <a:noFill/>
          <a:ln cap="flat" cmpd="sng" w="9525">
            <a:solidFill>
              <a:srgbClr val="000000"/>
            </a:solidFill>
            <a:prstDash val="solid"/>
            <a:round/>
            <a:headEnd len="med" w="med" type="none"/>
            <a:tailEnd len="med" w="med" type="none"/>
          </a:ln>
        </p:spPr>
      </p:cxnSp>
      <p:cxnSp>
        <p:nvCxnSpPr>
          <p:cNvPr id="174" name="Google Shape;174;p19"/>
          <p:cNvCxnSpPr>
            <a:endCxn id="149" idx="2"/>
          </p:cNvCxnSpPr>
          <p:nvPr/>
        </p:nvCxnSpPr>
        <p:spPr>
          <a:xfrm>
            <a:off x="4986688" y="3841325"/>
            <a:ext cx="2119800" cy="450000"/>
          </a:xfrm>
          <a:prstGeom prst="straightConnector1">
            <a:avLst/>
          </a:prstGeom>
          <a:noFill/>
          <a:ln cap="flat" cmpd="sng" w="9525">
            <a:solidFill>
              <a:srgbClr val="000000"/>
            </a:solidFill>
            <a:prstDash val="solid"/>
            <a:round/>
            <a:headEnd len="med" w="med" type="none"/>
            <a:tailEnd len="med" w="med" type="none"/>
          </a:ln>
        </p:spPr>
      </p:cxnSp>
      <p:sp>
        <p:nvSpPr>
          <p:cNvPr id="175" name="Google Shape;175;p19"/>
          <p:cNvSpPr txBox="1"/>
          <p:nvPr>
            <p:ph type="title"/>
          </p:nvPr>
        </p:nvSpPr>
        <p:spPr>
          <a:xfrm>
            <a:off x="4019200" y="4000400"/>
            <a:ext cx="1562100" cy="4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sz="1600"/>
              <a:t>Hidden Layer</a:t>
            </a:r>
            <a:endParaRPr b="1" sz="1600"/>
          </a:p>
          <a:p>
            <a:pPr indent="0" lvl="0" marL="0" rtl="0" algn="ctr">
              <a:spcBef>
                <a:spcPts val="0"/>
              </a:spcBef>
              <a:spcAft>
                <a:spcPts val="0"/>
              </a:spcAft>
              <a:buNone/>
            </a:pPr>
            <a:r>
              <a:rPr lang="el" sz="1600"/>
              <a:t>Yields our </a:t>
            </a:r>
            <a:r>
              <a:rPr i="1" lang="el" sz="1600"/>
              <a:t>embeddings</a:t>
            </a:r>
            <a:endParaRPr i="1" sz="1600"/>
          </a:p>
        </p:txBody>
      </p:sp>
      <p:sp>
        <p:nvSpPr>
          <p:cNvPr id="176" name="Google Shape;176;p19"/>
          <p:cNvSpPr txBox="1"/>
          <p:nvPr>
            <p:ph type="title"/>
          </p:nvPr>
        </p:nvSpPr>
        <p:spPr>
          <a:xfrm>
            <a:off x="5834600" y="4541525"/>
            <a:ext cx="3171900" cy="4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sz="1600"/>
              <a:t>Softmax / Multinomial Classifier</a:t>
            </a:r>
            <a:endParaRPr b="1" sz="1600"/>
          </a:p>
        </p:txBody>
      </p:sp>
      <p:sp>
        <p:nvSpPr>
          <p:cNvPr id="177" name="Google Shape;177;p19"/>
          <p:cNvSpPr txBox="1"/>
          <p:nvPr>
            <p:ph type="title"/>
          </p:nvPr>
        </p:nvSpPr>
        <p:spPr>
          <a:xfrm>
            <a:off x="1352200" y="4152800"/>
            <a:ext cx="1562100" cy="41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sz="1600"/>
              <a:t>Input Vector</a:t>
            </a:r>
            <a:endParaRPr b="1" sz="1600"/>
          </a:p>
          <a:p>
            <a:pPr indent="0" lvl="0" marL="0" rtl="0" algn="ctr">
              <a:spcBef>
                <a:spcPts val="0"/>
              </a:spcBef>
              <a:spcAft>
                <a:spcPts val="0"/>
              </a:spcAft>
              <a:buNone/>
            </a:pPr>
            <a:r>
              <a:rPr lang="el" sz="1600"/>
              <a:t>Bag-of-Words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nvSpPr>
        <p:spPr>
          <a:xfrm>
            <a:off x="665225" y="0"/>
            <a:ext cx="8095200" cy="92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2800">
                <a:solidFill>
                  <a:schemeClr val="dk1"/>
                </a:solidFill>
                <a:latin typeface="Proxima Nova"/>
                <a:ea typeface="Proxima Nova"/>
                <a:cs typeface="Proxima Nova"/>
                <a:sym typeface="Proxima Nova"/>
              </a:rPr>
              <a:t>Classification Models</a:t>
            </a:r>
            <a:r>
              <a:rPr lang="el" sz="2800">
                <a:solidFill>
                  <a:schemeClr val="dk1"/>
                </a:solidFill>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83" name="Google Shape;183;p20"/>
          <p:cNvSpPr txBox="1"/>
          <p:nvPr/>
        </p:nvSpPr>
        <p:spPr>
          <a:xfrm>
            <a:off x="665225" y="997938"/>
            <a:ext cx="3750600" cy="1881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roxima Nova"/>
              <a:buChar char="●"/>
            </a:pPr>
            <a:r>
              <a:rPr lang="el" sz="1900">
                <a:latin typeface="Proxima Nova"/>
                <a:ea typeface="Proxima Nova"/>
                <a:cs typeface="Proxima Nova"/>
                <a:sym typeface="Proxima Nova"/>
              </a:rPr>
              <a:t>Logistic Regression</a:t>
            </a:r>
            <a:endParaRPr sz="1900">
              <a:latin typeface="Proxima Nova"/>
              <a:ea typeface="Proxima Nova"/>
              <a:cs typeface="Proxima Nova"/>
              <a:sym typeface="Proxima Nova"/>
            </a:endParaRPr>
          </a:p>
          <a:p>
            <a:pPr indent="-349250" lvl="0" marL="457200" rtl="0" algn="l">
              <a:spcBef>
                <a:spcPts val="0"/>
              </a:spcBef>
              <a:spcAft>
                <a:spcPts val="0"/>
              </a:spcAft>
              <a:buSzPts val="1900"/>
              <a:buFont typeface="Proxima Nova"/>
              <a:buChar char="●"/>
            </a:pPr>
            <a:r>
              <a:rPr lang="el" sz="1900">
                <a:latin typeface="Proxima Nova"/>
                <a:ea typeface="Proxima Nova"/>
                <a:cs typeface="Proxima Nova"/>
                <a:sym typeface="Proxima Nova"/>
              </a:rPr>
              <a:t>Random Forest</a:t>
            </a:r>
            <a:endParaRPr sz="1900">
              <a:latin typeface="Proxima Nova"/>
              <a:ea typeface="Proxima Nova"/>
              <a:cs typeface="Proxima Nova"/>
              <a:sym typeface="Proxima Nova"/>
            </a:endParaRPr>
          </a:p>
          <a:p>
            <a:pPr indent="-349250" lvl="0" marL="457200" rtl="0" algn="l">
              <a:spcBef>
                <a:spcPts val="0"/>
              </a:spcBef>
              <a:spcAft>
                <a:spcPts val="0"/>
              </a:spcAft>
              <a:buSzPts val="1900"/>
              <a:buFont typeface="Proxima Nova"/>
              <a:buChar char="●"/>
            </a:pPr>
            <a:r>
              <a:rPr lang="el" sz="1900">
                <a:latin typeface="Proxima Nova"/>
                <a:ea typeface="Proxima Nova"/>
                <a:cs typeface="Proxima Nova"/>
                <a:sym typeface="Proxima Nova"/>
              </a:rPr>
              <a:t>CatBoosting Algorithm</a:t>
            </a:r>
            <a:endParaRPr sz="1900">
              <a:latin typeface="Proxima Nova"/>
              <a:ea typeface="Proxima Nova"/>
              <a:cs typeface="Proxima Nova"/>
              <a:sym typeface="Proxima Nova"/>
            </a:endParaRPr>
          </a:p>
          <a:p>
            <a:pPr indent="-349250" lvl="0" marL="457200" rtl="0" algn="l">
              <a:spcBef>
                <a:spcPts val="0"/>
              </a:spcBef>
              <a:spcAft>
                <a:spcPts val="0"/>
              </a:spcAft>
              <a:buSzPts val="1900"/>
              <a:buFont typeface="Proxima Nova"/>
              <a:buChar char="●"/>
            </a:pPr>
            <a:r>
              <a:rPr lang="el" sz="1900">
                <a:latin typeface="Proxima Nova"/>
                <a:ea typeface="Proxima Nova"/>
                <a:cs typeface="Proxima Nova"/>
                <a:sym typeface="Proxima Nova"/>
              </a:rPr>
              <a:t>Support Vector Machine </a:t>
            </a:r>
            <a:endParaRPr sz="1900">
              <a:latin typeface="Proxima Nova"/>
              <a:ea typeface="Proxima Nova"/>
              <a:cs typeface="Proxima Nova"/>
              <a:sym typeface="Proxima Nova"/>
            </a:endParaRPr>
          </a:p>
          <a:p>
            <a:pPr indent="-349250" lvl="0" marL="457200" rtl="0" algn="l">
              <a:spcBef>
                <a:spcPts val="0"/>
              </a:spcBef>
              <a:spcAft>
                <a:spcPts val="0"/>
              </a:spcAft>
              <a:buSzPts val="1900"/>
              <a:buFont typeface="Proxima Nova"/>
              <a:buChar char="●"/>
            </a:pPr>
            <a:r>
              <a:rPr lang="el" sz="1900">
                <a:latin typeface="Proxima Nova"/>
                <a:ea typeface="Proxima Nova"/>
                <a:cs typeface="Proxima Nova"/>
                <a:sym typeface="Proxima Nova"/>
              </a:rPr>
              <a:t>Naive-Bayes (Gaussian)</a:t>
            </a:r>
            <a:endParaRPr sz="1900">
              <a:latin typeface="Proxima Nova"/>
              <a:ea typeface="Proxima Nova"/>
              <a:cs typeface="Proxima Nova"/>
              <a:sym typeface="Proxima Nova"/>
            </a:endParaRPr>
          </a:p>
          <a:p>
            <a:pPr indent="0" lvl="0" marL="457200" rtl="0" algn="l">
              <a:spcBef>
                <a:spcPts val="0"/>
              </a:spcBef>
              <a:spcAft>
                <a:spcPts val="0"/>
              </a:spcAft>
              <a:buNone/>
            </a:pPr>
            <a:r>
              <a:t/>
            </a:r>
            <a:endParaRPr sz="1900">
              <a:latin typeface="Proxima Nova"/>
              <a:ea typeface="Proxima Nova"/>
              <a:cs typeface="Proxima Nova"/>
              <a:sym typeface="Proxima Nova"/>
            </a:endParaRPr>
          </a:p>
          <a:p>
            <a:pPr indent="0" lvl="0" marL="0" rtl="0" algn="l">
              <a:spcBef>
                <a:spcPts val="0"/>
              </a:spcBef>
              <a:spcAft>
                <a:spcPts val="0"/>
              </a:spcAft>
              <a:buNone/>
            </a:pPr>
            <a:r>
              <a:t/>
            </a:r>
            <a:endParaRPr sz="19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l">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84" name="Google Shape;184;p20"/>
          <p:cNvSpPr txBox="1"/>
          <p:nvPr/>
        </p:nvSpPr>
        <p:spPr>
          <a:xfrm>
            <a:off x="5183225" y="1246750"/>
            <a:ext cx="3577200" cy="11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Proxima Nova"/>
              <a:ea typeface="Proxima Nova"/>
              <a:cs typeface="Proxima Nova"/>
              <a:sym typeface="Proxima Nova"/>
            </a:endParaRPr>
          </a:p>
          <a:p>
            <a:pPr indent="-349250" lvl="0" marL="457200" rtl="0" algn="l">
              <a:spcBef>
                <a:spcPts val="0"/>
              </a:spcBef>
              <a:spcAft>
                <a:spcPts val="0"/>
              </a:spcAft>
              <a:buSzPts val="1900"/>
              <a:buFont typeface="Proxima Nova"/>
              <a:buChar char="●"/>
            </a:pPr>
            <a:r>
              <a:rPr lang="el" sz="1900">
                <a:latin typeface="Proxima Nova"/>
                <a:ea typeface="Proxima Nova"/>
                <a:cs typeface="Proxima Nova"/>
                <a:sym typeface="Proxima Nova"/>
              </a:rPr>
              <a:t>Soft-Voting Method</a:t>
            </a:r>
            <a:endParaRPr sz="19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l">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185" name="Google Shape;185;p20"/>
          <p:cNvPicPr preferRelativeResize="0"/>
          <p:nvPr/>
        </p:nvPicPr>
        <p:blipFill>
          <a:blip r:embed="rId3">
            <a:alphaModFix/>
          </a:blip>
          <a:stretch>
            <a:fillRect/>
          </a:stretch>
        </p:blipFill>
        <p:spPr>
          <a:xfrm>
            <a:off x="1272489" y="2647625"/>
            <a:ext cx="6599033" cy="222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nvSpPr>
        <p:spPr>
          <a:xfrm>
            <a:off x="2016750" y="92225"/>
            <a:ext cx="5110500" cy="6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l" sz="2200" u="sng">
                <a:solidFill>
                  <a:schemeClr val="dk1"/>
                </a:solidFill>
                <a:latin typeface="Proxima Nova"/>
                <a:ea typeface="Proxima Nova"/>
                <a:cs typeface="Proxima Nova"/>
                <a:sym typeface="Proxima Nova"/>
              </a:rPr>
              <a:t>Logistic Regression</a:t>
            </a:r>
            <a:r>
              <a:rPr lang="el" sz="3800">
                <a:solidFill>
                  <a:schemeClr val="dk1"/>
                </a:solidFill>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91" name="Google Shape;191;p21"/>
          <p:cNvSpPr txBox="1"/>
          <p:nvPr/>
        </p:nvSpPr>
        <p:spPr>
          <a:xfrm>
            <a:off x="268650" y="911900"/>
            <a:ext cx="8606700" cy="394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Logistic Regression is the appropriate regression analysis to conduct when the dependent variable is binary</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Logistic regression is easier to implement, interpret and very efficient to train.</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Logistic regression is less prone to overfitting but it can overfit in high dimensional datasets. You should consider Regularization (L1 and L2) techniques to avoid over-fitting in these scenarios</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rPr lang="el" sz="1200">
                <a:latin typeface="Proxima Nova"/>
                <a:ea typeface="Proxima Nova"/>
                <a:cs typeface="Proxima Nova"/>
                <a:sym typeface="Proxima Nova"/>
              </a:rPr>
              <a:t>Hyper-parameters :</a:t>
            </a:r>
            <a:endParaRPr sz="1200">
              <a:latin typeface="Proxima Nova"/>
              <a:ea typeface="Proxima Nova"/>
              <a:cs typeface="Proxima Nova"/>
              <a:sym typeface="Proxima Nova"/>
            </a:endParaRPr>
          </a:p>
          <a:p>
            <a:pPr indent="-304800" lvl="0" marL="457200" rtl="0" algn="l">
              <a:lnSpc>
                <a:spcPct val="115000"/>
              </a:lnSpc>
              <a:spcBef>
                <a:spcPts val="1200"/>
              </a:spcBef>
              <a:spcAft>
                <a:spcPts val="0"/>
              </a:spcAft>
              <a:buSzPts val="1200"/>
              <a:buChar char="●"/>
            </a:pPr>
            <a:r>
              <a:rPr lang="el" sz="1200">
                <a:latin typeface="Proxima Nova"/>
                <a:ea typeface="Proxima Nova"/>
                <a:cs typeface="Proxima Nova"/>
                <a:sym typeface="Proxima Nova"/>
              </a:rPr>
              <a:t>penalty : [l1, l2, elasticnet]  (The norm used in penalization)</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solver : [liblinear, saga, lbfgs]  (Algorithm used in the optimization problem)</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l1_ratio : float  (Only in the case of elasticnet)</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multi_class : SET TO 'ovr'</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max_iter : SET TO 1000</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Char char="●"/>
            </a:pPr>
            <a:r>
              <a:rPr lang="el" sz="1200">
                <a:latin typeface="Proxima Nova"/>
                <a:ea typeface="Proxima Nova"/>
                <a:cs typeface="Proxima Nova"/>
                <a:sym typeface="Proxima Nova"/>
              </a:rPr>
              <a:t>C: float  (Results showed that the best one is the default one (C=1))</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