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2" r:id="rId18"/>
    <p:sldId id="273" r:id="rId19"/>
    <p:sldId id="276" r:id="rId20"/>
    <p:sldId id="278" r:id="rId21"/>
    <p:sldId id="279" r:id="rId22"/>
    <p:sldId id="280" r:id="rId23"/>
    <p:sldId id="281" r:id="rId24"/>
    <p:sldId id="287" r:id="rId25"/>
    <p:sldId id="302" r:id="rId26"/>
    <p:sldId id="288" r:id="rId27"/>
    <p:sldId id="306" r:id="rId28"/>
    <p:sldId id="290" r:id="rId29"/>
    <p:sldId id="296" r:id="rId30"/>
    <p:sldId id="305" r:id="rId31"/>
    <p:sldId id="308" r:id="rId32"/>
    <p:sldId id="307" r:id="rId33"/>
    <p:sldId id="298" r:id="rId34"/>
    <p:sldId id="310" r:id="rId35"/>
    <p:sldId id="304" r:id="rId36"/>
    <p:sldId id="309" r:id="rId37"/>
    <p:sldId id="30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04:56:29.62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3 128 24575,'3980'0'0,"-3929"-2"0,0-2 0,-1-1 0,0-2 0,0 0 0,90-23 0,-80 16 0,2 2 0,0 2 0,77-8 0,247 2 0,509 19 0,-326 4 0,8172-7-1365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89F8E-B079-4C96-9360-D68C03064D6A}" type="datetimeFigureOut">
              <a:rPr lang="en-AU" smtClean="0"/>
              <a:t>27/10/2025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5B861-BC68-438F-BDA5-1BCF179AB302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7216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4CF17-B8D1-3371-D6E8-A80E92B61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87066-6861-6088-2985-E7A5A1266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8FE84E-2900-AFE4-547C-E3DC07BED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B976E-72A3-02CE-72FE-7F579790AB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7809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1F675-9F4A-2D82-0801-C386E02A4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123E5-E9A6-085F-0B1F-20949AC8A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4DB131-ECFE-D842-EDF0-9757E38B2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88B65-D241-349E-E993-49D50CCE2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864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042C2-23CC-812F-972E-194444C8E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466B16-AB7C-4B68-2334-726BDF118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701BBC-D73A-C58B-62B0-6CAD13B03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4A0DA-84DB-1A10-3BD7-A38DFE30F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6800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624E1-5C1C-5FF8-8866-2593609F0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4DDDB-158D-ADB4-5ADC-D52A402FE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6D359-DB2F-340C-8673-3816C1948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5A2B3-5608-E933-2D25-97B43AE08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892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11413-D5CF-10BC-A941-B77C011D8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A3C62-E255-CE9A-8145-EF90A36A8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DE2E5E-994E-5FE5-0BD3-34F619E87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269FB-E1E4-97FF-E941-E41DF9AE3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2226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5F3D-26F7-4805-867A-2F78D483D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96406-E130-10AE-EE96-DFB6F7830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FA3E97-096E-B860-A4A7-39AEC5D87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D4597-9E7F-E778-C341-F16A9BCA4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90457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E296B-FC26-EACA-8279-BB33AF44F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C3115-F383-462B-9687-6F975EB05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97FF56-F9BE-087C-5A50-C7425C401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2F908-DA36-CD3B-D952-C7A681937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784398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04991-E401-1AA2-E97D-E95B60FEA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EF05F1-1605-0F0F-B408-44F7C52183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395820-ED33-915B-5631-FA408B579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059CC-BA86-834C-3AF9-12F909B1B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4995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1EA1B-0CEA-0D59-86D2-3229B6703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F8FA14-3308-31CC-55A5-CC729F3ED2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C28670-688F-7DF9-99E7-1E0A4D54A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65E62-58DC-1E25-E1A7-675BF0A5C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731111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C5F59-5D99-70D0-925D-DD84A9CCA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1DA3C0-B32E-47D6-0A86-BE54035C83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AF1D6-ED47-4BC1-603C-2C1010942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D128F-9688-2685-AF97-7C1A99D20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554438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9C22B-E5BD-83FF-078C-EA9E09598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609EF4-9B16-6C22-E78F-7B608F029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ABDAA8-4719-5639-4E0B-36011C1ED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A3D03-5C53-EADB-1088-3EB8A968F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25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8330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47E69-8612-AAB4-7850-7CE8FE3E2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1DBEF3-F10D-4826-8127-D8EE8B640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11ABC5-A9F2-1A6A-EF6A-6889B1EBB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323E9-4019-0E81-2186-91AEA6EA9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9463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2ADDD-AC72-122B-3EA5-35091B4DB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9DEEE-2ED0-9727-3E99-5CDD31DFC0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8CF125-E50D-AD2C-3CF8-0453FA47E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F29DA-E426-8EDA-DBEB-450875BFE8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27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6024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1373B-37C3-01D8-B2B3-6CE86F04F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27C564-61DB-0772-95AA-A0E1B2D98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2FCA4-3AAC-BE68-5871-C4526094A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B67ED-D49A-8D85-26D1-ACB0F7331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28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3961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65AD0-D2AA-2408-6DCF-D05373EB4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95F5F3-ED48-989D-F419-32E3DAE50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7B79E-B818-EEF4-C8BE-E7EEDAB93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346D8-92DB-666C-526C-8B5BDE18D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29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928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E976B-C519-178E-4DB6-C4761117D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879590-EFCD-193B-4B93-507404DAF1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A10FDE-CD38-1B4A-BA4E-8D59D0B91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E6E14-1B72-AC75-19AE-7DFCD5C3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31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1068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49499-F517-BE37-8BD7-E09370DDC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548F8-2D9A-2982-DACA-82885EB99A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72AF6E-B52B-60F6-C127-500E9F314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B9873-562D-970D-F7F5-2DBAA8374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32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84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261E0-D4EC-7F8A-A6B0-BB1AD61A8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9963A6-A8D2-19CB-248C-986E1A5C4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4EE869-8EF9-2BC4-BE92-2B7327D17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70809-4B46-29DC-53AF-06D7123695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34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73087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9EAF4-BC1B-5AB3-5D28-A635FB64D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7B6D72-3E6C-D9BD-A15F-25A13D03A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081913-7127-D107-E9F3-D878818FF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426D0-C144-4728-0104-DB9C50539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36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5009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3B242-517E-183F-BB4B-B80E3082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690EE7-6CE1-29FC-7579-815E78665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7828F-1617-D286-C060-F34D5DF4BB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50429-3554-5590-BE68-BD4273A80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885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090FA-B169-AC3B-403D-25154FF65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E3C8D5-86AA-E5BC-E018-728A14B1C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36F7DF-DC3C-FE14-9F85-50EC07268A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0068B-60D7-3E7B-2A6C-4E40F2622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775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ED950-5E29-6400-5237-D6D7E8960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FFF976-E3D8-626C-0EFD-100C0C09B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D0CCEE-8771-AC53-A676-73596173D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59892-D89C-6513-8997-CC610F32E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77266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B69B7-B816-71B1-6A69-71C3BB13F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8E08C0-8457-DC26-104F-DE84F31C3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492D5F-52D0-6419-CCA0-EA25197B1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02507-8D70-B988-C0E1-4462C710B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2884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36B19-AD33-6D17-1567-E1FA1971B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A3EDE-09F1-A856-39A6-D5044AE9EE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10B812-3307-B05C-15C9-CC6CABBAA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3B620-2A3A-CF38-2A72-8BF85BC6D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277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FCB81-3A88-685F-B878-ACE09E7E4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F08CAD-F0C0-368A-7349-EA17CD5F8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CBC974-D629-2F04-F2F2-C08EB26D1F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27BB1-C6AB-4E38-B87C-A4778C9A97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5745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8217F-B4A6-EBA4-4CB1-B77B99E38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E6D1A-372D-BCCF-59F5-AA7F77D05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ED990-7EC6-5C08-3075-768D3C5AC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5046-3ACE-6379-3776-9826496B75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5B861-BC68-438F-BDA5-1BCF179AB302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4867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02DA-96C2-F1A7-A577-B97CF55CD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67FDF-620D-ECB0-09F6-3E1F403483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0364D-83B9-DCBE-B2A5-8E75D9F1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46C-AC67-49A1-A306-E42976CBBA25}" type="datetimeFigureOut">
              <a:rPr lang="en-AU" smtClean="0"/>
              <a:t>27/10/2025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E2E9F-B11E-DAD0-5E5C-46F297B0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ED061-475D-3A77-52DE-CC1B7310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9518-263C-491C-BACA-4722D2C591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1274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DCB5-51D5-594E-6049-2546B81D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BC597-195A-3A93-0297-9DB990E10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2114D-8C1B-8284-F688-BA9646F1F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46C-AC67-49A1-A306-E42976CBBA25}" type="datetimeFigureOut">
              <a:rPr lang="en-AU" smtClean="0"/>
              <a:t>27/10/2025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FA71E-3310-8A4A-A13C-F81ECE69B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F6AC5-37A2-45AD-3E0A-781A59EF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9518-263C-491C-BACA-4722D2C591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044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0E0969-4122-8AAC-25B2-DA7DA1E6E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38F5C-F9C4-8BD8-480E-E1E9C0B74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12523-6F17-51C5-ADF6-B610B1E4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46C-AC67-49A1-A306-E42976CBBA25}" type="datetimeFigureOut">
              <a:rPr lang="en-AU" smtClean="0"/>
              <a:t>27/10/2025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6AB65-D41F-7477-6049-897A1DBE2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4246-5D48-8A35-0429-29E651F62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9518-263C-491C-BACA-4722D2C591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383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CA816-7B4F-2B72-9F9E-8CD4CF67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1E40C-BD50-7C6D-5095-7B6F8A6B7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060D4-FF43-EEB8-B2E6-E2F80048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46C-AC67-49A1-A306-E42976CBBA25}" type="datetimeFigureOut">
              <a:rPr lang="en-AU" smtClean="0"/>
              <a:t>27/10/2025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E4F2C-10B2-9B81-0CB7-568B9B22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9DFCB-F7C2-1BF5-46DC-B0F333EC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9518-263C-491C-BACA-4722D2C591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9539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B588-D2F6-D57B-37A5-0354B7796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0F72C-35E2-3FCB-DBEA-6B2634723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F004D-0C8E-34E4-00D2-690AC70F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46C-AC67-49A1-A306-E42976CBBA25}" type="datetimeFigureOut">
              <a:rPr lang="en-AU" smtClean="0"/>
              <a:t>27/10/2025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2BEA-A09A-4C6D-6E95-531D1665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F272-3CD2-1B2C-A4E1-3EF4CD26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9518-263C-491C-BACA-4722D2C591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935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E71B-9FD1-3CD3-F070-345BE1781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23D6D-606E-930E-2407-B9FCE4216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3C3B5-3848-D418-DD23-E2AEA3A59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3D5A7-7794-C80A-511A-7821305FD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46C-AC67-49A1-A306-E42976CBBA25}" type="datetimeFigureOut">
              <a:rPr lang="en-AU" smtClean="0"/>
              <a:t>27/10/2025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F7839-549C-DC89-4BA4-D575F0965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3BBA6-C202-5508-16A6-57A34614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9518-263C-491C-BACA-4722D2C591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189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DE64-64AF-2506-F335-2E3FF1F2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AF27B-3F43-4DB7-075E-77AA8B3AF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69E06-2E1C-8EB3-014F-D30CDD3D5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9F511-EF67-16A2-9EFE-295831CBB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54A80F-3DBA-2436-00C0-6E9E21381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13EAA-93D5-800F-5016-A2863B73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46C-AC67-49A1-A306-E42976CBBA25}" type="datetimeFigureOut">
              <a:rPr lang="en-AU" smtClean="0"/>
              <a:t>27/10/2025</a:t>
            </a:fld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6E47B-F758-CB39-DCBD-6D086288A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8CC89-2E17-6436-3B96-66F16A1F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9518-263C-491C-BACA-4722D2C591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346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E5F88-B684-B648-A2EF-BF515C8A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9575B-61E0-ACC7-4851-3D35BF49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46C-AC67-49A1-A306-E42976CBBA25}" type="datetimeFigureOut">
              <a:rPr lang="en-AU" smtClean="0"/>
              <a:t>27/10/2025</a:t>
            </a:fld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B1EE1-B79B-4228-B547-A8CE533B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7F9C02-8940-A357-9759-69414703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9518-263C-491C-BACA-4722D2C591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8636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EDD90-0AF4-3171-16CB-0C390092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46C-AC67-49A1-A306-E42976CBBA25}" type="datetimeFigureOut">
              <a:rPr lang="en-AU" smtClean="0"/>
              <a:t>27/10/2025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7DAE0-7439-6571-4E53-546956BE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9AF5B-D5CF-C57F-D7B8-E8444522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9518-263C-491C-BACA-4722D2C591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53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50C9-AF75-A519-224E-F9829D276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E4E0-A12D-C59A-B160-C23FCE01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6277E-8915-6757-8A02-A7191D2CE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90092-89EE-4DEC-D68C-3B12563B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46C-AC67-49A1-A306-E42976CBBA25}" type="datetimeFigureOut">
              <a:rPr lang="en-AU" smtClean="0"/>
              <a:t>27/10/2025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4AB75-82AE-0CDB-5534-44A4C319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1E30B-51A1-4760-054D-A203DBBB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9518-263C-491C-BACA-4722D2C591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682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A828B-225C-68D5-C9D0-014BC5E05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88A20-7558-0962-384B-C8D40A7D5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80C0B-2397-1D5F-4B31-C53E40B5A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01FEB-3A43-E33D-1558-318B6A79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5A46C-AC67-49A1-A306-E42976CBBA25}" type="datetimeFigureOut">
              <a:rPr lang="en-AU" smtClean="0"/>
              <a:t>27/10/2025</a:t>
            </a:fld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D3919-945C-5427-57A1-C7C68182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8BB73-2D71-47D4-04EF-0C80D8E2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29518-263C-491C-BACA-4722D2C591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932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3321E-F78B-0B15-8063-82DF612F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23F47-92D2-84C9-D62C-27C57B979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1F386-A63A-8FDA-8BEF-EA5F9306E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75A46C-AC67-49A1-A306-E42976CBBA25}" type="datetimeFigureOut">
              <a:rPr lang="en-AU" smtClean="0"/>
              <a:t>27/10/2025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715C2-5E5B-F369-DB6E-DD9972633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34DB-1E6A-5B3A-B7CD-1C733C4F2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29518-263C-491C-BACA-4722D2C591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742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73/pnas.94.1.338" TargetMode="External"/><Relationship Id="rId3" Type="http://schemas.openxmlformats.org/officeDocument/2006/relationships/hyperlink" Target="https://doi.org/10.1016/b978-0-323-91148-1.00001-0" TargetMode="External"/><Relationship Id="rId7" Type="http://schemas.openxmlformats.org/officeDocument/2006/relationships/hyperlink" Target="https://doi.org/10.1016/s0022-5193(03)00173-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86/587530" TargetMode="External"/><Relationship Id="rId5" Type="http://schemas.openxmlformats.org/officeDocument/2006/relationships/hyperlink" Target="https://doi.org/10.1017/s0031182012000893" TargetMode="External"/><Relationship Id="rId10" Type="http://schemas.openxmlformats.org/officeDocument/2006/relationships/hyperlink" Target="https://doi.org/10.1038/nature04153" TargetMode="External"/><Relationship Id="rId4" Type="http://schemas.openxmlformats.org/officeDocument/2006/relationships/hyperlink" Target="https://doi.org/10.1016/s01694758(98)01224-1" TargetMode="External"/><Relationship Id="rId9" Type="http://schemas.openxmlformats.org/officeDocument/2006/relationships/hyperlink" Target="https://doi.org/10.1017/s0031182098003448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C200-7AC5-E1BF-8258-A0B5195F5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0857"/>
            <a:ext cx="9144000" cy="4944726"/>
          </a:xfrm>
        </p:spPr>
        <p:txBody>
          <a:bodyPr>
            <a:noAutofit/>
          </a:bodyPr>
          <a:lstStyle/>
          <a:p>
            <a:pPr algn="l"/>
            <a:r>
              <a:rPr lang="en-AU" sz="2800" dirty="0">
                <a:solidFill>
                  <a:schemeClr val="accent2"/>
                </a:solidFill>
              </a:rPr>
              <a:t>Student: </a:t>
            </a:r>
            <a:br>
              <a:rPr lang="en-AU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AU" sz="2800" dirty="0"/>
              <a:t>Jason Thomas, s3907634</a:t>
            </a:r>
            <a:br>
              <a:rPr lang="en-AU" sz="2800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en-US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2"/>
                </a:solidFill>
              </a:rPr>
              <a:t>Program:</a:t>
            </a:r>
            <a:br>
              <a:rPr lang="en-US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AU" sz="2800" dirty="0"/>
              <a:t>Bachelor of Science (Mathematics and Statistics) (Honours)</a:t>
            </a:r>
            <a:br>
              <a:rPr lang="en-AU" sz="2800" dirty="0"/>
            </a:br>
            <a:br>
              <a:rPr lang="en-AU" sz="2800" dirty="0"/>
            </a:br>
            <a:r>
              <a:rPr lang="en-AU" sz="2800" dirty="0">
                <a:solidFill>
                  <a:schemeClr val="accent2"/>
                </a:solidFill>
              </a:rPr>
              <a:t>Project: </a:t>
            </a:r>
            <a:br>
              <a:rPr lang="en-AU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800" dirty="0"/>
              <a:t>Probability of extinction for pathogens transmitted between ticks during co-feeding</a:t>
            </a:r>
            <a:br>
              <a:rPr lang="en-AU" sz="2800" dirty="0"/>
            </a:br>
            <a:br>
              <a:rPr lang="en-AU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AU" sz="2800" dirty="0">
                <a:solidFill>
                  <a:schemeClr val="accent2"/>
                </a:solidFill>
              </a:rPr>
              <a:t>Supervisor:</a:t>
            </a:r>
            <a:br>
              <a:rPr lang="en-AU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AU" sz="2800" dirty="0"/>
              <a:t>Associate Professor Stephen Davis </a:t>
            </a:r>
          </a:p>
        </p:txBody>
      </p:sp>
    </p:spTree>
    <p:extLst>
      <p:ext uri="{BB962C8B-B14F-4D97-AF65-F5344CB8AC3E}">
        <p14:creationId xmlns:p14="http://schemas.microsoft.com/office/powerpoint/2010/main" val="21428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B21FA-AE45-7F93-3C98-0F7864896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FDCF-444F-797C-2389-E652E60D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Introduction: other transmission</a:t>
            </a:r>
            <a:endParaRPr lang="en-AU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728AC-AEB9-B428-F82B-FA00389975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566031"/>
              </a:xfrm>
            </p:spPr>
            <p:txBody>
              <a:bodyPr/>
              <a:lstStyle/>
              <a:p>
                <a:r>
                  <a:rPr lang="en-US" dirty="0"/>
                  <a:t>Probability of extinction</a:t>
                </a:r>
              </a:p>
              <a:p>
                <a:pPr lvl="1"/>
                <a:r>
                  <a:rPr lang="en-US" dirty="0"/>
                  <a:t>Lloyd-Smith et al (2005) used a single-type Galton-Watson Branching Process to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the probability that a chain of transmissions becomes extinct.</a:t>
                </a:r>
              </a:p>
              <a:p>
                <a:pPr lvl="1"/>
                <a:r>
                  <a:rPr lang="en-US" dirty="0"/>
                  <a:t>Once you have found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you can use that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by using a probability generating function (and some clever </a:t>
                </a:r>
                <a:r>
                  <a:rPr lang="en-US" dirty="0" err="1"/>
                  <a:t>maths</a:t>
                </a:r>
                <a:r>
                  <a:rPr lang="en-US" dirty="0"/>
                  <a:t>).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3728AC-AEB9-B428-F82B-FA00389975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566031"/>
              </a:xfrm>
              <a:blipFill>
                <a:blip r:embed="rId3"/>
                <a:stretch>
                  <a:fillRect l="-1043" t="-2270" r="-11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09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6511-284E-3336-245B-289A4A97F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B19A-E7FD-D2CC-AB87-9A528FE0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Introduction: other transmission</a:t>
            </a:r>
            <a:endParaRPr lang="en-AU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42BCF-7148-E423-7D32-1CCD90E44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6986015" cy="4566031"/>
              </a:xfrm>
            </p:spPr>
            <p:txBody>
              <a:bodyPr/>
              <a:lstStyle/>
              <a:p>
                <a:r>
                  <a:rPr lang="en-US" dirty="0"/>
                  <a:t>Probability of extinction</a:t>
                </a:r>
              </a:p>
              <a:p>
                <a:pPr lvl="1"/>
                <a:r>
                  <a:rPr lang="en-US" dirty="0"/>
                  <a:t>Lloyd-Smith et al (2005) produced </a:t>
                </a:r>
                <a:r>
                  <a:rPr lang="en-US" dirty="0" err="1"/>
                  <a:t>visualisations</a:t>
                </a:r>
                <a:r>
                  <a:rPr lang="en-US" dirty="0"/>
                  <a:t> that I have reproduced:</a:t>
                </a:r>
              </a:p>
              <a:p>
                <a:pPr lvl="2"/>
                <a:r>
                  <a:rPr lang="en-US" dirty="0"/>
                  <a:t>TOP: probabilities of extinction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with given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using fixed point iteration.</a:t>
                </a:r>
              </a:p>
              <a:p>
                <a:pPr lvl="2"/>
                <a:r>
                  <a:rPr lang="en-US" dirty="0"/>
                  <a:t>BOTTOM: with arbitrary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=1.5</m:t>
                    </m:r>
                  </m:oMath>
                </a14:m>
                <a:r>
                  <a:rPr lang="en-US" dirty="0"/>
                  <a:t>, Monte-Carlo simulations for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10,000 outbreaks per simulation.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42BCF-7148-E423-7D32-1CCD90E44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6986015" cy="4566031"/>
              </a:xfrm>
              <a:blipFill>
                <a:blip r:embed="rId3"/>
                <a:stretch>
                  <a:fillRect l="-1572" t="-22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9FCEE9F-AC68-A5AC-92F4-FF847196C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747" y="3827916"/>
            <a:ext cx="4131253" cy="277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AE291-3FC1-2D8F-E46D-05C331B68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304" y="1027906"/>
            <a:ext cx="3429826" cy="260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85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9FEA3-144C-CBBA-C40E-D12F908B5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1E6D-CCCC-125F-B853-9AC4CB0F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Thesis seminar schedule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3EE1-5CA4-89CB-BE57-2F950207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/>
              <a:t>Aims and research questions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Methods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References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Acknowledgements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Questions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503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00967-F616-658A-CE5D-51A4CD67D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7A4A-5E6C-9CCB-D799-DB41AFE39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Aims and research questions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C949-C485-F7C7-0C31-236A40E15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66031"/>
          </a:xfrm>
        </p:spPr>
        <p:txBody>
          <a:bodyPr/>
          <a:lstStyle/>
          <a:p>
            <a:r>
              <a:rPr lang="en-US" dirty="0"/>
              <a:t>Research question:</a:t>
            </a:r>
          </a:p>
          <a:p>
            <a:pPr lvl="1"/>
            <a:r>
              <a:rPr lang="en-US" dirty="0"/>
              <a:t>For common tick aggregation data, with numbers of larvae and nymphs recorded, can we determine the probability that a chain of transmissions becomes extinct?</a:t>
            </a:r>
          </a:p>
          <a:p>
            <a:pPr lvl="2"/>
            <a:r>
              <a:rPr lang="en-US" dirty="0"/>
              <a:t>Using a technique that we think is novel</a:t>
            </a:r>
          </a:p>
          <a:p>
            <a:pPr lvl="2"/>
            <a:r>
              <a:rPr lang="en-US" dirty="0"/>
              <a:t>Using a single-type GWBP (well-established)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12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AD6D1-1704-2600-6E8C-5FB20D035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814A-AB4B-9612-37D3-D84AFE2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Aims and research questions</a:t>
            </a:r>
            <a:endParaRPr lang="en-AU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5C04C-37B4-DFAE-5363-DFF8B1202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566031"/>
              </a:xfrm>
            </p:spPr>
            <p:txBody>
              <a:bodyPr/>
              <a:lstStyle/>
              <a:p>
                <a:r>
                  <a:rPr lang="en-US" dirty="0"/>
                  <a:t>Aims:</a:t>
                </a:r>
              </a:p>
              <a:p>
                <a:pPr lvl="1"/>
                <a:r>
                  <a:rPr lang="en-US" dirty="0" err="1"/>
                  <a:t>Summarise</a:t>
                </a:r>
                <a:r>
                  <a:rPr lang="en-US" dirty="0"/>
                  <a:t> relevant data</a:t>
                </a:r>
              </a:p>
              <a:p>
                <a:pPr lvl="1"/>
                <a:r>
                  <a:rPr lang="en-US" dirty="0"/>
                  <a:t>Find the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_0,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needed for the offspring distribution (needed for a GWBP analysis)</a:t>
                </a:r>
              </a:p>
              <a:p>
                <a:pPr lvl="1"/>
                <a:r>
                  <a:rPr lang="en-US" dirty="0"/>
                  <a:t>Use data </a:t>
                </a:r>
                <a:r>
                  <a:rPr lang="en-US" dirty="0" err="1"/>
                  <a:t>visualisations</a:t>
                </a:r>
                <a:r>
                  <a:rPr lang="en-US" dirty="0"/>
                  <a:t> to present results</a:t>
                </a:r>
              </a:p>
              <a:p>
                <a:pPr lvl="1"/>
                <a:r>
                  <a:rPr lang="en-US" dirty="0"/>
                  <a:t>To provide an analysis of assumptions made, and the consequences of those assumptions.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75C04C-37B4-DFAE-5363-DFF8B1202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566031"/>
              </a:xfrm>
              <a:blipFill>
                <a:blip r:embed="rId3"/>
                <a:stretch>
                  <a:fillRect l="-1043" t="-22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85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6829B-316C-BDC9-BF1C-FDC25CBDB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9999-A037-48DD-90A4-E698B226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Thesis seminar schedule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3C41-139C-A715-1660-91E8C04BB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Aims and research questions</a:t>
            </a:r>
          </a:p>
          <a:p>
            <a:r>
              <a:rPr lang="en-US" dirty="0"/>
              <a:t>Methods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References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Acknowledgements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Questions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7093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5049F-5E5E-B40F-D59F-16695CC8A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CC23-48FC-EEDA-ACD2-93E38DCC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Methods: model of transmission</a:t>
            </a: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B1BB6-1271-9C93-532B-024EE4878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10" y="1690688"/>
            <a:ext cx="836037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0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A2666-CC0E-77F9-CB07-DCB0BE4D9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4853-47DA-019C-2346-D6355E9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Methods: data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1213C-D918-8374-97F7-D82123015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660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details:</a:t>
            </a:r>
          </a:p>
          <a:p>
            <a:r>
              <a:rPr lang="en-US" dirty="0"/>
              <a:t>From the Kielder Forest in the north of England</a:t>
            </a:r>
          </a:p>
          <a:p>
            <a:r>
              <a:rPr lang="en-US" dirty="0"/>
              <a:t>Collected between 2004-2005</a:t>
            </a:r>
          </a:p>
          <a:p>
            <a:r>
              <a:rPr lang="en-US" dirty="0"/>
              <a:t>Tick species: </a:t>
            </a:r>
            <a:r>
              <a:rPr lang="en-AU" i="1" dirty="0"/>
              <a:t>Ixodes </a:t>
            </a:r>
            <a:r>
              <a:rPr lang="en-AU" i="1" dirty="0" err="1"/>
              <a:t>ricinus</a:t>
            </a:r>
            <a:r>
              <a:rPr lang="en-AU" dirty="0"/>
              <a:t>, </a:t>
            </a:r>
            <a:r>
              <a:rPr lang="en-AU" i="1" dirty="0"/>
              <a:t>Ixodes </a:t>
            </a:r>
            <a:r>
              <a:rPr lang="en-AU" i="1" dirty="0" err="1"/>
              <a:t>trianguliceps</a:t>
            </a:r>
            <a:endParaRPr lang="en-AU" i="1" dirty="0"/>
          </a:p>
          <a:p>
            <a:r>
              <a:rPr lang="en-AU" dirty="0"/>
              <a:t>Vertebrate host species: </a:t>
            </a:r>
            <a:r>
              <a:rPr lang="en-AU" i="1" dirty="0"/>
              <a:t>Common Shrew</a:t>
            </a:r>
            <a:r>
              <a:rPr lang="en-AU" dirty="0"/>
              <a:t>, </a:t>
            </a:r>
            <a:r>
              <a:rPr lang="en-AU" i="1" dirty="0"/>
              <a:t>Field Vole</a:t>
            </a:r>
          </a:p>
          <a:p>
            <a:r>
              <a:rPr lang="en-AU" dirty="0"/>
              <a:t>Provided by Dr Kevin Bown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40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C4791-86DD-9A0F-85E8-8980A0652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8A48-0E64-BD02-B469-3A132DF9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Methods: data</a:t>
            </a: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7A90CB-04E9-6615-DFAD-92821CE1E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676" y="574448"/>
            <a:ext cx="7776345" cy="57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11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F0929-1240-D5EB-4540-18E64D714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84FD-D516-C5DB-43AE-32B697D3B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Methods: data</a:t>
            </a: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F121A-2E03-6E76-453D-76418E735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959" y="1690688"/>
            <a:ext cx="7592081" cy="285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4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2873-260B-40FE-BCC3-447CDDDC7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Thesis seminar schedule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D545-D16C-0C41-BFB5-9A2C5768C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Aims and research questions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Methods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References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Acknowledgements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Questions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284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A554A-07C6-EFA4-15B6-A2D67F597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3907-2191-7625-0724-7CD08F6F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Methods: negative binomial distribution</a:t>
            </a:r>
            <a:endParaRPr lang="en-AU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C0807-151A-BB98-5CEF-4AB2370A6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3525" y="2561242"/>
            <a:ext cx="4658375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11558F-CC13-E865-A8C2-741CF939B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506" y="5237315"/>
            <a:ext cx="6049219" cy="90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BEC92-FC66-9D60-3E8E-366F0899B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2565" y="4967730"/>
            <a:ext cx="781159" cy="3715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8E9D630-4CEB-B5D0-F48E-9E7824A99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52634"/>
              </a:xfrm>
            </p:spPr>
            <p:txBody>
              <a:bodyPr/>
              <a:lstStyle/>
              <a:p>
                <a:r>
                  <a:rPr lang="en-US" dirty="0"/>
                  <a:t>Common definition: how many tails are required before you flip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heads (or desired result).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8E9D630-4CEB-B5D0-F48E-9E7824A99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52634"/>
              </a:xfrm>
              <a:blipFill>
                <a:blip r:embed="rId6"/>
                <a:stretch>
                  <a:fillRect l="-1043" t="-10828" b="-764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532859D-CDBA-406B-E775-A5E3C4BEA6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34819"/>
                <a:ext cx="10515600" cy="11984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more convenient definition: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can be interpreted as the dispersion parameter,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the sample mean of data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(Rice, 2007)</a:t>
                </a:r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have asymptotically orthogonal limits.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7532859D-CDBA-406B-E775-A5E3C4BEA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4819"/>
                <a:ext cx="10515600" cy="1198437"/>
              </a:xfrm>
              <a:prstGeom prst="rect">
                <a:avLst/>
              </a:prstGeom>
              <a:blipFill>
                <a:blip r:embed="rId7"/>
                <a:stretch>
                  <a:fillRect l="-1043" t="-11168" b="-81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858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066E6-0173-3342-5173-EB69C7592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F270C9-8886-A882-D833-8E644B522D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Methods: how to find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AU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F270C9-8886-A882-D833-8E644B522D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9309854-9E01-BD09-EC4B-9F27740AA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260" y="1434752"/>
            <a:ext cx="7122540" cy="52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445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0AACB-E47F-C635-0C4E-4D5752DE2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CF79C7-2D9A-0BCB-3FCE-C40F54FD77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Methods: how to find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AU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CF79C7-2D9A-0BCB-3FCE-C40F54FD77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A2EB17E-BCA7-40DB-4C49-8365593C2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1260" y="1434752"/>
            <a:ext cx="7122540" cy="52490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23324B-5963-D0E3-3959-0E2C38282D5F}"/>
                  </a:ext>
                </a:extLst>
              </p:cNvPr>
              <p:cNvSpPr txBox="1"/>
              <p:nvPr/>
            </p:nvSpPr>
            <p:spPr>
              <a:xfrm>
                <a:off x="511629" y="3429000"/>
                <a:ext cx="3037114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find the offspring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by using the observed number of larvae that co-feed with each nymph, we introduce the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en-AU" dirty="0"/>
                  <a:t>to denote the probability that a co-feeding larvae becomes an infectious nymph.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23324B-5963-D0E3-3959-0E2C38282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9" y="3429000"/>
                <a:ext cx="3037114" cy="2585323"/>
              </a:xfrm>
              <a:prstGeom prst="rect">
                <a:avLst/>
              </a:prstGeom>
              <a:blipFill>
                <a:blip r:embed="rId5"/>
                <a:stretch>
                  <a:fillRect l="-1807" t="-1179" b="-28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9053FD-E53C-F396-1308-D7ED95BC3AE1}"/>
              </a:ext>
            </a:extLst>
          </p:cNvPr>
          <p:cNvCxnSpPr/>
          <p:nvPr/>
        </p:nvCxnSpPr>
        <p:spPr>
          <a:xfrm>
            <a:off x="3548743" y="5072743"/>
            <a:ext cx="30588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290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511B-E9B5-00BF-8E80-9565CB526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83C6D-B733-CD81-9858-95FCCD37741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Methods: how to find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chemeClr val="accent2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AU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83C6D-B733-CD81-9858-95FCCD3774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35EB49E-AF87-1DEA-41E9-54FC45C4F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1391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determined by a range of factors such as:</a:t>
                </a:r>
              </a:p>
              <a:p>
                <a:pPr lvl="1"/>
                <a:r>
                  <a:rPr lang="en-US" dirty="0"/>
                  <a:t>the tick species’ competence to maintain the pathogen during </a:t>
                </a:r>
                <a:r>
                  <a:rPr lang="en-US" dirty="0" err="1"/>
                  <a:t>moulting</a:t>
                </a:r>
                <a:r>
                  <a:rPr lang="en-US" dirty="0"/>
                  <a:t> to its next life stage</a:t>
                </a:r>
              </a:p>
              <a:p>
                <a:pPr lvl="1"/>
                <a:r>
                  <a:rPr lang="en-US" dirty="0"/>
                  <a:t>the chance of successful </a:t>
                </a:r>
                <a:r>
                  <a:rPr lang="en-US" dirty="0" err="1"/>
                  <a:t>moulting</a:t>
                </a:r>
                <a:endParaRPr lang="en-US" dirty="0"/>
              </a:p>
              <a:p>
                <a:pPr lvl="1"/>
                <a:r>
                  <a:rPr lang="en-US" dirty="0"/>
                  <a:t>the size of vertebrate hosts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Work in the thesis shows that we can avoid the stochastic simulation to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with the simple equation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by first fitting the negative binomial distribution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35EB49E-AF87-1DEA-41E9-54FC45C4F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13918"/>
              </a:xfrm>
              <a:blipFill>
                <a:blip r:embed="rId4"/>
                <a:stretch>
                  <a:fillRect l="-1043" t="-2401" r="-13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1672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4F431-E49B-2FBC-8687-E1170BFD0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923445-EA07-4C21-FB01-27BB05CAC1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Methods: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on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AU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923445-EA07-4C21-FB01-27BB05CAC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B2DF25-9882-41FF-3B84-F1B7297CE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258" y="3557134"/>
            <a:ext cx="6030167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68713F-DC20-4EC3-0426-B5FAAAB96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866" y="2405228"/>
            <a:ext cx="3238952" cy="866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D40826-46A3-1A3F-56DD-EC72AD75B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4088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has a threshold property: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C0D40826-46A3-1A3F-56DD-EC72AD75B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40883"/>
              </a:xfrm>
              <a:blipFill>
                <a:blip r:embed="rId6"/>
                <a:stretch>
                  <a:fillRect t="-19101" b="-19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8067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2F0D3-CEB4-5133-0E44-2DA0C2ABD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0CBF6A6-3DC6-07D1-32EE-BF1F84B825D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Methods: effect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on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AU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0CBF6A6-3DC6-07D1-32EE-BF1F84B82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6B6A40A-7126-5B5D-616E-508992F31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258" y="3557134"/>
            <a:ext cx="6030167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1FBC6-7DC0-A099-FB83-BC464759CA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866" y="2405228"/>
            <a:ext cx="3238952" cy="866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A89925C-F974-80CA-67E7-BF6934B5D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4088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has a threshold property: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9A89925C-F974-80CA-67E7-BF6934B5D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40883"/>
              </a:xfrm>
              <a:blipFill>
                <a:blip r:embed="rId6"/>
                <a:stretch>
                  <a:fillRect t="-19101" b="-19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1AE51A-68C0-DEE0-2A4B-9BA8EFC17337}"/>
                  </a:ext>
                </a:extLst>
              </p14:cNvPr>
              <p14:cNvContentPartPr/>
              <p14:nvPr/>
            </p14:nvContentPartPr>
            <p14:xfrm>
              <a:off x="2926080" y="4956355"/>
              <a:ext cx="5504688" cy="45719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1AE51A-68C0-DEE0-2A4B-9BA8EFC173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3064" y="4892856"/>
                <a:ext cx="5630359" cy="1723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066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66D55-31C7-B365-2E8F-E058C5B92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F428-ACBF-1022-7C4E-52DADADD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Thesis seminar schedule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7DE8-585B-A6C7-A1E5-AAD4405E3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Aims and research questions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References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Acknowledgements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Questions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30270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980C3-EEA0-F799-6E8C-CBB9A5411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964B03-69EB-B0EE-28F6-E574A8EAF1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Results: probability of extinction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AU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964B03-69EB-B0EE-28F6-E574A8EAF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AEB09ED-3172-EC57-31C6-B48FEA8FA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4769" y="1690688"/>
            <a:ext cx="7402461" cy="346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28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6B670-8F33-D1A6-BFEC-1830CB25B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89122B-1C60-71B7-D463-792B01EE52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Results: probability of extinction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AU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689122B-1C60-71B7-D463-792B01EE5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A8FDAE9-0039-973E-0E28-E680C114B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14" y="1697616"/>
            <a:ext cx="3319161" cy="24980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24597F-DD05-CEC3-53D8-D3AD88EC4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1532" y="1690688"/>
            <a:ext cx="3328393" cy="24980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0E5239-ED14-3DA9-C8EE-02B9B3FF11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514" y="4188757"/>
            <a:ext cx="3472543" cy="2457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2A31A6-C0B5-FF79-14CA-51FA744197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4974" y="4188756"/>
            <a:ext cx="3241508" cy="2457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74B1AE-0D70-E8E3-6BC2-9E64175A3351}"/>
              </a:ext>
            </a:extLst>
          </p:cNvPr>
          <p:cNvSpPr txBox="1"/>
          <p:nvPr/>
        </p:nvSpPr>
        <p:spPr>
          <a:xfrm>
            <a:off x="631371" y="2427515"/>
            <a:ext cx="34725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LEFT:</a:t>
            </a:r>
            <a:r>
              <a:rPr lang="en-US" dirty="0"/>
              <a:t> </a:t>
            </a:r>
            <a:r>
              <a:rPr lang="en-US" i="1" dirty="0"/>
              <a:t>I. </a:t>
            </a:r>
            <a:r>
              <a:rPr lang="en-US" i="1" dirty="0" err="1"/>
              <a:t>ricinus</a:t>
            </a:r>
            <a:r>
              <a:rPr lang="en-US" dirty="0"/>
              <a:t> found on </a:t>
            </a:r>
            <a:r>
              <a:rPr lang="en-US" i="1" dirty="0"/>
              <a:t>common shrews</a:t>
            </a:r>
            <a:r>
              <a:rPr lang="en-US" dirty="0"/>
              <a:t> in 2004.</a:t>
            </a:r>
          </a:p>
          <a:p>
            <a:r>
              <a:rPr lang="en-US" b="1" dirty="0"/>
              <a:t>TOP RIGHT:</a:t>
            </a:r>
            <a:r>
              <a:rPr lang="en-US" dirty="0"/>
              <a:t> </a:t>
            </a:r>
            <a:r>
              <a:rPr lang="en-US" i="1" dirty="0"/>
              <a:t>I. </a:t>
            </a:r>
            <a:r>
              <a:rPr lang="en-US" i="1" dirty="0" err="1"/>
              <a:t>trianguliceps</a:t>
            </a:r>
            <a:r>
              <a:rPr lang="en-US" i="1" dirty="0"/>
              <a:t> </a:t>
            </a:r>
            <a:r>
              <a:rPr lang="en-US" dirty="0"/>
              <a:t>found on </a:t>
            </a:r>
            <a:r>
              <a:rPr lang="en-US" i="1" dirty="0"/>
              <a:t>common shrews</a:t>
            </a:r>
            <a:r>
              <a:rPr lang="en-US" dirty="0"/>
              <a:t> in 2004.</a:t>
            </a:r>
          </a:p>
          <a:p>
            <a:r>
              <a:rPr lang="en-US" b="1" dirty="0"/>
              <a:t>BOTTOM LEFT</a:t>
            </a:r>
            <a:r>
              <a:rPr lang="en-AU" b="1" dirty="0"/>
              <a:t>: </a:t>
            </a:r>
            <a:r>
              <a:rPr lang="en-AU" i="1" dirty="0"/>
              <a:t>I. </a:t>
            </a:r>
            <a:r>
              <a:rPr lang="en-AU" i="1" dirty="0" err="1"/>
              <a:t>ricinus</a:t>
            </a:r>
            <a:r>
              <a:rPr lang="en-AU" dirty="0"/>
              <a:t> found on </a:t>
            </a:r>
            <a:r>
              <a:rPr lang="en-AU" i="1" dirty="0"/>
              <a:t>field voles </a:t>
            </a:r>
            <a:r>
              <a:rPr lang="en-AU" dirty="0"/>
              <a:t>in 2005.</a:t>
            </a:r>
          </a:p>
          <a:p>
            <a:r>
              <a:rPr lang="en-AU" b="1" dirty="0"/>
              <a:t>BOTTOM RIGHT: </a:t>
            </a:r>
            <a:r>
              <a:rPr lang="en-AU" i="1" dirty="0"/>
              <a:t>I. </a:t>
            </a:r>
            <a:r>
              <a:rPr lang="en-AU" i="1" dirty="0" err="1"/>
              <a:t>trianguliceps</a:t>
            </a:r>
            <a:r>
              <a:rPr lang="en-AU" dirty="0"/>
              <a:t> for on </a:t>
            </a:r>
            <a:r>
              <a:rPr lang="en-AU" i="1" dirty="0"/>
              <a:t>common shrews</a:t>
            </a:r>
            <a:r>
              <a:rPr lang="en-AU" dirty="0"/>
              <a:t> in 2005.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3227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45E5D-67CB-1C31-F7A7-7BACD489D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1EA2DE-DBFB-3603-ADFB-65F357D0781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Results: probability of extinction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AU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C1EA2DE-DBFB-3603-ADFB-65F357D07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43EDA3-8538-FB53-921D-C57D2E22F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047" y="1676155"/>
            <a:ext cx="7563906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71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3F0D6-6B06-CCDE-F675-AA57774BA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A1309-42A5-49E4-7D42-87727EBC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Introduction: ticks 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D099E-0DBA-0825-100F-91EE40850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742176" cy="4351338"/>
          </a:xfrm>
        </p:spPr>
        <p:txBody>
          <a:bodyPr/>
          <a:lstStyle/>
          <a:p>
            <a:r>
              <a:rPr lang="en-US" dirty="0"/>
              <a:t>Hard-bodied ticks:</a:t>
            </a:r>
          </a:p>
          <a:p>
            <a:pPr lvl="1"/>
            <a:r>
              <a:rPr lang="en-US" dirty="0"/>
              <a:t>Are arachnids</a:t>
            </a:r>
          </a:p>
          <a:p>
            <a:pPr lvl="1"/>
            <a:r>
              <a:rPr lang="en-US" dirty="0"/>
              <a:t>Feed on the blood of vertebrate hosts</a:t>
            </a:r>
          </a:p>
          <a:p>
            <a:pPr lvl="1"/>
            <a:r>
              <a:rPr lang="en-US" dirty="0"/>
              <a:t>Have four life stages: (egg, larva, nymph, adult)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(Johnson, 2023)</a:t>
            </a:r>
          </a:p>
          <a:p>
            <a:pPr lvl="1"/>
            <a:r>
              <a:rPr lang="en-US" dirty="0"/>
              <a:t>Feed once per life stage.</a:t>
            </a:r>
          </a:p>
        </p:txBody>
      </p:sp>
    </p:spTree>
    <p:extLst>
      <p:ext uri="{BB962C8B-B14F-4D97-AF65-F5344CB8AC3E}">
        <p14:creationId xmlns:p14="http://schemas.microsoft.com/office/powerpoint/2010/main" val="3908436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339C0-1739-0AF6-CD7A-A32D48A5D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635A-810E-2BCF-02FC-638BF7051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Thesis seminar schedule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969A-43E6-5EE2-AF27-952D00B4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Aims and research questions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Methods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/>
              <a:t>Discussion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References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Acknowledgements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Questions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46951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179FB-30FB-C664-5184-E3285A43D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AEF4-E2BB-90B3-12D1-4DF0C98A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Discussion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7A566E-33FF-AB39-3589-09384FD5C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951829"/>
          </a:xfrm>
        </p:spPr>
        <p:txBody>
          <a:bodyPr>
            <a:normAutofit/>
          </a:bodyPr>
          <a:lstStyle/>
          <a:p>
            <a:r>
              <a:rPr lang="en-US" dirty="0"/>
              <a:t>Assumptions: </a:t>
            </a:r>
          </a:p>
          <a:p>
            <a:pPr lvl="1"/>
            <a:r>
              <a:rPr lang="en-US" dirty="0"/>
              <a:t>Some reflect biological reality.</a:t>
            </a:r>
          </a:p>
          <a:p>
            <a:pPr lvl="1"/>
            <a:r>
              <a:rPr lang="en-US" dirty="0"/>
              <a:t>Some are simplifying assumptions to make the problem tractable.</a:t>
            </a:r>
          </a:p>
          <a:p>
            <a:pPr lvl="1"/>
            <a:r>
              <a:rPr lang="en-US" dirty="0"/>
              <a:t>All of them have consequences and limit the use of this method.</a:t>
            </a:r>
          </a:p>
          <a:p>
            <a:pPr lvl="1"/>
            <a:r>
              <a:rPr lang="en-US" dirty="0"/>
              <a:t>Alternative assumptions and consequences </a:t>
            </a:r>
            <a:r>
              <a:rPr lang="en-US" dirty="0" err="1"/>
              <a:t>analysed</a:t>
            </a:r>
            <a:r>
              <a:rPr lang="en-US" dirty="0"/>
              <a:t> in thesis.</a:t>
            </a:r>
          </a:p>
        </p:txBody>
      </p:sp>
    </p:spTree>
    <p:extLst>
      <p:ext uri="{BB962C8B-B14F-4D97-AF65-F5344CB8AC3E}">
        <p14:creationId xmlns:p14="http://schemas.microsoft.com/office/powerpoint/2010/main" val="1264144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6FD00-9FAE-AFFA-EE3C-F46822A90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355E-A322-F0F0-4F5D-937CABE68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Discussion</a:t>
            </a:r>
            <a:endParaRPr lang="en-AU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39BED4-5E09-4DF9-6A61-5DC2E59F37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39518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Assumptions: </a:t>
                </a:r>
              </a:p>
              <a:p>
                <a:pPr lvl="1"/>
                <a:r>
                  <a:rPr lang="en-US" dirty="0"/>
                  <a:t>Some reflect biological reality.</a:t>
                </a:r>
              </a:p>
              <a:p>
                <a:pPr lvl="1"/>
                <a:r>
                  <a:rPr lang="en-US" dirty="0"/>
                  <a:t>Some are simplifying assumptions to make the problem tractable.</a:t>
                </a:r>
              </a:p>
              <a:p>
                <a:pPr lvl="1"/>
                <a:r>
                  <a:rPr lang="en-US" dirty="0"/>
                  <a:t>All of them have consequences and limit the use of this method.</a:t>
                </a:r>
              </a:p>
              <a:p>
                <a:pPr lvl="1"/>
                <a:r>
                  <a:rPr lang="en-US" dirty="0"/>
                  <a:t>Alternative assumptions and consequences </a:t>
                </a:r>
                <a:r>
                  <a:rPr lang="en-US" dirty="0" err="1"/>
                  <a:t>analysed</a:t>
                </a:r>
                <a:r>
                  <a:rPr lang="en-US" dirty="0"/>
                  <a:t> in thesis.</a:t>
                </a:r>
              </a:p>
              <a:p>
                <a:r>
                  <a:rPr lang="en-US" dirty="0"/>
                  <a:t>Usefulness</a:t>
                </a:r>
              </a:p>
              <a:p>
                <a:pPr lvl="1"/>
                <a:r>
                  <a:rPr lang="en-US" dirty="0"/>
                  <a:t>Ecologists commonly collect tick burden data.</a:t>
                </a:r>
              </a:p>
              <a:p>
                <a:pPr lvl="1"/>
                <a:r>
                  <a:rPr lang="en-US" dirty="0"/>
                  <a:t>They would need to nominate a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for this to work.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A39BED4-5E09-4DF9-6A61-5DC2E59F37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3951829"/>
              </a:xfrm>
              <a:blipFill>
                <a:blip r:embed="rId3"/>
                <a:stretch>
                  <a:fillRect l="-1043" t="-26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368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C11D1-A453-7847-2A12-57BB3CC8D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CE6A-A273-D66C-9686-4670156D1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Thesis seminar schedule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186F-4371-6F87-A8DD-34EFCB42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Aims and research questions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Methods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Discussion</a:t>
            </a:r>
          </a:p>
          <a:p>
            <a:r>
              <a:rPr lang="en-US" dirty="0"/>
              <a:t>References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Acknowledgements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Questions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7253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2A348-2735-2A84-6E34-5FFAE75EE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6C42-55EC-F3FE-39CE-753C09EEE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References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B9C250-D72D-1FD8-69DD-D0F237AD0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8"/>
          </a:xfrm>
        </p:spPr>
        <p:txBody>
          <a:bodyPr>
            <a:normAutofit/>
          </a:bodyPr>
          <a:lstStyle/>
          <a:p>
            <a:pPr marL="0">
              <a:spcBef>
                <a:spcPts val="0"/>
              </a:spcBef>
            </a:pPr>
            <a:r>
              <a:rPr lang="en-US" sz="1600" dirty="0"/>
              <a:t>Johnson, N. (2023b). A brief introduction to ticks. In Ticks (pp. 1–7). Elsevier. </a:t>
            </a:r>
            <a:r>
              <a:rPr lang="en-US" sz="1600" dirty="0">
                <a:hlinkClick r:id="rId3"/>
              </a:rPr>
              <a:t>https://doi.org/10.1016/b978-0-323-91148-1.00001-0</a:t>
            </a:r>
            <a:endParaRPr lang="en-US" sz="1600" dirty="0"/>
          </a:p>
          <a:p>
            <a:pPr marL="0">
              <a:spcBef>
                <a:spcPts val="0"/>
              </a:spcBef>
            </a:pPr>
            <a:r>
              <a:rPr lang="en-US" sz="1600" dirty="0"/>
              <a:t>Randolph, S. (1998). Ticks are not insects: Consequences of contrasting vector biology for transmission potential. Parasitology Today, 14 (5), 186–192. </a:t>
            </a:r>
            <a:r>
              <a:rPr lang="en-US" sz="1600" dirty="0">
                <a:hlinkClick r:id="rId4"/>
              </a:rPr>
              <a:t>https://doi.org/10.1016/s01694758(98)01224-1</a:t>
            </a:r>
            <a:endParaRPr lang="en-US" sz="1600" dirty="0"/>
          </a:p>
          <a:p>
            <a:pPr marL="0">
              <a:spcBef>
                <a:spcPts val="0"/>
              </a:spcBef>
            </a:pPr>
            <a:r>
              <a:rPr lang="en-US" sz="1600" dirty="0"/>
              <a:t>Harrison, A., &amp; Bennett, N. C. (2012). The importance of the aggregation of ticks on small mammal hosts for the establishment and persistence of tick-borne pathogens: An investigation using the r 0 model. Parasitology, 139 (12), 1605–1613. </a:t>
            </a:r>
            <a:r>
              <a:rPr lang="en-US" sz="1600" dirty="0">
                <a:hlinkClick r:id="rId5"/>
              </a:rPr>
              <a:t>https://doi.org/10.1017/s0031182012000893</a:t>
            </a:r>
            <a:endParaRPr lang="en-US" sz="1600" dirty="0"/>
          </a:p>
          <a:p>
            <a:pPr marL="0">
              <a:spcBef>
                <a:spcPts val="0"/>
              </a:spcBef>
            </a:pPr>
            <a:r>
              <a:rPr lang="en-US" sz="1600" dirty="0"/>
              <a:t>Hartemink, N. et al., (2008). The basic reproduction number for complex disease systems: Defining r0 for tick-borne infections. The American Naturalist,171 (6), 743–754. </a:t>
            </a:r>
            <a:r>
              <a:rPr lang="en-US" sz="1600" dirty="0">
                <a:hlinkClick r:id="rId6"/>
              </a:rPr>
              <a:t>https://doi.org/10.1086/587530</a:t>
            </a:r>
            <a:endParaRPr lang="en-US" sz="1600" dirty="0"/>
          </a:p>
          <a:p>
            <a:pPr marL="0">
              <a:spcBef>
                <a:spcPts val="0"/>
              </a:spcBef>
            </a:pPr>
            <a:r>
              <a:rPr lang="en-US" sz="1600" dirty="0"/>
              <a:t>Rosa, R. et al., (2003). Thresholds for disease persistence in models for tick-borne infections including non-</a:t>
            </a:r>
            <a:r>
              <a:rPr lang="en-US" sz="1600" dirty="0" err="1"/>
              <a:t>viraemic</a:t>
            </a:r>
            <a:r>
              <a:rPr lang="en-US" sz="1600" dirty="0"/>
              <a:t> transmission, extended feeding and tick aggregation. Journal of Theoretical Biology, 224 (3), 359–376. </a:t>
            </a:r>
            <a:r>
              <a:rPr lang="en-US" sz="1600" dirty="0">
                <a:hlinkClick r:id="rId7"/>
              </a:rPr>
              <a:t>https://doi.org/10.1016/s0022-5193(03)00173-5</a:t>
            </a:r>
            <a:endParaRPr lang="en-US" sz="1600" dirty="0"/>
          </a:p>
          <a:p>
            <a:pPr marL="0">
              <a:spcBef>
                <a:spcPts val="0"/>
              </a:spcBef>
            </a:pPr>
            <a:r>
              <a:rPr lang="en-US" sz="1600" dirty="0"/>
              <a:t>Woolhouse, M. E. et al., (1997). Heterogeneities in the transmission of infectious agents: Implications for the design of control programs. Proceedings of the National Academy of Sciences, 94 (1), 338–342. </a:t>
            </a:r>
            <a:r>
              <a:rPr lang="en-US" sz="1600" dirty="0">
                <a:hlinkClick r:id="rId8"/>
              </a:rPr>
              <a:t>https://doi.org/10.1073/pnas.94.1.338</a:t>
            </a:r>
            <a:endParaRPr lang="en-US" sz="1600" dirty="0"/>
          </a:p>
          <a:p>
            <a:pPr marL="0">
              <a:spcBef>
                <a:spcPts val="0"/>
              </a:spcBef>
            </a:pPr>
            <a:r>
              <a:rPr lang="en-US" sz="1600" dirty="0"/>
              <a:t>Shaw, D., Grenfell, B., &amp; Dobson, A. (1998). Patterns of </a:t>
            </a:r>
            <a:r>
              <a:rPr lang="en-US" sz="1600" dirty="0" err="1"/>
              <a:t>macroparasite</a:t>
            </a:r>
            <a:r>
              <a:rPr lang="en-US" sz="1600" dirty="0"/>
              <a:t> aggregation in wildlife host populations. Parasitology, 117 (6), 597–610. </a:t>
            </a:r>
            <a:r>
              <a:rPr lang="en-US" sz="1600" dirty="0">
                <a:hlinkClick r:id="rId9"/>
              </a:rPr>
              <a:t>https://doi.org/10.1017/s0031182098003448</a:t>
            </a:r>
            <a:endParaRPr lang="en-US" sz="1600" dirty="0"/>
          </a:p>
          <a:p>
            <a:pPr marL="0">
              <a:spcBef>
                <a:spcPts val="0"/>
              </a:spcBef>
            </a:pPr>
            <a:r>
              <a:rPr lang="en-US" sz="1600" dirty="0"/>
              <a:t>Lloyd-Smith, J. O. et al, (2005). Superspreading and the effect of individual variation on disease emergence. Nature, 438 (7066), 355–359. </a:t>
            </a:r>
            <a:r>
              <a:rPr lang="en-US" sz="1600" dirty="0">
                <a:hlinkClick r:id="rId10"/>
              </a:rPr>
              <a:t>https://doi.org/10.1038/nature04153</a:t>
            </a:r>
            <a:endParaRPr lang="en-US" sz="1600" dirty="0"/>
          </a:p>
          <a:p>
            <a:pPr marL="0">
              <a:spcBef>
                <a:spcPts val="0"/>
              </a:spcBef>
            </a:pPr>
            <a:r>
              <a:rPr lang="en-US" sz="1600" dirty="0"/>
              <a:t>Rice, J. A. (2007). Mathematical statistics and data analysis (3. ed., </a:t>
            </a:r>
            <a:r>
              <a:rPr lang="en-US" sz="1600" dirty="0" err="1"/>
              <a:t>internat.</a:t>
            </a:r>
            <a:r>
              <a:rPr lang="en-US" sz="1600" dirty="0"/>
              <a:t> student ed.) Thomson Brooks/Cole</a:t>
            </a:r>
          </a:p>
          <a:p>
            <a:pPr marL="0">
              <a:spcBef>
                <a:spcPts val="0"/>
              </a:spcBef>
            </a:pPr>
            <a:endParaRPr lang="en-US" sz="1600" dirty="0"/>
          </a:p>
          <a:p>
            <a:pPr marL="0">
              <a:spcBef>
                <a:spcPts val="0"/>
              </a:spcBef>
            </a:pPr>
            <a:endParaRPr lang="en-US" sz="1600" dirty="0"/>
          </a:p>
          <a:p>
            <a:pPr marL="0"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49095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72AEE-9945-0CFB-FCBD-EF1CBB3F3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6FB2-8F8E-90AE-35E7-6281EEC3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Thesis seminar schedule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1B73-3E06-2A43-9579-CABF5205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Aims and research questions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Methods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References</a:t>
            </a:r>
          </a:p>
          <a:p>
            <a:r>
              <a:rPr lang="en-US" dirty="0"/>
              <a:t>Acknowledgements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Questions</a:t>
            </a:r>
            <a:endParaRPr lang="en-AU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700152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505A8-F1FC-BDDC-DB00-5BFBBD8CC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D04F7-9F4E-3A70-0A6F-60DA3E0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Acknowledgements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A38258-F739-6515-F3CA-7104B4F3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3951829"/>
          </a:xfrm>
        </p:spPr>
        <p:txBody>
          <a:bodyPr>
            <a:normAutofit/>
          </a:bodyPr>
          <a:lstStyle/>
          <a:p>
            <a:r>
              <a:rPr lang="en-US" dirty="0"/>
              <a:t>Associate Professor Stephen Davis</a:t>
            </a:r>
          </a:p>
          <a:p>
            <a:r>
              <a:rPr lang="en-US" dirty="0"/>
              <a:t>Dr Simon Robertson-Johnstone, Dr Haydar Demirhan, Daniel Longmuir</a:t>
            </a:r>
          </a:p>
          <a:p>
            <a:r>
              <a:rPr lang="en-US" dirty="0"/>
              <a:t>Sarah Cowen, Amy </a:t>
            </a:r>
            <a:r>
              <a:rPr lang="en-US" dirty="0" err="1"/>
              <a:t>Lambalk</a:t>
            </a:r>
            <a:r>
              <a:rPr lang="en-US" dirty="0"/>
              <a:t>, Cooper Maher</a:t>
            </a:r>
          </a:p>
          <a:p>
            <a:r>
              <a:rPr lang="en-US" dirty="0"/>
              <a:t>Dr Kevin Bown</a:t>
            </a:r>
          </a:p>
        </p:txBody>
      </p:sp>
    </p:spTree>
    <p:extLst>
      <p:ext uri="{BB962C8B-B14F-4D97-AF65-F5344CB8AC3E}">
        <p14:creationId xmlns:p14="http://schemas.microsoft.com/office/powerpoint/2010/main" val="2337076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AD651-ACFA-2F7A-8613-A8031AD06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19B2-0B32-5D5D-B896-19D6356C1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Thesis seminar schedule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7ADE-8C6E-D706-1784-DC1EE0395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Aims and research questions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Methods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Results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Discussion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References</a:t>
            </a:r>
          </a:p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Acknowledgements</a:t>
            </a:r>
          </a:p>
          <a:p>
            <a:r>
              <a:rPr lang="en-US" dirty="0"/>
              <a:t>Questions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575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206BA-9516-B345-F248-D17AD5C73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15C9-79EB-A824-FE71-6FE6F3F61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Introduction: ticks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D5471-7BA9-2E63-0FF5-DBA7F7AE6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6422136" cy="4802187"/>
          </a:xfrm>
        </p:spPr>
        <p:txBody>
          <a:bodyPr>
            <a:normAutofit/>
          </a:bodyPr>
          <a:lstStyle/>
          <a:p>
            <a:r>
              <a:rPr lang="en-US" dirty="0"/>
              <a:t>Hard-bodied ticks:</a:t>
            </a:r>
          </a:p>
          <a:p>
            <a:pPr lvl="1"/>
            <a:r>
              <a:rPr lang="en-US" dirty="0"/>
              <a:t>Are arachnids</a:t>
            </a:r>
          </a:p>
          <a:p>
            <a:pPr lvl="1"/>
            <a:r>
              <a:rPr lang="en-US" dirty="0"/>
              <a:t>Feed on the blood of vertebrate hosts</a:t>
            </a:r>
          </a:p>
          <a:p>
            <a:pPr lvl="1"/>
            <a:r>
              <a:rPr lang="en-US" dirty="0"/>
              <a:t>Have four life stages: (egg, larva, nymph, adult)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(Johnson, 2023)</a:t>
            </a:r>
          </a:p>
          <a:p>
            <a:pPr lvl="1"/>
            <a:r>
              <a:rPr lang="en-US" dirty="0"/>
              <a:t>Feed once per life stage.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Immature ticks</a:t>
            </a:r>
          </a:p>
          <a:p>
            <a:pPr lvl="1"/>
            <a:r>
              <a:rPr lang="en-US" dirty="0"/>
              <a:t>Are more plentiful</a:t>
            </a:r>
          </a:p>
          <a:p>
            <a:pPr lvl="1"/>
            <a:r>
              <a:rPr lang="en-US" dirty="0"/>
              <a:t>Frequently feed on small vertebrate hosts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(Randolph, 1998)</a:t>
            </a:r>
            <a:endParaRPr lang="en-AU" dirty="0">
              <a:solidFill>
                <a:schemeClr val="bg2">
                  <a:lumMod val="50000"/>
                </a:schemeClr>
              </a:solidFill>
            </a:endParaRPr>
          </a:p>
          <a:p>
            <a:pPr lvl="1"/>
            <a:endParaRPr lang="en-US" dirty="0"/>
          </a:p>
        </p:txBody>
      </p:sp>
      <p:pic>
        <p:nvPicPr>
          <p:cNvPr id="6" name="Picture 5" descr="A diagram of a life cycle&#10;&#10;AI-generated content may be incorrect.">
            <a:extLst>
              <a:ext uri="{FF2B5EF4-FFF2-40B4-BE49-F238E27FC236}">
                <a16:creationId xmlns:a16="http://schemas.microsoft.com/office/drawing/2014/main" id="{CC842758-33D3-A6AD-2682-146DED45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311" y="3286252"/>
            <a:ext cx="4167759" cy="320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7658B-9A02-D169-812E-5DACAAECD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748B-A2B0-B978-2112-01658CC7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Introduction: ticks 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4319-5923-66D7-22F3-D3E385532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Tick-borne diseases:</a:t>
            </a:r>
          </a:p>
          <a:p>
            <a:pPr lvl="1"/>
            <a:r>
              <a:rPr lang="en-US" dirty="0"/>
              <a:t>Ticks spread pathogens that cause diseases.</a:t>
            </a:r>
          </a:p>
          <a:p>
            <a:pPr lvl="1"/>
            <a:r>
              <a:rPr lang="en-US" dirty="0"/>
              <a:t>There are three known transmission routes for pathogens:</a:t>
            </a:r>
          </a:p>
          <a:p>
            <a:pPr lvl="2"/>
            <a:r>
              <a:rPr lang="en-US" dirty="0"/>
              <a:t>Systemic transmission</a:t>
            </a:r>
          </a:p>
          <a:p>
            <a:pPr lvl="2"/>
            <a:r>
              <a:rPr lang="en-US" dirty="0"/>
              <a:t>Transovarial transmission</a:t>
            </a:r>
          </a:p>
          <a:p>
            <a:pPr lvl="2"/>
            <a:r>
              <a:rPr lang="en-US" dirty="0"/>
              <a:t>Co-feeding transmission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(Harrison and Bennett, 2012)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Co-feeding required for some pathogens to persist in nature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(Hartemink et al, 2008)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Some research shows that co-feeding transmission is sufficient for some pathogens to survive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(Rosa et al, 2003)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7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31E74-3ACA-697E-8828-B9CDFBA8F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22A5-ACEB-FCF4-ACA7-B3E06861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Introduction: ticks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E52E-4E2D-276E-8127-4C91E9052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Tick-aggregation</a:t>
            </a:r>
          </a:p>
          <a:p>
            <a:pPr lvl="1"/>
            <a:r>
              <a:rPr lang="en-US" dirty="0"/>
              <a:t>Aggregation is where most parasites tend to attach to a subset of the available hosts. The 80:20 rule is commonly-cited and well-observed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(Woolhouse et al, 1997)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negative binomial distribution has become the de facto standard for fitting parasite aggregation data generally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(Shaw et al, 1998)</a:t>
            </a:r>
            <a:r>
              <a:rPr lang="en-US" dirty="0"/>
              <a:t>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03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26708-5C92-1B03-49D2-113AED8FE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EA8D-ED87-8B3E-3A9B-5D0936DB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Introduction: other transmission</a:t>
            </a:r>
            <a:endParaRPr lang="en-AU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81940-A767-31B9-F2BA-074A34A45D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284865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Heterogeneity in transmission networks:</a:t>
                </a:r>
              </a:p>
              <a:p>
                <a:pPr lvl="1"/>
                <a:r>
                  <a:rPr lang="en-US" dirty="0"/>
                  <a:t>We now know that superspreading events are a normal and necessary part of disease systems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(Lloyd-Smith et al, 2005)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number of new infections per infection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implies extinction probability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Describes generational growth only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(Diekmann and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</a:rPr>
                  <a:t>Heesterbeek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, 2000)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Is insufficient by itself to describe a disease system.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681940-A767-31B9-F2BA-074A34A45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2848655"/>
              </a:xfrm>
              <a:blipFill>
                <a:blip r:embed="rId3"/>
                <a:stretch>
                  <a:fillRect l="-1043" t="-36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78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D7F92-0B62-4B22-CBB1-875265E9E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7BF-21F2-3810-BE68-CD84E746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Introduction: other transmission</a:t>
            </a:r>
            <a:endParaRPr lang="en-AU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61693-DA28-E2FD-FF7E-B2B045A65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2859541"/>
          </a:xfrm>
        </p:spPr>
        <p:txBody>
          <a:bodyPr>
            <a:normAutofit/>
          </a:bodyPr>
          <a:lstStyle/>
          <a:p>
            <a:r>
              <a:rPr lang="en-US" dirty="0"/>
              <a:t>Heterogeneity in transmission networks: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4C4CB-0EE3-D9E1-6E8F-85196DB5C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614" y="2596863"/>
            <a:ext cx="8093022" cy="25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51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4F616-9A7C-E28F-653A-145C61CBB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4EFC-0DF6-78D7-3E28-E82F6B4B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Introduction: other transmission</a:t>
            </a:r>
            <a:endParaRPr lang="en-AU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EDD73-B37A-C603-9968-66031F31E5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566031"/>
              </a:xfrm>
            </p:spPr>
            <p:txBody>
              <a:bodyPr/>
              <a:lstStyle/>
              <a:p>
                <a:r>
                  <a:rPr lang="en-US" dirty="0"/>
                  <a:t>Heterogeneity in transmission networks:</a:t>
                </a:r>
              </a:p>
              <a:p>
                <a:pPr lvl="1"/>
                <a:r>
                  <a:rPr lang="en-US" dirty="0"/>
                  <a:t>We now know that superspreading events are a normal and necessary part of disease systems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(Lloyd-Smith et al, 2005)</a:t>
                </a:r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number of new infections per infection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implies extinction probability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Describes generational growth only 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(Diekmann and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</a:rPr>
                  <a:t>Heesterbeek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, 2000)</a:t>
                </a:r>
                <a:r>
                  <a:rPr lang="en-US" dirty="0"/>
                  <a:t>.</a:t>
                </a:r>
              </a:p>
              <a:p>
                <a:pPr lvl="2"/>
                <a:r>
                  <a:rPr lang="en-US" dirty="0"/>
                  <a:t>is insufficient by itself to describe a disease system.</a:t>
                </a:r>
              </a:p>
              <a:p>
                <a:pPr lvl="1"/>
                <a:r>
                  <a:rPr lang="en-US" dirty="0"/>
                  <a:t>The work by Lloyd-Smith et al (2005) showed how to measure the dispersion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by fitting a </a:t>
                </a:r>
                <a:r>
                  <a:rPr lang="en-AU" noProof="0" dirty="0"/>
                  <a:t>reparamaterised</a:t>
                </a:r>
                <a:r>
                  <a:rPr lang="en-US" dirty="0"/>
                  <a:t> negative binomial distribution to transmission network data.</a:t>
                </a:r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7EDD73-B37A-C603-9968-66031F31E5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566031"/>
              </a:xfrm>
              <a:blipFill>
                <a:blip r:embed="rId3"/>
                <a:stretch>
                  <a:fillRect l="-1043" t="-227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873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20420</TotalTime>
  <Words>1656</Words>
  <Application>Microsoft Office PowerPoint</Application>
  <PresentationFormat>Widescreen</PresentationFormat>
  <Paragraphs>235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Office Theme</vt:lpstr>
      <vt:lpstr>Student:  Jason Thomas, s3907634  Program: Bachelor of Science (Mathematics and Statistics) (Honours)  Project:  Probability of extinction for pathogens transmitted between ticks during co-feeding  Supervisor: Associate Professor Stephen Davis </vt:lpstr>
      <vt:lpstr>Thesis seminar schedule</vt:lpstr>
      <vt:lpstr>Introduction: ticks </vt:lpstr>
      <vt:lpstr>Introduction: ticks</vt:lpstr>
      <vt:lpstr>Introduction: ticks </vt:lpstr>
      <vt:lpstr>Introduction: ticks</vt:lpstr>
      <vt:lpstr>Introduction: other transmission</vt:lpstr>
      <vt:lpstr>Introduction: other transmission</vt:lpstr>
      <vt:lpstr>Introduction: other transmission</vt:lpstr>
      <vt:lpstr>Introduction: other transmission</vt:lpstr>
      <vt:lpstr>Introduction: other transmission</vt:lpstr>
      <vt:lpstr>Thesis seminar schedule</vt:lpstr>
      <vt:lpstr>Aims and research questions</vt:lpstr>
      <vt:lpstr>Aims and research questions</vt:lpstr>
      <vt:lpstr>Thesis seminar schedule</vt:lpstr>
      <vt:lpstr>Methods: model of transmission</vt:lpstr>
      <vt:lpstr>Methods: data</vt:lpstr>
      <vt:lpstr>Methods: data</vt:lpstr>
      <vt:lpstr>Methods: data</vt:lpstr>
      <vt:lpstr>Methods: negative binomial distribution</vt:lpstr>
      <vt:lpstr>Methods: how to find values of R_0 and k</vt:lpstr>
      <vt:lpstr>Methods: how to find values of R_0 and k</vt:lpstr>
      <vt:lpstr>Methods: how to find values of R_0 and k</vt:lpstr>
      <vt:lpstr>Methods: effect of α on R_0</vt:lpstr>
      <vt:lpstr>Methods: effect of α on R_0</vt:lpstr>
      <vt:lpstr>Thesis seminar schedule</vt:lpstr>
      <vt:lpstr>Results: probability of extinction q</vt:lpstr>
      <vt:lpstr>Results: probability of extinction q</vt:lpstr>
      <vt:lpstr>Results: probability of extinction q</vt:lpstr>
      <vt:lpstr>Thesis seminar schedule</vt:lpstr>
      <vt:lpstr>Discussion</vt:lpstr>
      <vt:lpstr>Discussion</vt:lpstr>
      <vt:lpstr>Thesis seminar schedule</vt:lpstr>
      <vt:lpstr>References</vt:lpstr>
      <vt:lpstr>Thesis seminar schedule</vt:lpstr>
      <vt:lpstr>Acknowledgements</vt:lpstr>
      <vt:lpstr>Thesis seminar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Thomas</dc:creator>
  <cp:lastModifiedBy>Jason Thomas</cp:lastModifiedBy>
  <cp:revision>6</cp:revision>
  <dcterms:created xsi:type="dcterms:W3CDTF">2025-10-10T02:08:48Z</dcterms:created>
  <dcterms:modified xsi:type="dcterms:W3CDTF">2025-10-26T23:32:29Z</dcterms:modified>
</cp:coreProperties>
</file>