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media/image23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0" r:id="rId4"/>
  </p:sldMasterIdLst>
  <p:notesMasterIdLst>
    <p:notesMasterId r:id="rId12"/>
  </p:notesMasterIdLst>
  <p:sldIdLst>
    <p:sldId id="304" r:id="rId5"/>
    <p:sldId id="305" r:id="rId6"/>
    <p:sldId id="306" r:id="rId7"/>
    <p:sldId id="310" r:id="rId8"/>
    <p:sldId id="307" r:id="rId9"/>
    <p:sldId id="308" r:id="rId10"/>
    <p:sldId id="309" r:id="rId1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Sophie MacGillivray" initials="SM" lastIdx="7" clrIdx="6">
    <p:extLst>
      <p:ext uri="{19B8F6BF-5375-455C-9EA6-DF929625EA0E}">
        <p15:presenceInfo xmlns:p15="http://schemas.microsoft.com/office/powerpoint/2012/main" userId="S::sophie.macgillivray@rmit.edu.au::1582d821-a095-4492-868f-ca3120a0aac1" providerId="AD"/>
      </p:ext>
    </p:extLst>
  </p:cmAuthor>
  <p:cmAuthor id="1" name="Daniel Polidano" initials="DP" lastIdx="10" clrIdx="0">
    <p:extLst>
      <p:ext uri="{19B8F6BF-5375-455C-9EA6-DF929625EA0E}">
        <p15:presenceInfo xmlns:p15="http://schemas.microsoft.com/office/powerpoint/2012/main" userId="S::daniel.polidano@rmit.edu.au::23369db3-1b7b-40ff-863a-b188c2e0754c" providerId="AD"/>
      </p:ext>
    </p:extLst>
  </p:cmAuthor>
  <p:cmAuthor id="8" name="Olivia Villani" initials="OV" lastIdx="1" clrIdx="7">
    <p:extLst>
      <p:ext uri="{19B8F6BF-5375-455C-9EA6-DF929625EA0E}">
        <p15:presenceInfo xmlns:p15="http://schemas.microsoft.com/office/powerpoint/2012/main" userId="S::olivia.villani@rmit.edu.au::d87ac168-ec0f-4ec5-af64-80fd45e5bd24" providerId="AD"/>
      </p:ext>
    </p:extLst>
  </p:cmAuthor>
  <p:cmAuthor id="2" name="Sarah Morley" initials="SM" lastIdx="17" clrIdx="1">
    <p:extLst>
      <p:ext uri="{19B8F6BF-5375-455C-9EA6-DF929625EA0E}">
        <p15:presenceInfo xmlns:p15="http://schemas.microsoft.com/office/powerpoint/2012/main" userId="S::sarah.morley@rmit.edu.au::ad7a720f-71a2-4e21-b98f-de1faa32b6e7" providerId="AD"/>
      </p:ext>
    </p:extLst>
  </p:cmAuthor>
  <p:cmAuthor id="3" name="Darcy Muller" initials="DM" lastIdx="8" clrIdx="2">
    <p:extLst>
      <p:ext uri="{19B8F6BF-5375-455C-9EA6-DF929625EA0E}">
        <p15:presenceInfo xmlns:p15="http://schemas.microsoft.com/office/powerpoint/2012/main" userId="S::darcy.muller@rmit.edu.au::7a5694f8-bfb9-4e38-8e6a-504c4d893d3e" providerId="AD"/>
      </p:ext>
    </p:extLst>
  </p:cmAuthor>
  <p:cmAuthor id="4" name="Ben Bucknall" initials="BB" lastIdx="6" clrIdx="3">
    <p:extLst>
      <p:ext uri="{19B8F6BF-5375-455C-9EA6-DF929625EA0E}">
        <p15:presenceInfo xmlns:p15="http://schemas.microsoft.com/office/powerpoint/2012/main" userId="S::ben.bucknall@rmit.edu.au::30817f56-0a79-48ff-89b7-28590598d990" providerId="AD"/>
      </p:ext>
    </p:extLst>
  </p:cmAuthor>
  <p:cmAuthor id="5" name="Jane Tramby" initials="JT" lastIdx="2" clrIdx="4">
    <p:extLst>
      <p:ext uri="{19B8F6BF-5375-455C-9EA6-DF929625EA0E}">
        <p15:presenceInfo xmlns:p15="http://schemas.microsoft.com/office/powerpoint/2012/main" userId="S::jane.tramby@rmit.edu.au::b3477ef0-73e2-4c84-a8cb-63567525240a" providerId="AD"/>
      </p:ext>
    </p:extLst>
  </p:cmAuthor>
  <p:cmAuthor id="6" name="Bob Xiao" initials="BX" lastIdx="3" clrIdx="5">
    <p:extLst>
      <p:ext uri="{19B8F6BF-5375-455C-9EA6-DF929625EA0E}">
        <p15:presenceInfo xmlns:p15="http://schemas.microsoft.com/office/powerpoint/2012/main" userId="S::bob.xiao@rmit.edu.au::87402b42-2b1b-4fc5-bb03-3f3b4a40682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54"/>
    <a:srgbClr val="000000"/>
    <a:srgbClr val="B3B3F0"/>
    <a:srgbClr val="EAECE8"/>
    <a:srgbClr val="E6E6EE"/>
    <a:srgbClr val="8080AA"/>
    <a:srgbClr val="B3B3CC"/>
    <a:srgbClr val="F1F2F0"/>
    <a:srgbClr val="E8E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5"/>
    <p:restoredTop sz="96327"/>
  </p:normalViewPr>
  <p:slideViewPr>
    <p:cSldViewPr snapToGrid="0">
      <p:cViewPr varScale="1">
        <p:scale>
          <a:sx n="146" d="100"/>
          <a:sy n="146" d="100"/>
        </p:scale>
        <p:origin x="64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69C4A591-A458-4822-BC04-83B10B194356}" type="datetimeFigureOut">
              <a:rPr lang="en" smtClean="0"/>
              <a:pPr/>
              <a:t>10/15/2024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0A03F2E6-9F51-4289-953D-B2EF8579062F}" type="slidenum">
              <a:rPr lang="en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9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option 1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F2C3B5-0EEE-7745-A7B9-592D5689F93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2557" y="230189"/>
            <a:ext cx="8430423" cy="131353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GB" noProof="0" dirty="0"/>
              <a:t>Click to edit Project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2557" y="1644045"/>
            <a:ext cx="8430423" cy="1056952"/>
          </a:xfrm>
        </p:spPr>
        <p:txBody>
          <a:bodyPr anchor="t" anchorCtr="0"/>
          <a:lstStyle>
            <a:lvl1pPr marL="0" indent="0" algn="l">
              <a:buNone/>
              <a:defRPr sz="2700" b="1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Subhead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DA21FA2-E392-1B41-A0A7-90CFC9BA4B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358" y="4480348"/>
            <a:ext cx="1260905" cy="5628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D35544-392A-4E4D-A137-14755080D317}"/>
              </a:ext>
            </a:extLst>
          </p:cNvPr>
          <p:cNvSpPr txBox="1"/>
          <p:nvPr userDrawn="1"/>
        </p:nvSpPr>
        <p:spPr>
          <a:xfrm>
            <a:off x="7566311" y="4922502"/>
            <a:ext cx="1674047" cy="169277"/>
          </a:xfrm>
          <a:prstGeom prst="rect">
            <a:avLst/>
          </a:prstGeom>
          <a:noFill/>
        </p:spPr>
        <p:txBody>
          <a:bodyPr vert="horz" wrap="square" lIns="0" tIns="45720" rIns="91440" bIns="45720" rtlCol="0" anchor="t" anchorCtr="0">
            <a:spAutoFit/>
          </a:bodyPr>
          <a:lstStyle/>
          <a:p>
            <a:r>
              <a:rPr lang="en-AU" sz="500" b="0" i="0" u="none" strike="noStrike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CRICOS provider number: 00122A | RTO Code: 3046</a:t>
            </a:r>
          </a:p>
        </p:txBody>
      </p:sp>
    </p:spTree>
    <p:extLst>
      <p:ext uri="{BB962C8B-B14F-4D97-AF65-F5344CB8AC3E}">
        <p14:creationId xmlns:p14="http://schemas.microsoft.com/office/powerpoint/2010/main" val="116750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AB63F385-83EE-DF49-B0AA-EEF39BBEF0FF}"/>
              </a:ext>
            </a:extLst>
          </p:cNvPr>
          <p:cNvSpPr/>
          <p:nvPr userDrawn="1"/>
        </p:nvSpPr>
        <p:spPr>
          <a:xfrm>
            <a:off x="0" y="1"/>
            <a:ext cx="2421092" cy="5143500"/>
          </a:xfrm>
          <a:custGeom>
            <a:avLst/>
            <a:gdLst/>
            <a:ahLst/>
            <a:cxnLst/>
            <a:rect l="l" t="t" r="r" b="b"/>
            <a:pathLst>
              <a:path w="4796155" h="11308715">
                <a:moveTo>
                  <a:pt x="4795665" y="0"/>
                </a:moveTo>
                <a:lnTo>
                  <a:pt x="0" y="0"/>
                </a:lnTo>
                <a:lnTo>
                  <a:pt x="0" y="11308556"/>
                </a:lnTo>
                <a:lnTo>
                  <a:pt x="4795665" y="11308556"/>
                </a:lnTo>
                <a:lnTo>
                  <a:pt x="4795665" y="0"/>
                </a:lnTo>
                <a:close/>
              </a:path>
            </a:pathLst>
          </a:custGeom>
          <a:solidFill>
            <a:srgbClr val="000054"/>
          </a:solidFill>
        </p:spPr>
        <p:txBody>
          <a:bodyPr wrap="square" lIns="0" tIns="0" rIns="0" bIns="0" rtlCol="0"/>
          <a:lstStyle/>
          <a:p>
            <a:endParaRPr sz="1013" b="0" i="0" dirty="0">
              <a:latin typeface="Arial" panose="020B0604020202020204" pitchFamily="34" charset="0"/>
            </a:endParaRPr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3D41FB27-DC2C-D146-8DD0-8451E51FC25F}"/>
              </a:ext>
            </a:extLst>
          </p:cNvPr>
          <p:cNvSpPr/>
          <p:nvPr userDrawn="1"/>
        </p:nvSpPr>
        <p:spPr>
          <a:xfrm>
            <a:off x="245328" y="214141"/>
            <a:ext cx="1930436" cy="57185"/>
          </a:xfrm>
          <a:custGeom>
            <a:avLst/>
            <a:gdLst/>
            <a:ahLst/>
            <a:cxnLst/>
            <a:rect l="l" t="t" r="r" b="b"/>
            <a:pathLst>
              <a:path w="4244340" h="125730">
                <a:moveTo>
                  <a:pt x="4243734" y="0"/>
                </a:moveTo>
                <a:lnTo>
                  <a:pt x="0" y="0"/>
                </a:lnTo>
                <a:lnTo>
                  <a:pt x="0" y="125650"/>
                </a:lnTo>
                <a:lnTo>
                  <a:pt x="4243734" y="125650"/>
                </a:lnTo>
                <a:lnTo>
                  <a:pt x="4243734" y="0"/>
                </a:lnTo>
                <a:close/>
              </a:path>
            </a:pathLst>
          </a:custGeom>
          <a:solidFill>
            <a:srgbClr val="E61E2A"/>
          </a:solidFill>
        </p:spPr>
        <p:txBody>
          <a:bodyPr wrap="square" lIns="0" tIns="0" rIns="0" bIns="0" rtlCol="0"/>
          <a:lstStyle/>
          <a:p>
            <a:endParaRPr sz="1013" b="0" i="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9299B-E144-974E-B70F-C42B8E5D8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329" y="299902"/>
            <a:ext cx="1930436" cy="994172"/>
          </a:xfrm>
        </p:spPr>
        <p:txBody>
          <a:bodyPr lIns="0"/>
          <a:lstStyle>
            <a:lvl1pPr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Heading here</a:t>
            </a:r>
            <a:endParaRPr lang="en-US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B78C3AA-166A-6F4E-9E52-DBCB131356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62250" y="1257300"/>
            <a:ext cx="6165056" cy="3323035"/>
          </a:xfrm>
        </p:spPr>
        <p:txBody>
          <a:bodyPr lIns="0"/>
          <a:lstStyle>
            <a:lvl1pPr>
              <a:defRPr b="1"/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787F3F3-3E70-BE46-8E48-0F67DBAD9B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7911" y="4568428"/>
            <a:ext cx="502444" cy="50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6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AB63F385-83EE-DF49-B0AA-EEF39BBEF0FF}"/>
              </a:ext>
            </a:extLst>
          </p:cNvPr>
          <p:cNvSpPr/>
          <p:nvPr userDrawn="1"/>
        </p:nvSpPr>
        <p:spPr>
          <a:xfrm>
            <a:off x="0" y="1"/>
            <a:ext cx="2421092" cy="5143500"/>
          </a:xfrm>
          <a:custGeom>
            <a:avLst/>
            <a:gdLst/>
            <a:ahLst/>
            <a:cxnLst/>
            <a:rect l="l" t="t" r="r" b="b"/>
            <a:pathLst>
              <a:path w="4796155" h="11308715">
                <a:moveTo>
                  <a:pt x="4795665" y="0"/>
                </a:moveTo>
                <a:lnTo>
                  <a:pt x="0" y="0"/>
                </a:lnTo>
                <a:lnTo>
                  <a:pt x="0" y="11308556"/>
                </a:lnTo>
                <a:lnTo>
                  <a:pt x="4795665" y="11308556"/>
                </a:lnTo>
                <a:lnTo>
                  <a:pt x="479566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sz="1013" b="0" i="0" dirty="0">
              <a:latin typeface="Arial" panose="020B0604020202020204" pitchFamily="34" charset="0"/>
            </a:endParaRPr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3D41FB27-DC2C-D146-8DD0-8451E51FC25F}"/>
              </a:ext>
            </a:extLst>
          </p:cNvPr>
          <p:cNvSpPr/>
          <p:nvPr userDrawn="1"/>
        </p:nvSpPr>
        <p:spPr>
          <a:xfrm>
            <a:off x="245328" y="214141"/>
            <a:ext cx="1930436" cy="57185"/>
          </a:xfrm>
          <a:custGeom>
            <a:avLst/>
            <a:gdLst/>
            <a:ahLst/>
            <a:cxnLst/>
            <a:rect l="l" t="t" r="r" b="b"/>
            <a:pathLst>
              <a:path w="4244340" h="125730">
                <a:moveTo>
                  <a:pt x="4243734" y="0"/>
                </a:moveTo>
                <a:lnTo>
                  <a:pt x="0" y="0"/>
                </a:lnTo>
                <a:lnTo>
                  <a:pt x="0" y="125650"/>
                </a:lnTo>
                <a:lnTo>
                  <a:pt x="4243734" y="125650"/>
                </a:lnTo>
                <a:lnTo>
                  <a:pt x="4243734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13" b="0" i="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9299B-E144-974E-B70F-C42B8E5D8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329" y="299902"/>
            <a:ext cx="1930436" cy="994172"/>
          </a:xfrm>
        </p:spPr>
        <p:txBody>
          <a:bodyPr lIns="0"/>
          <a:lstStyle>
            <a:lvl1pPr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Heading here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1BACC56-8574-434D-BF1B-7A7AF81B14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7911" y="4568428"/>
            <a:ext cx="502444" cy="502444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BAFD139-1039-4E45-9B01-6D19991FBA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62250" y="1257300"/>
            <a:ext cx="6165056" cy="3323035"/>
          </a:xfrm>
        </p:spPr>
        <p:txBody>
          <a:bodyPr lIns="0"/>
          <a:lstStyle>
            <a:lvl1pPr>
              <a:defRPr b="1"/>
            </a:lvl1pPr>
            <a:lvl2pPr marL="257175" indent="-257175"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8829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_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389B6B7A-C2B8-BA4D-ABD2-4BE87C2CAB4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21091" y="0"/>
            <a:ext cx="6722909" cy="51435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AB63F385-83EE-DF49-B0AA-EEF39BBEF0FF}"/>
              </a:ext>
            </a:extLst>
          </p:cNvPr>
          <p:cNvSpPr/>
          <p:nvPr userDrawn="1"/>
        </p:nvSpPr>
        <p:spPr>
          <a:xfrm>
            <a:off x="0" y="1"/>
            <a:ext cx="2421092" cy="5143500"/>
          </a:xfrm>
          <a:custGeom>
            <a:avLst/>
            <a:gdLst/>
            <a:ahLst/>
            <a:cxnLst/>
            <a:rect l="l" t="t" r="r" b="b"/>
            <a:pathLst>
              <a:path w="4796155" h="11308715">
                <a:moveTo>
                  <a:pt x="4795665" y="0"/>
                </a:moveTo>
                <a:lnTo>
                  <a:pt x="0" y="0"/>
                </a:lnTo>
                <a:lnTo>
                  <a:pt x="0" y="11308556"/>
                </a:lnTo>
                <a:lnTo>
                  <a:pt x="4795665" y="11308556"/>
                </a:lnTo>
                <a:lnTo>
                  <a:pt x="4795665" y="0"/>
                </a:lnTo>
                <a:close/>
              </a:path>
            </a:pathLst>
          </a:custGeom>
          <a:solidFill>
            <a:srgbClr val="000054"/>
          </a:solidFill>
        </p:spPr>
        <p:txBody>
          <a:bodyPr wrap="square" lIns="0" tIns="0" rIns="0" bIns="0" rtlCol="0"/>
          <a:lstStyle/>
          <a:p>
            <a:endParaRPr sz="1013" b="0" i="0" dirty="0">
              <a:latin typeface="Arial" panose="020B0604020202020204" pitchFamily="34" charset="0"/>
            </a:endParaRPr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3D41FB27-DC2C-D146-8DD0-8451E51FC25F}"/>
              </a:ext>
            </a:extLst>
          </p:cNvPr>
          <p:cNvSpPr/>
          <p:nvPr userDrawn="1"/>
        </p:nvSpPr>
        <p:spPr>
          <a:xfrm>
            <a:off x="245328" y="214141"/>
            <a:ext cx="1930436" cy="57185"/>
          </a:xfrm>
          <a:custGeom>
            <a:avLst/>
            <a:gdLst/>
            <a:ahLst/>
            <a:cxnLst/>
            <a:rect l="l" t="t" r="r" b="b"/>
            <a:pathLst>
              <a:path w="4244340" h="125730">
                <a:moveTo>
                  <a:pt x="4243734" y="0"/>
                </a:moveTo>
                <a:lnTo>
                  <a:pt x="0" y="0"/>
                </a:lnTo>
                <a:lnTo>
                  <a:pt x="0" y="125650"/>
                </a:lnTo>
                <a:lnTo>
                  <a:pt x="4243734" y="125650"/>
                </a:lnTo>
                <a:lnTo>
                  <a:pt x="4243734" y="0"/>
                </a:lnTo>
                <a:close/>
              </a:path>
            </a:pathLst>
          </a:custGeom>
          <a:solidFill>
            <a:srgbClr val="E61E2A"/>
          </a:solidFill>
        </p:spPr>
        <p:txBody>
          <a:bodyPr wrap="square" lIns="0" tIns="0" rIns="0" bIns="0" rtlCol="0"/>
          <a:lstStyle/>
          <a:p>
            <a:endParaRPr sz="1013" b="0" i="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9299B-E144-974E-B70F-C42B8E5D8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329" y="299901"/>
            <a:ext cx="1930436" cy="957094"/>
          </a:xfrm>
        </p:spPr>
        <p:txBody>
          <a:bodyPr lIns="0"/>
          <a:lstStyle>
            <a:lvl1pPr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Heading here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E11BC6D-9111-9A43-BDD3-A8D93FAFAA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5329" y="1256995"/>
            <a:ext cx="1930435" cy="3424336"/>
          </a:xfrm>
        </p:spPr>
        <p:txBody>
          <a:bodyPr lIns="0"/>
          <a:lstStyle>
            <a:lvl1pPr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685783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381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_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389B6B7A-C2B8-BA4D-ABD2-4BE87C2CAB4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21091" y="0"/>
            <a:ext cx="6722909" cy="51435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AB63F385-83EE-DF49-B0AA-EEF39BBEF0FF}"/>
              </a:ext>
            </a:extLst>
          </p:cNvPr>
          <p:cNvSpPr/>
          <p:nvPr userDrawn="1"/>
        </p:nvSpPr>
        <p:spPr>
          <a:xfrm>
            <a:off x="0" y="1"/>
            <a:ext cx="2421092" cy="5143500"/>
          </a:xfrm>
          <a:custGeom>
            <a:avLst/>
            <a:gdLst/>
            <a:ahLst/>
            <a:cxnLst/>
            <a:rect l="l" t="t" r="r" b="b"/>
            <a:pathLst>
              <a:path w="4796155" h="11308715">
                <a:moveTo>
                  <a:pt x="4795665" y="0"/>
                </a:moveTo>
                <a:lnTo>
                  <a:pt x="0" y="0"/>
                </a:lnTo>
                <a:lnTo>
                  <a:pt x="0" y="11308556"/>
                </a:lnTo>
                <a:lnTo>
                  <a:pt x="4795665" y="11308556"/>
                </a:lnTo>
                <a:lnTo>
                  <a:pt x="479566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sz="1013" b="0" i="0" dirty="0">
              <a:latin typeface="Arial" panose="020B0604020202020204" pitchFamily="34" charset="0"/>
            </a:endParaRPr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3D41FB27-DC2C-D146-8DD0-8451E51FC25F}"/>
              </a:ext>
            </a:extLst>
          </p:cNvPr>
          <p:cNvSpPr/>
          <p:nvPr userDrawn="1"/>
        </p:nvSpPr>
        <p:spPr>
          <a:xfrm>
            <a:off x="245328" y="214141"/>
            <a:ext cx="1930436" cy="57185"/>
          </a:xfrm>
          <a:custGeom>
            <a:avLst/>
            <a:gdLst/>
            <a:ahLst/>
            <a:cxnLst/>
            <a:rect l="l" t="t" r="r" b="b"/>
            <a:pathLst>
              <a:path w="4244340" h="125730">
                <a:moveTo>
                  <a:pt x="4243734" y="0"/>
                </a:moveTo>
                <a:lnTo>
                  <a:pt x="0" y="0"/>
                </a:lnTo>
                <a:lnTo>
                  <a:pt x="0" y="125650"/>
                </a:lnTo>
                <a:lnTo>
                  <a:pt x="4243734" y="125650"/>
                </a:lnTo>
                <a:lnTo>
                  <a:pt x="4243734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13" b="0" i="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9299B-E144-974E-B70F-C42B8E5D8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329" y="299901"/>
            <a:ext cx="1930436" cy="957094"/>
          </a:xfrm>
        </p:spPr>
        <p:txBody>
          <a:bodyPr lIns="0"/>
          <a:lstStyle>
            <a:lvl1pPr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Heading here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B012C-14A6-A246-9A24-F124CB1A9F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5329" y="1256995"/>
            <a:ext cx="1930435" cy="3424336"/>
          </a:xfrm>
        </p:spPr>
        <p:txBody>
          <a:bodyPr lIns="0"/>
          <a:lstStyle>
            <a:lvl1pPr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685783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0886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8">
            <a:extLst>
              <a:ext uri="{FF2B5EF4-FFF2-40B4-BE49-F238E27FC236}">
                <a16:creationId xmlns:a16="http://schemas.microsoft.com/office/drawing/2014/main" id="{3D41FB27-DC2C-D146-8DD0-8451E51FC25F}"/>
              </a:ext>
            </a:extLst>
          </p:cNvPr>
          <p:cNvSpPr/>
          <p:nvPr userDrawn="1"/>
        </p:nvSpPr>
        <p:spPr>
          <a:xfrm>
            <a:off x="245328" y="214141"/>
            <a:ext cx="1930436" cy="57185"/>
          </a:xfrm>
          <a:custGeom>
            <a:avLst/>
            <a:gdLst/>
            <a:ahLst/>
            <a:cxnLst/>
            <a:rect l="l" t="t" r="r" b="b"/>
            <a:pathLst>
              <a:path w="4244340" h="125730">
                <a:moveTo>
                  <a:pt x="4243734" y="0"/>
                </a:moveTo>
                <a:lnTo>
                  <a:pt x="0" y="0"/>
                </a:lnTo>
                <a:lnTo>
                  <a:pt x="0" y="125650"/>
                </a:lnTo>
                <a:lnTo>
                  <a:pt x="4243734" y="125650"/>
                </a:lnTo>
                <a:lnTo>
                  <a:pt x="4243734" y="0"/>
                </a:lnTo>
                <a:close/>
              </a:path>
            </a:pathLst>
          </a:custGeom>
          <a:solidFill>
            <a:srgbClr val="E61E2A"/>
          </a:solidFill>
        </p:spPr>
        <p:txBody>
          <a:bodyPr wrap="square" lIns="0" tIns="0" rIns="0" bIns="0" rtlCol="0"/>
          <a:lstStyle/>
          <a:p>
            <a:endParaRPr sz="1013" b="0" i="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9299B-E144-974E-B70F-C42B8E5D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29" y="299902"/>
            <a:ext cx="8665025" cy="785439"/>
          </a:xfrm>
        </p:spPr>
        <p:txBody>
          <a:bodyPr lIns="0"/>
          <a:lstStyle>
            <a:lvl1pPr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E967A21-E4C6-4743-ACC9-BD2F503384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7911" y="4568428"/>
            <a:ext cx="502444" cy="502444"/>
          </a:xfrm>
          <a:prstGeom prst="rect">
            <a:avLst/>
          </a:prstGeom>
        </p:spPr>
      </p:pic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8295E6EF-78C3-184E-8D3A-0A68BCEB7FB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80988" y="1331226"/>
            <a:ext cx="2658155" cy="2290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GB" noProof="0" dirty="0"/>
              <a:t>Click image icon to add picture</a:t>
            </a:r>
            <a:endParaRPr lang="en-US" noProof="0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2E673F1-9DCD-BD4B-9DA0-BD1EBDC6D3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0988" y="3771900"/>
            <a:ext cx="2658155" cy="720661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10E6100E-909D-ED45-A000-A54CC6F4E21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275240" y="1331226"/>
            <a:ext cx="2658155" cy="2290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GB" noProof="0" dirty="0"/>
              <a:t>Click image icon to add picture</a:t>
            </a:r>
            <a:endParaRPr lang="en-US" noProof="0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B3D8BF2-79EB-D84A-8A2E-D9009D44369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75240" y="3771900"/>
            <a:ext cx="2658155" cy="720661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90EFFE35-D877-BA49-BBE4-5F5DFA8DFCB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69492" y="1331226"/>
            <a:ext cx="2658155" cy="2290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GB" noProof="0" dirty="0"/>
              <a:t>Click image icon to add picture</a:t>
            </a:r>
            <a:endParaRPr lang="en-US" noProof="0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A6FAC8FD-639B-DE43-8442-8D0B3FBDAB7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69492" y="3771900"/>
            <a:ext cx="2658155" cy="720661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1872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8">
            <a:extLst>
              <a:ext uri="{FF2B5EF4-FFF2-40B4-BE49-F238E27FC236}">
                <a16:creationId xmlns:a16="http://schemas.microsoft.com/office/drawing/2014/main" id="{3D41FB27-DC2C-D146-8DD0-8451E51FC25F}"/>
              </a:ext>
            </a:extLst>
          </p:cNvPr>
          <p:cNvSpPr/>
          <p:nvPr userDrawn="1"/>
        </p:nvSpPr>
        <p:spPr>
          <a:xfrm>
            <a:off x="245328" y="214141"/>
            <a:ext cx="1930436" cy="57185"/>
          </a:xfrm>
          <a:custGeom>
            <a:avLst/>
            <a:gdLst/>
            <a:ahLst/>
            <a:cxnLst/>
            <a:rect l="l" t="t" r="r" b="b"/>
            <a:pathLst>
              <a:path w="4244340" h="125730">
                <a:moveTo>
                  <a:pt x="4243734" y="0"/>
                </a:moveTo>
                <a:lnTo>
                  <a:pt x="0" y="0"/>
                </a:lnTo>
                <a:lnTo>
                  <a:pt x="0" y="125650"/>
                </a:lnTo>
                <a:lnTo>
                  <a:pt x="4243734" y="125650"/>
                </a:lnTo>
                <a:lnTo>
                  <a:pt x="4243734" y="0"/>
                </a:lnTo>
                <a:close/>
              </a:path>
            </a:pathLst>
          </a:custGeom>
          <a:solidFill>
            <a:srgbClr val="E61E2A"/>
          </a:solidFill>
        </p:spPr>
        <p:txBody>
          <a:bodyPr wrap="square" lIns="0" tIns="0" rIns="0" bIns="0" rtlCol="0"/>
          <a:lstStyle/>
          <a:p>
            <a:endParaRPr sz="1013" b="0" i="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9299B-E144-974E-B70F-C42B8E5D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29" y="299902"/>
            <a:ext cx="8665025" cy="785439"/>
          </a:xfrm>
        </p:spPr>
        <p:txBody>
          <a:bodyPr lIns="0"/>
          <a:lstStyle>
            <a:lvl1pPr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E967A21-E4C6-4743-ACC9-BD2F503384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7911" y="4568428"/>
            <a:ext cx="502444" cy="502444"/>
          </a:xfrm>
          <a:prstGeom prst="rect">
            <a:avLst/>
          </a:prstGeom>
        </p:spPr>
      </p:pic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F5852E90-9D40-2144-B8BF-8B9A2668693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265740" y="1331226"/>
            <a:ext cx="8644613" cy="308973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6106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8">
            <a:extLst>
              <a:ext uri="{FF2B5EF4-FFF2-40B4-BE49-F238E27FC236}">
                <a16:creationId xmlns:a16="http://schemas.microsoft.com/office/drawing/2014/main" id="{3D41FB27-DC2C-D146-8DD0-8451E51FC25F}"/>
              </a:ext>
            </a:extLst>
          </p:cNvPr>
          <p:cNvSpPr/>
          <p:nvPr userDrawn="1"/>
        </p:nvSpPr>
        <p:spPr>
          <a:xfrm>
            <a:off x="245328" y="214141"/>
            <a:ext cx="1930436" cy="57185"/>
          </a:xfrm>
          <a:custGeom>
            <a:avLst/>
            <a:gdLst/>
            <a:ahLst/>
            <a:cxnLst/>
            <a:rect l="l" t="t" r="r" b="b"/>
            <a:pathLst>
              <a:path w="4244340" h="125730">
                <a:moveTo>
                  <a:pt x="4243734" y="0"/>
                </a:moveTo>
                <a:lnTo>
                  <a:pt x="0" y="0"/>
                </a:lnTo>
                <a:lnTo>
                  <a:pt x="0" y="125650"/>
                </a:lnTo>
                <a:lnTo>
                  <a:pt x="4243734" y="125650"/>
                </a:lnTo>
                <a:lnTo>
                  <a:pt x="4243734" y="0"/>
                </a:lnTo>
                <a:close/>
              </a:path>
            </a:pathLst>
          </a:custGeom>
          <a:solidFill>
            <a:srgbClr val="E61E2A"/>
          </a:solidFill>
        </p:spPr>
        <p:txBody>
          <a:bodyPr wrap="square" lIns="0" tIns="0" rIns="0" bIns="0" rtlCol="0"/>
          <a:lstStyle/>
          <a:p>
            <a:endParaRPr sz="1013" b="0" i="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9299B-E144-974E-B70F-C42B8E5D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29" y="299902"/>
            <a:ext cx="8665025" cy="785439"/>
          </a:xfrm>
        </p:spPr>
        <p:txBody>
          <a:bodyPr lIns="0"/>
          <a:lstStyle>
            <a:lvl1pPr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E967A21-E4C6-4743-ACC9-BD2F503384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7911" y="4568428"/>
            <a:ext cx="502444" cy="502444"/>
          </a:xfrm>
          <a:prstGeom prst="rect">
            <a:avLst/>
          </a:prstGeom>
        </p:spPr>
      </p:pic>
      <p:sp>
        <p:nvSpPr>
          <p:cNvPr id="7" name="Table Placeholder 5">
            <a:extLst>
              <a:ext uri="{FF2B5EF4-FFF2-40B4-BE49-F238E27FC236}">
                <a16:creationId xmlns:a16="http://schemas.microsoft.com/office/drawing/2014/main" id="{DEFAF64F-58A7-6241-B8C3-623736293F2D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265739" y="1331226"/>
            <a:ext cx="8644614" cy="3089735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870B680-A2D2-E94C-B28C-A6E54778C0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0988" y="4546592"/>
            <a:ext cx="5915025" cy="120254"/>
          </a:xfrm>
        </p:spPr>
        <p:txBody>
          <a:bodyPr/>
          <a:lstStyle>
            <a:lvl1pPr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5736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_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AB63F385-83EE-DF49-B0AA-EEF39BBEF0FF}"/>
              </a:ext>
            </a:extLst>
          </p:cNvPr>
          <p:cNvSpPr/>
          <p:nvPr userDrawn="1"/>
        </p:nvSpPr>
        <p:spPr>
          <a:xfrm>
            <a:off x="0" y="1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796155" h="11308715">
                <a:moveTo>
                  <a:pt x="4795665" y="0"/>
                </a:moveTo>
                <a:lnTo>
                  <a:pt x="0" y="0"/>
                </a:lnTo>
                <a:lnTo>
                  <a:pt x="0" y="11308556"/>
                </a:lnTo>
                <a:lnTo>
                  <a:pt x="4795665" y="11308556"/>
                </a:lnTo>
                <a:lnTo>
                  <a:pt x="4795665" y="0"/>
                </a:lnTo>
                <a:close/>
              </a:path>
            </a:pathLst>
          </a:custGeom>
          <a:solidFill>
            <a:srgbClr val="000054"/>
          </a:solidFill>
        </p:spPr>
        <p:txBody>
          <a:bodyPr wrap="square" lIns="0" tIns="0" rIns="0" bIns="0" rtlCol="0"/>
          <a:lstStyle/>
          <a:p>
            <a:endParaRPr sz="1013" b="0" i="0" dirty="0">
              <a:latin typeface="Arial" panose="020B0604020202020204" pitchFamily="34" charset="0"/>
            </a:endParaRPr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3D41FB27-DC2C-D146-8DD0-8451E51FC25F}"/>
              </a:ext>
            </a:extLst>
          </p:cNvPr>
          <p:cNvSpPr/>
          <p:nvPr userDrawn="1"/>
        </p:nvSpPr>
        <p:spPr>
          <a:xfrm>
            <a:off x="245328" y="214141"/>
            <a:ext cx="1930436" cy="57185"/>
          </a:xfrm>
          <a:custGeom>
            <a:avLst/>
            <a:gdLst/>
            <a:ahLst/>
            <a:cxnLst/>
            <a:rect l="l" t="t" r="r" b="b"/>
            <a:pathLst>
              <a:path w="4244340" h="125730">
                <a:moveTo>
                  <a:pt x="4243734" y="0"/>
                </a:moveTo>
                <a:lnTo>
                  <a:pt x="0" y="0"/>
                </a:lnTo>
                <a:lnTo>
                  <a:pt x="0" y="125650"/>
                </a:lnTo>
                <a:lnTo>
                  <a:pt x="4243734" y="125650"/>
                </a:lnTo>
                <a:lnTo>
                  <a:pt x="4243734" y="0"/>
                </a:lnTo>
                <a:close/>
              </a:path>
            </a:pathLst>
          </a:custGeom>
          <a:solidFill>
            <a:srgbClr val="E61E2A"/>
          </a:solidFill>
        </p:spPr>
        <p:txBody>
          <a:bodyPr wrap="square" lIns="0" tIns="0" rIns="0" bIns="0" rtlCol="0"/>
          <a:lstStyle/>
          <a:p>
            <a:endParaRPr sz="1013" b="0" i="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9299B-E144-974E-B70F-C42B8E5D8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329" y="299902"/>
            <a:ext cx="1930436" cy="994172"/>
          </a:xfrm>
        </p:spPr>
        <p:txBody>
          <a:bodyPr lIns="0"/>
          <a:lstStyle>
            <a:lvl1pPr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Heading</a:t>
            </a:r>
            <a:endParaRPr lang="en-US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B78C3AA-166A-6F4E-9E52-DBCB131356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62250" y="299901"/>
            <a:ext cx="5950354" cy="4280435"/>
          </a:xfrm>
        </p:spPr>
        <p:txBody>
          <a:bodyPr lIns="0"/>
          <a:lstStyle>
            <a:lvl1pPr>
              <a:spcAft>
                <a:spcPts val="1200"/>
              </a:spcAft>
              <a:defRPr sz="2100" b="1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B2A923C-C478-D842-BDF6-F9E91C36FC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7911" y="4568428"/>
            <a:ext cx="502444" cy="50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522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_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AB63F385-83EE-DF49-B0AA-EEF39BBEF0FF}"/>
              </a:ext>
            </a:extLst>
          </p:cNvPr>
          <p:cNvSpPr/>
          <p:nvPr userDrawn="1"/>
        </p:nvSpPr>
        <p:spPr>
          <a:xfrm>
            <a:off x="0" y="1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796155" h="11308715">
                <a:moveTo>
                  <a:pt x="4795665" y="0"/>
                </a:moveTo>
                <a:lnTo>
                  <a:pt x="0" y="0"/>
                </a:lnTo>
                <a:lnTo>
                  <a:pt x="0" y="11308556"/>
                </a:lnTo>
                <a:lnTo>
                  <a:pt x="4795665" y="11308556"/>
                </a:lnTo>
                <a:lnTo>
                  <a:pt x="4795665" y="0"/>
                </a:lnTo>
                <a:close/>
              </a:path>
            </a:pathLst>
          </a:custGeom>
          <a:solidFill>
            <a:srgbClr val="000054"/>
          </a:solidFill>
        </p:spPr>
        <p:txBody>
          <a:bodyPr wrap="square" lIns="0" tIns="0" rIns="0" bIns="0" rtlCol="0"/>
          <a:lstStyle/>
          <a:p>
            <a:endParaRPr sz="1013" b="0" i="0" dirty="0">
              <a:latin typeface="Arial" panose="020B0604020202020204" pitchFamily="34" charset="0"/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B78C3AA-166A-6F4E-9E52-DBCB131356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3646" y="299901"/>
            <a:ext cx="8478958" cy="4195898"/>
          </a:xfrm>
        </p:spPr>
        <p:txBody>
          <a:bodyPr lIns="0" anchor="ctr" anchorCtr="0"/>
          <a:lstStyle>
            <a:lvl1pPr>
              <a:spcAft>
                <a:spcPts val="1200"/>
              </a:spcAft>
              <a:defRPr sz="3600" b="1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GB" dirty="0"/>
              <a:t>Section divider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B2A923C-C478-D842-BDF6-F9E91C36FC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7911" y="4568428"/>
            <a:ext cx="502444" cy="50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647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_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AB63F385-83EE-DF49-B0AA-EEF39BBEF0FF}"/>
              </a:ext>
            </a:extLst>
          </p:cNvPr>
          <p:cNvSpPr/>
          <p:nvPr userDrawn="1"/>
        </p:nvSpPr>
        <p:spPr>
          <a:xfrm>
            <a:off x="0" y="1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796155" h="11308715">
                <a:moveTo>
                  <a:pt x="4795665" y="0"/>
                </a:moveTo>
                <a:lnTo>
                  <a:pt x="0" y="0"/>
                </a:lnTo>
                <a:lnTo>
                  <a:pt x="0" y="11308556"/>
                </a:lnTo>
                <a:lnTo>
                  <a:pt x="4795665" y="11308556"/>
                </a:lnTo>
                <a:lnTo>
                  <a:pt x="479566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sz="1013" b="0" i="0" dirty="0">
              <a:latin typeface="Arial" panose="020B060402020202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701ACE1-B495-DC44-BF21-745EC325F5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7911" y="4568428"/>
            <a:ext cx="502444" cy="502444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34FEC52-F95C-D149-9811-8FC8F0BE63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3646" y="299901"/>
            <a:ext cx="8478958" cy="4195898"/>
          </a:xfrm>
        </p:spPr>
        <p:txBody>
          <a:bodyPr lIns="0" anchor="ctr" anchorCtr="0"/>
          <a:lstStyle>
            <a:lvl1pPr>
              <a:spcAft>
                <a:spcPts val="1200"/>
              </a:spcAft>
              <a:defRPr sz="3600" b="1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GB" dirty="0"/>
              <a:t>Section divider text</a:t>
            </a:r>
          </a:p>
        </p:txBody>
      </p:sp>
    </p:spTree>
    <p:extLst>
      <p:ext uri="{BB962C8B-B14F-4D97-AF65-F5344CB8AC3E}">
        <p14:creationId xmlns:p14="http://schemas.microsoft.com/office/powerpoint/2010/main" val="227507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option 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696229-ED0C-CF40-A716-1482E7A51AF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2557" y="230189"/>
            <a:ext cx="8066438" cy="1413857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Project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2557" y="1644045"/>
            <a:ext cx="8066438" cy="1056952"/>
          </a:xfrm>
        </p:spPr>
        <p:txBody>
          <a:bodyPr anchor="t" anchorCtr="0"/>
          <a:lstStyle>
            <a:lvl1pPr marL="0" indent="0" algn="l">
              <a:buNone/>
              <a:defRPr sz="2700" b="1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Subhead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DA21FA2-E392-1B41-A0A7-90CFC9BA4B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6358" y="4480347"/>
            <a:ext cx="1260905" cy="5628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94BFB8-5006-854E-A03B-65D75E3FA688}"/>
              </a:ext>
            </a:extLst>
          </p:cNvPr>
          <p:cNvSpPr txBox="1"/>
          <p:nvPr userDrawn="1"/>
        </p:nvSpPr>
        <p:spPr>
          <a:xfrm>
            <a:off x="7566311" y="4922502"/>
            <a:ext cx="1674047" cy="169277"/>
          </a:xfrm>
          <a:prstGeom prst="rect">
            <a:avLst/>
          </a:prstGeom>
          <a:noFill/>
        </p:spPr>
        <p:txBody>
          <a:bodyPr vert="horz" wrap="square" lIns="0" tIns="45720" rIns="91440" bIns="45720" rtlCol="0" anchor="t" anchorCtr="0">
            <a:spAutoFit/>
          </a:bodyPr>
          <a:lstStyle/>
          <a:p>
            <a:r>
              <a:rPr lang="en-AU" sz="500" b="0" i="0" u="none" strike="noStrike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CRICOS provider number: 00122A | RTO Code: 3046</a:t>
            </a:r>
          </a:p>
        </p:txBody>
      </p:sp>
    </p:spTree>
    <p:extLst>
      <p:ext uri="{BB962C8B-B14F-4D97-AF65-F5344CB8AC3E}">
        <p14:creationId xmlns:p14="http://schemas.microsoft.com/office/powerpoint/2010/main" val="3283297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AB63F385-83EE-DF49-B0AA-EEF39BBEF0FF}"/>
              </a:ext>
            </a:extLst>
          </p:cNvPr>
          <p:cNvSpPr/>
          <p:nvPr userDrawn="1"/>
        </p:nvSpPr>
        <p:spPr>
          <a:xfrm>
            <a:off x="0" y="1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796155" h="11308715">
                <a:moveTo>
                  <a:pt x="4795665" y="0"/>
                </a:moveTo>
                <a:lnTo>
                  <a:pt x="0" y="0"/>
                </a:lnTo>
                <a:lnTo>
                  <a:pt x="0" y="11308556"/>
                </a:lnTo>
                <a:lnTo>
                  <a:pt x="4795665" y="11308556"/>
                </a:lnTo>
                <a:lnTo>
                  <a:pt x="4795665" y="0"/>
                </a:lnTo>
                <a:close/>
              </a:path>
            </a:pathLst>
          </a:custGeom>
          <a:solidFill>
            <a:srgbClr val="000054"/>
          </a:solidFill>
        </p:spPr>
        <p:txBody>
          <a:bodyPr wrap="square" lIns="0" tIns="0" rIns="0" bIns="0" rtlCol="0"/>
          <a:lstStyle/>
          <a:p>
            <a:endParaRPr sz="1013" b="0" i="0" dirty="0">
              <a:latin typeface="Arial" panose="020B060402020202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8CF9814-E9AB-354F-993C-E750008263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0737" y="4480348"/>
            <a:ext cx="1260905" cy="5628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C15CCA-163A-5A4D-A3D8-60201F5ED3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557" y="230189"/>
            <a:ext cx="8430423" cy="131353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0C7487-1A71-7543-A67F-98090BC4CC2C}"/>
              </a:ext>
            </a:extLst>
          </p:cNvPr>
          <p:cNvSpPr txBox="1"/>
          <p:nvPr userDrawn="1"/>
        </p:nvSpPr>
        <p:spPr>
          <a:xfrm>
            <a:off x="172557" y="4922502"/>
            <a:ext cx="2073338" cy="169277"/>
          </a:xfrm>
          <a:prstGeom prst="rect">
            <a:avLst/>
          </a:prstGeom>
          <a:noFill/>
        </p:spPr>
        <p:txBody>
          <a:bodyPr vert="horz" wrap="square" lIns="0" tIns="45720" rIns="91440" bIns="45720" rtlCol="0" anchor="t" anchorCtr="0">
            <a:spAutoFit/>
          </a:bodyPr>
          <a:lstStyle/>
          <a:p>
            <a:r>
              <a:rPr lang="en-AU" sz="500" b="0" i="0" u="none" strike="noStrike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CRICOS provider number: 00122A | RTO Code: 3046</a:t>
            </a:r>
          </a:p>
        </p:txBody>
      </p:sp>
    </p:spTree>
    <p:extLst>
      <p:ext uri="{BB962C8B-B14F-4D97-AF65-F5344CB8AC3E}">
        <p14:creationId xmlns:p14="http://schemas.microsoft.com/office/powerpoint/2010/main" val="75991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option 3_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F2C3B5-0EEE-7745-A7B9-592D5689F935}"/>
              </a:ext>
            </a:extLst>
          </p:cNvPr>
          <p:cNvSpPr/>
          <p:nvPr userDrawn="1"/>
        </p:nvSpPr>
        <p:spPr>
          <a:xfrm>
            <a:off x="0" y="0"/>
            <a:ext cx="4870938" cy="5143500"/>
          </a:xfrm>
          <a:prstGeom prst="rect">
            <a:avLst/>
          </a:prstGeom>
          <a:solidFill>
            <a:srgbClr val="000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2557" y="1644045"/>
            <a:ext cx="4399443" cy="1310171"/>
          </a:xfrm>
        </p:spPr>
        <p:txBody>
          <a:bodyPr anchor="t" anchorCtr="0"/>
          <a:lstStyle>
            <a:lvl1pPr marL="0" indent="0" algn="l">
              <a:buNone/>
              <a:defRPr sz="2100" b="1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Subhead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DA21FA2-E392-1B41-A0A7-90CFC9BA4B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358" y="4480348"/>
            <a:ext cx="1260905" cy="562826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91D0F7C-79A1-4847-8A60-AC7E92D3F8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075" y="702279"/>
            <a:ext cx="4352925" cy="429816"/>
          </a:xfrm>
          <a:solidFill>
            <a:schemeClr val="accent2"/>
          </a:solidFill>
        </p:spPr>
        <p:txBody>
          <a:bodyPr/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700" b="1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700" b="1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700" b="1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700" b="1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7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GB" dirty="0"/>
              <a:t>Project title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2C4CC1-402A-1C44-ABC7-0CA4A95DA3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076" y="214082"/>
            <a:ext cx="4352925" cy="429816"/>
          </a:xfrm>
          <a:solidFill>
            <a:schemeClr val="accent2"/>
          </a:solidFill>
        </p:spPr>
        <p:txBody>
          <a:bodyPr/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700" b="1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700" b="1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700" b="1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700" b="1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7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D42EB612-735B-1B46-A9E2-EC6C65F3D6C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70939" y="0"/>
            <a:ext cx="4273061" cy="51435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1F0B9D-BDB2-AE4F-8EAD-C0C1263F14C3}"/>
              </a:ext>
            </a:extLst>
          </p:cNvPr>
          <p:cNvSpPr txBox="1"/>
          <p:nvPr userDrawn="1"/>
        </p:nvSpPr>
        <p:spPr>
          <a:xfrm>
            <a:off x="7566311" y="4922502"/>
            <a:ext cx="1674047" cy="169277"/>
          </a:xfrm>
          <a:prstGeom prst="rect">
            <a:avLst/>
          </a:prstGeom>
          <a:noFill/>
        </p:spPr>
        <p:txBody>
          <a:bodyPr vert="horz" wrap="square" lIns="0" tIns="45720" rIns="91440" bIns="45720" rtlCol="0" anchor="t" anchorCtr="0">
            <a:spAutoFit/>
          </a:bodyPr>
          <a:lstStyle/>
          <a:p>
            <a:r>
              <a:rPr lang="en-AU" sz="5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CRICOS provider number: 00122A | RTO Code: 3046</a:t>
            </a:r>
          </a:p>
        </p:txBody>
      </p:sp>
    </p:spTree>
    <p:extLst>
      <p:ext uri="{BB962C8B-B14F-4D97-AF65-F5344CB8AC3E}">
        <p14:creationId xmlns:p14="http://schemas.microsoft.com/office/powerpoint/2010/main" val="204329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option 4_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565D2C7C-F7B8-3D4E-8FAC-30CE49EDB43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image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E8A5FAF-DCD0-614B-80F8-EFD6BF6FB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6358" y="4480347"/>
            <a:ext cx="1260905" cy="56282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076" y="214082"/>
            <a:ext cx="4352924" cy="417504"/>
          </a:xfrm>
          <a:solidFill>
            <a:schemeClr val="accent2"/>
          </a:solidFill>
        </p:spPr>
        <p:txBody>
          <a:bodyPr wrap="square" anchor="t" anchorCtr="0"/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B550C-590C-F644-9EFE-122CA7D731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075" y="702279"/>
            <a:ext cx="4352925" cy="429816"/>
          </a:xfrm>
          <a:solidFill>
            <a:schemeClr val="accent2"/>
          </a:solidFill>
        </p:spPr>
        <p:txBody>
          <a:bodyPr/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700" b="1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700" b="1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700" b="1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700" b="1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7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GB" dirty="0"/>
              <a:t>Project title style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AE239-409C-BB4F-846F-0F3531A514AB}"/>
              </a:ext>
            </a:extLst>
          </p:cNvPr>
          <p:cNvSpPr txBox="1"/>
          <p:nvPr userDrawn="1"/>
        </p:nvSpPr>
        <p:spPr>
          <a:xfrm>
            <a:off x="7566311" y="4922502"/>
            <a:ext cx="1674047" cy="169277"/>
          </a:xfrm>
          <a:prstGeom prst="rect">
            <a:avLst/>
          </a:prstGeom>
          <a:noFill/>
        </p:spPr>
        <p:txBody>
          <a:bodyPr vert="horz" wrap="square" lIns="0" tIns="45720" rIns="91440" bIns="45720" rtlCol="0" anchor="t" anchorCtr="0">
            <a:spAutoFit/>
          </a:bodyPr>
          <a:lstStyle/>
          <a:p>
            <a:r>
              <a:rPr lang="en-AU" sz="5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CRICOS provider number: 00122A | RTO Code: 3046</a:t>
            </a:r>
          </a:p>
        </p:txBody>
      </p:sp>
    </p:spTree>
    <p:extLst>
      <p:ext uri="{BB962C8B-B14F-4D97-AF65-F5344CB8AC3E}">
        <p14:creationId xmlns:p14="http://schemas.microsoft.com/office/powerpoint/2010/main" val="334849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oC_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73321B-6F4E-F041-B9A2-119613738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245600" cy="5200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B2C5AA-DAA1-2F45-8C2F-EFFCBCE5B582}"/>
              </a:ext>
            </a:extLst>
          </p:cNvPr>
          <p:cNvSpPr txBox="1"/>
          <p:nvPr userDrawn="1"/>
        </p:nvSpPr>
        <p:spPr>
          <a:xfrm>
            <a:off x="2848706" y="2708910"/>
            <a:ext cx="3640016" cy="360099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68580" tIns="34290" rIns="68580" bIns="34290" rtlCol="0" anchor="t" anchorCtr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2100" b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Acknowledgement of Country</a:t>
            </a:r>
            <a:endParaRPr lang="en-US" sz="2100" b="0" kern="12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DB818C-FF63-D747-A5D3-CAD2E1F61B13}"/>
              </a:ext>
            </a:extLst>
          </p:cNvPr>
          <p:cNvSpPr txBox="1"/>
          <p:nvPr userDrawn="1"/>
        </p:nvSpPr>
        <p:spPr>
          <a:xfrm>
            <a:off x="2764299" y="3153417"/>
            <a:ext cx="5296489" cy="1592744"/>
          </a:xfrm>
          <a:prstGeom prst="rect">
            <a:avLst/>
          </a:prstGeom>
          <a:noFill/>
        </p:spPr>
        <p:txBody>
          <a:bodyPr vert="horz" wrap="square" lIns="68580" tIns="34290" rIns="68580" bIns="34290" rtlCol="0" anchor="t" anchorCtr="0">
            <a:spAutoFit/>
          </a:bodyPr>
          <a:lstStyle/>
          <a:p>
            <a:pPr marL="0" indent="0" algn="l" defTabSz="685783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RMIT University acknowledges the people of the </a:t>
            </a:r>
            <a:r>
              <a:rPr lang="en-US" sz="1200" b="0" kern="1200" baseline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Woi</a:t>
            </a:r>
            <a:r>
              <a:rPr lang="en-US" sz="12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wurrung and </a:t>
            </a:r>
            <a:br>
              <a:rPr lang="en-US" sz="12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Boon wurrung language groups of the eastern Kulin Nation on whose unceded lands we conduct the business of the University. </a:t>
            </a:r>
          </a:p>
          <a:p>
            <a:pPr marL="0" indent="0" algn="l" defTabSz="685783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RMIT University respectfully acknowledges their Ancestors and Elders, past and present.</a:t>
            </a:r>
          </a:p>
          <a:p>
            <a:pPr marL="0" indent="0" algn="l" defTabSz="685783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RMIT also acknowledges the Traditional Custodians and their Ancestors of the lands and waters across Australia where we conduct our business.</a:t>
            </a:r>
          </a:p>
        </p:txBody>
      </p:sp>
    </p:spTree>
    <p:extLst>
      <p:ext uri="{BB962C8B-B14F-4D97-AF65-F5344CB8AC3E}">
        <p14:creationId xmlns:p14="http://schemas.microsoft.com/office/powerpoint/2010/main" val="397150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oC_additional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B3504D-D80A-6C43-8AEA-0D9553EF5920}"/>
              </a:ext>
            </a:extLst>
          </p:cNvPr>
          <p:cNvSpPr txBox="1"/>
          <p:nvPr userDrawn="1"/>
        </p:nvSpPr>
        <p:spPr>
          <a:xfrm>
            <a:off x="334864" y="1052437"/>
            <a:ext cx="4035607" cy="3547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Clr>
                <a:srgbClr val="222160"/>
              </a:buClr>
              <a:buSzTx/>
              <a:buFont typeface="Wingdings" pitchFamily="2" charset="2"/>
              <a:buNone/>
              <a:tabLst/>
              <a:defRPr/>
            </a:pPr>
            <a:r>
              <a:rPr lang="en-AU" sz="1425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RMIT is committed to redefining its relationship in working with and supporting Aboriginal and Torres Strait Islander </a:t>
            </a:r>
            <a:r>
              <a:rPr lang="en-AU" sz="1425" b="1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self-determination</a:t>
            </a:r>
            <a:r>
              <a:rPr lang="en-AU" sz="1425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Clr>
                <a:srgbClr val="222160"/>
              </a:buClr>
              <a:buSzTx/>
              <a:buFont typeface="Wingdings" pitchFamily="2" charset="2"/>
              <a:buNone/>
              <a:tabLst/>
              <a:defRPr/>
            </a:pPr>
            <a:r>
              <a:rPr lang="en-AU" sz="1425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University’s goal is to achieve lasting transformation by maturing its values, culture, policy and structures in a way that </a:t>
            </a:r>
            <a:r>
              <a:rPr lang="en-AU" sz="1425" b="1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embeds reconciliation</a:t>
            </a:r>
            <a:r>
              <a:rPr lang="en-AU" sz="1425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 everything we do.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Clr>
                <a:srgbClr val="222160"/>
              </a:buClr>
              <a:buSzTx/>
              <a:buFont typeface="Wingdings" pitchFamily="2" charset="2"/>
              <a:buNone/>
              <a:tabLst/>
              <a:defRPr/>
            </a:pPr>
            <a:r>
              <a:rPr lang="en-AU" sz="1425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line with the principles of </a:t>
            </a:r>
            <a:r>
              <a:rPr lang="en-AU" sz="1425" b="1" i="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Bundjil</a:t>
            </a:r>
            <a:r>
              <a:rPr lang="en-AU" sz="1425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we are changing our ways of 'knowing, working and being' to support sustainable reconciliation and activate a relationship between Indigenous and non-Indigenous staff, students and community. 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22160"/>
              </a:buClr>
              <a:buSzTx/>
              <a:buFont typeface="Wingdings" pitchFamily="2" charset="2"/>
              <a:buNone/>
              <a:tabLst/>
              <a:defRPr/>
            </a:pPr>
            <a:endParaRPr lang="en-AU" sz="1500" b="0" i="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0E1C7BAE-965C-7E42-9A5B-2631428F4E21}"/>
              </a:ext>
            </a:extLst>
          </p:cNvPr>
          <p:cNvSpPr txBox="1">
            <a:spLocks/>
          </p:cNvSpPr>
          <p:nvPr userDrawn="1"/>
        </p:nvSpPr>
        <p:spPr>
          <a:xfrm>
            <a:off x="418719" y="501403"/>
            <a:ext cx="4029957" cy="339324"/>
          </a:xfrm>
          <a:prstGeom prst="rect">
            <a:avLst/>
          </a:prstGeom>
          <a:solidFill>
            <a:schemeClr val="accent2"/>
          </a:solidFill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61E2A"/>
                </a:solidFill>
                <a:latin typeface="Museo 700" panose="02000000000000000000" pitchFamily="2" charset="77"/>
                <a:ea typeface="+mj-ea"/>
                <a:cs typeface="+mj-cs"/>
              </a:defRPr>
            </a:lvl1pPr>
          </a:lstStyle>
          <a:p>
            <a: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AU" sz="2025" b="0" i="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Our commitment to Reconciliation</a:t>
            </a:r>
            <a:endParaRPr lang="en-AU" sz="2025" b="0" i="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8447A8-B89A-974C-85E4-994501031D27}"/>
              </a:ext>
            </a:extLst>
          </p:cNvPr>
          <p:cNvSpPr txBox="1"/>
          <p:nvPr userDrawn="1"/>
        </p:nvSpPr>
        <p:spPr>
          <a:xfrm>
            <a:off x="4773530" y="3738495"/>
            <a:ext cx="3951957" cy="3462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450"/>
              </a:spcAft>
              <a:buClr>
                <a:srgbClr val="222160"/>
              </a:buClr>
              <a:buSzTx/>
              <a:buFont typeface="Wingdings" pitchFamily="2" charset="2"/>
              <a:buNone/>
              <a:tabLst/>
              <a:defRPr/>
            </a:pPr>
            <a:r>
              <a:rPr lang="en-AU" sz="825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2018, the </a:t>
            </a:r>
            <a:r>
              <a:rPr lang="en-AU" sz="825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Wurrunggi</a:t>
            </a:r>
            <a:r>
              <a:rPr lang="en-AU" sz="825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AU" sz="825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Biik</a:t>
            </a:r>
            <a:r>
              <a:rPr lang="en-AU" sz="825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– Law of the Land public artwork was installed in the New Academic Street to signify a long-lasting spiritual connection to Country.</a:t>
            </a:r>
          </a:p>
        </p:txBody>
      </p:sp>
      <p:pic>
        <p:nvPicPr>
          <p:cNvPr id="10" name="Picture 9" descr="A person in a garment&#10;&#10;Description automatically generated with low confidence">
            <a:extLst>
              <a:ext uri="{FF2B5EF4-FFF2-40B4-BE49-F238E27FC236}">
                <a16:creationId xmlns:a16="http://schemas.microsoft.com/office/drawing/2014/main" id="{F28E96F6-22DC-0A48-8504-3C6BB7D7E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73530" y="1131234"/>
            <a:ext cx="3775384" cy="25143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764F56-30F6-4A48-9D9F-59AD97575B1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503538"/>
            <a:ext cx="91440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0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enous_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299B-E144-974E-B70F-C42B8E5D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332" y="187525"/>
            <a:ext cx="6868272" cy="994172"/>
          </a:xfrm>
        </p:spPr>
        <p:txBody>
          <a:bodyPr lIns="0"/>
          <a:lstStyle>
            <a:lvl1pPr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B78C3AA-166A-6F4E-9E52-DBCB131356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4333" y="1183251"/>
            <a:ext cx="6868271" cy="3480763"/>
          </a:xfrm>
        </p:spPr>
        <p:txBody>
          <a:bodyPr lIns="0"/>
          <a:lstStyle>
            <a:lvl1pPr>
              <a:defRPr b="0"/>
            </a:lvl1pPr>
            <a:lvl2pPr marL="257175" indent="-257175"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670D66-EE3D-E549-83E8-351DAC6D7E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976" y="2655"/>
            <a:ext cx="1404256" cy="514682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9826827-0070-444A-B806-3942CBC732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07911" y="4568428"/>
            <a:ext cx="502444" cy="50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enous_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41A3-A1CE-5442-9B06-066B5E3C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3DF60EE-F0AE-954A-B749-FFCEFDD34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799" y="1177742"/>
            <a:ext cx="8773224" cy="30979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F47C29-3FCF-814D-9F1F-1018F3905A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503538"/>
            <a:ext cx="91440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8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8">
            <a:extLst>
              <a:ext uri="{FF2B5EF4-FFF2-40B4-BE49-F238E27FC236}">
                <a16:creationId xmlns:a16="http://schemas.microsoft.com/office/drawing/2014/main" id="{3D41FB27-DC2C-D146-8DD0-8451E51FC25F}"/>
              </a:ext>
            </a:extLst>
          </p:cNvPr>
          <p:cNvSpPr/>
          <p:nvPr userDrawn="1"/>
        </p:nvSpPr>
        <p:spPr>
          <a:xfrm>
            <a:off x="245328" y="214141"/>
            <a:ext cx="1930436" cy="57185"/>
          </a:xfrm>
          <a:custGeom>
            <a:avLst/>
            <a:gdLst/>
            <a:ahLst/>
            <a:cxnLst/>
            <a:rect l="l" t="t" r="r" b="b"/>
            <a:pathLst>
              <a:path w="4244340" h="125730">
                <a:moveTo>
                  <a:pt x="4243734" y="0"/>
                </a:moveTo>
                <a:lnTo>
                  <a:pt x="0" y="0"/>
                </a:lnTo>
                <a:lnTo>
                  <a:pt x="0" y="125650"/>
                </a:lnTo>
                <a:lnTo>
                  <a:pt x="4243734" y="125650"/>
                </a:lnTo>
                <a:lnTo>
                  <a:pt x="4243734" y="0"/>
                </a:lnTo>
                <a:close/>
              </a:path>
            </a:pathLst>
          </a:custGeom>
          <a:solidFill>
            <a:srgbClr val="E61E2A"/>
          </a:solidFill>
        </p:spPr>
        <p:txBody>
          <a:bodyPr wrap="square" lIns="0" tIns="0" rIns="0" bIns="0" rtlCol="0"/>
          <a:lstStyle/>
          <a:p>
            <a:endParaRPr sz="1013" b="0" i="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9299B-E144-974E-B70F-C42B8E5D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29" y="299902"/>
            <a:ext cx="8665025" cy="785439"/>
          </a:xfrm>
        </p:spPr>
        <p:txBody>
          <a:bodyPr lIns="0"/>
          <a:lstStyle>
            <a:lvl1pPr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E967A21-E4C6-4743-ACC9-BD2F503384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7911" y="4568428"/>
            <a:ext cx="502444" cy="502444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1AC9A1A-9F25-FC42-989B-96EA919D0C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5329" y="1191718"/>
            <a:ext cx="8681978" cy="3388617"/>
          </a:xfrm>
        </p:spPr>
        <p:txBody>
          <a:bodyPr lIns="0"/>
          <a:lstStyle>
            <a:lvl1pPr>
              <a:defRPr b="0"/>
            </a:lvl1pPr>
            <a:lvl2pPr marL="257175" indent="-257175"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6448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798" y="187525"/>
            <a:ext cx="8773225" cy="9941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799" y="1191718"/>
            <a:ext cx="8773224" cy="318966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3222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2" r:id="rId2"/>
    <p:sldLayoutId id="2147483881" r:id="rId3"/>
    <p:sldLayoutId id="2147483880" r:id="rId4"/>
    <p:sldLayoutId id="2147483863" r:id="rId5"/>
    <p:sldLayoutId id="2147483882" r:id="rId6"/>
    <p:sldLayoutId id="2147483883" r:id="rId7"/>
    <p:sldLayoutId id="2147483885" r:id="rId8"/>
    <p:sldLayoutId id="2147483879" r:id="rId9"/>
    <p:sldLayoutId id="2147483868" r:id="rId10"/>
    <p:sldLayoutId id="2147483870" r:id="rId11"/>
    <p:sldLayoutId id="2147483869" r:id="rId12"/>
    <p:sldLayoutId id="2147483871" r:id="rId13"/>
    <p:sldLayoutId id="2147483886" r:id="rId14"/>
    <p:sldLayoutId id="2147483887" r:id="rId15"/>
    <p:sldLayoutId id="2147483888" r:id="rId16"/>
    <p:sldLayoutId id="2147483874" r:id="rId17"/>
    <p:sldLayoutId id="2147483889" r:id="rId18"/>
    <p:sldLayoutId id="2147483875" r:id="rId19"/>
    <p:sldLayoutId id="2147483890" r:id="rId20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b="1" kern="1200" baseline="0">
          <a:solidFill>
            <a:srgbClr val="000054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77796" indent="-177796" algn="l" defTabSz="685783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2"/>
        </a:buClr>
        <a:buFont typeface="Wingdings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5591" indent="-177796" algn="l" defTabSz="685783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2"/>
        </a:buClr>
        <a:buFont typeface="Wingdings" pitchFamily="2" charset="2"/>
        <a:buChar char="§"/>
        <a:tabLst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355591" indent="-177796" algn="l" defTabSz="685783" rtl="0" eaLnBrk="1" latinLnBrk="0" hangingPunct="1">
        <a:lnSpc>
          <a:spcPct val="90000"/>
        </a:lnSpc>
        <a:spcBef>
          <a:spcPts val="375"/>
        </a:spcBef>
        <a:buClr>
          <a:schemeClr val="accent4"/>
        </a:buClr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355591" indent="-17779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23FED-BA92-784C-A406-91B4438BAA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heart failure using public-access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24E42-9D63-834F-A678-2CA4B0B87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R and JAGS</a:t>
            </a:r>
          </a:p>
        </p:txBody>
      </p:sp>
    </p:spTree>
    <p:extLst>
      <p:ext uri="{BB962C8B-B14F-4D97-AF65-F5344CB8AC3E}">
        <p14:creationId xmlns:p14="http://schemas.microsoft.com/office/powerpoint/2010/main" val="283807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5A1F9C-B541-512C-6E0B-E7DEC3DF1B77}"/>
              </a:ext>
            </a:extLst>
          </p:cNvPr>
          <p:cNvSpPr txBox="1"/>
          <p:nvPr/>
        </p:nvSpPr>
        <p:spPr>
          <a:xfrm>
            <a:off x="318053" y="225287"/>
            <a:ext cx="6026009" cy="300082"/>
          </a:xfrm>
          <a:prstGeom prst="rect">
            <a:avLst/>
          </a:prstGeom>
          <a:solidFill>
            <a:schemeClr val="tx2"/>
          </a:solidFill>
        </p:spPr>
        <p:txBody>
          <a:bodyPr vert="horz" wrap="none" lIns="91440" tIns="45720" rIns="91440" bIns="45720" rtlCol="0" anchor="t" anchorCtr="0">
            <a:spAutoFit/>
          </a:bodyPr>
          <a:lstStyle/>
          <a:p>
            <a:pPr algn="l"/>
            <a:r>
              <a:rPr lang="en-AU" b="1" dirty="0"/>
              <a:t>https://www.kaggle.com/datasets/andrewmvd/heart-failure-clinical-data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D06E4C-5EAA-0FB6-76C1-545849992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470" y="673089"/>
            <a:ext cx="4363059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6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90B5F4-3EEA-AA4A-E1B8-DB2840474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318" y="148590"/>
            <a:ext cx="3029682" cy="4846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E7AC1F-5259-747A-D145-59F7A113C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737" y="445770"/>
            <a:ext cx="3853543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4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aph with blue squares&#10;&#10;Description automatically generated">
            <a:extLst>
              <a:ext uri="{FF2B5EF4-FFF2-40B4-BE49-F238E27FC236}">
                <a16:creationId xmlns:a16="http://schemas.microsoft.com/office/drawing/2014/main" id="{F005CB1D-7ACE-FF0B-B50D-B8E39C1B2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741" y="352311"/>
            <a:ext cx="6172517" cy="443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1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ollage of graphs and diagrams&#10;&#10;Description automatically generated">
            <a:extLst>
              <a:ext uri="{FF2B5EF4-FFF2-40B4-BE49-F238E27FC236}">
                <a16:creationId xmlns:a16="http://schemas.microsoft.com/office/drawing/2014/main" id="{A6A30711-6889-10EA-6509-530AFDAFF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05" y="124097"/>
            <a:ext cx="3316970" cy="2357846"/>
          </a:xfrm>
          <a:prstGeom prst="rect">
            <a:avLst/>
          </a:prstGeom>
        </p:spPr>
      </p:pic>
      <p:pic>
        <p:nvPicPr>
          <p:cNvPr id="16" name="Picture 15" descr="A collage of graphs and diagrams&#10;&#10;Description automatically generated">
            <a:extLst>
              <a:ext uri="{FF2B5EF4-FFF2-40B4-BE49-F238E27FC236}">
                <a16:creationId xmlns:a16="http://schemas.microsoft.com/office/drawing/2014/main" id="{07447ED1-6CB6-DD33-F874-73C70E531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06" y="2565219"/>
            <a:ext cx="3316969" cy="2357846"/>
          </a:xfrm>
          <a:prstGeom prst="rect">
            <a:avLst/>
          </a:prstGeom>
        </p:spPr>
      </p:pic>
      <p:pic>
        <p:nvPicPr>
          <p:cNvPr id="18" name="Picture 17" descr="A group of graphs and diagrams&#10;&#10;Description automatically generated">
            <a:extLst>
              <a:ext uri="{FF2B5EF4-FFF2-40B4-BE49-F238E27FC236}">
                <a16:creationId xmlns:a16="http://schemas.microsoft.com/office/drawing/2014/main" id="{DB442B21-C5DF-A3C6-B4C9-C63AA17F3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65219"/>
            <a:ext cx="3316970" cy="2357846"/>
          </a:xfrm>
          <a:prstGeom prst="rect">
            <a:avLst/>
          </a:prstGeom>
        </p:spPr>
      </p:pic>
      <p:pic>
        <p:nvPicPr>
          <p:cNvPr id="20" name="Picture 19" descr="A group of graphs and diagrams&#10;&#10;Description automatically generated">
            <a:extLst>
              <a:ext uri="{FF2B5EF4-FFF2-40B4-BE49-F238E27FC236}">
                <a16:creationId xmlns:a16="http://schemas.microsoft.com/office/drawing/2014/main" id="{814BFB99-1B0F-9640-03C7-D8C629BBB6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4097"/>
            <a:ext cx="3316970" cy="23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4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phs showing the age and mode of diabetes&#10;&#10;Description automatically generated with medium confidence">
            <a:extLst>
              <a:ext uri="{FF2B5EF4-FFF2-40B4-BE49-F238E27FC236}">
                <a16:creationId xmlns:a16="http://schemas.microsoft.com/office/drawing/2014/main" id="{778DF59B-E891-295B-7128-353F0C8E7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86" y="75656"/>
            <a:ext cx="4272469" cy="2419350"/>
          </a:xfrm>
          <a:prstGeom prst="rect">
            <a:avLst/>
          </a:prstGeom>
        </p:spPr>
      </p:pic>
      <p:pic>
        <p:nvPicPr>
          <p:cNvPr id="7" name="Picture 6" descr="A group of graphs showing different types of normal distribution&#10;&#10;Description automatically generated with medium confidence">
            <a:extLst>
              <a:ext uri="{FF2B5EF4-FFF2-40B4-BE49-F238E27FC236}">
                <a16:creationId xmlns:a16="http://schemas.microsoft.com/office/drawing/2014/main" id="{AE7EDEDE-D101-CABF-BF4E-27A80CA4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86" y="2622368"/>
            <a:ext cx="4272469" cy="2419350"/>
          </a:xfrm>
          <a:prstGeom prst="rect">
            <a:avLst/>
          </a:prstGeom>
        </p:spPr>
      </p:pic>
      <p:pic>
        <p:nvPicPr>
          <p:cNvPr id="9" name="Picture 8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26BC732C-6271-0104-73A8-BE7FAC6710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5656"/>
            <a:ext cx="4272469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0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BB55F8F-282B-BE70-422F-8FC27D537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151" y="213663"/>
            <a:ext cx="8066438" cy="1056952"/>
          </a:xfrm>
        </p:spPr>
        <p:txBody>
          <a:bodyPr/>
          <a:lstStyle/>
          <a:p>
            <a:r>
              <a:rPr lang="en-US" dirty="0"/>
              <a:t>Summary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E5F71-B7B1-DF5A-CC63-7996619E4191}"/>
              </a:ext>
            </a:extLst>
          </p:cNvPr>
          <p:cNvSpPr txBox="1"/>
          <p:nvPr/>
        </p:nvSpPr>
        <p:spPr>
          <a:xfrm>
            <a:off x="339634" y="1123406"/>
            <a:ext cx="7782900" cy="1962076"/>
          </a:xfrm>
          <a:prstGeom prst="rect">
            <a:avLst/>
          </a:prstGeom>
          <a:solidFill>
            <a:schemeClr val="tx2"/>
          </a:solidFill>
        </p:spPr>
        <p:txBody>
          <a:bodyPr vert="horz" wrap="none" lIns="91440" tIns="45720" rIns="91440" bIns="45720" rtlCol="0" anchor="t" anchorCtr="0">
            <a:spAutoFit/>
          </a:bodyPr>
          <a:lstStyle/>
          <a:p>
            <a:pPr algn="l"/>
            <a:r>
              <a:rPr lang="en-US" b="1" dirty="0"/>
              <a:t>Results:</a:t>
            </a:r>
          </a:p>
          <a:p>
            <a:pPr marL="285750" indent="-285750" algn="l">
              <a:buFontTx/>
              <a:buChar char="-"/>
            </a:pPr>
            <a:r>
              <a:rPr lang="en-US" b="1" dirty="0"/>
              <a:t>No significant correlation between independent variables</a:t>
            </a:r>
          </a:p>
          <a:p>
            <a:pPr marL="285750" indent="-285750" algn="l">
              <a:buFontTx/>
              <a:buChar char="-"/>
            </a:pPr>
            <a:r>
              <a:rPr lang="en-US" b="1" dirty="0"/>
              <a:t>MCMC process obtained satisfactory results, according to diagnostics</a:t>
            </a:r>
          </a:p>
          <a:p>
            <a:pPr marL="285750" indent="-285750" algn="l">
              <a:buFontTx/>
              <a:buChar char="-"/>
            </a:pPr>
            <a:r>
              <a:rPr lang="en-AU" b="1" dirty="0"/>
              <a:t>Running a model with all variables revealed some parameters are very close to 0</a:t>
            </a:r>
          </a:p>
          <a:p>
            <a:pPr marL="285750" indent="-285750" algn="l">
              <a:buFontTx/>
              <a:buChar char="-"/>
            </a:pPr>
            <a:endParaRPr lang="en-AU" b="1" dirty="0"/>
          </a:p>
          <a:p>
            <a:pPr algn="l"/>
            <a:r>
              <a:rPr lang="en-AU" b="1" dirty="0"/>
              <a:t>To do:</a:t>
            </a:r>
          </a:p>
          <a:p>
            <a:pPr marL="285750" indent="-285750" algn="l">
              <a:buFontTx/>
              <a:buChar char="-"/>
            </a:pPr>
            <a:r>
              <a:rPr lang="en-AU" b="1" dirty="0"/>
              <a:t>Include predictions in the models (in model selection)</a:t>
            </a:r>
          </a:p>
          <a:p>
            <a:pPr marL="285750" indent="-285750" algn="l">
              <a:buFontTx/>
              <a:buChar char="-"/>
            </a:pPr>
            <a:r>
              <a:rPr lang="en-AU" b="1" dirty="0"/>
              <a:t>Run several models for model selection using the parameters that are not very close to 0</a:t>
            </a:r>
          </a:p>
          <a:p>
            <a:pPr marL="285750" indent="-285750" algn="l">
              <a:buFontTx/>
              <a:buChar char="-"/>
            </a:pPr>
            <a:r>
              <a:rPr lang="en-AU" b="1" dirty="0"/>
              <a:t>Use Bayes Factor and Sensitivity Analysis to determine best final model</a:t>
            </a:r>
          </a:p>
        </p:txBody>
      </p:sp>
    </p:spTree>
    <p:extLst>
      <p:ext uri="{BB962C8B-B14F-4D97-AF65-F5344CB8AC3E}">
        <p14:creationId xmlns:p14="http://schemas.microsoft.com/office/powerpoint/2010/main" val="598343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MIT brand">
      <a:dk1>
        <a:srgbClr val="000054"/>
      </a:dk1>
      <a:lt1>
        <a:srgbClr val="FFFFFF"/>
      </a:lt1>
      <a:dk2>
        <a:srgbClr val="FFFFFF"/>
      </a:dk2>
      <a:lt2>
        <a:srgbClr val="E2E5DF"/>
      </a:lt2>
      <a:accent1>
        <a:srgbClr val="000054"/>
      </a:accent1>
      <a:accent2>
        <a:srgbClr val="E51D2A"/>
      </a:accent2>
      <a:accent3>
        <a:srgbClr val="FAC800"/>
      </a:accent3>
      <a:accent4>
        <a:srgbClr val="E2E5DF"/>
      </a:accent4>
      <a:accent5>
        <a:srgbClr val="E51D2A"/>
      </a:accent5>
      <a:accent6>
        <a:srgbClr val="000054"/>
      </a:accent6>
      <a:hlink>
        <a:srgbClr val="000054"/>
      </a:hlink>
      <a:folHlink>
        <a:srgbClr val="00005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tx2"/>
        </a:solidFill>
      </a:spPr>
      <a:bodyPr vert="horz" wrap="none" lIns="91440" tIns="45720" rIns="91440" bIns="45720" rtlCol="0" anchor="t" anchorCtr="0">
        <a:spAutoFit/>
      </a:bodyPr>
      <a:lstStyle>
        <a:defPPr algn="l">
          <a:defRPr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DE3B45D-BC3A-9947-8ECB-045C1CB9B138}" vid="{714CADA7-BA03-1D4A-BDB7-6A2BF57CBF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1F087403EF4147B8244CFC64BB558F" ma:contentTypeVersion="14" ma:contentTypeDescription="Create a new document." ma:contentTypeScope="" ma:versionID="d623faf06f01efb37cf500ca6d145f4b">
  <xsd:schema xmlns:xsd="http://www.w3.org/2001/XMLSchema" xmlns:xs="http://www.w3.org/2001/XMLSchema" xmlns:p="http://schemas.microsoft.com/office/2006/metadata/properties" xmlns:ns2="45f433b6-8ebf-4b24-a7dc-ecd14cbff38e" xmlns:ns3="d2e6fc2d-a529-4fde-b747-2035b2f8ac2d" targetNamespace="http://schemas.microsoft.com/office/2006/metadata/properties" ma:root="true" ma:fieldsID="87813900a999685254950195050f495a" ns2:_="" ns3:_="">
    <xsd:import namespace="45f433b6-8ebf-4b24-a7dc-ecd14cbff38e"/>
    <xsd:import namespace="d2e6fc2d-a529-4fde-b747-2035b2f8ac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Imag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f433b6-8ebf-4b24-a7dc-ecd14cbff3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Image" ma:index="20" nillable="true" ma:displayName="Image" ma:format="Thumbnail" ma:internalName="Image">
      <xsd:simpleType>
        <xsd:restriction base="dms:Unknown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e6fc2d-a529-4fde-b747-2035b2f8ac2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 xmlns="45f433b6-8ebf-4b24-a7dc-ecd14cbff38e" xsi:nil="true"/>
  </documentManagement>
</p:properties>
</file>

<file path=customXml/itemProps1.xml><?xml version="1.0" encoding="utf-8"?>
<ds:datastoreItem xmlns:ds="http://schemas.openxmlformats.org/officeDocument/2006/customXml" ds:itemID="{B4C1E47D-066B-4784-9B78-DC3F9384DC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1B56DC-BB1F-4EDB-8CA3-4E862E6597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f433b6-8ebf-4b24-a7dc-ecd14cbff38e"/>
    <ds:schemaRef ds:uri="d2e6fc2d-a529-4fde-b747-2035b2f8ac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5765C3-25C3-4F19-97EA-F1894DE5CB44}">
  <ds:schemaRefs>
    <ds:schemaRef ds:uri="http://schemas.microsoft.com/office/infopath/2007/PartnerControls"/>
    <ds:schemaRef ds:uri="http://purl.org/dc/dcmitype/"/>
    <ds:schemaRef ds:uri="d2e6fc2d-a529-4fde-b747-2035b2f8ac2d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45f433b6-8ebf-4b24-a7dc-ecd14cbff38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2022-brand-powerpoint-template(2)</Template>
  <TotalTime>137</TotalTime>
  <Words>95</Words>
  <Application>Microsoft Office PowerPoint</Application>
  <PresentationFormat>On-screen Show (16:9)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Wingdings</vt:lpstr>
      <vt:lpstr>Arial</vt:lpstr>
      <vt:lpstr>Office Theme</vt:lpstr>
      <vt:lpstr>Predicting heart failure using public-access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Thomas</dc:creator>
  <cp:lastModifiedBy>Jason Thomas</cp:lastModifiedBy>
  <cp:revision>1</cp:revision>
  <dcterms:created xsi:type="dcterms:W3CDTF">2024-10-14T21:48:18Z</dcterms:created>
  <dcterms:modified xsi:type="dcterms:W3CDTF">2024-10-15T00:06:15Z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3d088b-6243-4963-a2e2-8b321ab7f8fc_Enabled">
    <vt:lpwstr>true</vt:lpwstr>
  </property>
  <property fmtid="{D5CDD505-2E9C-101B-9397-08002B2CF9AE}" pid="3" name="MSIP_Label_8c3d088b-6243-4963-a2e2-8b321ab7f8fc_SetDate">
    <vt:lpwstr>2021-10-12T23:31:41Z</vt:lpwstr>
  </property>
  <property fmtid="{D5CDD505-2E9C-101B-9397-08002B2CF9AE}" pid="4" name="MSIP_Label_8c3d088b-6243-4963-a2e2-8b321ab7f8fc_Method">
    <vt:lpwstr>Standard</vt:lpwstr>
  </property>
  <property fmtid="{D5CDD505-2E9C-101B-9397-08002B2CF9AE}" pid="5" name="MSIP_Label_8c3d088b-6243-4963-a2e2-8b321ab7f8fc_Name">
    <vt:lpwstr>Trusted</vt:lpwstr>
  </property>
  <property fmtid="{D5CDD505-2E9C-101B-9397-08002B2CF9AE}" pid="6" name="MSIP_Label_8c3d088b-6243-4963-a2e2-8b321ab7f8fc_SiteId">
    <vt:lpwstr>d1323671-cdbe-4417-b4d4-bdb24b51316b</vt:lpwstr>
  </property>
  <property fmtid="{D5CDD505-2E9C-101B-9397-08002B2CF9AE}" pid="7" name="MSIP_Label_8c3d088b-6243-4963-a2e2-8b321ab7f8fc_ActionId">
    <vt:lpwstr>04a7de1e-b51e-4c85-a10f-929f94def34a</vt:lpwstr>
  </property>
  <property fmtid="{D5CDD505-2E9C-101B-9397-08002B2CF9AE}" pid="8" name="MSIP_Label_8c3d088b-6243-4963-a2e2-8b321ab7f8fc_ContentBits">
    <vt:lpwstr>1</vt:lpwstr>
  </property>
  <property fmtid="{D5CDD505-2E9C-101B-9397-08002B2CF9AE}" pid="9" name="ClassificationContentMarkingHeaderLocations">
    <vt:lpwstr>office theme:8\Office Theme:4</vt:lpwstr>
  </property>
  <property fmtid="{D5CDD505-2E9C-101B-9397-08002B2CF9AE}" pid="10" name="ClassificationContentMarkingHeaderText">
    <vt:lpwstr>RMIT Classification: Trusted</vt:lpwstr>
  </property>
  <property fmtid="{D5CDD505-2E9C-101B-9397-08002B2CF9AE}" pid="11" name="ContentTypeId">
    <vt:lpwstr>0x010100C91F087403EF4147B8244CFC64BB558F</vt:lpwstr>
  </property>
</Properties>
</file>