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1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E015-B7FC-B8D7-EB76-1D4FBB0A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DCC5-FBCB-3F9E-AF31-BE8924E02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00A2-0F80-64CB-FB70-19441A2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51E0-89A3-DE17-BAF5-FC0CE560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F782-5853-9D0E-F587-753B06E8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82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87F9-6AB9-28B8-BEDE-486EC658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9DA2-00D8-8737-9325-2CD70C5F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EF7D-8F84-F9D5-2C7B-C48EAB6C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489F-98C8-FABF-E252-7DC67663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68B8-7765-AD82-244F-0BB59BD8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0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5FCEB-399C-1B74-9D5C-0DB7F08DC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2E47-D419-81AC-B165-A4BB9BC61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701A-6ADD-1B48-8706-5C09281E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144A-3239-6E81-B5C2-279B2108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4890-0430-539A-C096-BCF92C5B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5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ED58-105A-16E3-03E4-7193160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BBE3-44CB-4910-2478-8B6C125D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C863-8481-0E3C-B8E4-F1E3A72E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B38D-203E-4AA1-F8ED-F1D3014B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B0DE-28EF-8633-F16A-046CC3A4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5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64A9-39B1-B923-0C2F-66145FB8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A889-55FF-619C-159D-7633BC8C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9C2-AA9B-8AF8-CECB-A0427A34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2569-2E08-5F9E-7D03-9A93B4B8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B1DB-9AB7-1400-3F54-06CAC75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12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07DA-1AFC-3278-A660-CC73CC02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2CBD-37E7-E8D9-0388-8293A4C7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9ABB-A320-186E-55B3-205451CF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C919-361C-D875-9DB3-76836388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C0ECF-E488-0DBB-A35C-2442D796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1DB65-D165-D159-C9FD-BEBEB2F9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5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1E08-AFB2-FA18-895A-BA955DC8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1B83-D881-8713-C07F-C93E2984A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A147-D9B6-93D9-E8A4-CC30565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BC830-8AB7-95EC-5F2F-C0EB2F275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42153-A79B-9BD3-2ABE-83763BF53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A7ED-6ACD-D2B6-28A3-670D5513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6FADF-7AE6-049D-F3AB-41D81A06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5EFE5-78EB-CAB8-E920-15F3E3E5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0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0565-8E7D-BB69-2E59-FD99757D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33BA-A321-F89C-63C6-77742963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1372A-A779-450B-1FB7-376F43C6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4A01-28F9-5B44-A93A-7B954325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91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CB4F3-CC84-5F3E-FF39-EB0FC2AC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FB1DF-47CE-E358-622B-1E007B42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48CFB-FA0D-1DB9-D900-6C377C08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2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B1FA-0AC8-9118-39D8-3AF58811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0B2D-49D5-2311-4C59-D026E6FB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D553-4E97-9DC8-2EA3-17AB56033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3AC8-22D7-32B5-E477-70ADE0F6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4337C-33B7-A93F-42C5-C9A0CC9F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625A7-15AD-67B2-788C-0BE4FA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8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1317-056D-EF16-E1CE-A5C1640C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62A92-77C2-465E-E385-351CA1545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06DEB-5ED9-EF33-E31F-EFE6CBE0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6C4B-9FB2-253C-85EF-2062736E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19BA-688B-036E-743B-B5E5AFB5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CBBD3-7F4E-9762-02C1-702BA82D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733D0-A173-3552-DEAB-5B5B5446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2D7C4-975E-A1DE-C73B-FB25B44C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69DE-CE98-A7DC-88BB-0F1459AA4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38162-556C-4D84-8FDB-356AD1893A59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BE26-651A-4B7B-7D96-F7D8A7CFD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1BF0-1F6E-1165-67C0-67D0AA482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F9D89-3671-4BE4-A86A-BBFD1E30A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0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96B5-7109-A49C-E489-44F863077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Abadi" panose="020F0502020204030204" pitchFamily="34" charset="0"/>
              </a:rPr>
              <a:t>Yoshida et al, 2019</a:t>
            </a:r>
            <a:br>
              <a:rPr lang="en-US" sz="2000" dirty="0">
                <a:latin typeface="Abadi" panose="020F0502020204030204" pitchFamily="34" charset="0"/>
              </a:rPr>
            </a:br>
            <a:br>
              <a:rPr lang="en-US" sz="2000" dirty="0">
                <a:latin typeface="Abadi" panose="020F0502020204030204" pitchFamily="34" charset="0"/>
              </a:rPr>
            </a:br>
            <a:r>
              <a:rPr lang="en-US" sz="2000" b="0" i="0" u="none" strike="noStrike" baseline="0" dirty="0">
                <a:latin typeface="Abadi" panose="020F0502020204030204" pitchFamily="34" charset="0"/>
              </a:rPr>
              <a:t>Ecosystem changes following the eradication of invasive species: Evaluation</a:t>
            </a:r>
            <a:br>
              <a:rPr lang="en-US" sz="2000" b="0" i="0" u="none" strike="noStrike" baseline="0" dirty="0">
                <a:latin typeface="Abadi" panose="020F0502020204030204" pitchFamily="34" charset="0"/>
              </a:rPr>
            </a:br>
            <a:r>
              <a:rPr lang="en-US" sz="2000" b="0" i="0" u="none" strike="noStrike" baseline="0" dirty="0">
                <a:latin typeface="Abadi" panose="020F0502020204030204" pitchFamily="34" charset="0"/>
              </a:rPr>
              <a:t>of various eradication scenarios by computer simulation</a:t>
            </a:r>
            <a:br>
              <a:rPr lang="en-US" sz="1800" b="0" i="0" u="none" strike="noStrike" baseline="0" dirty="0">
                <a:latin typeface="CharisSIL"/>
              </a:rPr>
            </a:br>
            <a:br>
              <a:rPr lang="en-US" sz="1800" b="0" i="0" u="none" strike="noStrike" baseline="0" dirty="0">
                <a:latin typeface="CharisSIL"/>
              </a:rPr>
            </a:br>
            <a:r>
              <a:rPr lang="en-AU" sz="1800" b="0" i="0" u="none" strike="noStrike" baseline="0" dirty="0">
                <a:latin typeface="CharisSIL"/>
              </a:rPr>
              <a:t>https://doi.org/10.1016/j.ecolmodel.2019.108831.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01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5061A-6001-BDD2-2168-FADFB96B1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E729-7A6C-F638-E082-C63B4997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mathematical methods are used?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 community matrix, no model provided. Supplementary information carries details about individual calculations, 	but no overall system provided. No code provided.</a:t>
            </a:r>
          </a:p>
          <a:p>
            <a:r>
              <a:rPr lang="en-US" sz="1400" i="1" dirty="0"/>
              <a:t>Give a general description of the mathematical or modelling techniques applied in the paper (if any). </a:t>
            </a:r>
          </a:p>
          <a:p>
            <a:pPr marL="0" indent="0">
              <a:buNone/>
            </a:pPr>
            <a:r>
              <a:rPr lang="en-US" sz="1400" b="1" dirty="0"/>
              <a:t>	Goats removed by set amount of biomass per day. This doesn’t match the actual removal (intermittently over one 	year).</a:t>
            </a:r>
          </a:p>
          <a:p>
            <a:pPr marL="0" indent="0">
              <a:buNone/>
            </a:pPr>
            <a:r>
              <a:rPr lang="en-US" sz="1400" b="1" dirty="0"/>
              <a:t>	Rats removed according to an equation, not total eradication. This mirrors reality where rats are hard to find and 	catch, so eradication is hard.</a:t>
            </a:r>
            <a:endParaRPr lang="en-US" sz="1400" i="1" dirty="0"/>
          </a:p>
          <a:p>
            <a:r>
              <a:rPr lang="en-US" sz="1400" i="1" dirty="0"/>
              <a:t>Do the authors make the case that these methods are appropriate for the problem they are studying?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6159A0-55BC-C78F-A4E4-38146BBDEE4A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352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D11DC-206E-8494-AFCF-BE3EA916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3E44-8D00-5826-6754-70F984AE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mathematical methods are used?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 community matrix, no model provided. Supplementary information carries details about individual calculations, 	but no overall system provided. No code provided.</a:t>
            </a:r>
          </a:p>
          <a:p>
            <a:r>
              <a:rPr lang="en-US" sz="1400" i="1" dirty="0"/>
              <a:t>Give a general description of the mathematical or modelling techniques applied in the paper (if any). </a:t>
            </a:r>
          </a:p>
          <a:p>
            <a:pPr marL="0" indent="0">
              <a:buNone/>
            </a:pPr>
            <a:r>
              <a:rPr lang="en-US" sz="1400" b="1" dirty="0"/>
              <a:t>	Goats removed by set amount of biomass per day. This doesn’t match the actual removal (intermittently over one 	year).</a:t>
            </a:r>
          </a:p>
          <a:p>
            <a:pPr marL="0" indent="0">
              <a:buNone/>
            </a:pPr>
            <a:r>
              <a:rPr lang="en-US" sz="1400" b="1" dirty="0"/>
              <a:t>	Rats removed according to an equation, not total eradication. This mirrors reality where rats are hard to find and 	catch, so eradication is hard.</a:t>
            </a:r>
            <a:endParaRPr lang="en-US" sz="1400" i="1" dirty="0"/>
          </a:p>
          <a:p>
            <a:pPr marL="0" indent="0">
              <a:buNone/>
            </a:pPr>
            <a:r>
              <a:rPr lang="en-US" sz="1400" b="1" dirty="0"/>
              <a:t>	Table AM.4 is a list of assimilation rates, and that explains that a uniform distribution was used. This confirms use of 	stochastic simulation.</a:t>
            </a:r>
          </a:p>
          <a:p>
            <a:r>
              <a:rPr lang="en-US" sz="1400" i="1" dirty="0"/>
              <a:t>Do the authors make the case that these methods are appropriate for the problem they are studying?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2B74-11D9-6EDE-E424-C364F9531B42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5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502E2-2A8D-F69D-0E53-D3D6B0DC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823A-7F59-1F45-57D5-2D06E80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mathematical methods are used?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 community matrix, no model provided. Supplementary information carries details about individual calculations, 	but no overall system provided. No code provided.</a:t>
            </a:r>
          </a:p>
          <a:p>
            <a:r>
              <a:rPr lang="en-US" sz="1400" i="1" dirty="0"/>
              <a:t>Give a general description of the mathematical or modelling techniques applied in the paper (if any). </a:t>
            </a:r>
          </a:p>
          <a:p>
            <a:pPr marL="0" indent="0">
              <a:buNone/>
            </a:pPr>
            <a:r>
              <a:rPr lang="en-US" sz="1400" b="1" dirty="0"/>
              <a:t>	Goats removed by set amount of biomass per day. This doesn’t match the actual removal (intermittently over one 	year).</a:t>
            </a:r>
          </a:p>
          <a:p>
            <a:pPr marL="0" indent="0">
              <a:buNone/>
            </a:pPr>
            <a:r>
              <a:rPr lang="en-US" sz="1400" b="1" dirty="0"/>
              <a:t>	Rats removed according to an equation, not total eradication. This mirrors reality where rats are hard to find and 	catch, so eradication is hard.</a:t>
            </a:r>
            <a:endParaRPr lang="en-US" sz="1400" i="1" dirty="0"/>
          </a:p>
          <a:p>
            <a:pPr marL="0" indent="0">
              <a:buNone/>
            </a:pPr>
            <a:r>
              <a:rPr lang="en-US" sz="1400" b="1" dirty="0"/>
              <a:t>	Table AM.4 is a list of assimilation rates, and that explains that a uniform distribution was used. This confirms use of 	stochastic simulation.</a:t>
            </a:r>
          </a:p>
          <a:p>
            <a:pPr marL="0" indent="0">
              <a:buNone/>
            </a:pPr>
            <a:r>
              <a:rPr lang="en-US" sz="1400" b="1" dirty="0"/>
              <a:t>	1000 simulations for each scenario for eradication of 1) rats, 2) goats, 3) rats and goats. Results combined into 	histograms with data spread reported to show wide variety of outcomes</a:t>
            </a:r>
          </a:p>
          <a:p>
            <a:r>
              <a:rPr lang="en-US" sz="1400" i="1" dirty="0"/>
              <a:t>Do the authors make the case that these methods are appropriate for the problem they are studying?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C0F92-309A-828C-7EB5-1F95728561F5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015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649A-69A4-CF10-6CA4-9A599B440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E546-A449-B32F-06F4-64CC253F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mathematical methods are used?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 community matrix, no model provided. Supplementary information carries details about individual calculations, 	but no overall system provided. No code provided.</a:t>
            </a:r>
          </a:p>
          <a:p>
            <a:r>
              <a:rPr lang="en-US" sz="1400" i="1" dirty="0"/>
              <a:t>Give a general description of the mathematical or modelling techniques applied in the paper (if any). </a:t>
            </a:r>
          </a:p>
          <a:p>
            <a:pPr marL="0" indent="0">
              <a:buNone/>
            </a:pPr>
            <a:r>
              <a:rPr lang="en-US" sz="1400" b="1" dirty="0"/>
              <a:t>	Goats removed by set amount of biomass per day. This doesn’t match the actual removal (intermittently over one 	year).</a:t>
            </a:r>
          </a:p>
          <a:p>
            <a:pPr marL="0" indent="0">
              <a:buNone/>
            </a:pPr>
            <a:r>
              <a:rPr lang="en-US" sz="1400" b="1" dirty="0"/>
              <a:t>	Rats removed according to an equation, not total eradication. This mirrors reality where rats are hard to find and 	catch, so eradication is hard.</a:t>
            </a:r>
            <a:endParaRPr lang="en-US" sz="1400" i="1" dirty="0"/>
          </a:p>
          <a:p>
            <a:pPr marL="0" indent="0">
              <a:buNone/>
            </a:pPr>
            <a:r>
              <a:rPr lang="en-US" sz="1400" b="1" dirty="0"/>
              <a:t>	Table AM.4 is a list of assimilation rates, and that explains that a uniform distribution was used. This confirms use of 	stochastic simulation.</a:t>
            </a:r>
          </a:p>
          <a:p>
            <a:pPr marL="0" indent="0">
              <a:buNone/>
            </a:pPr>
            <a:r>
              <a:rPr lang="en-US" sz="1400" b="1" dirty="0"/>
              <a:t>	1000 simulations for each scenario for eradication of 1) rats, 2) goats, 3) rats and goats. Results combined into 	histograms with data spread reported to show wide variety of outcomes</a:t>
            </a:r>
          </a:p>
          <a:p>
            <a:r>
              <a:rPr lang="en-US" sz="1400" i="1" dirty="0"/>
              <a:t>Do the authors make the case that these methods are appropriate for the problem they are studying?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Yes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96CB40-402E-1CDA-E35D-A97803E85AC1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350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BBF5A-6FD9-1780-65B7-E2387618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18ED-477C-089A-EE2F-A2B6CEFC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6600825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are the key results and recommendations? </a:t>
            </a:r>
            <a:r>
              <a:rPr lang="en-US" sz="1400" i="1" dirty="0" err="1"/>
              <a:t>Summarise</a:t>
            </a:r>
            <a:r>
              <a:rPr lang="en-US" sz="1400" i="1" dirty="0"/>
              <a:t> the main findings of the paper.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Wild variation in outcomes for vegetation when rats and goats are 	both removed.</a:t>
            </a:r>
          </a:p>
          <a:p>
            <a:r>
              <a:rPr lang="en-US" sz="1400" i="1" dirty="0"/>
              <a:t>Do the results confirm or contradict previous studies? </a:t>
            </a:r>
          </a:p>
          <a:p>
            <a:r>
              <a:rPr lang="en-US" sz="1400" i="1" dirty="0"/>
              <a:t>What recommendations do the authors make for ecological management, conservation, or further research?</a:t>
            </a:r>
          </a:p>
          <a:p>
            <a:r>
              <a:rPr lang="en-US" sz="1400" i="1" dirty="0"/>
              <a:t>How does this paper relate to our project?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sz="14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203FE7-D6A2-5808-40B6-E3936C323369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37CEE-952A-D696-6BFC-B38371CE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30505"/>
            <a:ext cx="4183864" cy="308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A05EE-7501-1DF9-C15C-FF7A86A5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9" y="3316242"/>
            <a:ext cx="4183865" cy="30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491F0-0A8B-EFDF-3FE8-3D639D93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9E1E-070D-765B-2AFB-2FB3324F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6600825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are the key results and recommendations? </a:t>
            </a:r>
            <a:r>
              <a:rPr lang="en-US" sz="1400" i="1" dirty="0" err="1"/>
              <a:t>Summarise</a:t>
            </a:r>
            <a:r>
              <a:rPr lang="en-US" sz="1400" i="1" dirty="0"/>
              <a:t> the main findings of the paper.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Wild variation in outcomes for vegetation when rats and goats are 	both removed.</a:t>
            </a:r>
          </a:p>
          <a:p>
            <a:pPr marL="0" indent="0">
              <a:buNone/>
            </a:pPr>
            <a:r>
              <a:rPr lang="en-US" sz="1400" b="1" dirty="0"/>
              <a:t>	Despite this, eradication of goats and rats is the preferred option.</a:t>
            </a:r>
          </a:p>
          <a:p>
            <a:r>
              <a:rPr lang="en-US" sz="1400" i="1" dirty="0"/>
              <a:t>Do the results confirm or contradict previous studies? </a:t>
            </a:r>
          </a:p>
          <a:p>
            <a:r>
              <a:rPr lang="en-US" sz="1400" i="1" dirty="0"/>
              <a:t>What recommendations do the authors make for ecological management, conservation, or further research?</a:t>
            </a:r>
          </a:p>
          <a:p>
            <a:r>
              <a:rPr lang="en-US" sz="1400" i="1" dirty="0"/>
              <a:t>How does this paper relate to our project?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01B81-6CCD-616F-1642-037EC80057FB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3D797-F6BC-261E-2DE5-7F8C73B1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30505"/>
            <a:ext cx="4183864" cy="308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D7A8D-A458-2E82-89B8-FCBAD3C4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9" y="3316242"/>
            <a:ext cx="4183865" cy="30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98FD-C6F4-468C-E7FE-88432775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9F52-642C-46E1-68DB-2796D9B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6600825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are the key results and recommendations? </a:t>
            </a:r>
            <a:r>
              <a:rPr lang="en-US" sz="1400" i="1" dirty="0" err="1"/>
              <a:t>Summarise</a:t>
            </a:r>
            <a:r>
              <a:rPr lang="en-US" sz="1400" i="1" dirty="0"/>
              <a:t> the main findings of the paper.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Wild variation in outcomes for vegetation when rats and goats are 	both removed.</a:t>
            </a:r>
          </a:p>
          <a:p>
            <a:pPr marL="0" indent="0">
              <a:buNone/>
            </a:pPr>
            <a:r>
              <a:rPr lang="en-US" sz="1400" b="1" dirty="0"/>
              <a:t>	Despite this, eradication of goats and rats is the preferred option.</a:t>
            </a:r>
          </a:p>
          <a:p>
            <a:pPr marL="0" indent="0">
              <a:buNone/>
            </a:pPr>
            <a:r>
              <a:rPr lang="en-US" sz="1400" b="1" dirty="0"/>
              <a:t>	After the eradication program 20 years ago (of goats and not rats), 	only some forest returned. This contradicts the model’s predictions. 	Soil erosion was a factor in the slow growth of trees.</a:t>
            </a:r>
            <a:endParaRPr lang="en-US" sz="1400" dirty="0"/>
          </a:p>
          <a:p>
            <a:r>
              <a:rPr lang="en-US" sz="1400" i="1" dirty="0"/>
              <a:t>Do the results confirm or contradict previous studies? </a:t>
            </a:r>
          </a:p>
          <a:p>
            <a:r>
              <a:rPr lang="en-US" sz="1400" i="1" dirty="0"/>
              <a:t>What recommendations do the authors make for ecological management, conservation, or further research?</a:t>
            </a:r>
          </a:p>
          <a:p>
            <a:r>
              <a:rPr lang="en-US" sz="1400" i="1" dirty="0"/>
              <a:t>How does this paper relate to our project?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3C8592-3A7F-4FAC-665D-3617A3B6BA87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5BDD8-9E51-982E-1A77-99BC1C97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30505"/>
            <a:ext cx="4183864" cy="308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47235-64A4-427C-A629-4FA9F0DB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9" y="3316242"/>
            <a:ext cx="4183865" cy="30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71204-23E5-586D-F480-EA97185D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1C1-DCB3-82C3-AE02-78E88AC6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6600825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are the key results and recommendations? </a:t>
            </a:r>
            <a:r>
              <a:rPr lang="en-US" sz="1400" i="1" dirty="0" err="1"/>
              <a:t>Summarise</a:t>
            </a:r>
            <a:r>
              <a:rPr lang="en-US" sz="1400" i="1" dirty="0"/>
              <a:t> the main findings of the paper.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Wild variation in outcomes for vegetation when rats and goats are 	both removed.</a:t>
            </a:r>
          </a:p>
          <a:p>
            <a:pPr marL="0" indent="0">
              <a:buNone/>
            </a:pPr>
            <a:r>
              <a:rPr lang="en-US" sz="1400" b="1" dirty="0"/>
              <a:t>	Despite this, eradication of goats and rats is the preferred option.</a:t>
            </a:r>
          </a:p>
          <a:p>
            <a:pPr marL="0" indent="0">
              <a:buNone/>
            </a:pPr>
            <a:r>
              <a:rPr lang="en-US" sz="1400" b="1" dirty="0"/>
              <a:t>	After the eradication program 20 years ago (of goats and not rats), 	only some forest returned. This contradicts the model’s predictions. 	Soil erosion was a factor in the slow growth of trees.</a:t>
            </a:r>
            <a:endParaRPr lang="en-US" sz="1400" dirty="0"/>
          </a:p>
          <a:p>
            <a:r>
              <a:rPr lang="en-US" sz="1400" i="1" dirty="0"/>
              <a:t>Do the results confirm or contradict previous studies?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Not clear from reading this paper.</a:t>
            </a:r>
            <a:endParaRPr lang="en-US" sz="600" b="1" dirty="0"/>
          </a:p>
          <a:p>
            <a:r>
              <a:rPr lang="en-US" sz="1400" i="1" dirty="0"/>
              <a:t>What recommendations do the authors make for ecological management, conservation, or further research?</a:t>
            </a:r>
          </a:p>
          <a:p>
            <a:r>
              <a:rPr lang="en-US" sz="1400" i="1" dirty="0"/>
              <a:t>How does this paper relate to our project?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F8B8E8-A315-47A5-877A-0D5652B8AAB8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7EFB-0015-B960-667C-BAFA6CC1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30505"/>
            <a:ext cx="4183864" cy="308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8E3E0-3B3C-9AF7-5831-EDCB2384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9" y="3316242"/>
            <a:ext cx="4183865" cy="30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1A4AA-F86B-2BAD-A695-CC3DCF07E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34DF-A3A9-CE8D-6253-D1F47F6F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6600825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are the key results and recommendations? </a:t>
            </a:r>
            <a:r>
              <a:rPr lang="en-US" sz="1400" i="1" dirty="0" err="1"/>
              <a:t>Summarise</a:t>
            </a:r>
            <a:r>
              <a:rPr lang="en-US" sz="1400" i="1" dirty="0"/>
              <a:t> the main findings of the paper.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Wild variation in outcomes for vegetation when rats and goats are 	both removed.</a:t>
            </a:r>
          </a:p>
          <a:p>
            <a:pPr marL="0" indent="0">
              <a:buNone/>
            </a:pPr>
            <a:r>
              <a:rPr lang="en-US" sz="1400" b="1" dirty="0"/>
              <a:t>	Despite this, eradication of goats and rats is the preferred option.</a:t>
            </a:r>
          </a:p>
          <a:p>
            <a:pPr marL="0" indent="0">
              <a:buNone/>
            </a:pPr>
            <a:r>
              <a:rPr lang="en-US" sz="1400" b="1" dirty="0"/>
              <a:t>	After the eradication program 20 years ago (of goats and not rats), 	only some forest returned. This contradicts the model’s predictions. 	Soil erosion was a factor in the slow growth of trees.</a:t>
            </a:r>
            <a:endParaRPr lang="en-US" sz="1400" dirty="0"/>
          </a:p>
          <a:p>
            <a:r>
              <a:rPr lang="en-US" sz="1400" i="1" dirty="0"/>
              <a:t>Do the results confirm or contradict previous studies?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Not clear from reading this paper.</a:t>
            </a:r>
            <a:endParaRPr lang="en-US" sz="600" b="1" dirty="0"/>
          </a:p>
          <a:p>
            <a:r>
              <a:rPr lang="en-US" sz="1400" i="1" dirty="0"/>
              <a:t>What recommendations do the authors make for ecological management, conservation, or further research?</a:t>
            </a:r>
          </a:p>
          <a:p>
            <a:pPr marL="0" indent="0">
              <a:buNone/>
            </a:pPr>
            <a:r>
              <a:rPr lang="en-US" sz="1400" b="1" dirty="0"/>
              <a:t>	Since eradication of both goats and rats is preferred, and since that 	can lead to unpredictable results for vegetation, then post-	eradication monitoring is needed. Post adaptive changes can be 	made as needed.</a:t>
            </a:r>
          </a:p>
          <a:p>
            <a:r>
              <a:rPr lang="en-US" sz="1400" i="1" dirty="0"/>
              <a:t>How does this paper relate to our project?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EE6A4A-B47D-22BD-2C2D-7F908A6AEE3B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88088-95EE-A5C6-B1DC-EF5E89C2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30505"/>
            <a:ext cx="4183864" cy="308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42233-3D2B-91BB-56C5-F6BF7360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9" y="3316242"/>
            <a:ext cx="4183865" cy="30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DD9B-26F4-30D4-5EC2-30AB73BD4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C63C-39E0-8180-A57D-DCF8E163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6600825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are the key results and recommendations? </a:t>
            </a:r>
            <a:r>
              <a:rPr lang="en-US" sz="1400" i="1" dirty="0" err="1"/>
              <a:t>Summarise</a:t>
            </a:r>
            <a:r>
              <a:rPr lang="en-US" sz="1400" i="1" dirty="0"/>
              <a:t> the main findings of the paper.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Wild variation in outcomes for vegetation when rats and goats are 	both removed.</a:t>
            </a:r>
          </a:p>
          <a:p>
            <a:pPr marL="0" indent="0">
              <a:buNone/>
            </a:pPr>
            <a:r>
              <a:rPr lang="en-US" sz="1400" b="1" dirty="0"/>
              <a:t>	Despite this, eradication of goats and rats is the preferred option.</a:t>
            </a:r>
          </a:p>
          <a:p>
            <a:pPr marL="0" indent="0">
              <a:buNone/>
            </a:pPr>
            <a:r>
              <a:rPr lang="en-US" sz="1400" b="1" dirty="0"/>
              <a:t>	After the eradication program 20 years ago (of goats and not rats), 	only some forest returned. This contradicts the model’s predictions. 	Soil erosion was a factor in the slow growth of trees.</a:t>
            </a:r>
            <a:endParaRPr lang="en-US" sz="1400" dirty="0"/>
          </a:p>
          <a:p>
            <a:r>
              <a:rPr lang="en-US" sz="1400" i="1" dirty="0"/>
              <a:t>Do the results confirm or contradict previous studies?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Not clear from reading this paper.</a:t>
            </a:r>
            <a:endParaRPr lang="en-US" sz="600" b="1" dirty="0"/>
          </a:p>
          <a:p>
            <a:r>
              <a:rPr lang="en-US" sz="1400" i="1" dirty="0"/>
              <a:t>What recommendations do the authors make for ecological management, conservation, or further research?</a:t>
            </a:r>
          </a:p>
          <a:p>
            <a:pPr marL="0" indent="0">
              <a:buNone/>
            </a:pPr>
            <a:r>
              <a:rPr lang="en-US" sz="1400" b="1" dirty="0"/>
              <a:t>	Since eradication of both goats and rats is preferred, and since that 	can lead to unpredictable results for vegetation, then post-	eradication monitoring is needed. Post adaptive changes can be 	made as needed.</a:t>
            </a:r>
          </a:p>
          <a:p>
            <a:r>
              <a:rPr lang="en-US" sz="1400" i="1" dirty="0"/>
              <a:t>How does this paper relate to our project?</a:t>
            </a:r>
          </a:p>
          <a:p>
            <a:pPr marL="0" indent="0">
              <a:buNone/>
            </a:pPr>
            <a:r>
              <a:rPr lang="en-US" sz="1400" b="1" dirty="0"/>
              <a:t>	Some simulations had ecosystems crash. These are considered 	perturbations that are strong enough for a regime shift, according to 	the authors.</a:t>
            </a:r>
            <a:endParaRPr lang="en-US" sz="14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B8AD31-E80B-C90D-3180-453228A9A45A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763BF-2FEA-1EFF-C62B-FC118FD3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30505"/>
            <a:ext cx="4183864" cy="308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D3ABF-4B68-7B8E-E230-F3C58332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9" y="3316242"/>
            <a:ext cx="4183865" cy="30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5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ED08-BB88-D3CA-D747-F9C4ECB4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3511296"/>
          </a:xfrm>
        </p:spPr>
        <p:txBody>
          <a:bodyPr/>
          <a:lstStyle/>
          <a:p>
            <a:r>
              <a:rPr lang="en-US" sz="1400" i="1" dirty="0"/>
              <a:t>What journal is the article published in? 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Ecological Modelling, an International Journal on Ecological and Systems Modelling</a:t>
            </a:r>
            <a:endParaRPr lang="en-US" sz="1400" i="1" dirty="0"/>
          </a:p>
          <a:p>
            <a:r>
              <a:rPr lang="en-US" sz="1400" i="1" dirty="0"/>
              <a:t>What type of journal is this, and how might it have shaped the paper? </a:t>
            </a:r>
          </a:p>
          <a:p>
            <a:pPr marL="0" indent="0">
              <a:buNone/>
            </a:pPr>
            <a:r>
              <a:rPr lang="en-US" sz="1400" b="1" i="1" dirty="0"/>
              <a:t>	</a:t>
            </a:r>
            <a:r>
              <a:rPr lang="en-US" sz="1400" b="1" dirty="0"/>
              <a:t>Journals edited by professors in field</a:t>
            </a:r>
          </a:p>
          <a:p>
            <a:pPr marL="0" indent="0">
              <a:buNone/>
            </a:pPr>
            <a:r>
              <a:rPr lang="en-US" sz="1400" b="1" dirty="0"/>
              <a:t>	Calls for submissions</a:t>
            </a:r>
          </a:p>
          <a:p>
            <a:pPr marL="0" indent="0">
              <a:buNone/>
            </a:pPr>
            <a:r>
              <a:rPr lang="en-US" sz="1400" b="1" dirty="0"/>
              <a:t>	SJR index: #12/40 in field of Ecological Modelling</a:t>
            </a:r>
          </a:p>
          <a:p>
            <a:pPr marL="0" indent="0">
              <a:buNone/>
            </a:pPr>
            <a:r>
              <a:rPr lang="en-US" sz="1400" b="1" dirty="0"/>
              <a:t>	H Index: #2/40 in field</a:t>
            </a:r>
          </a:p>
          <a:p>
            <a:r>
              <a:rPr lang="en-US" sz="1400" i="1" dirty="0"/>
              <a:t>Is it focused on ecology, applied ecology, conservation, mathematical modelling, etc.</a:t>
            </a:r>
            <a:endParaRPr lang="en-US" sz="1000" i="1" dirty="0"/>
          </a:p>
          <a:p>
            <a:pPr marL="0" indent="0">
              <a:buNone/>
            </a:pPr>
            <a:r>
              <a:rPr lang="en-US" sz="1000" i="1" dirty="0"/>
              <a:t>	</a:t>
            </a:r>
            <a:r>
              <a:rPr lang="en-US" sz="1400" b="1" dirty="0"/>
              <a:t>Yes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F0CE5-0CDE-95C0-1313-BAF292E6682C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A63A0-2DCA-B81D-9B49-D3AA7BAE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98" y="640081"/>
            <a:ext cx="2247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A14CE-41AF-E6B0-A18A-98F2BE288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63F1-D6B5-A3D5-5D59-461A4987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3511296"/>
          </a:xfrm>
        </p:spPr>
        <p:txBody>
          <a:bodyPr/>
          <a:lstStyle/>
          <a:p>
            <a:r>
              <a:rPr lang="en-US" sz="1400" i="1" dirty="0"/>
              <a:t>What ecological problem is the paper addressing? </a:t>
            </a:r>
          </a:p>
          <a:p>
            <a:pPr marL="0" indent="0">
              <a:buNone/>
            </a:pPr>
            <a:r>
              <a:rPr lang="en-US" sz="1400" b="1" i="1" dirty="0"/>
              <a:t>	</a:t>
            </a:r>
            <a:r>
              <a:rPr lang="en-US" sz="1400" b="1" dirty="0"/>
              <a:t>Predicting the effects of eradicating goats and rats on </a:t>
            </a:r>
            <a:r>
              <a:rPr lang="en-US" sz="1400" b="1" dirty="0" err="1"/>
              <a:t>Nakoudojima</a:t>
            </a:r>
            <a:r>
              <a:rPr lang="en-US" sz="1400" b="1" dirty="0"/>
              <a:t> Island, part of Ogasawara Islands, Japan</a:t>
            </a:r>
          </a:p>
          <a:p>
            <a:pPr marL="0" indent="0">
              <a:buNone/>
            </a:pPr>
            <a:r>
              <a:rPr lang="en-US" sz="1400" b="1" dirty="0"/>
              <a:t>	Post eradication effects</a:t>
            </a:r>
            <a:endParaRPr lang="en-US" sz="600" b="1" dirty="0"/>
          </a:p>
          <a:p>
            <a:r>
              <a:rPr lang="en-US" sz="1400" i="1" dirty="0"/>
              <a:t>Describe the real-world ecological issue or system that the study is concerned with.</a:t>
            </a:r>
            <a:endParaRPr lang="en-US" sz="10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08019-2AF7-E889-70ED-34D974A5A70F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13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93C78-11BA-59E7-811A-543945EBD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F03B-6078-6D5C-4004-73ED2F8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3511296"/>
          </a:xfrm>
        </p:spPr>
        <p:txBody>
          <a:bodyPr/>
          <a:lstStyle/>
          <a:p>
            <a:r>
              <a:rPr lang="en-US" sz="1400" i="1" dirty="0"/>
              <a:t>What ecological problem is the paper addressing? </a:t>
            </a:r>
          </a:p>
          <a:p>
            <a:pPr marL="0" indent="0">
              <a:buNone/>
            </a:pPr>
            <a:r>
              <a:rPr lang="en-US" sz="1400" b="1" i="1" dirty="0"/>
              <a:t>	</a:t>
            </a:r>
            <a:r>
              <a:rPr lang="en-US" sz="1400" b="1" dirty="0"/>
              <a:t>Predicting the effects of eradicating goats and rats on </a:t>
            </a:r>
            <a:r>
              <a:rPr lang="en-US" sz="1400" b="1" dirty="0" err="1"/>
              <a:t>Nakoudojima</a:t>
            </a:r>
            <a:r>
              <a:rPr lang="en-US" sz="1400" b="1" dirty="0"/>
              <a:t> Island, part of Ogasawara Islands, Japan</a:t>
            </a:r>
          </a:p>
          <a:p>
            <a:pPr marL="0" indent="0">
              <a:buNone/>
            </a:pPr>
            <a:r>
              <a:rPr lang="en-US" sz="1400" b="1" dirty="0"/>
              <a:t>	Post eradication effects</a:t>
            </a:r>
            <a:endParaRPr lang="en-US" sz="600" b="1" dirty="0"/>
          </a:p>
          <a:p>
            <a:r>
              <a:rPr lang="en-US" sz="1400" i="1" dirty="0"/>
              <a:t>Describe the real-world ecological issue or system that the study is concerned with.</a:t>
            </a:r>
            <a:endParaRPr lang="en-US" sz="1000" i="1" dirty="0"/>
          </a:p>
          <a:p>
            <a:pPr marL="0" indent="0">
              <a:buNone/>
            </a:pPr>
            <a:r>
              <a:rPr lang="en-US" sz="1000" i="1" dirty="0"/>
              <a:t>	</a:t>
            </a:r>
            <a:r>
              <a:rPr lang="en-US" sz="1400" b="1" dirty="0"/>
              <a:t>Goats eradicated in a program 20 years ago. Is the current situation predictable based on their approach?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AAADA1-6A16-E58D-0938-7BD1B5077323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03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2179C-5B8D-68B9-A9DB-505CA5651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6269-4E04-89D6-0ED4-8B61ABD5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4133850" cy="5440679"/>
          </a:xfrm>
        </p:spPr>
        <p:txBody>
          <a:bodyPr>
            <a:normAutofit/>
          </a:bodyPr>
          <a:lstStyle/>
          <a:p>
            <a:r>
              <a:rPr lang="en-US" sz="1400" i="1" dirty="0"/>
              <a:t>What specific knowledge gap is this paper filling?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Paper says previous articles, mostly, 	don’t consider material cycles</a:t>
            </a:r>
          </a:p>
          <a:p>
            <a:r>
              <a:rPr lang="en-US" sz="1400" i="1" dirty="0"/>
              <a:t>Identify what was not previously known or understood before this paper was published.</a:t>
            </a:r>
          </a:p>
          <a:p>
            <a:r>
              <a:rPr lang="en-US" sz="1400" i="1" dirty="0"/>
              <a:t>Does it resolve an unanswered question, challenge an existing idea, extend a previous approach to a new system?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36A6D3-CA95-78B5-BA66-70FD0FB2310D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A1164-1DAB-3966-ABA9-9EB68CF9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88" y="640081"/>
            <a:ext cx="7035112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1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F448F-41F8-F9DF-E784-B81151C0A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7FF9-5194-146C-DEE1-4FD9C819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4133850" cy="5285231"/>
          </a:xfrm>
        </p:spPr>
        <p:txBody>
          <a:bodyPr>
            <a:normAutofit/>
          </a:bodyPr>
          <a:lstStyle/>
          <a:p>
            <a:r>
              <a:rPr lang="en-US" sz="1400" i="1" dirty="0"/>
              <a:t>What specific knowledge gap is this paper filling?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Paper says previous articles, mostly, 	don’t consider material cycles</a:t>
            </a:r>
          </a:p>
          <a:p>
            <a:r>
              <a:rPr lang="en-US" sz="1400" i="1" dirty="0"/>
              <a:t>Identify what was not previously known or understood before this paper was published.</a:t>
            </a:r>
          </a:p>
          <a:p>
            <a:pPr marL="0" indent="0">
              <a:buNone/>
            </a:pPr>
            <a:r>
              <a:rPr lang="en-US" sz="1400" b="1" i="1" dirty="0"/>
              <a:t>	</a:t>
            </a:r>
            <a:r>
              <a:rPr lang="en-US" sz="1400" b="1" dirty="0"/>
              <a:t>Paper says eradicating </a:t>
            </a:r>
            <a:r>
              <a:rPr lang="en-US" sz="1400" b="1" dirty="0" err="1"/>
              <a:t>goats+rats</a:t>
            </a:r>
            <a:r>
              <a:rPr lang="en-US" sz="1400" b="1" dirty="0"/>
              <a:t> at 	same time is best, but, that leads to 	extreme results. Either the entire 	island forested or total loss of forest.</a:t>
            </a:r>
            <a:endParaRPr lang="en-US" sz="1400" i="1" dirty="0"/>
          </a:p>
          <a:p>
            <a:r>
              <a:rPr lang="en-US" sz="1400" i="1" dirty="0"/>
              <a:t>Does it resolve an unanswered question, challenge an existing idea, extend a previous approach to a new system?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E5E0B8-AC08-EB1B-736B-01E7409A9375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027A9-9764-7092-4A5F-237DCA99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88" y="640081"/>
            <a:ext cx="7035112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7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7A09-B5A2-52AA-710A-E4CC5A3D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1420-D209-0DF1-ED37-E61364C7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4133850" cy="5330951"/>
          </a:xfrm>
        </p:spPr>
        <p:txBody>
          <a:bodyPr>
            <a:normAutofit/>
          </a:bodyPr>
          <a:lstStyle/>
          <a:p>
            <a:r>
              <a:rPr lang="en-US" sz="1400" i="1" dirty="0"/>
              <a:t>What specific knowledge gap is this paper filling?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Paper says previous articles, mostly, 	don’t consider material cycles</a:t>
            </a:r>
          </a:p>
          <a:p>
            <a:r>
              <a:rPr lang="en-US" sz="1400" i="1" dirty="0"/>
              <a:t>Identify what was not previously known or understood before this paper was published.</a:t>
            </a:r>
          </a:p>
          <a:p>
            <a:pPr marL="0" indent="0">
              <a:buNone/>
            </a:pPr>
            <a:r>
              <a:rPr lang="en-US" sz="1400" b="1" i="1" dirty="0"/>
              <a:t>	</a:t>
            </a:r>
            <a:r>
              <a:rPr lang="en-US" sz="1400" b="1" dirty="0"/>
              <a:t>Paper says eradicating </a:t>
            </a:r>
            <a:r>
              <a:rPr lang="en-US" sz="1400" b="1" dirty="0" err="1"/>
              <a:t>goats+rats</a:t>
            </a:r>
            <a:r>
              <a:rPr lang="en-US" sz="1400" b="1" dirty="0"/>
              <a:t> at 	same time is best, but, that leads to 	extreme results. Either the entire 	island forested or total loss of forest.</a:t>
            </a:r>
            <a:endParaRPr lang="en-US" sz="1400" i="1" dirty="0"/>
          </a:p>
          <a:p>
            <a:r>
              <a:rPr lang="en-US" sz="1400" i="1" dirty="0"/>
              <a:t>Does it resolve an unanswered question, challenge an existing idea, extend a previous approach to a new system?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The conclusion is that eradication 	alone isn’t enough. Eradication can 	lead to extreme and surprising 	results.  Post monitoring is 	necessary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53F6C4-90C1-95AB-33F4-79DB9AC5F06E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6F517-9C1A-BD5A-907F-82F4E950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88" y="640081"/>
            <a:ext cx="7035112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5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92399-DF8D-4834-EF93-B10349339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8871-871D-0676-3CF1-36495DE0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mathematical methods are used?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 community matrix, no model provided. Supplementary information carries details about individual calculations, 	but no overall system provided. No code provided.</a:t>
            </a:r>
          </a:p>
          <a:p>
            <a:r>
              <a:rPr lang="en-US" sz="1400" i="1" dirty="0"/>
              <a:t>Give a general description of the mathematical or modelling techniques applied in the paper (if any). </a:t>
            </a:r>
          </a:p>
          <a:p>
            <a:r>
              <a:rPr lang="en-US" sz="1400" i="1" dirty="0"/>
              <a:t>Do the authors make the case that these methods are appropriate for the problem they are studying?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8C4D1F-721B-6A21-58F8-3C58A269B38F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708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551B-F34F-37C7-65CB-0B9E81946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FE97-B9EF-ACE2-589E-9AA63D6C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1"/>
            <a:ext cx="10515600" cy="5541263"/>
          </a:xfrm>
        </p:spPr>
        <p:txBody>
          <a:bodyPr>
            <a:normAutofit/>
          </a:bodyPr>
          <a:lstStyle/>
          <a:p>
            <a:r>
              <a:rPr lang="en-US" sz="1400" i="1" dirty="0"/>
              <a:t>What mathematical methods are used?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b="1" dirty="0"/>
              <a:t>No community matrix, no model provided. Supplementary information carries details about individual calculations, 	but no overall system provided. No code provided.</a:t>
            </a:r>
          </a:p>
          <a:p>
            <a:r>
              <a:rPr lang="en-US" sz="1400" i="1" dirty="0"/>
              <a:t>Give a general description of the mathematical or modelling techniques applied in the paper (if any). </a:t>
            </a:r>
          </a:p>
          <a:p>
            <a:pPr marL="0" indent="0">
              <a:buNone/>
            </a:pPr>
            <a:r>
              <a:rPr lang="en-US" sz="1400" b="1" dirty="0"/>
              <a:t>	Goats removed by set amount of biomass per day. This doesn’t match the actual removal (intermittently over one 	year).</a:t>
            </a:r>
          </a:p>
          <a:p>
            <a:r>
              <a:rPr lang="en-US" sz="1400" i="1" dirty="0"/>
              <a:t>Do the authors make the case that these methods are appropriate for the problem they are studying?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BC326E-CD42-8215-1F3C-519B04BA1FE1}"/>
              </a:ext>
            </a:extLst>
          </p:cNvPr>
          <p:cNvSpPr txBox="1">
            <a:spLocks/>
          </p:cNvSpPr>
          <p:nvPr/>
        </p:nvSpPr>
        <p:spPr>
          <a:xfrm>
            <a:off x="838200" y="1847088"/>
            <a:ext cx="10515600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257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2098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Aptos</vt:lpstr>
      <vt:lpstr>Aptos Display</vt:lpstr>
      <vt:lpstr>Arial</vt:lpstr>
      <vt:lpstr>CharisSIL</vt:lpstr>
      <vt:lpstr>Office Theme</vt:lpstr>
      <vt:lpstr>Yoshida et al, 2019  Ecosystem changes following the eradication of invasive species: Evaluation of various eradication scenarios by computer simulation  https://doi.org/10.1016/j.ecolmodel.2019.108831.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Thomas</dc:creator>
  <cp:lastModifiedBy>Jason Thomas</cp:lastModifiedBy>
  <cp:revision>2</cp:revision>
  <dcterms:created xsi:type="dcterms:W3CDTF">2025-03-25T05:26:11Z</dcterms:created>
  <dcterms:modified xsi:type="dcterms:W3CDTF">2025-03-31T22:58:47Z</dcterms:modified>
</cp:coreProperties>
</file>