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800E51B-287A-42C4-908E-A4FB03515126}">
  <a:tblStyle styleId="{0800E51B-287A-42C4-908E-A4FB0351512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7"/>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19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9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9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9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9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9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9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9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900" u="none" cap="none" strike="noStrike">
                <a:solidFill>
                  <a:srgbClr val="000000"/>
                </a:solidFill>
                <a:latin typeface="Calibri"/>
                <a:ea typeface="Calibri"/>
                <a:cs typeface="Calibri"/>
                <a:sym typeface="Calibri"/>
              </a:defRPr>
            </a:lvl9pPr>
          </a:lstStyle>
          <a:p/>
        </p:txBody>
      </p:sp>
      <p:sp>
        <p:nvSpPr>
          <p:cNvPr id="4" name="Shape 4"/>
          <p:cNvSpPr txBox="1"/>
          <p:nvPr>
            <p:ph idx="10" type="dt"/>
          </p:nvPr>
        </p:nvSpPr>
        <p:spPr>
          <a:xfrm>
            <a:off x="3884612" y="0"/>
            <a:ext cx="2971800" cy="458787"/>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9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9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9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9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9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9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9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900" u="none" cap="none" strike="noStrike">
                <a:solidFill>
                  <a:srgbClr val="000000"/>
                </a:solidFill>
                <a:latin typeface="Calibri"/>
                <a:ea typeface="Calibri"/>
                <a:cs typeface="Calibri"/>
                <a:sym typeface="Calibri"/>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Shape 7"/>
          <p:cNvSpPr txBox="1"/>
          <p:nvPr>
            <p:ph idx="11" type="ftr"/>
          </p:nvPr>
        </p:nvSpPr>
        <p:spPr>
          <a:xfrm>
            <a:off x="0" y="8685212"/>
            <a:ext cx="2971800" cy="458787"/>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SzPts val="1400"/>
              <a:buNone/>
              <a:defRPr b="0" i="0" sz="19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9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9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9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9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9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9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9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900" u="none" cap="none" strike="noStrike">
                <a:solidFill>
                  <a:srgbClr val="000000"/>
                </a:solidFill>
                <a:latin typeface="Calibri"/>
                <a:ea typeface="Calibri"/>
                <a:cs typeface="Calibri"/>
                <a:sym typeface="Calibri"/>
              </a:defRPr>
            </a:lvl9pPr>
          </a:lstStyle>
          <a:p/>
        </p:txBody>
      </p:sp>
      <p:sp>
        <p:nvSpPr>
          <p:cNvPr id="8" name="Shape 8"/>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89" name="Shape 8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rPr lang="en-US" sz="1300">
                <a:solidFill>
                  <a:srgbClr val="333333"/>
                </a:solidFill>
                <a:highlight>
                  <a:srgbClr val="FFFFFF"/>
                </a:highlight>
                <a:latin typeface="Microsoft Yahei"/>
                <a:ea typeface="Microsoft Yahei"/>
                <a:cs typeface="Microsoft Yahei"/>
                <a:sym typeface="Microsoft Yahei"/>
              </a:rPr>
              <a:t>传统的数据集如WEATHERGOV</a:t>
            </a:r>
            <a:r>
              <a:rPr lang="en-US" sz="1300">
                <a:solidFill>
                  <a:srgbClr val="333333"/>
                </a:solidFill>
                <a:highlight>
                  <a:srgbClr val="FFFFFF"/>
                </a:highlight>
                <a:latin typeface="Microsoft Yahei"/>
                <a:ea typeface="Microsoft Yahei"/>
                <a:cs typeface="Microsoft Yahei"/>
                <a:sym typeface="Microsoft Yahei"/>
              </a:rPr>
              <a:t>和ROBOCUP</a:t>
            </a:r>
            <a:r>
              <a:rPr lang="en-US" sz="1300">
                <a:solidFill>
                  <a:srgbClr val="333333"/>
                </a:solidFill>
                <a:highlight>
                  <a:srgbClr val="FFFFFF"/>
                </a:highlight>
                <a:latin typeface="Microsoft Yahei"/>
                <a:ea typeface="Microsoft Yahei"/>
                <a:cs typeface="Microsoft Yahei"/>
                <a:sym typeface="Microsoft Yahei"/>
              </a:rPr>
              <a:t>的数据量较小，最大仅为几万条数据。</a:t>
            </a:r>
            <a:endParaRPr/>
          </a:p>
        </p:txBody>
      </p:sp>
      <p:sp>
        <p:nvSpPr>
          <p:cNvPr id="214" name="Shape 21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rPr lang="en-US" sz="1200"/>
              <a:t>也就是根据所有的data records和前t-1个词来估计第t个词，我们把record的representation经过双向LSTM，</a:t>
            </a:r>
            <a:endParaRPr sz="1200"/>
          </a:p>
        </p:txBody>
      </p:sp>
      <p:sp>
        <p:nvSpPr>
          <p:cNvPr id="237" name="Shape 23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rPr lang="en-US"/>
              <a:t>共享一些相邻数字的信息</a:t>
            </a:r>
            <a:endParaRPr/>
          </a:p>
        </p:txBody>
      </p:sp>
      <p:sp>
        <p:nvSpPr>
          <p:cNvPr id="253" name="Shape 25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273" name="Shape 27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rPr lang="en-US" sz="1300">
                <a:solidFill>
                  <a:srgbClr val="333333"/>
                </a:solidFill>
                <a:highlight>
                  <a:srgbClr val="FFFFFF"/>
                </a:highlight>
                <a:latin typeface="Microsoft Yahei"/>
                <a:ea typeface="Microsoft Yahei"/>
                <a:cs typeface="Microsoft Yahei"/>
                <a:sym typeface="Microsoft Yahei"/>
              </a:rPr>
              <a:t>面向餐馆描述领域的E2E数据集，每一条数据都对应多个参考文本(</a:t>
            </a:r>
            <a:r>
              <a:rPr lang="en-US" sz="1100">
                <a:solidFill>
                  <a:schemeClr val="dk1"/>
                </a:solidFill>
                <a:latin typeface="Calibri"/>
                <a:ea typeface="Calibri"/>
                <a:cs typeface="Calibri"/>
                <a:sym typeface="Calibri"/>
              </a:rPr>
              <a:t>8.1 references on average</a:t>
            </a:r>
            <a:r>
              <a:rPr lang="en-US" sz="1300">
                <a:solidFill>
                  <a:srgbClr val="333333"/>
                </a:solidFill>
                <a:highlight>
                  <a:srgbClr val="FFFFFF"/>
                </a:highlight>
                <a:latin typeface="Microsoft Yahei"/>
                <a:ea typeface="Microsoft Yahei"/>
                <a:cs typeface="Microsoft Yahei"/>
                <a:sym typeface="Microsoft Yahei"/>
              </a:rPr>
              <a:t>) </a:t>
            </a:r>
            <a:endParaRPr/>
          </a:p>
        </p:txBody>
      </p:sp>
      <p:sp>
        <p:nvSpPr>
          <p:cNvPr id="297" name="Shape 29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Shape 313"/>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rPr lang="en-US" sz="1300">
                <a:solidFill>
                  <a:srgbClr val="333333"/>
                </a:solidFill>
                <a:highlight>
                  <a:srgbClr val="FFFFFF"/>
                </a:highlight>
                <a:latin typeface="Microsoft Yahei"/>
                <a:ea typeface="Microsoft Yahei"/>
                <a:cs typeface="Microsoft Yahei"/>
                <a:sym typeface="Microsoft Yahei"/>
              </a:rPr>
              <a:t>餐馆信息按照顺序送入encoder，例如对于输入的餐馆信息name=X-name, eattype=restaurant，送入encoder的序列是inform、name、X-name、inform、eattype、restaurant。Encoder部分采用LSTM，用最后一步的输出初始化Decoder部分。Decoder部分使用LSTM并融入Attention机制，生成对于餐馆信息的介绍。</a:t>
            </a:r>
            <a:endParaRPr/>
          </a:p>
        </p:txBody>
      </p:sp>
      <p:sp>
        <p:nvSpPr>
          <p:cNvPr id="314" name="Shape 31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rPr lang="en-US" sz="1200"/>
              <a:t>为了确保生成的text的信息都在inform里，</a:t>
            </a:r>
            <a:r>
              <a:rPr lang="en-US" sz="1300">
                <a:solidFill>
                  <a:srgbClr val="333333"/>
                </a:solidFill>
                <a:highlight>
                  <a:srgbClr val="FFFFFF"/>
                </a:highlight>
                <a:latin typeface="Microsoft Yahei"/>
                <a:ea typeface="Microsoft Yahei"/>
                <a:cs typeface="Microsoft Yahei"/>
                <a:sym typeface="Microsoft Yahei"/>
              </a:rPr>
              <a:t>对于beam中生成的每一个候选text，</a:t>
            </a:r>
            <a:r>
              <a:rPr lang="en-US" sz="1200"/>
              <a:t>会采取一个reranker模型来惩罚超出inform的范围的text。</a:t>
            </a:r>
            <a:endParaRPr sz="1200"/>
          </a:p>
          <a:p>
            <a:pPr indent="0" lvl="0" marL="0" rtl="0">
              <a:lnSpc>
                <a:spcPct val="115000"/>
              </a:lnSpc>
              <a:spcBef>
                <a:spcPts val="0"/>
              </a:spcBef>
              <a:spcAft>
                <a:spcPts val="0"/>
              </a:spcAft>
              <a:buClr>
                <a:schemeClr val="dk1"/>
              </a:buClr>
              <a:buSzPts val="1100"/>
              <a:buFont typeface="Arial"/>
              <a:buNone/>
            </a:pPr>
            <a:r>
              <a:rPr lang="en-US" sz="1200">
                <a:solidFill>
                  <a:schemeClr val="dk1"/>
                </a:solidFill>
              </a:rPr>
              <a:t>reranker是在train dataset上单独训练的（不是和seq2seq一起），然后最小化海明距离，但是在test的时候，要在最后的beam search的得分基础上减去海明距离作为惩罚</a:t>
            </a:r>
            <a:endParaRPr sz="1200">
              <a:solidFill>
                <a:schemeClr val="dk1"/>
              </a:solidFill>
            </a:endParaRPr>
          </a:p>
          <a:p>
            <a:pPr indent="0" lvl="0" marL="0" rtl="0">
              <a:spcBef>
                <a:spcPts val="0"/>
              </a:spcBef>
              <a:spcAft>
                <a:spcPts val="0"/>
              </a:spcAft>
              <a:buNone/>
            </a:pPr>
            <a:r>
              <a:t/>
            </a:r>
            <a:endParaRPr sz="1200"/>
          </a:p>
        </p:txBody>
      </p:sp>
      <p:sp>
        <p:nvSpPr>
          <p:cNvPr id="330" name="Shape 33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sz="1200"/>
          </a:p>
        </p:txBody>
      </p:sp>
      <p:sp>
        <p:nvSpPr>
          <p:cNvPr id="345" name="Shape 34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Shape 363"/>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rPr lang="en-US" sz="1300">
                <a:solidFill>
                  <a:srgbClr val="333333"/>
                </a:solidFill>
                <a:highlight>
                  <a:srgbClr val="FFFFFF"/>
                </a:highlight>
                <a:latin typeface="Microsoft Yahei"/>
                <a:ea typeface="Microsoft Yahei"/>
                <a:cs typeface="Microsoft Yahei"/>
                <a:sym typeface="Microsoft Yahei"/>
              </a:rPr>
              <a:t>WikiBio通过抽取维基百科的infobox和正文第一段话，自动化地构建了一个大型平行语料库，包含了超过70万条平行数据和超过40万的词表。</a:t>
            </a:r>
            <a:endParaRPr/>
          </a:p>
        </p:txBody>
      </p:sp>
      <p:sp>
        <p:nvSpPr>
          <p:cNvPr id="364" name="Shape 36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Shape 388"/>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rPr lang="en-US" sz="1300">
                <a:solidFill>
                  <a:srgbClr val="333333"/>
                </a:solidFill>
                <a:highlight>
                  <a:srgbClr val="FFFFFF"/>
                </a:highlight>
                <a:latin typeface="Microsoft Yahei"/>
                <a:ea typeface="Microsoft Yahei"/>
                <a:cs typeface="Microsoft Yahei"/>
                <a:sym typeface="Microsoft Yahei"/>
              </a:rPr>
              <a:t>由于表格与非结构化文本相比是有结构信息的，比如表格中有域名(field name)、域值(field value)的概念。为了将域名的信息融入到表格的表示当中，目前有多种做法，如 Mei等人的工作[8]将表格中的记录表示成固定长度的one-hot向量，并利用循环神经网络对输入表格进行编码。Liu 的论文借鉴了Facebook AI论文中表格表示的思想，这个表示方法如图：</a:t>
            </a:r>
            <a:endParaRPr/>
          </a:p>
        </p:txBody>
      </p:sp>
      <p:sp>
        <p:nvSpPr>
          <p:cNvPr id="389" name="Shape 38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sz="1300">
              <a:solidFill>
                <a:srgbClr val="333333"/>
              </a:solidFill>
              <a:highlight>
                <a:srgbClr val="FFFFFF"/>
              </a:highlight>
              <a:latin typeface="Microsoft Yahei"/>
              <a:ea typeface="Microsoft Yahei"/>
              <a:cs typeface="Microsoft Yahei"/>
              <a:sym typeface="Microsoft Yahei"/>
            </a:endParaRPr>
          </a:p>
          <a:p>
            <a:pPr indent="0" lvl="0" marL="0" rtl="0">
              <a:spcBef>
                <a:spcPts val="0"/>
              </a:spcBef>
              <a:spcAft>
                <a:spcPts val="0"/>
              </a:spcAft>
              <a:buNone/>
            </a:pPr>
            <a:r>
              <a:rPr lang="en-US" sz="1300">
                <a:solidFill>
                  <a:srgbClr val="333333"/>
                </a:solidFill>
                <a:highlight>
                  <a:srgbClr val="FFFFFF"/>
                </a:highlight>
                <a:latin typeface="Microsoft Yahei"/>
                <a:ea typeface="Microsoft Yahei"/>
                <a:cs typeface="Microsoft Yahei"/>
                <a:sym typeface="Microsoft Yahei"/>
              </a:rPr>
              <a:t>WikiBio通过抽取维基百科的infobox和正文第一段话，自动化地构建了一个大型平行语料库，包含了超过70万条平行数据和超过40万的词表。</a:t>
            </a:r>
            <a:endParaRPr/>
          </a:p>
        </p:txBody>
      </p:sp>
      <p:sp>
        <p:nvSpPr>
          <p:cNvPr id="101" name="Shape 10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Shape 404"/>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a:spcBef>
                <a:spcPts val="0"/>
              </a:spcBef>
              <a:spcAft>
                <a:spcPts val="0"/>
              </a:spcAft>
              <a:buClr>
                <a:schemeClr val="dk1"/>
              </a:buClr>
              <a:buSzPts val="1100"/>
              <a:buFont typeface="Arial"/>
              <a:buNone/>
            </a:pPr>
            <a:r>
              <a:rPr lang="en-US" sz="1300">
                <a:solidFill>
                  <a:srgbClr val="333333"/>
                </a:solidFill>
                <a:highlight>
                  <a:srgbClr val="FFFFFF"/>
                </a:highlight>
                <a:latin typeface="Microsoft Yahei"/>
                <a:ea typeface="Microsoft Yahei"/>
                <a:cs typeface="Microsoft Yahei"/>
                <a:sym typeface="Microsoft Yahei"/>
              </a:rPr>
              <a:t>具体在模型方面，这个模型使用具有域门机制（field-gating）的编码器来使域名信息可以直接影响LSTM的cell state。同时，他们还引入了一种对偶注意力机制来融合表格中的内容信息和域信息。</a:t>
            </a:r>
            <a:endParaRPr>
              <a:solidFill>
                <a:schemeClr val="dk1"/>
              </a:solidFill>
            </a:endParaRPr>
          </a:p>
          <a:p>
            <a:pPr indent="0" lvl="0" marL="0" rtl="0">
              <a:spcBef>
                <a:spcPts val="0"/>
              </a:spcBef>
              <a:spcAft>
                <a:spcPts val="0"/>
              </a:spcAft>
              <a:buNone/>
            </a:pPr>
            <a:r>
              <a:t/>
            </a:r>
            <a:endParaRPr/>
          </a:p>
        </p:txBody>
      </p:sp>
      <p:sp>
        <p:nvSpPr>
          <p:cNvPr id="405" name="Shape 40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Shape 417"/>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418" name="Shape 41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Shape 438"/>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439" name="Shape 43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Shape 458"/>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Clr>
                <a:schemeClr val="dk1"/>
              </a:buClr>
              <a:buSzPts val="1100"/>
              <a:buFont typeface="Arial"/>
              <a:buNone/>
            </a:pPr>
            <a:r>
              <a:rPr lang="en-US" sz="1300">
                <a:solidFill>
                  <a:srgbClr val="333333"/>
                </a:solidFill>
                <a:highlight>
                  <a:srgbClr val="FFFFFF"/>
                </a:highlight>
                <a:latin typeface="Microsoft Yahei"/>
                <a:ea typeface="Microsoft Yahei"/>
                <a:cs typeface="Microsoft Yahei"/>
                <a:sym typeface="Microsoft Yahei"/>
              </a:rPr>
              <a:t>RotoWire和SBNation数据集，前者收集的是专业人士撰写的NBA赛事报道，而后者收集的是粉丝撰写的赛事简要。该数据集中的文本平均长度在337以上，显著长于上述数据集。</a:t>
            </a:r>
            <a:endParaRPr/>
          </a:p>
        </p:txBody>
      </p:sp>
      <p:sp>
        <p:nvSpPr>
          <p:cNvPr id="459" name="Shape 45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Shape 483"/>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rPr lang="en-US" sz="1400">
                <a:solidFill>
                  <a:schemeClr val="dk1"/>
                </a:solidFill>
              </a:rPr>
              <a:t>the latter conditions on whether there is a copy or not, and so in p_copy the source records compete only with each other. </a:t>
            </a:r>
            <a:endParaRPr/>
          </a:p>
        </p:txBody>
      </p:sp>
      <p:sp>
        <p:nvSpPr>
          <p:cNvPr id="484" name="Shape 48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Shape 500"/>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501" name="Shape 50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Shape 507"/>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508" name="Shape 50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Shape 521"/>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22" name="Shape 52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15" name="Shape 11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rPr lang="en-US" sz="1300">
                <a:solidFill>
                  <a:srgbClr val="333333"/>
                </a:solidFill>
                <a:highlight>
                  <a:srgbClr val="FFFFFF"/>
                </a:highlight>
                <a:latin typeface="Microsoft Yahei"/>
                <a:ea typeface="Microsoft Yahei"/>
                <a:cs typeface="Microsoft Yahei"/>
                <a:sym typeface="Microsoft Yahei"/>
              </a:rPr>
              <a:t>按照时间顺序列出了下面的6个数据，他们分别来自不同的领域，并且数据的表现形式也大不相同，比如最近的有，，还有，最后两个是比较传统的数据集。总的来说，data-to-text的任务就是将这些，，Data 生成对应的文本描述</a:t>
            </a:r>
            <a:endParaRPr/>
          </a:p>
        </p:txBody>
      </p:sp>
      <p:sp>
        <p:nvSpPr>
          <p:cNvPr id="122" name="Shape 12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rPr lang="en-US" sz="1300">
                <a:solidFill>
                  <a:srgbClr val="333333"/>
                </a:solidFill>
                <a:highlight>
                  <a:srgbClr val="FFFFFF"/>
                </a:highlight>
                <a:latin typeface="Microsoft Yahei"/>
                <a:ea typeface="Microsoft Yahei"/>
                <a:cs typeface="Microsoft Yahei"/>
                <a:sym typeface="Microsoft Yahei"/>
              </a:rPr>
              <a:t>ROBOCUP</a:t>
            </a:r>
            <a:endParaRPr/>
          </a:p>
        </p:txBody>
      </p:sp>
      <p:sp>
        <p:nvSpPr>
          <p:cNvPr id="139" name="Shape 13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rPr lang="en-US" sz="1300">
                <a:solidFill>
                  <a:srgbClr val="414141"/>
                </a:solidFill>
                <a:latin typeface="Microsoft Yahei"/>
                <a:ea typeface="Microsoft Yahei"/>
                <a:cs typeface="Microsoft Yahei"/>
                <a:sym typeface="Microsoft Yahei"/>
              </a:rPr>
              <a:t>内容选择+文本实现</a:t>
            </a:r>
            <a:endParaRPr sz="1300">
              <a:solidFill>
                <a:srgbClr val="414141"/>
              </a:solidFill>
              <a:latin typeface="Microsoft Yahei"/>
              <a:ea typeface="Microsoft Yahei"/>
              <a:cs typeface="Microsoft Yahei"/>
              <a:sym typeface="Microsoft Yahei"/>
            </a:endParaRPr>
          </a:p>
          <a:p>
            <a:pPr indent="0" lvl="0" marL="0" rtl="0">
              <a:spcBef>
                <a:spcPts val="0"/>
              </a:spcBef>
              <a:spcAft>
                <a:spcPts val="0"/>
              </a:spcAft>
              <a:buNone/>
            </a:pPr>
            <a:r>
              <a:rPr lang="en-US" sz="1300">
                <a:solidFill>
                  <a:srgbClr val="414141"/>
                </a:solidFill>
                <a:latin typeface="Microsoft Yahei"/>
                <a:ea typeface="Microsoft Yahei"/>
                <a:cs typeface="Microsoft Yahei"/>
                <a:sym typeface="Microsoft Yahei"/>
              </a:rPr>
              <a:t>传统的方法会分别两步实现两个系统，但是神经网络并不显示的分两步走，会弱化这两者的区别</a:t>
            </a:r>
            <a:endParaRPr sz="1300">
              <a:solidFill>
                <a:srgbClr val="414141"/>
              </a:solidFill>
              <a:latin typeface="Microsoft Yahei"/>
              <a:ea typeface="Microsoft Yahei"/>
              <a:cs typeface="Microsoft Yahei"/>
              <a:sym typeface="Microsoft Yahei"/>
            </a:endParaRPr>
          </a:p>
        </p:txBody>
      </p:sp>
      <p:sp>
        <p:nvSpPr>
          <p:cNvPr id="155" name="Shape 15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70" name="Shape 17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rPr lang="en-US" sz="1300">
                <a:solidFill>
                  <a:srgbClr val="333333"/>
                </a:solidFill>
                <a:highlight>
                  <a:srgbClr val="FFFFFF"/>
                </a:highlight>
                <a:latin typeface="Microsoft Yahei"/>
                <a:ea typeface="Microsoft Yahei"/>
                <a:cs typeface="Microsoft Yahei"/>
                <a:sym typeface="Microsoft Yahei"/>
              </a:rPr>
              <a:t>既然是一个生成任务，那么还是它的基本框架仍然是seq2seq框架，在encoders端建模data的表示，在deocder端生成text。但是往往不同的数据集的数据表现形式不一致，因为就有encoder和decoder框架。下面我以现在主流的几个数据集为例，抛砖引玉介绍近期在这些数据集上的paper</a:t>
            </a:r>
            <a:endParaRPr/>
          </a:p>
        </p:txBody>
      </p:sp>
      <p:sp>
        <p:nvSpPr>
          <p:cNvPr id="177" name="Shape 17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Clr>
                <a:schemeClr val="dk1"/>
              </a:buClr>
              <a:buSzPts val="1100"/>
              <a:buFont typeface="Arial"/>
              <a:buNone/>
            </a:pPr>
            <a:r>
              <a:rPr lang="en-US" sz="1300">
                <a:solidFill>
                  <a:srgbClr val="333333"/>
                </a:solidFill>
                <a:highlight>
                  <a:srgbClr val="FFFFFF"/>
                </a:highlight>
                <a:latin typeface="Microsoft Yahei"/>
                <a:ea typeface="Microsoft Yahei"/>
                <a:cs typeface="Microsoft Yahei"/>
                <a:sym typeface="Microsoft Yahei"/>
              </a:rPr>
              <a:t>ROBOCUP：关于机器人足球竞赛的数据集，一个type，然后包含多个key-value的piars。比如对于当前的这4个records，生成这个样子一段句子</a:t>
            </a:r>
            <a:endParaRPr/>
          </a:p>
        </p:txBody>
      </p:sp>
      <p:sp>
        <p:nvSpPr>
          <p:cNvPr id="197" name="Shape 19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内容" type="obj">
  <p:cSld name="OBJECT">
    <p:spTree>
      <p:nvGrpSpPr>
        <p:cNvPr id="18" name="Shape 18"/>
        <p:cNvGrpSpPr/>
        <p:nvPr/>
      </p:nvGrpSpPr>
      <p:grpSpPr>
        <a:xfrm>
          <a:off x="0" y="0"/>
          <a:ext cx="0" cy="0"/>
          <a:chOff x="0" y="0"/>
          <a:chExt cx="0" cy="0"/>
        </a:xfrm>
      </p:grpSpPr>
      <p:sp>
        <p:nvSpPr>
          <p:cNvPr id="19" name="Shape 19"/>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0" name="Shape 20"/>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9250" lvl="3" marL="1828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4pPr>
            <a:lvl5pPr indent="-349250" lvl="4" marL="22860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5pPr>
            <a:lvl6pPr indent="-349250" lvl="5" marL="27432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sp>
        <p:nvSpPr>
          <p:cNvPr id="21" name="Shape 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22" name="Shape 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9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23" name="Shape 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节标题" type="secHead">
  <p:cSld name="SECTION_HEADER">
    <p:spTree>
      <p:nvGrpSpPr>
        <p:cNvPr id="75" name="Shape 75"/>
        <p:cNvGrpSpPr/>
        <p:nvPr/>
      </p:nvGrpSpPr>
      <p:grpSpPr>
        <a:xfrm>
          <a:off x="0" y="0"/>
          <a:ext cx="0" cy="0"/>
          <a:chOff x="0" y="0"/>
          <a:chExt cx="0" cy="0"/>
        </a:xfrm>
      </p:grpSpPr>
      <p:sp>
        <p:nvSpPr>
          <p:cNvPr id="76" name="Shape 76"/>
          <p:cNvSpPr txBox="1"/>
          <p:nvPr>
            <p:ph type="title"/>
          </p:nvPr>
        </p:nvSpPr>
        <p:spPr>
          <a:xfrm>
            <a:off x="831849" y="1709740"/>
            <a:ext cx="10515600" cy="2852737"/>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SzPts val="1400"/>
              <a:buNone/>
              <a:defRPr b="0" i="0" sz="60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7" name="Shape 77"/>
          <p:cNvSpPr txBox="1"/>
          <p:nvPr>
            <p:ph idx="1" type="body"/>
          </p:nvPr>
        </p:nvSpPr>
        <p:spPr>
          <a:xfrm>
            <a:off x="831849" y="4589464"/>
            <a:ext cx="10515600" cy="1500187"/>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900"/>
              <a:buFont typeface="Arial"/>
              <a:buNone/>
              <a:defRPr b="0" i="0" sz="19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78" name="Shape 7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79" name="Shape 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9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80" name="Shape 8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幻灯片" type="title">
  <p:cSld name="TITLE">
    <p:spTree>
      <p:nvGrpSpPr>
        <p:cNvPr id="81" name="Shape 81"/>
        <p:cNvGrpSpPr/>
        <p:nvPr/>
      </p:nvGrpSpPr>
      <p:grpSpPr>
        <a:xfrm>
          <a:off x="0" y="0"/>
          <a:ext cx="0" cy="0"/>
          <a:chOff x="0" y="0"/>
          <a:chExt cx="0" cy="0"/>
        </a:xfrm>
      </p:grpSpPr>
      <p:sp>
        <p:nvSpPr>
          <p:cNvPr id="82" name="Shape 8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SzPts val="1400"/>
              <a:buNone/>
              <a:defRPr b="0" i="0" sz="60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83" name="Shape 83"/>
          <p:cNvSpPr txBox="1"/>
          <p:nvPr>
            <p:ph idx="1" type="subTitle"/>
          </p:nvPr>
        </p:nvSpPr>
        <p:spPr>
          <a:xfrm>
            <a:off x="1524000" y="3602037"/>
            <a:ext cx="9144000" cy="1655763"/>
          </a:xfrm>
          <a:prstGeom prst="rect">
            <a:avLst/>
          </a:prstGeom>
          <a:noFill/>
          <a:ln>
            <a:noFill/>
          </a:ln>
        </p:spPr>
        <p:txBody>
          <a:bodyPr anchorCtr="0" anchor="t" bIns="45700" lIns="91425" spcFirstLastPara="1" rIns="91425" wrap="square" tIns="45700"/>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900"/>
              <a:buFont typeface="Arial"/>
              <a:buNone/>
              <a:defRPr b="0" i="0" sz="19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84" name="Shape 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85" name="Shape 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9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86" name="Shape 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垂直排列标题与&#10;文本" type="vertTitleAndTx">
  <p:cSld name="VERTICAL_TITLE_AND_VERTICAL_TEXT">
    <p:spTree>
      <p:nvGrpSpPr>
        <p:cNvPr id="24" name="Shape 24"/>
        <p:cNvGrpSpPr/>
        <p:nvPr/>
      </p:nvGrpSpPr>
      <p:grpSpPr>
        <a:xfrm>
          <a:off x="0" y="0"/>
          <a:ext cx="0" cy="0"/>
          <a:chOff x="0" y="0"/>
          <a:chExt cx="0" cy="0"/>
        </a:xfrm>
      </p:grpSpPr>
      <p:sp>
        <p:nvSpPr>
          <p:cNvPr id="25" name="Shape 25"/>
          <p:cNvSpPr txBox="1"/>
          <p:nvPr>
            <p:ph type="title"/>
          </p:nvPr>
        </p:nvSpPr>
        <p:spPr>
          <a:xfrm rot="5400000">
            <a:off x="7133431" y="1956595"/>
            <a:ext cx="5811839" cy="26289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6" name="Shape 26"/>
          <p:cNvSpPr txBox="1"/>
          <p:nvPr>
            <p:ph idx="1" type="body"/>
          </p:nvPr>
        </p:nvSpPr>
        <p:spPr>
          <a:xfrm rot="5400000">
            <a:off x="1799431" y="-596105"/>
            <a:ext cx="5811839" cy="77343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9250" lvl="3" marL="1828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4pPr>
            <a:lvl5pPr indent="-349250" lvl="4" marL="22860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5pPr>
            <a:lvl6pPr indent="-349250" lvl="5" marL="27432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sp>
        <p:nvSpPr>
          <p:cNvPr id="27" name="Shape 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28" name="Shape 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9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29" name="Shape 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竖排文字" type="vertTx">
  <p:cSld name="VERTICAL_TEXT">
    <p:spTree>
      <p:nvGrpSpPr>
        <p:cNvPr id="30" name="Shape 30"/>
        <p:cNvGrpSpPr/>
        <p:nvPr/>
      </p:nvGrpSpPr>
      <p:grpSpPr>
        <a:xfrm>
          <a:off x="0" y="0"/>
          <a:ext cx="0" cy="0"/>
          <a:chOff x="0" y="0"/>
          <a:chExt cx="0" cy="0"/>
        </a:xfrm>
      </p:grpSpPr>
      <p:sp>
        <p:nvSpPr>
          <p:cNvPr id="31" name="Shape 31"/>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2" name="Shape 32"/>
          <p:cNvSpPr txBox="1"/>
          <p:nvPr>
            <p:ph idx="1" type="body"/>
          </p:nvPr>
        </p:nvSpPr>
        <p:spPr>
          <a:xfrm rot="5400000">
            <a:off x="3920332" y="-1256506"/>
            <a:ext cx="4351337" cy="105156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9250" lvl="3" marL="1828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4pPr>
            <a:lvl5pPr indent="-349250" lvl="4" marL="22860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5pPr>
            <a:lvl6pPr indent="-349250" lvl="5" marL="27432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9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图片与标题" type="picTx">
  <p:cSld name="PICTURE_WITH_CAPTION_TEXT">
    <p:spTree>
      <p:nvGrpSpPr>
        <p:cNvPr id="36" name="Shape 36"/>
        <p:cNvGrpSpPr/>
        <p:nvPr/>
      </p:nvGrpSpPr>
      <p:grpSpPr>
        <a:xfrm>
          <a:off x="0" y="0"/>
          <a:ext cx="0" cy="0"/>
          <a:chOff x="0" y="0"/>
          <a:chExt cx="0" cy="0"/>
        </a:xfrm>
      </p:grpSpPr>
      <p:sp>
        <p:nvSpPr>
          <p:cNvPr id="37" name="Shape 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SzPts val="1400"/>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8" name="Shape 38"/>
          <p:cNvSpPr/>
          <p:nvPr>
            <p:ph idx="2" type="pic"/>
          </p:nvPr>
        </p:nvSpPr>
        <p:spPr>
          <a:xfrm>
            <a:off x="5183188" y="987426"/>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39" name="Shape 39"/>
          <p:cNvSpPr txBox="1"/>
          <p:nvPr>
            <p:ph idx="1" type="body"/>
          </p:nvPr>
        </p:nvSpPr>
        <p:spPr>
          <a:xfrm>
            <a:off x="839788" y="2057401"/>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9pPr>
          </a:lstStyle>
          <a:p/>
        </p:txBody>
      </p:sp>
      <p:sp>
        <p:nvSpPr>
          <p:cNvPr id="40" name="Shape 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41" name="Shape 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9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42" name="Shape 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内容与标题" type="objTx">
  <p:cSld name="OBJECT_WITH_CAPTION_TEXT">
    <p:spTree>
      <p:nvGrpSpPr>
        <p:cNvPr id="43" name="Shape 43"/>
        <p:cNvGrpSpPr/>
        <p:nvPr/>
      </p:nvGrpSpPr>
      <p:grpSpPr>
        <a:xfrm>
          <a:off x="0" y="0"/>
          <a:ext cx="0" cy="0"/>
          <a:chOff x="0" y="0"/>
          <a:chExt cx="0" cy="0"/>
        </a:xfrm>
      </p:grpSpPr>
      <p:sp>
        <p:nvSpPr>
          <p:cNvPr id="44" name="Shape 4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SzPts val="1400"/>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45" name="Shape 45"/>
          <p:cNvSpPr txBox="1"/>
          <p:nvPr>
            <p:ph idx="1" type="body"/>
          </p:nvPr>
        </p:nvSpPr>
        <p:spPr>
          <a:xfrm>
            <a:off x="5183188" y="987426"/>
            <a:ext cx="6172200" cy="4873625"/>
          </a:xfrm>
          <a:prstGeom prst="rect">
            <a:avLst/>
          </a:prstGeom>
          <a:noFill/>
          <a:ln>
            <a:noFill/>
          </a:ln>
        </p:spPr>
        <p:txBody>
          <a:bodyPr anchorCtr="0" anchor="t" bIns="45700" lIns="91425" spcFirstLastPara="1" rIns="91425" wrap="square" tIns="45700"/>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6" name="Shape 46"/>
          <p:cNvSpPr txBox="1"/>
          <p:nvPr>
            <p:ph idx="2" type="body"/>
          </p:nvPr>
        </p:nvSpPr>
        <p:spPr>
          <a:xfrm>
            <a:off x="839788" y="2057401"/>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9pPr>
          </a:lstStyle>
          <a:p/>
        </p:txBody>
      </p:sp>
      <p:sp>
        <p:nvSpPr>
          <p:cNvPr id="47" name="Shape 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9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9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仅标题" type="titleOnly">
  <p:cSld name="TITLE_ONLY">
    <p:spTree>
      <p:nvGrpSpPr>
        <p:cNvPr id="54" name="Shape 54"/>
        <p:cNvGrpSpPr/>
        <p:nvPr/>
      </p:nvGrpSpPr>
      <p:grpSpPr>
        <a:xfrm>
          <a:off x="0" y="0"/>
          <a:ext cx="0" cy="0"/>
          <a:chOff x="0" y="0"/>
          <a:chExt cx="0" cy="0"/>
        </a:xfrm>
      </p:grpSpPr>
      <p:sp>
        <p:nvSpPr>
          <p:cNvPr id="55" name="Shape 55"/>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56" name="Shape 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57" name="Shape 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9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58" name="Shape 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比较" type="twoTxTwoObj">
  <p:cSld name="TWO_OBJECTS_WITH_TEXT">
    <p:spTree>
      <p:nvGrpSpPr>
        <p:cNvPr id="59" name="Shape 59"/>
        <p:cNvGrpSpPr/>
        <p:nvPr/>
      </p:nvGrpSpPr>
      <p:grpSpPr>
        <a:xfrm>
          <a:off x="0" y="0"/>
          <a:ext cx="0" cy="0"/>
          <a:chOff x="0" y="0"/>
          <a:chExt cx="0" cy="0"/>
        </a:xfrm>
      </p:grpSpPr>
      <p:sp>
        <p:nvSpPr>
          <p:cNvPr id="60" name="Shape 6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61" name="Shape 61"/>
          <p:cNvSpPr txBox="1"/>
          <p:nvPr>
            <p:ph idx="1" type="body"/>
          </p:nvPr>
        </p:nvSpPr>
        <p:spPr>
          <a:xfrm>
            <a:off x="839789" y="1681163"/>
            <a:ext cx="5157787"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900"/>
              <a:buFont typeface="Arial"/>
              <a:buNone/>
              <a:defRPr b="1" i="0" sz="1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62" name="Shape 62"/>
          <p:cNvSpPr txBox="1"/>
          <p:nvPr>
            <p:ph idx="2" type="body"/>
          </p:nvPr>
        </p:nvSpPr>
        <p:spPr>
          <a:xfrm>
            <a:off x="839789" y="2505075"/>
            <a:ext cx="5157787"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9250" lvl="3" marL="1828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4pPr>
            <a:lvl5pPr indent="-349250" lvl="4" marL="22860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5pPr>
            <a:lvl6pPr indent="-349250" lvl="5" marL="27432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sp>
        <p:nvSpPr>
          <p:cNvPr id="63" name="Shape 63"/>
          <p:cNvSpPr txBox="1"/>
          <p:nvPr>
            <p:ph idx="3" type="body"/>
          </p:nvPr>
        </p:nvSpPr>
        <p:spPr>
          <a:xfrm>
            <a:off x="6172201" y="1681163"/>
            <a:ext cx="5183188"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900"/>
              <a:buFont typeface="Arial"/>
              <a:buNone/>
              <a:defRPr b="1" i="0" sz="1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64" name="Shape 64"/>
          <p:cNvSpPr txBox="1"/>
          <p:nvPr>
            <p:ph idx="4" type="body"/>
          </p:nvPr>
        </p:nvSpPr>
        <p:spPr>
          <a:xfrm>
            <a:off x="6172201" y="2505075"/>
            <a:ext cx="5183188"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9250" lvl="3" marL="1828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4pPr>
            <a:lvl5pPr indent="-349250" lvl="4" marL="22860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5pPr>
            <a:lvl6pPr indent="-349250" lvl="5" marL="27432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9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两栏内容" type="twoObj">
  <p:cSld name="TWO_OBJECTS">
    <p:spTree>
      <p:nvGrpSpPr>
        <p:cNvPr id="68" name="Shape 68"/>
        <p:cNvGrpSpPr/>
        <p:nvPr/>
      </p:nvGrpSpPr>
      <p:grpSpPr>
        <a:xfrm>
          <a:off x="0" y="0"/>
          <a:ext cx="0" cy="0"/>
          <a:chOff x="0" y="0"/>
          <a:chExt cx="0" cy="0"/>
        </a:xfrm>
      </p:grpSpPr>
      <p:sp>
        <p:nvSpPr>
          <p:cNvPr id="69" name="Shape 69"/>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0" name="Shape 70"/>
          <p:cNvSpPr txBox="1"/>
          <p:nvPr>
            <p:ph idx="1" type="body"/>
          </p:nvPr>
        </p:nvSpPr>
        <p:spPr>
          <a:xfrm>
            <a:off x="838200" y="1825624"/>
            <a:ext cx="5181600" cy="4351339"/>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9250" lvl="3" marL="1828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4pPr>
            <a:lvl5pPr indent="-349250" lvl="4" marL="22860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5pPr>
            <a:lvl6pPr indent="-349250" lvl="5" marL="27432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sp>
        <p:nvSpPr>
          <p:cNvPr id="71" name="Shape 71"/>
          <p:cNvSpPr txBox="1"/>
          <p:nvPr>
            <p:ph idx="2" type="body"/>
          </p:nvPr>
        </p:nvSpPr>
        <p:spPr>
          <a:xfrm>
            <a:off x="6172200" y="1825624"/>
            <a:ext cx="5181600" cy="4351339"/>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9250" lvl="3" marL="1828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4pPr>
            <a:lvl5pPr indent="-349250" lvl="4" marL="22860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5pPr>
            <a:lvl6pPr indent="-349250" lvl="5" marL="27432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sp>
        <p:nvSpPr>
          <p:cNvPr id="72" name="Shape 7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73" name="Shape 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9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74" name="Shape 7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Shape 11"/>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9250" lvl="3" marL="1828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4pPr>
            <a:lvl5pPr indent="-349250" lvl="4" marL="22860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5pPr>
            <a:lvl6pPr indent="-349250" lvl="5" marL="27432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15" name="Shape 15"/>
          <p:cNvSpPr txBox="1"/>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sp>
        <p:nvSpPr>
          <p:cNvPr id="16" name="Shape 16"/>
          <p:cNvSpPr txBox="1"/>
          <p:nvPr/>
        </p:nvSpPr>
        <p:spPr>
          <a:xfrm>
            <a:off x="0" y="6445250"/>
            <a:ext cx="12192000" cy="419100"/>
          </a:xfrm>
          <a:prstGeom prst="rect">
            <a:avLst/>
          </a:pr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sp>
        <p:nvSpPr>
          <p:cNvPr id="17" name="Shape 17"/>
          <p:cNvSpPr txBox="1"/>
          <p:nvPr/>
        </p:nvSpPr>
        <p:spPr>
          <a:xfrm>
            <a:off x="0" y="6445250"/>
            <a:ext cx="1062037" cy="419100"/>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3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14.png"/><Relationship Id="rId5" Type="http://schemas.openxmlformats.org/officeDocument/2006/relationships/image" Target="../media/image17.png"/><Relationship Id="rId6" Type="http://schemas.openxmlformats.org/officeDocument/2006/relationships/image" Target="../media/image16.png"/><Relationship Id="rId7"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27.png"/><Relationship Id="rId5" Type="http://schemas.openxmlformats.org/officeDocument/2006/relationships/image" Target="../media/image24.png"/><Relationship Id="rId6" Type="http://schemas.openxmlformats.org/officeDocument/2006/relationships/image" Target="../media/image21.png"/><Relationship Id="rId7"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25.png"/><Relationship Id="rId5" Type="http://schemas.openxmlformats.org/officeDocument/2006/relationships/image" Target="../media/image32.png"/><Relationship Id="rId6" Type="http://schemas.openxmlformats.org/officeDocument/2006/relationships/image" Target="../media/image26.png"/><Relationship Id="rId7"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30.png"/><Relationship Id="rId5" Type="http://schemas.openxmlformats.org/officeDocument/2006/relationships/image" Target="../media/image29.png"/><Relationship Id="rId6"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nvSpPr>
        <p:spPr>
          <a:xfrm>
            <a:off x="0" y="3810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sp>
        <p:nvSpPr>
          <p:cNvPr id="92" name="Shape 92"/>
          <p:cNvSpPr txBox="1"/>
          <p:nvPr/>
        </p:nvSpPr>
        <p:spPr>
          <a:xfrm>
            <a:off x="0" y="2019300"/>
            <a:ext cx="12192000" cy="1447800"/>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900"/>
              <a:buFont typeface="Calibri"/>
              <a:buNone/>
            </a:pPr>
            <a:r>
              <a:rPr b="0" i="0" lang="en-US" sz="1900" u="none">
                <a:solidFill>
                  <a:srgbClr val="FFFFFF"/>
                </a:solidFill>
                <a:latin typeface="Calibri"/>
                <a:ea typeface="Calibri"/>
                <a:cs typeface="Calibri"/>
                <a:sym typeface="Calibri"/>
              </a:rPr>
              <a:t> </a:t>
            </a:r>
            <a:endParaRPr/>
          </a:p>
        </p:txBody>
      </p:sp>
      <p:pic>
        <p:nvPicPr>
          <p:cNvPr id="93" name="Shape 93"/>
          <p:cNvPicPr preferRelativeResize="0"/>
          <p:nvPr/>
        </p:nvPicPr>
        <p:blipFill rotWithShape="1">
          <a:blip r:embed="rId3">
            <a:alphaModFix/>
          </a:blip>
          <a:srcRect b="0" l="0" r="0" t="0"/>
          <a:stretch/>
        </p:blipFill>
        <p:spPr>
          <a:xfrm>
            <a:off x="4613275" y="660400"/>
            <a:ext cx="987425" cy="985837"/>
          </a:xfrm>
          <a:prstGeom prst="rect">
            <a:avLst/>
          </a:prstGeom>
          <a:noFill/>
          <a:ln>
            <a:noFill/>
          </a:ln>
        </p:spPr>
      </p:pic>
      <p:sp>
        <p:nvSpPr>
          <p:cNvPr id="94" name="Shape 94"/>
          <p:cNvSpPr txBox="1"/>
          <p:nvPr/>
        </p:nvSpPr>
        <p:spPr>
          <a:xfrm>
            <a:off x="5562600" y="895350"/>
            <a:ext cx="1884362" cy="6873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404040"/>
              </a:buClr>
              <a:buSzPts val="2400"/>
              <a:buFont typeface="Arial"/>
              <a:buNone/>
            </a:pPr>
            <a:r>
              <a:rPr b="1" i="0" lang="en-US" sz="2400" u="none">
                <a:solidFill>
                  <a:srgbClr val="404040"/>
                </a:solidFill>
                <a:latin typeface="Arial"/>
                <a:ea typeface="Arial"/>
                <a:cs typeface="Arial"/>
                <a:sym typeface="Arial"/>
              </a:rPr>
              <a:t> 北京大学</a:t>
            </a:r>
            <a:endParaRPr/>
          </a:p>
          <a:p>
            <a:pPr indent="0" lvl="0" marL="0" marR="0" rtl="0" algn="ctr">
              <a:lnSpc>
                <a:spcPct val="100000"/>
              </a:lnSpc>
              <a:spcBef>
                <a:spcPts val="0"/>
              </a:spcBef>
              <a:spcAft>
                <a:spcPts val="0"/>
              </a:spcAft>
              <a:buClr>
                <a:srgbClr val="404040"/>
              </a:buClr>
              <a:buSzPts val="1500"/>
              <a:buFont typeface="Arial"/>
              <a:buNone/>
            </a:pPr>
            <a:r>
              <a:rPr b="0" i="0" lang="en-US" sz="1500" u="none">
                <a:solidFill>
                  <a:srgbClr val="404040"/>
                </a:solidFill>
                <a:latin typeface="Arial"/>
                <a:ea typeface="Arial"/>
                <a:cs typeface="Arial"/>
                <a:sym typeface="Arial"/>
              </a:rPr>
              <a:t>  Peking University</a:t>
            </a:r>
            <a:endParaRPr/>
          </a:p>
        </p:txBody>
      </p:sp>
      <p:sp>
        <p:nvSpPr>
          <p:cNvPr id="95" name="Shape 95"/>
          <p:cNvSpPr/>
          <p:nvPr/>
        </p:nvSpPr>
        <p:spPr>
          <a:xfrm rot="5400000">
            <a:off x="3884612" y="-411162"/>
            <a:ext cx="609600" cy="8378825"/>
          </a:xfrm>
          <a:custGeom>
            <a:pathLst>
              <a:path extrusionOk="0" h="10791" w="10000">
                <a:moveTo>
                  <a:pt x="0" y="0"/>
                </a:moveTo>
                <a:lnTo>
                  <a:pt x="10000" y="325"/>
                </a:lnTo>
                <a:lnTo>
                  <a:pt x="10000" y="10791"/>
                </a:lnTo>
                <a:lnTo>
                  <a:pt x="0" y="10791"/>
                </a:lnTo>
                <a:lnTo>
                  <a:pt x="0" y="0"/>
                </a:lnTo>
                <a:close/>
              </a:path>
            </a:pathLst>
          </a:custGeom>
          <a:solidFill>
            <a:srgbClr val="A6A6A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sp>
        <p:nvSpPr>
          <p:cNvPr id="96" name="Shape 96"/>
          <p:cNvSpPr/>
          <p:nvPr/>
        </p:nvSpPr>
        <p:spPr>
          <a:xfrm flipH="1" rot="-5400000">
            <a:off x="9871075" y="1762125"/>
            <a:ext cx="609600" cy="4032250"/>
          </a:xfrm>
          <a:custGeom>
            <a:pathLst>
              <a:path extrusionOk="0" h="10000" w="10004">
                <a:moveTo>
                  <a:pt x="30" y="643"/>
                </a:moveTo>
                <a:lnTo>
                  <a:pt x="10004" y="0"/>
                </a:lnTo>
                <a:lnTo>
                  <a:pt x="10004" y="10000"/>
                </a:lnTo>
                <a:lnTo>
                  <a:pt x="4" y="10000"/>
                </a:lnTo>
                <a:cubicBezTo>
                  <a:pt x="-13" y="6827"/>
                  <a:pt x="47" y="3816"/>
                  <a:pt x="30" y="643"/>
                </a:cubicBezTo>
                <a:close/>
              </a:path>
            </a:pathLst>
          </a:custGeom>
          <a:solidFill>
            <a:srgbClr val="00B0F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sp>
        <p:nvSpPr>
          <p:cNvPr id="97" name="Shape 97"/>
          <p:cNvSpPr txBox="1"/>
          <p:nvPr/>
        </p:nvSpPr>
        <p:spPr>
          <a:xfrm>
            <a:off x="1538287" y="2349500"/>
            <a:ext cx="8801100" cy="83026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4800"/>
              <a:buFont typeface="Arial"/>
              <a:buNone/>
            </a:pPr>
            <a:r>
              <a:rPr b="1" i="0" lang="en-US" sz="4800" u="none">
                <a:solidFill>
                  <a:srgbClr val="FFFFFF"/>
                </a:solidFill>
                <a:latin typeface="Arial"/>
                <a:ea typeface="Arial"/>
                <a:cs typeface="Arial"/>
                <a:sym typeface="Arial"/>
              </a:rPr>
              <a:t>基于深度学习的数据到文本生成</a:t>
            </a:r>
            <a:endParaRPr/>
          </a:p>
        </p:txBody>
      </p:sp>
      <p:sp>
        <p:nvSpPr>
          <p:cNvPr id="98" name="Shape 98"/>
          <p:cNvSpPr txBox="1"/>
          <p:nvPr/>
        </p:nvSpPr>
        <p:spPr>
          <a:xfrm>
            <a:off x="9229725" y="3567112"/>
            <a:ext cx="2640012" cy="4603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罗福莉  2018/6/6</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750"/>
                                        <p:tgtEl>
                                          <p:spTgt spid="93"/>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600"/>
                                        <p:tgtEl>
                                          <p:spTgt spid="94"/>
                                        </p:tgtEl>
                                      </p:cBhvr>
                                    </p:animEffect>
                                  </p:childTnLst>
                                </p:cTn>
                              </p:par>
                            </p:childTnLst>
                          </p:cTn>
                        </p:par>
                        <p:par>
                          <p:cTn fill="hold">
                            <p:stCondLst>
                              <p:cond delay="1350"/>
                            </p:stCondLst>
                            <p:childTnLst>
                              <p:par>
                                <p:cTn fill="hold" nodeType="afterEffect" presetClass="entr" presetID="2" presetSubtype="8">
                                  <p:stCondLst>
                                    <p:cond delay="0"/>
                                  </p:stCondLst>
                                  <p:childTnLst>
                                    <p:set>
                                      <p:cBhvr>
                                        <p:cTn dur="1" fill="hold">
                                          <p:stCondLst>
                                            <p:cond delay="0"/>
                                          </p:stCondLst>
                                        </p:cTn>
                                        <p:tgtEl>
                                          <p:spTgt spid="92"/>
                                        </p:tgtEl>
                                        <p:attrNameLst>
                                          <p:attrName>style.visibility</p:attrName>
                                        </p:attrNameLst>
                                      </p:cBhvr>
                                      <p:to>
                                        <p:strVal val="visible"/>
                                      </p:to>
                                    </p:set>
                                    <p:anim calcmode="lin" valueType="num">
                                      <p:cBhvr additive="base">
                                        <p:cTn dur="250"/>
                                        <p:tgtEl>
                                          <p:spTgt spid="92"/>
                                        </p:tgtEl>
                                        <p:attrNameLst>
                                          <p:attrName>ppt_x</p:attrName>
                                        </p:attrNameLst>
                                      </p:cBhvr>
                                      <p:tavLst>
                                        <p:tav fmla="" tm="0">
                                          <p:val>
                                            <p:strVal val="#ppt_x-1"/>
                                          </p:val>
                                        </p:tav>
                                        <p:tav fmla="" tm="100000">
                                          <p:val>
                                            <p:strVal val="#ppt_x"/>
                                          </p:val>
                                        </p:tav>
                                      </p:tavLst>
                                    </p:anim>
                                  </p:childTnLst>
                                </p:cTn>
                              </p:par>
                            </p:childTnLst>
                          </p:cTn>
                        </p:par>
                        <p:par>
                          <p:cTn fill="hold">
                            <p:stCondLst>
                              <p:cond delay="1600"/>
                            </p:stCondLst>
                            <p:childTnLst>
                              <p:par>
                                <p:cTn fill="hold" nodeType="afterEffect" presetClass="entr" presetID="2" presetSubtype="8">
                                  <p:stCondLst>
                                    <p:cond delay="0"/>
                                  </p:stCondLst>
                                  <p:childTnLst>
                                    <p:set>
                                      <p:cBhvr>
                                        <p:cTn dur="1" fill="hold">
                                          <p:stCondLst>
                                            <p:cond delay="0"/>
                                          </p:stCondLst>
                                        </p:cTn>
                                        <p:tgtEl>
                                          <p:spTgt spid="95"/>
                                        </p:tgtEl>
                                        <p:attrNameLst>
                                          <p:attrName>style.visibility</p:attrName>
                                        </p:attrNameLst>
                                      </p:cBhvr>
                                      <p:to>
                                        <p:strVal val="visible"/>
                                      </p:to>
                                    </p:set>
                                    <p:anim calcmode="lin" valueType="num">
                                      <p:cBhvr additive="base">
                                        <p:cTn dur="250"/>
                                        <p:tgtEl>
                                          <p:spTgt spid="9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5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250"/>
                                        <p:tgtEl>
                                          <p:spTgt spid="96"/>
                                        </p:tgtEl>
                                        <p:attrNameLst>
                                          <p:attrName>ppt_x</p:attrName>
                                        </p:attrNameLst>
                                      </p:cBhvr>
                                      <p:tavLst>
                                        <p:tav fmla="" tm="0">
                                          <p:val>
                                            <p:strVal val="#ppt_x+1"/>
                                          </p:val>
                                        </p:tav>
                                        <p:tav fmla="" tm="100000">
                                          <p:val>
                                            <p:strVal val="#ppt_x"/>
                                          </p:val>
                                        </p:tav>
                                      </p:tavLst>
                                    </p:anim>
                                  </p:childTnLst>
                                </p:cTn>
                              </p:par>
                            </p:childTnLst>
                          </p:cTn>
                        </p:par>
                        <p:par>
                          <p:cTn fill="hold">
                            <p:stCondLst>
                              <p:cond delay="1850"/>
                            </p:stCondLst>
                            <p:childTnLst>
                              <p:par>
                                <p:cTn fill="hold" nodeType="afterEffect" presetClass="entr" presetID="2" presetSubtype="8">
                                  <p:stCondLst>
                                    <p:cond delay="0"/>
                                  </p:stCondLst>
                                  <p:childTnLst>
                                    <p:set>
                                      <p:cBhvr>
                                        <p:cTn dur="1" fill="hold">
                                          <p:stCondLst>
                                            <p:cond delay="0"/>
                                          </p:stCondLst>
                                        </p:cTn>
                                        <p:tgtEl>
                                          <p:spTgt spid="97"/>
                                        </p:tgtEl>
                                        <p:attrNameLst>
                                          <p:attrName>style.visibility</p:attrName>
                                        </p:attrNameLst>
                                      </p:cBhvr>
                                      <p:to>
                                        <p:strVal val="visible"/>
                                      </p:to>
                                    </p:set>
                                    <p:anim calcmode="lin" valueType="num">
                                      <p:cBhvr additive="base">
                                        <p:cTn dur="500"/>
                                        <p:tgtEl>
                                          <p:spTgt spid="97"/>
                                        </p:tgtEl>
                                        <p:attrNameLst>
                                          <p:attrName>ppt_x</p:attrName>
                                        </p:attrNameLst>
                                      </p:cBhvr>
                                      <p:tavLst>
                                        <p:tav fmla="" tm="0">
                                          <p:val>
                                            <p:strVal val="#ppt_x-1"/>
                                          </p:val>
                                        </p:tav>
                                        <p:tav fmla="" tm="100000">
                                          <p:val>
                                            <p:strVal val="#ppt_x"/>
                                          </p:val>
                                        </p:tav>
                                      </p:tavLst>
                                    </p:anim>
                                  </p:childTnLst>
                                </p:cTn>
                              </p:par>
                            </p:childTnLst>
                          </p:cTn>
                        </p:par>
                        <p:par>
                          <p:cTn fill="hold">
                            <p:stCondLst>
                              <p:cond delay="2350"/>
                            </p:stCondLst>
                            <p:childTnLst>
                              <p:par>
                                <p:cTn fill="hold" nodeType="after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25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grpSp>
        <p:nvGrpSpPr>
          <p:cNvPr id="216" name="Shape 216"/>
          <p:cNvGrpSpPr/>
          <p:nvPr/>
        </p:nvGrpSpPr>
        <p:grpSpPr>
          <a:xfrm>
            <a:off x="-675" y="515487"/>
            <a:ext cx="2676440" cy="484613"/>
            <a:chOff x="0" y="0"/>
            <a:chExt cx="2147483646" cy="2147483647"/>
          </a:xfrm>
        </p:grpSpPr>
        <p:pic>
          <p:nvPicPr>
            <p:cNvPr id="217" name="Shape 217"/>
            <p:cNvPicPr preferRelativeResize="0"/>
            <p:nvPr/>
          </p:nvPicPr>
          <p:blipFill rotWithShape="1">
            <a:blip r:embed="rId3">
              <a:alphaModFix/>
            </a:blip>
            <a:srcRect b="0" l="0" r="0" t="0"/>
            <a:stretch/>
          </p:blipFill>
          <p:spPr>
            <a:xfrm>
              <a:off x="541798" y="0"/>
              <a:ext cx="2146941848" cy="2079356820"/>
            </a:xfrm>
            <a:prstGeom prst="rect">
              <a:avLst/>
            </a:prstGeom>
            <a:noFill/>
            <a:ln>
              <a:noFill/>
            </a:ln>
          </p:spPr>
        </p:pic>
        <p:sp>
          <p:nvSpPr>
            <p:cNvPr id="218" name="Shape 218"/>
            <p:cNvSpPr txBox="1"/>
            <p:nvPr/>
          </p:nvSpPr>
          <p:spPr>
            <a:xfrm>
              <a:off x="0" y="201238381"/>
              <a:ext cx="2146950198" cy="1946245265"/>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dk1"/>
                </a:buClr>
                <a:buSzPts val="1800"/>
                <a:buFont typeface="Calibri"/>
                <a:buNone/>
              </a:pPr>
              <a:r>
                <a:rPr lang="en-US" sz="2400">
                  <a:solidFill>
                    <a:srgbClr val="F3F3F3"/>
                  </a:solidFill>
                </a:rPr>
                <a:t>WEATHERGOV</a:t>
              </a:r>
              <a:endParaRPr>
                <a:solidFill>
                  <a:srgbClr val="F3F3F3"/>
                </a:solidFill>
              </a:endParaRPr>
            </a:p>
          </p:txBody>
        </p:sp>
      </p:grpSp>
      <p:sp>
        <p:nvSpPr>
          <p:cNvPr id="219" name="Shape 219"/>
          <p:cNvSpPr txBox="1"/>
          <p:nvPr/>
        </p:nvSpPr>
        <p:spPr>
          <a:xfrm>
            <a:off x="322100" y="1650675"/>
            <a:ext cx="11463600" cy="4502400"/>
          </a:xfrm>
          <a:prstGeom prst="rect">
            <a:avLst/>
          </a:prstGeom>
          <a:noFill/>
          <a:ln>
            <a:noFill/>
          </a:ln>
        </p:spPr>
        <p:txBody>
          <a:bodyPr anchorCtr="0" anchor="t" bIns="45700" lIns="91425" spcFirstLastPara="1" rIns="91425" wrap="square" tIns="45700">
            <a:noAutofit/>
          </a:bodyPr>
          <a:lstStyle/>
          <a:p>
            <a:pPr indent="0" lvl="0" marL="0" rtl="0">
              <a:lnSpc>
                <a:spcPct val="150000"/>
              </a:lnSpc>
              <a:spcBef>
                <a:spcPts val="0"/>
              </a:spcBef>
              <a:spcAft>
                <a:spcPts val="0"/>
              </a:spcAft>
              <a:buClr>
                <a:schemeClr val="dk1"/>
              </a:buClr>
              <a:buSzPts val="1100"/>
              <a:buFont typeface="Arial"/>
              <a:buNone/>
            </a:pPr>
            <a:r>
              <a:t/>
            </a:r>
            <a:endParaRPr sz="2400"/>
          </a:p>
          <a:p>
            <a:pPr indent="0" lvl="0" marL="0" marR="0" rtl="0" algn="l">
              <a:lnSpc>
                <a:spcPct val="100000"/>
              </a:lnSpc>
              <a:spcBef>
                <a:spcPts val="0"/>
              </a:spcBef>
              <a:spcAft>
                <a:spcPts val="0"/>
              </a:spcAft>
              <a:buClr>
                <a:schemeClr val="dk1"/>
              </a:buClr>
              <a:buSzPts val="1800"/>
              <a:buFont typeface="Calibri"/>
              <a:buNone/>
            </a:pPr>
            <a:r>
              <a:t/>
            </a:r>
            <a:endParaRPr/>
          </a:p>
        </p:txBody>
      </p:sp>
      <p:pic>
        <p:nvPicPr>
          <p:cNvPr id="220" name="Shape 220"/>
          <p:cNvPicPr preferRelativeResize="0"/>
          <p:nvPr/>
        </p:nvPicPr>
        <p:blipFill>
          <a:blip r:embed="rId4">
            <a:alphaModFix/>
          </a:blip>
          <a:stretch>
            <a:fillRect/>
          </a:stretch>
        </p:blipFill>
        <p:spPr>
          <a:xfrm>
            <a:off x="2751625" y="896025"/>
            <a:ext cx="7225549" cy="4878100"/>
          </a:xfrm>
          <a:prstGeom prst="rect">
            <a:avLst/>
          </a:prstGeom>
          <a:noFill/>
          <a:ln>
            <a:noFill/>
          </a:ln>
        </p:spPr>
      </p:pic>
      <p:sp>
        <p:nvSpPr>
          <p:cNvPr id="221" name="Shape 221"/>
          <p:cNvSpPr txBox="1"/>
          <p:nvPr/>
        </p:nvSpPr>
        <p:spPr>
          <a:xfrm>
            <a:off x="29850" y="5864875"/>
            <a:ext cx="12132300" cy="563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H, Bansal M, Walter M R. What to talk about and how? selective generation using lstms with coarse-to-fine alignment[J]. arXiv preprint arXiv:1509.00838, 2015.</a:t>
            </a:r>
            <a:endParaRPr>
              <a:solidFill>
                <a:schemeClr val="dk1"/>
              </a:solidFill>
            </a:endParaRPr>
          </a:p>
          <a:p>
            <a:pPr indent="0" lvl="0" marL="0">
              <a:spcBef>
                <a:spcPts val="0"/>
              </a:spcBef>
              <a:spcAft>
                <a:spcPts val="0"/>
              </a:spcAft>
              <a:buNone/>
            </a:pPr>
            <a:r>
              <a:t/>
            </a:r>
            <a:endParaRPr/>
          </a:p>
        </p:txBody>
      </p:sp>
      <p:grpSp>
        <p:nvGrpSpPr>
          <p:cNvPr id="222" name="Shape 222"/>
          <p:cNvGrpSpPr/>
          <p:nvPr/>
        </p:nvGrpSpPr>
        <p:grpSpPr>
          <a:xfrm>
            <a:off x="10992301" y="6497915"/>
            <a:ext cx="285545" cy="285545"/>
            <a:chOff x="0" y="0"/>
            <a:chExt cx="2147483646" cy="2147483646"/>
          </a:xfrm>
        </p:grpSpPr>
        <p:sp>
          <p:nvSpPr>
            <p:cNvPr id="223" name="Shape 223"/>
            <p:cNvSpPr/>
            <p:nvPr/>
          </p:nvSpPr>
          <p:spPr>
            <a:xfrm>
              <a:off x="0" y="0"/>
              <a:ext cx="2147483646" cy="2147483646"/>
            </a:xfrm>
            <a:prstGeom prst="ellipse">
              <a:avLst/>
            </a:prstGeom>
            <a:solidFill>
              <a:srgbClr val="FCF8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sp>
          <p:nvSpPr>
            <p:cNvPr id="224" name="Shape 224"/>
            <p:cNvSpPr/>
            <p:nvPr/>
          </p:nvSpPr>
          <p:spPr>
            <a:xfrm>
              <a:off x="647661061" y="431770430"/>
              <a:ext cx="1033966939" cy="1204413323"/>
            </a:xfrm>
            <a:prstGeom prst="rightArrow">
              <a:avLst>
                <a:gd fmla="val 10800" name="adj1"/>
                <a:gd fmla="val 50000" name="adj2"/>
              </a:avLst>
            </a:prstGeom>
            <a:solidFill>
              <a:srgbClr val="00206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grpSp>
      <p:grpSp>
        <p:nvGrpSpPr>
          <p:cNvPr id="225" name="Shape 225"/>
          <p:cNvGrpSpPr/>
          <p:nvPr/>
        </p:nvGrpSpPr>
        <p:grpSpPr>
          <a:xfrm flipH="1">
            <a:off x="11628191" y="6497915"/>
            <a:ext cx="285545" cy="285545"/>
            <a:chOff x="0" y="0"/>
            <a:chExt cx="2147483646" cy="2147483646"/>
          </a:xfrm>
        </p:grpSpPr>
        <p:sp>
          <p:nvSpPr>
            <p:cNvPr id="226" name="Shape 226"/>
            <p:cNvSpPr/>
            <p:nvPr/>
          </p:nvSpPr>
          <p:spPr>
            <a:xfrm>
              <a:off x="0" y="0"/>
              <a:ext cx="2147483646" cy="2147483646"/>
            </a:xfrm>
            <a:prstGeom prst="ellipse">
              <a:avLst/>
            </a:prstGeom>
            <a:solidFill>
              <a:srgbClr val="FCF8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sp>
          <p:nvSpPr>
            <p:cNvPr id="227" name="Shape 227"/>
            <p:cNvSpPr/>
            <p:nvPr/>
          </p:nvSpPr>
          <p:spPr>
            <a:xfrm>
              <a:off x="647661061" y="431770430"/>
              <a:ext cx="1033966939" cy="1204413323"/>
            </a:xfrm>
            <a:prstGeom prst="rightArrow">
              <a:avLst>
                <a:gd fmla="val 10800" name="adj1"/>
                <a:gd fmla="val 50000" name="adj2"/>
              </a:avLst>
            </a:prstGeom>
            <a:solidFill>
              <a:srgbClr val="00206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grpSp>
      <p:sp>
        <p:nvSpPr>
          <p:cNvPr id="228" name="Shape 228"/>
          <p:cNvSpPr/>
          <p:nvPr/>
        </p:nvSpPr>
        <p:spPr>
          <a:xfrm>
            <a:off x="3801000" y="4012825"/>
            <a:ext cx="5719500" cy="402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 name="Shape 229"/>
          <p:cNvSpPr/>
          <p:nvPr/>
        </p:nvSpPr>
        <p:spPr>
          <a:xfrm>
            <a:off x="6535900" y="1091850"/>
            <a:ext cx="939300" cy="402600"/>
          </a:xfrm>
          <a:prstGeom prst="rect">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nvSpPr>
        <p:spPr>
          <a:xfrm>
            <a:off x="6218575" y="1915300"/>
            <a:ext cx="1162800" cy="402600"/>
          </a:xfrm>
          <a:prstGeom prst="rect">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nvSpPr>
        <p:spPr>
          <a:xfrm>
            <a:off x="6840700" y="4980000"/>
            <a:ext cx="1815600" cy="402600"/>
          </a:xfrm>
          <a:prstGeom prst="rect">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nvSpPr>
        <p:spPr>
          <a:xfrm>
            <a:off x="6424150" y="1494450"/>
            <a:ext cx="2594700" cy="4026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nvSpPr>
        <p:spPr>
          <a:xfrm>
            <a:off x="3801000" y="5382600"/>
            <a:ext cx="1594200" cy="4026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4" name="Shape 234"/>
          <p:cNvSpPr/>
          <p:nvPr/>
        </p:nvSpPr>
        <p:spPr>
          <a:xfrm>
            <a:off x="3926550" y="4577400"/>
            <a:ext cx="4729800" cy="402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grpSp>
        <p:nvGrpSpPr>
          <p:cNvPr id="239" name="Shape 239"/>
          <p:cNvGrpSpPr/>
          <p:nvPr/>
        </p:nvGrpSpPr>
        <p:grpSpPr>
          <a:xfrm>
            <a:off x="0" y="515487"/>
            <a:ext cx="2140612" cy="484624"/>
            <a:chOff x="0" y="0"/>
            <a:chExt cx="2147483647" cy="2147483647"/>
          </a:xfrm>
        </p:grpSpPr>
        <p:pic>
          <p:nvPicPr>
            <p:cNvPr id="240" name="Shape 240"/>
            <p:cNvPicPr preferRelativeResize="0"/>
            <p:nvPr/>
          </p:nvPicPr>
          <p:blipFill rotWithShape="1">
            <a:blip r:embed="rId3">
              <a:alphaModFix/>
            </a:blip>
            <a:srcRect b="0" l="0" r="0" t="0"/>
            <a:stretch/>
          </p:blipFill>
          <p:spPr>
            <a:xfrm>
              <a:off x="0" y="0"/>
              <a:ext cx="2147483647" cy="2079306789"/>
            </a:xfrm>
            <a:prstGeom prst="rect">
              <a:avLst/>
            </a:prstGeom>
            <a:noFill/>
            <a:ln>
              <a:noFill/>
            </a:ln>
          </p:spPr>
        </p:pic>
        <p:sp>
          <p:nvSpPr>
            <p:cNvPr id="241" name="Shape 241"/>
            <p:cNvSpPr txBox="1"/>
            <p:nvPr/>
          </p:nvSpPr>
          <p:spPr>
            <a:xfrm>
              <a:off x="198334290" y="201285209"/>
              <a:ext cx="1948618962" cy="1946198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400"/>
                <a:buFont typeface="Arial"/>
                <a:buNone/>
              </a:pPr>
              <a:r>
                <a:rPr lang="en-US" sz="2400">
                  <a:solidFill>
                    <a:schemeClr val="lt1"/>
                  </a:solidFill>
                </a:rPr>
                <a:t>Models</a:t>
              </a:r>
              <a:endParaRPr/>
            </a:p>
          </p:txBody>
        </p:sp>
      </p:grpSp>
      <p:grpSp>
        <p:nvGrpSpPr>
          <p:cNvPr id="242" name="Shape 242"/>
          <p:cNvGrpSpPr/>
          <p:nvPr/>
        </p:nvGrpSpPr>
        <p:grpSpPr>
          <a:xfrm>
            <a:off x="11550650" y="6507162"/>
            <a:ext cx="300037" cy="300037"/>
            <a:chOff x="0" y="0"/>
            <a:chExt cx="2147483647" cy="2147483647"/>
          </a:xfrm>
        </p:grpSpPr>
        <p:sp>
          <p:nvSpPr>
            <p:cNvPr id="243" name="Shape 243"/>
            <p:cNvSpPr/>
            <p:nvPr/>
          </p:nvSpPr>
          <p:spPr>
            <a:xfrm>
              <a:off x="0" y="0"/>
              <a:ext cx="2147483647" cy="2147483647"/>
            </a:xfrm>
            <a:prstGeom prst="ellipse">
              <a:avLst/>
            </a:prstGeom>
            <a:solidFill>
              <a:srgbClr val="FCF8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sp>
          <p:nvSpPr>
            <p:cNvPr id="244" name="Shape 244"/>
            <p:cNvSpPr/>
            <p:nvPr/>
          </p:nvSpPr>
          <p:spPr>
            <a:xfrm>
              <a:off x="647660937" y="431770348"/>
              <a:ext cx="1033966922" cy="1204413214"/>
            </a:xfrm>
            <a:prstGeom prst="rightArrow">
              <a:avLst>
                <a:gd fmla="val 10800" name="adj1"/>
                <a:gd fmla="val 50000" name="adj2"/>
              </a:avLst>
            </a:prstGeom>
            <a:solidFill>
              <a:srgbClr val="00206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grpSp>
      <p:grpSp>
        <p:nvGrpSpPr>
          <p:cNvPr id="245" name="Shape 245"/>
          <p:cNvGrpSpPr/>
          <p:nvPr/>
        </p:nvGrpSpPr>
        <p:grpSpPr>
          <a:xfrm flipH="1">
            <a:off x="11055350" y="6507162"/>
            <a:ext cx="300037" cy="300037"/>
            <a:chOff x="0" y="0"/>
            <a:chExt cx="2147483647" cy="2147483647"/>
          </a:xfrm>
        </p:grpSpPr>
        <p:sp>
          <p:nvSpPr>
            <p:cNvPr id="246" name="Shape 246"/>
            <p:cNvSpPr/>
            <p:nvPr/>
          </p:nvSpPr>
          <p:spPr>
            <a:xfrm>
              <a:off x="0" y="0"/>
              <a:ext cx="2147483647" cy="2147483647"/>
            </a:xfrm>
            <a:prstGeom prst="ellipse">
              <a:avLst/>
            </a:prstGeom>
            <a:solidFill>
              <a:srgbClr val="FCF8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sp>
          <p:nvSpPr>
            <p:cNvPr id="247" name="Shape 247"/>
            <p:cNvSpPr/>
            <p:nvPr/>
          </p:nvSpPr>
          <p:spPr>
            <a:xfrm>
              <a:off x="647660937" y="431770348"/>
              <a:ext cx="1033966922" cy="1204413214"/>
            </a:xfrm>
            <a:prstGeom prst="rightArrow">
              <a:avLst>
                <a:gd fmla="val 10800" name="adj1"/>
                <a:gd fmla="val 50000" name="adj2"/>
              </a:avLst>
            </a:prstGeom>
            <a:solidFill>
              <a:srgbClr val="00206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grpSp>
      <p:sp>
        <p:nvSpPr>
          <p:cNvPr id="248" name="Shape 248"/>
          <p:cNvSpPr txBox="1"/>
          <p:nvPr/>
        </p:nvSpPr>
        <p:spPr>
          <a:xfrm>
            <a:off x="1030287" y="5775437"/>
            <a:ext cx="107553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Mei H, Bansal M, Walter M R. What to talk about and how? selective generation using lstms with coarse-to-fine alignment[J]. arXiv preprint arXiv:1509.00838, 2015.</a:t>
            </a:r>
            <a:endParaRPr/>
          </a:p>
        </p:txBody>
      </p:sp>
      <p:pic>
        <p:nvPicPr>
          <p:cNvPr id="249" name="Shape 249"/>
          <p:cNvPicPr preferRelativeResize="0"/>
          <p:nvPr/>
        </p:nvPicPr>
        <p:blipFill rotWithShape="1">
          <a:blip r:embed="rId4">
            <a:alphaModFix/>
          </a:blip>
          <a:srcRect b="0" l="0" r="0" t="0"/>
          <a:stretch/>
        </p:blipFill>
        <p:spPr>
          <a:xfrm>
            <a:off x="3854600" y="392225"/>
            <a:ext cx="5835174" cy="5310224"/>
          </a:xfrm>
          <a:prstGeom prst="rect">
            <a:avLst/>
          </a:prstGeom>
          <a:noFill/>
          <a:ln>
            <a:noFill/>
          </a:ln>
        </p:spPr>
      </p:pic>
      <p:pic>
        <p:nvPicPr>
          <p:cNvPr id="250" name="Shape 250"/>
          <p:cNvPicPr preferRelativeResize="0"/>
          <p:nvPr/>
        </p:nvPicPr>
        <p:blipFill>
          <a:blip r:embed="rId5">
            <a:alphaModFix/>
          </a:blip>
          <a:stretch>
            <a:fillRect/>
          </a:stretch>
        </p:blipFill>
        <p:spPr>
          <a:xfrm>
            <a:off x="0" y="2380674"/>
            <a:ext cx="4265249" cy="1462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grpSp>
        <p:nvGrpSpPr>
          <p:cNvPr id="255" name="Shape 255"/>
          <p:cNvGrpSpPr/>
          <p:nvPr/>
        </p:nvGrpSpPr>
        <p:grpSpPr>
          <a:xfrm>
            <a:off x="10992301" y="6193115"/>
            <a:ext cx="285545" cy="285545"/>
            <a:chOff x="0" y="0"/>
            <a:chExt cx="2147483646" cy="2147483646"/>
          </a:xfrm>
        </p:grpSpPr>
        <p:sp>
          <p:nvSpPr>
            <p:cNvPr id="256" name="Shape 256"/>
            <p:cNvSpPr/>
            <p:nvPr/>
          </p:nvSpPr>
          <p:spPr>
            <a:xfrm>
              <a:off x="0" y="0"/>
              <a:ext cx="2147483646" cy="2147483646"/>
            </a:xfrm>
            <a:prstGeom prst="ellipse">
              <a:avLst/>
            </a:prstGeom>
            <a:solidFill>
              <a:srgbClr val="FCF8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sp>
          <p:nvSpPr>
            <p:cNvPr id="257" name="Shape 257"/>
            <p:cNvSpPr/>
            <p:nvPr/>
          </p:nvSpPr>
          <p:spPr>
            <a:xfrm>
              <a:off x="647661061" y="431770430"/>
              <a:ext cx="1033966939" cy="1204413323"/>
            </a:xfrm>
            <a:prstGeom prst="rightArrow">
              <a:avLst>
                <a:gd fmla="val 10800" name="adj1"/>
                <a:gd fmla="val 50000" name="adj2"/>
              </a:avLst>
            </a:prstGeom>
            <a:solidFill>
              <a:srgbClr val="00206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grpSp>
      <p:grpSp>
        <p:nvGrpSpPr>
          <p:cNvPr id="258" name="Shape 258"/>
          <p:cNvGrpSpPr/>
          <p:nvPr/>
        </p:nvGrpSpPr>
        <p:grpSpPr>
          <a:xfrm flipH="1">
            <a:off x="11628191" y="6193115"/>
            <a:ext cx="285545" cy="285545"/>
            <a:chOff x="0" y="0"/>
            <a:chExt cx="2147483646" cy="2147483646"/>
          </a:xfrm>
        </p:grpSpPr>
        <p:sp>
          <p:nvSpPr>
            <p:cNvPr id="259" name="Shape 259"/>
            <p:cNvSpPr/>
            <p:nvPr/>
          </p:nvSpPr>
          <p:spPr>
            <a:xfrm>
              <a:off x="0" y="0"/>
              <a:ext cx="2147483646" cy="2147483646"/>
            </a:xfrm>
            <a:prstGeom prst="ellipse">
              <a:avLst/>
            </a:prstGeom>
            <a:solidFill>
              <a:srgbClr val="FCF8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sp>
          <p:nvSpPr>
            <p:cNvPr id="260" name="Shape 260"/>
            <p:cNvSpPr/>
            <p:nvPr/>
          </p:nvSpPr>
          <p:spPr>
            <a:xfrm>
              <a:off x="647661061" y="431770430"/>
              <a:ext cx="1033966939" cy="1204413323"/>
            </a:xfrm>
            <a:prstGeom prst="rightArrow">
              <a:avLst>
                <a:gd fmla="val 10800" name="adj1"/>
                <a:gd fmla="val 50000" name="adj2"/>
              </a:avLst>
            </a:prstGeom>
            <a:solidFill>
              <a:srgbClr val="00206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grpSp>
      <p:grpSp>
        <p:nvGrpSpPr>
          <p:cNvPr id="261" name="Shape 261"/>
          <p:cNvGrpSpPr/>
          <p:nvPr/>
        </p:nvGrpSpPr>
        <p:grpSpPr>
          <a:xfrm>
            <a:off x="0" y="515501"/>
            <a:ext cx="2140612" cy="484627"/>
            <a:chOff x="0" y="0"/>
            <a:chExt cx="2147483647" cy="2147483647"/>
          </a:xfrm>
        </p:grpSpPr>
        <p:pic>
          <p:nvPicPr>
            <p:cNvPr id="262" name="Shape 262"/>
            <p:cNvPicPr preferRelativeResize="0"/>
            <p:nvPr/>
          </p:nvPicPr>
          <p:blipFill rotWithShape="1">
            <a:blip r:embed="rId3">
              <a:alphaModFix/>
            </a:blip>
            <a:srcRect b="0" l="0" r="0" t="0"/>
            <a:stretch/>
          </p:blipFill>
          <p:spPr>
            <a:xfrm>
              <a:off x="0" y="0"/>
              <a:ext cx="2147483647" cy="2079293307"/>
            </a:xfrm>
            <a:prstGeom prst="rect">
              <a:avLst/>
            </a:prstGeom>
            <a:noFill/>
            <a:ln>
              <a:noFill/>
            </a:ln>
          </p:spPr>
        </p:pic>
        <p:sp>
          <p:nvSpPr>
            <p:cNvPr id="263" name="Shape 263"/>
            <p:cNvSpPr txBox="1"/>
            <p:nvPr/>
          </p:nvSpPr>
          <p:spPr>
            <a:xfrm>
              <a:off x="351354137" y="201277887"/>
              <a:ext cx="1795603913" cy="1946205759"/>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lt1"/>
                </a:buClr>
                <a:buSzPts val="2400"/>
                <a:buFont typeface="Arial"/>
                <a:buNone/>
              </a:pPr>
              <a:r>
                <a:rPr lang="en-US" sz="2400">
                  <a:solidFill>
                    <a:schemeClr val="lt1"/>
                  </a:solidFill>
                </a:rPr>
                <a:t>Models</a:t>
              </a:r>
              <a:endParaRPr>
                <a:solidFill>
                  <a:schemeClr val="dk1"/>
                </a:solidFill>
              </a:endParaRPr>
            </a:p>
            <a:p>
              <a:pPr indent="0" lvl="0" marL="0" marR="0" rtl="0" algn="l">
                <a:lnSpc>
                  <a:spcPct val="100000"/>
                </a:lnSpc>
                <a:spcBef>
                  <a:spcPts val="0"/>
                </a:spcBef>
                <a:spcAft>
                  <a:spcPts val="0"/>
                </a:spcAft>
                <a:buClr>
                  <a:schemeClr val="lt1"/>
                </a:buClr>
                <a:buSzPts val="2400"/>
                <a:buFont typeface="Arial"/>
                <a:buNone/>
              </a:pPr>
              <a:r>
                <a:t/>
              </a:r>
              <a:endParaRPr sz="2400">
                <a:solidFill>
                  <a:schemeClr val="lt1"/>
                </a:solidFill>
              </a:endParaRPr>
            </a:p>
          </p:txBody>
        </p:sp>
      </p:grpSp>
      <p:sp>
        <p:nvSpPr>
          <p:cNvPr id="264" name="Shape 264"/>
          <p:cNvSpPr txBox="1"/>
          <p:nvPr/>
        </p:nvSpPr>
        <p:spPr>
          <a:xfrm>
            <a:off x="1030287" y="5507037"/>
            <a:ext cx="107553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Mei H, Bansal M, Walter M R. What to talk about and how? selective generation using lstms with coarse-to-fine alignment[J]. arXiv preprint arXiv:1509.00838, 2015.</a:t>
            </a:r>
            <a:endParaRPr/>
          </a:p>
        </p:txBody>
      </p:sp>
      <p:pic>
        <p:nvPicPr>
          <p:cNvPr id="265" name="Shape 265"/>
          <p:cNvPicPr preferRelativeResize="0"/>
          <p:nvPr/>
        </p:nvPicPr>
        <p:blipFill rotWithShape="1">
          <a:blip r:embed="rId4">
            <a:alphaModFix/>
          </a:blip>
          <a:srcRect b="0" l="0" r="0" t="57022"/>
          <a:stretch/>
        </p:blipFill>
        <p:spPr>
          <a:xfrm>
            <a:off x="6635300" y="80532"/>
            <a:ext cx="4429126" cy="1732300"/>
          </a:xfrm>
          <a:prstGeom prst="rect">
            <a:avLst/>
          </a:prstGeom>
          <a:noFill/>
          <a:ln>
            <a:noFill/>
          </a:ln>
        </p:spPr>
      </p:pic>
      <p:pic>
        <p:nvPicPr>
          <p:cNvPr id="266" name="Shape 266"/>
          <p:cNvPicPr preferRelativeResize="0"/>
          <p:nvPr/>
        </p:nvPicPr>
        <p:blipFill rotWithShape="1">
          <a:blip r:embed="rId5">
            <a:alphaModFix/>
          </a:blip>
          <a:srcRect b="0" l="0" r="0" t="0"/>
          <a:stretch/>
        </p:blipFill>
        <p:spPr>
          <a:xfrm>
            <a:off x="172062" y="1430537"/>
            <a:ext cx="5295900" cy="4064000"/>
          </a:xfrm>
          <a:prstGeom prst="rect">
            <a:avLst/>
          </a:prstGeom>
          <a:noFill/>
          <a:ln>
            <a:noFill/>
          </a:ln>
        </p:spPr>
      </p:pic>
      <p:sp>
        <p:nvSpPr>
          <p:cNvPr id="267" name="Shape 267"/>
          <p:cNvSpPr txBox="1"/>
          <p:nvPr/>
        </p:nvSpPr>
        <p:spPr>
          <a:xfrm>
            <a:off x="5467950" y="2147325"/>
            <a:ext cx="7066800" cy="2630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US" sz="2200">
                <a:solidFill>
                  <a:schemeClr val="dk1"/>
                </a:solidFill>
                <a:latin typeface="Calibri"/>
                <a:ea typeface="Calibri"/>
                <a:cs typeface="Calibri"/>
                <a:sym typeface="Calibri"/>
              </a:rPr>
              <a:t>r_i is concatenated by multiple “attribute (field) vectors”</a:t>
            </a:r>
            <a:endParaRPr b="1" sz="2200">
              <a:solidFill>
                <a:schemeClr val="dk1"/>
              </a:solidFill>
              <a:latin typeface="Calibri"/>
              <a:ea typeface="Calibri"/>
              <a:cs typeface="Calibri"/>
              <a:sym typeface="Calibri"/>
            </a:endParaRPr>
          </a:p>
          <a:p>
            <a:pPr indent="0" lvl="0" marL="0" rtl="0">
              <a:lnSpc>
                <a:spcPct val="115000"/>
              </a:lnSpc>
              <a:spcBef>
                <a:spcPts val="0"/>
              </a:spcBef>
              <a:spcAft>
                <a:spcPts val="0"/>
              </a:spcAft>
              <a:buNone/>
            </a:pPr>
            <a:r>
              <a:t/>
            </a:r>
            <a:endParaRPr sz="2200">
              <a:solidFill>
                <a:schemeClr val="dk1"/>
              </a:solidFill>
              <a:latin typeface="Calibri"/>
              <a:ea typeface="Calibri"/>
              <a:cs typeface="Calibri"/>
              <a:sym typeface="Calibri"/>
            </a:endParaRPr>
          </a:p>
          <a:p>
            <a:pPr indent="0" lvl="0" marL="0" rtl="0">
              <a:lnSpc>
                <a:spcPct val="150000"/>
              </a:lnSpc>
              <a:spcBef>
                <a:spcPts val="0"/>
              </a:spcBef>
              <a:spcAft>
                <a:spcPts val="0"/>
              </a:spcAft>
              <a:buClr>
                <a:schemeClr val="dk1"/>
              </a:buClr>
              <a:buSzPts val="1100"/>
              <a:buFont typeface="Arial"/>
              <a:buNone/>
            </a:pPr>
            <a:r>
              <a:rPr lang="en-US" sz="2200">
                <a:solidFill>
                  <a:schemeClr val="dk1"/>
                </a:solidFill>
                <a:latin typeface="Calibri"/>
                <a:ea typeface="Calibri"/>
                <a:cs typeface="Calibri"/>
                <a:sym typeface="Calibri"/>
              </a:rPr>
              <a:t>1) record type (e.g., “rain- Chance”) with a one-hot vector, </a:t>
            </a:r>
            <a:endParaRPr sz="2200">
              <a:solidFill>
                <a:schemeClr val="dk1"/>
              </a:solidFill>
              <a:latin typeface="Calibri"/>
              <a:ea typeface="Calibri"/>
              <a:cs typeface="Calibri"/>
              <a:sym typeface="Calibri"/>
            </a:endParaRPr>
          </a:p>
          <a:p>
            <a:pPr indent="0" lvl="0" marL="0" rtl="0">
              <a:lnSpc>
                <a:spcPct val="150000"/>
              </a:lnSpc>
              <a:spcBef>
                <a:spcPts val="0"/>
              </a:spcBef>
              <a:spcAft>
                <a:spcPts val="0"/>
              </a:spcAft>
              <a:buClr>
                <a:schemeClr val="dk1"/>
              </a:buClr>
              <a:buSzPts val="1100"/>
              <a:buFont typeface="Arial"/>
              <a:buNone/>
            </a:pPr>
            <a:r>
              <a:rPr lang="en-US" sz="2200">
                <a:solidFill>
                  <a:schemeClr val="dk1"/>
                </a:solidFill>
                <a:latin typeface="Calibri"/>
                <a:ea typeface="Calibri"/>
                <a:cs typeface="Calibri"/>
                <a:sym typeface="Calibri"/>
              </a:rPr>
              <a:t>2) record time slot (e.g., “17-06”) with a one-hot vector, </a:t>
            </a:r>
            <a:endParaRPr sz="2200">
              <a:solidFill>
                <a:schemeClr val="dk1"/>
              </a:solidFill>
              <a:latin typeface="Calibri"/>
              <a:ea typeface="Calibri"/>
              <a:cs typeface="Calibri"/>
              <a:sym typeface="Calibri"/>
            </a:endParaRPr>
          </a:p>
          <a:p>
            <a:pPr indent="0" lvl="0" marL="0" rtl="0">
              <a:lnSpc>
                <a:spcPct val="150000"/>
              </a:lnSpc>
              <a:spcBef>
                <a:spcPts val="0"/>
              </a:spcBef>
              <a:spcAft>
                <a:spcPts val="0"/>
              </a:spcAft>
              <a:buClr>
                <a:schemeClr val="dk1"/>
              </a:buClr>
              <a:buSzPts val="1100"/>
              <a:buFont typeface="Arial"/>
              <a:buNone/>
            </a:pPr>
            <a:r>
              <a:rPr lang="en-US" sz="2200">
                <a:solidFill>
                  <a:schemeClr val="dk1"/>
                </a:solidFill>
                <a:latin typeface="Calibri"/>
                <a:ea typeface="Calibri"/>
                <a:cs typeface="Calibri"/>
                <a:sym typeface="Calibri"/>
              </a:rPr>
              <a:t>3) record mode (e.g., “SSE”) with a one-hot vector, </a:t>
            </a:r>
            <a:endParaRPr sz="2200">
              <a:solidFill>
                <a:schemeClr val="dk1"/>
              </a:solidFill>
              <a:latin typeface="Calibri"/>
              <a:ea typeface="Calibri"/>
              <a:cs typeface="Calibri"/>
              <a:sym typeface="Calibri"/>
            </a:endParaRPr>
          </a:p>
          <a:p>
            <a:pPr indent="0" lvl="0" marL="0" rtl="0">
              <a:lnSpc>
                <a:spcPct val="150000"/>
              </a:lnSpc>
              <a:spcBef>
                <a:spcPts val="0"/>
              </a:spcBef>
              <a:spcAft>
                <a:spcPts val="0"/>
              </a:spcAft>
              <a:buNone/>
            </a:pPr>
            <a:r>
              <a:rPr lang="en-US" sz="2200">
                <a:solidFill>
                  <a:schemeClr val="dk1"/>
                </a:solidFill>
                <a:latin typeface="Calibri"/>
                <a:ea typeface="Calibri"/>
                <a:cs typeface="Calibri"/>
                <a:sym typeface="Calibri"/>
              </a:rPr>
              <a:t>4) record value (e.g., “20”) with a </a:t>
            </a:r>
            <a:r>
              <a:rPr lang="en-US" sz="2200">
                <a:solidFill>
                  <a:srgbClr val="38761D"/>
                </a:solidFill>
                <a:latin typeface="Calibri"/>
                <a:ea typeface="Calibri"/>
                <a:cs typeface="Calibri"/>
                <a:sym typeface="Calibri"/>
              </a:rPr>
              <a:t>0-1 vector. </a:t>
            </a:r>
            <a:endParaRPr sz="2200">
              <a:latin typeface="Calibri"/>
              <a:ea typeface="Calibri"/>
              <a:cs typeface="Calibri"/>
              <a:sym typeface="Calibri"/>
            </a:endParaRPr>
          </a:p>
        </p:txBody>
      </p:sp>
      <p:sp>
        <p:nvSpPr>
          <p:cNvPr id="268" name="Shape 268"/>
          <p:cNvSpPr/>
          <p:nvPr/>
        </p:nvSpPr>
        <p:spPr>
          <a:xfrm>
            <a:off x="311600" y="5091925"/>
            <a:ext cx="1594200" cy="4026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9" name="Shape 269"/>
          <p:cNvSpPr/>
          <p:nvPr/>
        </p:nvSpPr>
        <p:spPr>
          <a:xfrm>
            <a:off x="2584475" y="1875725"/>
            <a:ext cx="2166600" cy="4026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70" name="Shape 270"/>
          <p:cNvCxnSpPr/>
          <p:nvPr/>
        </p:nvCxnSpPr>
        <p:spPr>
          <a:xfrm flipH="1">
            <a:off x="5838025" y="1798375"/>
            <a:ext cx="1422600" cy="442800"/>
          </a:xfrm>
          <a:prstGeom prst="curvedConnector3">
            <a:avLst>
              <a:gd fmla="val 50000" name="adj1"/>
            </a:avLst>
          </a:prstGeom>
          <a:noFill/>
          <a:ln cap="flat" cmpd="sng" w="28575">
            <a:solidFill>
              <a:srgbClr val="980000"/>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grpSp>
        <p:nvGrpSpPr>
          <p:cNvPr id="275" name="Shape 275"/>
          <p:cNvGrpSpPr/>
          <p:nvPr/>
        </p:nvGrpSpPr>
        <p:grpSpPr>
          <a:xfrm>
            <a:off x="0" y="515501"/>
            <a:ext cx="2140612" cy="484627"/>
            <a:chOff x="0" y="0"/>
            <a:chExt cx="2147483647" cy="2147483647"/>
          </a:xfrm>
        </p:grpSpPr>
        <p:pic>
          <p:nvPicPr>
            <p:cNvPr id="276" name="Shape 276"/>
            <p:cNvPicPr preferRelativeResize="0"/>
            <p:nvPr/>
          </p:nvPicPr>
          <p:blipFill rotWithShape="1">
            <a:blip r:embed="rId3">
              <a:alphaModFix/>
            </a:blip>
            <a:srcRect b="0" l="0" r="0" t="0"/>
            <a:stretch/>
          </p:blipFill>
          <p:spPr>
            <a:xfrm>
              <a:off x="0" y="0"/>
              <a:ext cx="2147483647" cy="2079293307"/>
            </a:xfrm>
            <a:prstGeom prst="rect">
              <a:avLst/>
            </a:prstGeom>
            <a:noFill/>
            <a:ln>
              <a:noFill/>
            </a:ln>
          </p:spPr>
        </p:pic>
        <p:sp>
          <p:nvSpPr>
            <p:cNvPr id="277" name="Shape 277"/>
            <p:cNvSpPr txBox="1"/>
            <p:nvPr/>
          </p:nvSpPr>
          <p:spPr>
            <a:xfrm>
              <a:off x="351354137" y="201277887"/>
              <a:ext cx="1795603913" cy="1946205759"/>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lt1"/>
                </a:buClr>
                <a:buSzPts val="2400"/>
                <a:buFont typeface="Arial"/>
                <a:buNone/>
              </a:pPr>
              <a:r>
                <a:rPr lang="en-US" sz="2400">
                  <a:solidFill>
                    <a:schemeClr val="lt1"/>
                  </a:solidFill>
                </a:rPr>
                <a:t>Models</a:t>
              </a:r>
              <a:endParaRPr>
                <a:solidFill>
                  <a:schemeClr val="dk1"/>
                </a:solidFill>
              </a:endParaRPr>
            </a:p>
            <a:p>
              <a:pPr indent="0" lvl="0" marL="0" marR="0" rtl="0" algn="l">
                <a:lnSpc>
                  <a:spcPct val="100000"/>
                </a:lnSpc>
                <a:spcBef>
                  <a:spcPts val="0"/>
                </a:spcBef>
                <a:spcAft>
                  <a:spcPts val="0"/>
                </a:spcAft>
                <a:buClr>
                  <a:schemeClr val="lt1"/>
                </a:buClr>
                <a:buSzPts val="2400"/>
                <a:buFont typeface="Arial"/>
                <a:buNone/>
              </a:pPr>
              <a:r>
                <a:t/>
              </a:r>
              <a:endParaRPr sz="2400">
                <a:solidFill>
                  <a:schemeClr val="lt1"/>
                </a:solidFill>
              </a:endParaRPr>
            </a:p>
          </p:txBody>
        </p:sp>
      </p:grpSp>
      <p:grpSp>
        <p:nvGrpSpPr>
          <p:cNvPr id="278" name="Shape 278"/>
          <p:cNvGrpSpPr/>
          <p:nvPr/>
        </p:nvGrpSpPr>
        <p:grpSpPr>
          <a:xfrm>
            <a:off x="10992301" y="6193115"/>
            <a:ext cx="285545" cy="285545"/>
            <a:chOff x="0" y="0"/>
            <a:chExt cx="2147483646" cy="2147483646"/>
          </a:xfrm>
        </p:grpSpPr>
        <p:sp>
          <p:nvSpPr>
            <p:cNvPr id="279" name="Shape 279"/>
            <p:cNvSpPr/>
            <p:nvPr/>
          </p:nvSpPr>
          <p:spPr>
            <a:xfrm>
              <a:off x="0" y="0"/>
              <a:ext cx="2147483646" cy="2147483646"/>
            </a:xfrm>
            <a:prstGeom prst="ellipse">
              <a:avLst/>
            </a:prstGeom>
            <a:solidFill>
              <a:srgbClr val="FCF8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sp>
          <p:nvSpPr>
            <p:cNvPr id="280" name="Shape 280"/>
            <p:cNvSpPr/>
            <p:nvPr/>
          </p:nvSpPr>
          <p:spPr>
            <a:xfrm>
              <a:off x="647661061" y="431770430"/>
              <a:ext cx="1033966939" cy="1204413323"/>
            </a:xfrm>
            <a:prstGeom prst="rightArrow">
              <a:avLst>
                <a:gd fmla="val 10800" name="adj1"/>
                <a:gd fmla="val 50000" name="adj2"/>
              </a:avLst>
            </a:prstGeom>
            <a:solidFill>
              <a:srgbClr val="00206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grpSp>
      <p:grpSp>
        <p:nvGrpSpPr>
          <p:cNvPr id="281" name="Shape 281"/>
          <p:cNvGrpSpPr/>
          <p:nvPr/>
        </p:nvGrpSpPr>
        <p:grpSpPr>
          <a:xfrm flipH="1">
            <a:off x="11628191" y="6193115"/>
            <a:ext cx="285545" cy="285545"/>
            <a:chOff x="0" y="0"/>
            <a:chExt cx="2147483646" cy="2147483646"/>
          </a:xfrm>
        </p:grpSpPr>
        <p:sp>
          <p:nvSpPr>
            <p:cNvPr id="282" name="Shape 282"/>
            <p:cNvSpPr/>
            <p:nvPr/>
          </p:nvSpPr>
          <p:spPr>
            <a:xfrm>
              <a:off x="0" y="0"/>
              <a:ext cx="2147483646" cy="2147483646"/>
            </a:xfrm>
            <a:prstGeom prst="ellipse">
              <a:avLst/>
            </a:prstGeom>
            <a:solidFill>
              <a:srgbClr val="FCF8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sp>
          <p:nvSpPr>
            <p:cNvPr id="283" name="Shape 283"/>
            <p:cNvSpPr/>
            <p:nvPr/>
          </p:nvSpPr>
          <p:spPr>
            <a:xfrm>
              <a:off x="647661061" y="431770430"/>
              <a:ext cx="1033966939" cy="1204413323"/>
            </a:xfrm>
            <a:prstGeom prst="rightArrow">
              <a:avLst>
                <a:gd fmla="val 10800" name="adj1"/>
                <a:gd fmla="val 50000" name="adj2"/>
              </a:avLst>
            </a:prstGeom>
            <a:solidFill>
              <a:srgbClr val="00206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grpSp>
      <p:sp>
        <p:nvSpPr>
          <p:cNvPr id="284" name="Shape 284"/>
          <p:cNvSpPr txBox="1"/>
          <p:nvPr/>
        </p:nvSpPr>
        <p:spPr>
          <a:xfrm>
            <a:off x="1017924" y="6273150"/>
            <a:ext cx="111741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Mei H, Bansal M, Walter M R. What to talk about and how? selective generation using lstms with coarse-to-fine alignment[J]. arXiv preprint arXiv:1509.00838, 2015.</a:t>
            </a:r>
            <a:endParaRPr/>
          </a:p>
        </p:txBody>
      </p:sp>
      <p:pic>
        <p:nvPicPr>
          <p:cNvPr id="285" name="Shape 285"/>
          <p:cNvPicPr preferRelativeResize="0"/>
          <p:nvPr/>
        </p:nvPicPr>
        <p:blipFill rotWithShape="1">
          <a:blip r:embed="rId4">
            <a:alphaModFix/>
          </a:blip>
          <a:srcRect b="0" l="0" r="0" t="0"/>
          <a:stretch/>
        </p:blipFill>
        <p:spPr>
          <a:xfrm>
            <a:off x="5528473" y="1256923"/>
            <a:ext cx="5097728" cy="4639100"/>
          </a:xfrm>
          <a:prstGeom prst="rect">
            <a:avLst/>
          </a:prstGeom>
          <a:noFill/>
          <a:ln>
            <a:noFill/>
          </a:ln>
        </p:spPr>
      </p:pic>
      <p:pic>
        <p:nvPicPr>
          <p:cNvPr id="286" name="Shape 286"/>
          <p:cNvPicPr preferRelativeResize="0"/>
          <p:nvPr/>
        </p:nvPicPr>
        <p:blipFill rotWithShape="1">
          <a:blip r:embed="rId5">
            <a:alphaModFix/>
          </a:blip>
          <a:srcRect b="81512" l="4870" r="-4869" t="0"/>
          <a:stretch/>
        </p:blipFill>
        <p:spPr>
          <a:xfrm>
            <a:off x="-152400" y="1775700"/>
            <a:ext cx="4420146" cy="646200"/>
          </a:xfrm>
          <a:prstGeom prst="rect">
            <a:avLst/>
          </a:prstGeom>
          <a:noFill/>
          <a:ln>
            <a:noFill/>
          </a:ln>
        </p:spPr>
      </p:pic>
      <p:sp>
        <p:nvSpPr>
          <p:cNvPr id="287" name="Shape 287"/>
          <p:cNvSpPr txBox="1"/>
          <p:nvPr/>
        </p:nvSpPr>
        <p:spPr>
          <a:xfrm>
            <a:off x="61775" y="1219800"/>
            <a:ext cx="2686800" cy="555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US" sz="2400">
                <a:solidFill>
                  <a:schemeClr val="dk1"/>
                </a:solidFill>
              </a:rPr>
              <a:t>Pre-selector</a:t>
            </a:r>
            <a:endParaRPr b="1" sz="2400"/>
          </a:p>
        </p:txBody>
      </p:sp>
      <p:pic>
        <p:nvPicPr>
          <p:cNvPr id="288" name="Shape 288"/>
          <p:cNvPicPr preferRelativeResize="0"/>
          <p:nvPr/>
        </p:nvPicPr>
        <p:blipFill rotWithShape="1">
          <a:blip r:embed="rId6">
            <a:alphaModFix/>
          </a:blip>
          <a:srcRect b="56555" l="0" r="0" t="0"/>
          <a:stretch/>
        </p:blipFill>
        <p:spPr>
          <a:xfrm>
            <a:off x="-90625" y="3033575"/>
            <a:ext cx="3881350" cy="1173901"/>
          </a:xfrm>
          <a:prstGeom prst="rect">
            <a:avLst/>
          </a:prstGeom>
          <a:noFill/>
          <a:ln>
            <a:noFill/>
          </a:ln>
        </p:spPr>
      </p:pic>
      <p:sp>
        <p:nvSpPr>
          <p:cNvPr id="289" name="Shape 289"/>
          <p:cNvSpPr txBox="1"/>
          <p:nvPr/>
        </p:nvSpPr>
        <p:spPr>
          <a:xfrm>
            <a:off x="61775" y="2477675"/>
            <a:ext cx="2686800" cy="555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US" sz="2400">
                <a:solidFill>
                  <a:schemeClr val="dk1"/>
                </a:solidFill>
              </a:rPr>
              <a:t>S</a:t>
            </a:r>
            <a:r>
              <a:rPr b="1" lang="en-US" sz="2400">
                <a:solidFill>
                  <a:schemeClr val="dk1"/>
                </a:solidFill>
              </a:rPr>
              <a:t>tandard aligner</a:t>
            </a:r>
            <a:endParaRPr b="1" sz="2400"/>
          </a:p>
        </p:txBody>
      </p:sp>
      <p:sp>
        <p:nvSpPr>
          <p:cNvPr id="290" name="Shape 290"/>
          <p:cNvSpPr txBox="1"/>
          <p:nvPr/>
        </p:nvSpPr>
        <p:spPr>
          <a:xfrm>
            <a:off x="61775" y="4207475"/>
            <a:ext cx="2686800" cy="555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US" sz="2400">
                <a:solidFill>
                  <a:schemeClr val="dk1"/>
                </a:solidFill>
              </a:rPr>
              <a:t>Refiner</a:t>
            </a:r>
            <a:endParaRPr b="1" sz="2400"/>
          </a:p>
        </p:txBody>
      </p:sp>
      <p:pic>
        <p:nvPicPr>
          <p:cNvPr id="291" name="Shape 291"/>
          <p:cNvPicPr preferRelativeResize="0"/>
          <p:nvPr/>
        </p:nvPicPr>
        <p:blipFill>
          <a:blip r:embed="rId7">
            <a:alphaModFix/>
          </a:blip>
          <a:stretch>
            <a:fillRect/>
          </a:stretch>
        </p:blipFill>
        <p:spPr>
          <a:xfrm>
            <a:off x="0" y="4734189"/>
            <a:ext cx="3210925" cy="1491948"/>
          </a:xfrm>
          <a:prstGeom prst="rect">
            <a:avLst/>
          </a:prstGeom>
          <a:noFill/>
          <a:ln>
            <a:noFill/>
          </a:ln>
        </p:spPr>
      </p:pic>
      <p:cxnSp>
        <p:nvCxnSpPr>
          <p:cNvPr id="292" name="Shape 292"/>
          <p:cNvCxnSpPr>
            <a:stCxn id="287" idx="3"/>
          </p:cNvCxnSpPr>
          <p:nvPr/>
        </p:nvCxnSpPr>
        <p:spPr>
          <a:xfrm>
            <a:off x="2748575" y="1497750"/>
            <a:ext cx="4850700" cy="1702500"/>
          </a:xfrm>
          <a:prstGeom prst="curvedConnector3">
            <a:avLst>
              <a:gd fmla="val 50000" name="adj1"/>
            </a:avLst>
          </a:prstGeom>
          <a:noFill/>
          <a:ln cap="flat" cmpd="sng" w="19050">
            <a:solidFill>
              <a:srgbClr val="980000"/>
            </a:solidFill>
            <a:prstDash val="solid"/>
            <a:round/>
            <a:headEnd len="med" w="med" type="none"/>
            <a:tailEnd len="med" w="med" type="none"/>
          </a:ln>
        </p:spPr>
      </p:cxnSp>
      <p:cxnSp>
        <p:nvCxnSpPr>
          <p:cNvPr id="293" name="Shape 293"/>
          <p:cNvCxnSpPr>
            <a:stCxn id="289" idx="3"/>
          </p:cNvCxnSpPr>
          <p:nvPr/>
        </p:nvCxnSpPr>
        <p:spPr>
          <a:xfrm flipH="1" rot="10800000">
            <a:off x="2748575" y="2632025"/>
            <a:ext cx="3738600" cy="123600"/>
          </a:xfrm>
          <a:prstGeom prst="curvedConnector3">
            <a:avLst>
              <a:gd fmla="val 50000" name="adj1"/>
            </a:avLst>
          </a:prstGeom>
          <a:noFill/>
          <a:ln cap="flat" cmpd="sng" w="19050">
            <a:solidFill>
              <a:srgbClr val="00FF00"/>
            </a:solidFill>
            <a:prstDash val="solid"/>
            <a:round/>
            <a:headEnd len="med" w="med" type="none"/>
            <a:tailEnd len="med" w="med" type="none"/>
          </a:ln>
        </p:spPr>
      </p:cxnSp>
      <p:cxnSp>
        <p:nvCxnSpPr>
          <p:cNvPr id="294" name="Shape 294"/>
          <p:cNvCxnSpPr>
            <a:stCxn id="291" idx="0"/>
          </p:cNvCxnSpPr>
          <p:nvPr/>
        </p:nvCxnSpPr>
        <p:spPr>
          <a:xfrm rot="-5400000">
            <a:off x="4187712" y="24939"/>
            <a:ext cx="2127000" cy="7291500"/>
          </a:xfrm>
          <a:prstGeom prst="curvedConnector2">
            <a:avLst/>
          </a:prstGeom>
          <a:noFill/>
          <a:ln cap="flat" cmpd="sng" w="19050">
            <a:solidFill>
              <a:srgbClr val="0000FF"/>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grpSp>
        <p:nvGrpSpPr>
          <p:cNvPr id="299" name="Shape 299"/>
          <p:cNvGrpSpPr/>
          <p:nvPr/>
        </p:nvGrpSpPr>
        <p:grpSpPr>
          <a:xfrm>
            <a:off x="53675" y="15609"/>
            <a:ext cx="4055304" cy="484457"/>
            <a:chOff x="0" y="0"/>
            <a:chExt cx="2147483647" cy="2147483646"/>
          </a:xfrm>
        </p:grpSpPr>
        <p:pic>
          <p:nvPicPr>
            <p:cNvPr id="300" name="Shape 300"/>
            <p:cNvPicPr preferRelativeResize="0"/>
            <p:nvPr/>
          </p:nvPicPr>
          <p:blipFill rotWithShape="1">
            <a:blip r:embed="rId3">
              <a:alphaModFix/>
            </a:blip>
            <a:srcRect b="0" l="0" r="0" t="0"/>
            <a:stretch/>
          </p:blipFill>
          <p:spPr>
            <a:xfrm>
              <a:off x="0" y="0"/>
              <a:ext cx="1983729105" cy="2080027918"/>
            </a:xfrm>
            <a:prstGeom prst="rect">
              <a:avLst/>
            </a:prstGeom>
            <a:noFill/>
            <a:ln>
              <a:noFill/>
            </a:ln>
          </p:spPr>
        </p:pic>
        <p:sp>
          <p:nvSpPr>
            <p:cNvPr id="301" name="Shape 301"/>
            <p:cNvSpPr txBox="1"/>
            <p:nvPr/>
          </p:nvSpPr>
          <p:spPr>
            <a:xfrm>
              <a:off x="58043018" y="200503274"/>
              <a:ext cx="2089440628" cy="1946980372"/>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lt1"/>
                </a:buClr>
                <a:buSzPts val="2400"/>
                <a:buFont typeface="Arial"/>
                <a:buNone/>
              </a:pPr>
              <a:r>
                <a:rPr lang="en-US" sz="2400">
                  <a:solidFill>
                    <a:schemeClr val="lt1"/>
                  </a:solidFill>
                </a:rPr>
                <a:t>数据集：</a:t>
              </a:r>
              <a:r>
                <a:rPr lang="en-US" sz="2400">
                  <a:solidFill>
                    <a:schemeClr val="lt1"/>
                  </a:solidFill>
                </a:rPr>
                <a:t>E2E餐馆描述</a:t>
              </a:r>
              <a:endParaRPr sz="2400">
                <a:solidFill>
                  <a:schemeClr val="lt1"/>
                </a:solidFill>
              </a:endParaRPr>
            </a:p>
          </p:txBody>
        </p:sp>
      </p:grpSp>
      <p:sp>
        <p:nvSpPr>
          <p:cNvPr id="302" name="Shape 302"/>
          <p:cNvSpPr/>
          <p:nvPr/>
        </p:nvSpPr>
        <p:spPr>
          <a:xfrm>
            <a:off x="4871725" y="3368600"/>
            <a:ext cx="1098300" cy="644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aphicFrame>
        <p:nvGraphicFramePr>
          <p:cNvPr id="303" name="Shape 303"/>
          <p:cNvGraphicFramePr/>
          <p:nvPr/>
        </p:nvGraphicFramePr>
        <p:xfrm>
          <a:off x="8395325" y="15600"/>
          <a:ext cx="3000000" cy="3000000"/>
        </p:xfrm>
        <a:graphic>
          <a:graphicData uri="http://schemas.openxmlformats.org/drawingml/2006/table">
            <a:tbl>
              <a:tblPr>
                <a:noFill/>
                <a:tableStyleId>{0800E51B-287A-42C4-908E-A4FB03515126}</a:tableStyleId>
              </a:tblPr>
              <a:tblGrid>
                <a:gridCol w="973825"/>
                <a:gridCol w="924500"/>
                <a:gridCol w="949175"/>
                <a:gridCol w="949175"/>
              </a:tblGrid>
              <a:tr h="502300">
                <a:tc>
                  <a:txBody>
                    <a:bodyPr>
                      <a:noAutofit/>
                    </a:bodyPr>
                    <a:lstStyle/>
                    <a:p>
                      <a:pPr indent="0" lvl="0" marL="0" rtl="0">
                        <a:spcBef>
                          <a:spcPts val="0"/>
                        </a:spcBef>
                        <a:spcAft>
                          <a:spcPts val="0"/>
                        </a:spcAft>
                        <a:buNone/>
                      </a:pPr>
                      <a:r>
                        <a:rPr lang="en-US" sz="1800"/>
                        <a:t>Dataset</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1800"/>
                        <a:t>Train</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1800"/>
                        <a:t>Dev</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1800"/>
                        <a:t>Test</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75400">
                <a:tc>
                  <a:txBody>
                    <a:bodyPr>
                      <a:noAutofit/>
                    </a:bodyPr>
                    <a:lstStyle/>
                    <a:p>
                      <a:pPr indent="0" lvl="0" marL="0" rtl="0">
                        <a:spcBef>
                          <a:spcPts val="0"/>
                        </a:spcBef>
                        <a:spcAft>
                          <a:spcPts val="0"/>
                        </a:spcAft>
                        <a:buNone/>
                      </a:pPr>
                      <a:r>
                        <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1800"/>
                        <a:t>42,061</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1800"/>
                        <a:t>4672</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1800"/>
                        <a:t>630</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pic>
        <p:nvPicPr>
          <p:cNvPr id="304" name="Shape 304"/>
          <p:cNvPicPr preferRelativeResize="0"/>
          <p:nvPr/>
        </p:nvPicPr>
        <p:blipFill>
          <a:blip r:embed="rId4">
            <a:alphaModFix/>
          </a:blip>
          <a:stretch>
            <a:fillRect/>
          </a:stretch>
        </p:blipFill>
        <p:spPr>
          <a:xfrm>
            <a:off x="2552525" y="1958800"/>
            <a:ext cx="6935949" cy="3911325"/>
          </a:xfrm>
          <a:prstGeom prst="rect">
            <a:avLst/>
          </a:prstGeom>
          <a:noFill/>
          <a:ln>
            <a:noFill/>
          </a:ln>
        </p:spPr>
      </p:pic>
      <p:sp>
        <p:nvSpPr>
          <p:cNvPr id="305" name="Shape 305"/>
          <p:cNvSpPr txBox="1"/>
          <p:nvPr/>
        </p:nvSpPr>
        <p:spPr>
          <a:xfrm>
            <a:off x="510000" y="5690400"/>
            <a:ext cx="11609100" cy="104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Dušek O, Jurčíček F. Sequence-to-sequence generation for spoken dialogue via deep syntax trees and strings[J]. arXiv preprint arXiv:1606.05491, 2016.</a:t>
            </a:r>
            <a:endParaRPr>
              <a:solidFill>
                <a:schemeClr val="dk1"/>
              </a:solidFill>
            </a:endParaRPr>
          </a:p>
          <a:p>
            <a:pPr indent="0" lvl="0" marL="0">
              <a:spcBef>
                <a:spcPts val="0"/>
              </a:spcBef>
              <a:spcAft>
                <a:spcPts val="0"/>
              </a:spcAft>
              <a:buNone/>
            </a:pPr>
            <a:r>
              <a:t/>
            </a:r>
            <a:endParaRPr/>
          </a:p>
        </p:txBody>
      </p:sp>
      <p:grpSp>
        <p:nvGrpSpPr>
          <p:cNvPr id="306" name="Shape 306"/>
          <p:cNvGrpSpPr/>
          <p:nvPr/>
        </p:nvGrpSpPr>
        <p:grpSpPr>
          <a:xfrm>
            <a:off x="10992301" y="6497915"/>
            <a:ext cx="285545" cy="285545"/>
            <a:chOff x="0" y="0"/>
            <a:chExt cx="2147483646" cy="2147483646"/>
          </a:xfrm>
        </p:grpSpPr>
        <p:sp>
          <p:nvSpPr>
            <p:cNvPr id="307" name="Shape 307"/>
            <p:cNvSpPr/>
            <p:nvPr/>
          </p:nvSpPr>
          <p:spPr>
            <a:xfrm>
              <a:off x="0" y="0"/>
              <a:ext cx="2147483646" cy="2147483646"/>
            </a:xfrm>
            <a:prstGeom prst="ellipse">
              <a:avLst/>
            </a:prstGeom>
            <a:solidFill>
              <a:srgbClr val="FCF8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sp>
          <p:nvSpPr>
            <p:cNvPr id="308" name="Shape 308"/>
            <p:cNvSpPr/>
            <p:nvPr/>
          </p:nvSpPr>
          <p:spPr>
            <a:xfrm>
              <a:off x="647661061" y="431770430"/>
              <a:ext cx="1033966939" cy="1204413323"/>
            </a:xfrm>
            <a:prstGeom prst="rightArrow">
              <a:avLst>
                <a:gd fmla="val 10800" name="adj1"/>
                <a:gd fmla="val 50000" name="adj2"/>
              </a:avLst>
            </a:prstGeom>
            <a:solidFill>
              <a:srgbClr val="00206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grpSp>
      <p:grpSp>
        <p:nvGrpSpPr>
          <p:cNvPr id="309" name="Shape 309"/>
          <p:cNvGrpSpPr/>
          <p:nvPr/>
        </p:nvGrpSpPr>
        <p:grpSpPr>
          <a:xfrm flipH="1">
            <a:off x="11628191" y="6497915"/>
            <a:ext cx="285545" cy="285545"/>
            <a:chOff x="0" y="0"/>
            <a:chExt cx="2147483646" cy="2147483646"/>
          </a:xfrm>
        </p:grpSpPr>
        <p:sp>
          <p:nvSpPr>
            <p:cNvPr id="310" name="Shape 310"/>
            <p:cNvSpPr/>
            <p:nvPr/>
          </p:nvSpPr>
          <p:spPr>
            <a:xfrm>
              <a:off x="0" y="0"/>
              <a:ext cx="2147483646" cy="2147483646"/>
            </a:xfrm>
            <a:prstGeom prst="ellipse">
              <a:avLst/>
            </a:prstGeom>
            <a:solidFill>
              <a:srgbClr val="FCF8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sp>
          <p:nvSpPr>
            <p:cNvPr id="311" name="Shape 311"/>
            <p:cNvSpPr/>
            <p:nvPr/>
          </p:nvSpPr>
          <p:spPr>
            <a:xfrm>
              <a:off x="647661061" y="431770430"/>
              <a:ext cx="1033966939" cy="1204413323"/>
            </a:xfrm>
            <a:prstGeom prst="rightArrow">
              <a:avLst>
                <a:gd fmla="val 10800" name="adj1"/>
                <a:gd fmla="val 50000" name="adj2"/>
              </a:avLst>
            </a:prstGeom>
            <a:solidFill>
              <a:srgbClr val="00206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grpSp>
        <p:nvGrpSpPr>
          <p:cNvPr id="316" name="Shape 316"/>
          <p:cNvGrpSpPr/>
          <p:nvPr/>
        </p:nvGrpSpPr>
        <p:grpSpPr>
          <a:xfrm>
            <a:off x="11550650" y="6507162"/>
            <a:ext cx="300037" cy="300037"/>
            <a:chOff x="0" y="0"/>
            <a:chExt cx="2147483647" cy="2147483647"/>
          </a:xfrm>
        </p:grpSpPr>
        <p:sp>
          <p:nvSpPr>
            <p:cNvPr id="317" name="Shape 317"/>
            <p:cNvSpPr/>
            <p:nvPr/>
          </p:nvSpPr>
          <p:spPr>
            <a:xfrm>
              <a:off x="0" y="0"/>
              <a:ext cx="2147483647" cy="2147483647"/>
            </a:xfrm>
            <a:prstGeom prst="ellipse">
              <a:avLst/>
            </a:prstGeom>
            <a:solidFill>
              <a:srgbClr val="FCF8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sp>
          <p:nvSpPr>
            <p:cNvPr id="318" name="Shape 318"/>
            <p:cNvSpPr/>
            <p:nvPr/>
          </p:nvSpPr>
          <p:spPr>
            <a:xfrm>
              <a:off x="647660937" y="431770348"/>
              <a:ext cx="1033966922" cy="1204413214"/>
            </a:xfrm>
            <a:prstGeom prst="rightArrow">
              <a:avLst>
                <a:gd fmla="val 10800" name="adj1"/>
                <a:gd fmla="val 50000" name="adj2"/>
              </a:avLst>
            </a:prstGeom>
            <a:solidFill>
              <a:srgbClr val="00206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grpSp>
      <p:grpSp>
        <p:nvGrpSpPr>
          <p:cNvPr id="319" name="Shape 319"/>
          <p:cNvGrpSpPr/>
          <p:nvPr/>
        </p:nvGrpSpPr>
        <p:grpSpPr>
          <a:xfrm flipH="1">
            <a:off x="11055350" y="6507162"/>
            <a:ext cx="300037" cy="300037"/>
            <a:chOff x="0" y="0"/>
            <a:chExt cx="2147483647" cy="2147483647"/>
          </a:xfrm>
        </p:grpSpPr>
        <p:sp>
          <p:nvSpPr>
            <p:cNvPr id="320" name="Shape 320"/>
            <p:cNvSpPr/>
            <p:nvPr/>
          </p:nvSpPr>
          <p:spPr>
            <a:xfrm>
              <a:off x="0" y="0"/>
              <a:ext cx="2147483647" cy="2147483647"/>
            </a:xfrm>
            <a:prstGeom prst="ellipse">
              <a:avLst/>
            </a:prstGeom>
            <a:solidFill>
              <a:srgbClr val="FCF8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sp>
          <p:nvSpPr>
            <p:cNvPr id="321" name="Shape 321"/>
            <p:cNvSpPr/>
            <p:nvPr/>
          </p:nvSpPr>
          <p:spPr>
            <a:xfrm>
              <a:off x="647660937" y="431770348"/>
              <a:ext cx="1033966922" cy="1204413214"/>
            </a:xfrm>
            <a:prstGeom prst="rightArrow">
              <a:avLst>
                <a:gd fmla="val 10800" name="adj1"/>
                <a:gd fmla="val 50000" name="adj2"/>
              </a:avLst>
            </a:prstGeom>
            <a:solidFill>
              <a:srgbClr val="00206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grpSp>
      <p:sp>
        <p:nvSpPr>
          <p:cNvPr id="322" name="Shape 322"/>
          <p:cNvSpPr txBox="1"/>
          <p:nvPr/>
        </p:nvSpPr>
        <p:spPr>
          <a:xfrm>
            <a:off x="1030287" y="5507037"/>
            <a:ext cx="10755312" cy="646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Dušek O, Jurčíček F. Sequence-to-sequence generation for spoken dialogue via deep syntax trees and strings[J]. arXiv preprint arXiv:1606.05491, 2016.</a:t>
            </a:r>
            <a:endParaRPr/>
          </a:p>
        </p:txBody>
      </p:sp>
      <p:pic>
        <p:nvPicPr>
          <p:cNvPr id="323" name="Shape 323"/>
          <p:cNvPicPr preferRelativeResize="0"/>
          <p:nvPr/>
        </p:nvPicPr>
        <p:blipFill rotWithShape="1">
          <a:blip r:embed="rId3">
            <a:alphaModFix/>
          </a:blip>
          <a:srcRect b="0" l="0" r="0" t="0"/>
          <a:stretch/>
        </p:blipFill>
        <p:spPr>
          <a:xfrm>
            <a:off x="126088" y="2534523"/>
            <a:ext cx="11939824" cy="2417750"/>
          </a:xfrm>
          <a:prstGeom prst="rect">
            <a:avLst/>
          </a:prstGeom>
          <a:noFill/>
          <a:ln>
            <a:noFill/>
          </a:ln>
        </p:spPr>
      </p:pic>
      <p:pic>
        <p:nvPicPr>
          <p:cNvPr id="324" name="Shape 324"/>
          <p:cNvPicPr preferRelativeResize="0"/>
          <p:nvPr/>
        </p:nvPicPr>
        <p:blipFill rotWithShape="1">
          <a:blip r:embed="rId4">
            <a:alphaModFix/>
          </a:blip>
          <a:srcRect b="0" l="0" r="0" t="0"/>
          <a:stretch/>
        </p:blipFill>
        <p:spPr>
          <a:xfrm>
            <a:off x="2468075" y="1549375"/>
            <a:ext cx="7137625" cy="799250"/>
          </a:xfrm>
          <a:prstGeom prst="rect">
            <a:avLst/>
          </a:prstGeom>
          <a:noFill/>
          <a:ln>
            <a:noFill/>
          </a:ln>
        </p:spPr>
      </p:pic>
      <p:grpSp>
        <p:nvGrpSpPr>
          <p:cNvPr id="325" name="Shape 325"/>
          <p:cNvGrpSpPr/>
          <p:nvPr/>
        </p:nvGrpSpPr>
        <p:grpSpPr>
          <a:xfrm>
            <a:off x="0" y="508600"/>
            <a:ext cx="3746070" cy="484624"/>
            <a:chOff x="0" y="0"/>
            <a:chExt cx="2147483647" cy="2147483647"/>
          </a:xfrm>
        </p:grpSpPr>
        <p:pic>
          <p:nvPicPr>
            <p:cNvPr id="326" name="Shape 326"/>
            <p:cNvPicPr preferRelativeResize="0"/>
            <p:nvPr/>
          </p:nvPicPr>
          <p:blipFill rotWithShape="1">
            <a:blip r:embed="rId5">
              <a:alphaModFix/>
            </a:blip>
            <a:srcRect b="0" l="0" r="0" t="0"/>
            <a:stretch/>
          </p:blipFill>
          <p:spPr>
            <a:xfrm>
              <a:off x="0" y="0"/>
              <a:ext cx="2147483647" cy="2079306789"/>
            </a:xfrm>
            <a:prstGeom prst="rect">
              <a:avLst/>
            </a:prstGeom>
            <a:noFill/>
            <a:ln>
              <a:noFill/>
            </a:ln>
          </p:spPr>
        </p:pic>
        <p:sp>
          <p:nvSpPr>
            <p:cNvPr id="327" name="Shape 327"/>
            <p:cNvSpPr txBox="1"/>
            <p:nvPr/>
          </p:nvSpPr>
          <p:spPr>
            <a:xfrm>
              <a:off x="125668250" y="201285209"/>
              <a:ext cx="2021284814" cy="1946198437"/>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lt1"/>
                </a:buClr>
                <a:buSzPts val="2400"/>
                <a:buFont typeface="Arial"/>
                <a:buNone/>
              </a:pPr>
              <a:r>
                <a:rPr lang="en-US" sz="2400">
                  <a:solidFill>
                    <a:schemeClr val="lt1"/>
                  </a:solidFill>
                </a:rPr>
                <a:t>E2E餐馆描述 Model1</a:t>
              </a:r>
              <a:endParaRPr sz="2400">
                <a:solidFill>
                  <a:schemeClr val="lt1"/>
                </a:solidFill>
              </a:endParaRPr>
            </a:p>
            <a:p>
              <a:pPr indent="0" lvl="0" marL="0" marR="0" rtl="0" algn="l">
                <a:lnSpc>
                  <a:spcPct val="100000"/>
                </a:lnSpc>
                <a:spcBef>
                  <a:spcPts val="0"/>
                </a:spcBef>
                <a:spcAft>
                  <a:spcPts val="0"/>
                </a:spcAft>
                <a:buClr>
                  <a:schemeClr val="lt1"/>
                </a:buClr>
                <a:buSzPts val="2400"/>
                <a:buFont typeface="Arial"/>
                <a:buNone/>
              </a:pPr>
              <a:r>
                <a:t/>
              </a:r>
              <a:endParaRPr sz="2400">
                <a:solidFill>
                  <a:schemeClr val="lt1"/>
                </a:solidFil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grpSp>
        <p:nvGrpSpPr>
          <p:cNvPr id="332" name="Shape 332"/>
          <p:cNvGrpSpPr/>
          <p:nvPr/>
        </p:nvGrpSpPr>
        <p:grpSpPr>
          <a:xfrm>
            <a:off x="10992301" y="6193115"/>
            <a:ext cx="285545" cy="285545"/>
            <a:chOff x="0" y="0"/>
            <a:chExt cx="2147483646" cy="2147483646"/>
          </a:xfrm>
        </p:grpSpPr>
        <p:sp>
          <p:nvSpPr>
            <p:cNvPr id="333" name="Shape 333"/>
            <p:cNvSpPr/>
            <p:nvPr/>
          </p:nvSpPr>
          <p:spPr>
            <a:xfrm>
              <a:off x="0" y="0"/>
              <a:ext cx="2147483646" cy="2147483646"/>
            </a:xfrm>
            <a:prstGeom prst="ellipse">
              <a:avLst/>
            </a:prstGeom>
            <a:solidFill>
              <a:srgbClr val="FCF8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sp>
          <p:nvSpPr>
            <p:cNvPr id="334" name="Shape 334"/>
            <p:cNvSpPr/>
            <p:nvPr/>
          </p:nvSpPr>
          <p:spPr>
            <a:xfrm>
              <a:off x="647661061" y="431770430"/>
              <a:ext cx="1033966939" cy="1204413323"/>
            </a:xfrm>
            <a:prstGeom prst="rightArrow">
              <a:avLst>
                <a:gd fmla="val 10800" name="adj1"/>
                <a:gd fmla="val 50000" name="adj2"/>
              </a:avLst>
            </a:prstGeom>
            <a:solidFill>
              <a:srgbClr val="00206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grpSp>
      <p:grpSp>
        <p:nvGrpSpPr>
          <p:cNvPr id="335" name="Shape 335"/>
          <p:cNvGrpSpPr/>
          <p:nvPr/>
        </p:nvGrpSpPr>
        <p:grpSpPr>
          <a:xfrm flipH="1">
            <a:off x="11628191" y="6193115"/>
            <a:ext cx="285545" cy="285545"/>
            <a:chOff x="0" y="0"/>
            <a:chExt cx="2147483646" cy="2147483646"/>
          </a:xfrm>
        </p:grpSpPr>
        <p:sp>
          <p:nvSpPr>
            <p:cNvPr id="336" name="Shape 336"/>
            <p:cNvSpPr/>
            <p:nvPr/>
          </p:nvSpPr>
          <p:spPr>
            <a:xfrm>
              <a:off x="0" y="0"/>
              <a:ext cx="2147483646" cy="2147483646"/>
            </a:xfrm>
            <a:prstGeom prst="ellipse">
              <a:avLst/>
            </a:prstGeom>
            <a:solidFill>
              <a:srgbClr val="FCF8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sp>
          <p:nvSpPr>
            <p:cNvPr id="337" name="Shape 337"/>
            <p:cNvSpPr/>
            <p:nvPr/>
          </p:nvSpPr>
          <p:spPr>
            <a:xfrm>
              <a:off x="647661061" y="431770430"/>
              <a:ext cx="1033966939" cy="1204413323"/>
            </a:xfrm>
            <a:prstGeom prst="rightArrow">
              <a:avLst>
                <a:gd fmla="val 10800" name="adj1"/>
                <a:gd fmla="val 50000" name="adj2"/>
              </a:avLst>
            </a:prstGeom>
            <a:solidFill>
              <a:srgbClr val="00206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grpSp>
      <p:sp>
        <p:nvSpPr>
          <p:cNvPr id="338" name="Shape 338"/>
          <p:cNvSpPr txBox="1"/>
          <p:nvPr/>
        </p:nvSpPr>
        <p:spPr>
          <a:xfrm>
            <a:off x="1030287" y="5507037"/>
            <a:ext cx="107553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Dušek O, Jurčíček F. Sequence-to-sequence generation for spoken dialogue via deep syntax trees and strings[J]. arXiv preprint arXiv:1606.05491, 2016.</a:t>
            </a:r>
            <a:endParaRPr/>
          </a:p>
        </p:txBody>
      </p:sp>
      <p:pic>
        <p:nvPicPr>
          <p:cNvPr id="339" name="Shape 339"/>
          <p:cNvPicPr preferRelativeResize="0"/>
          <p:nvPr/>
        </p:nvPicPr>
        <p:blipFill>
          <a:blip r:embed="rId3">
            <a:alphaModFix/>
          </a:blip>
          <a:stretch>
            <a:fillRect/>
          </a:stretch>
        </p:blipFill>
        <p:spPr>
          <a:xfrm>
            <a:off x="2782525" y="1470951"/>
            <a:ext cx="6626950" cy="3807925"/>
          </a:xfrm>
          <a:prstGeom prst="rect">
            <a:avLst/>
          </a:prstGeom>
          <a:noFill/>
          <a:ln>
            <a:noFill/>
          </a:ln>
        </p:spPr>
      </p:pic>
      <p:grpSp>
        <p:nvGrpSpPr>
          <p:cNvPr id="340" name="Shape 340"/>
          <p:cNvGrpSpPr/>
          <p:nvPr/>
        </p:nvGrpSpPr>
        <p:grpSpPr>
          <a:xfrm>
            <a:off x="0" y="508600"/>
            <a:ext cx="3746070" cy="484624"/>
            <a:chOff x="0" y="0"/>
            <a:chExt cx="2147483647" cy="2147483647"/>
          </a:xfrm>
        </p:grpSpPr>
        <p:pic>
          <p:nvPicPr>
            <p:cNvPr id="341" name="Shape 341"/>
            <p:cNvPicPr preferRelativeResize="0"/>
            <p:nvPr/>
          </p:nvPicPr>
          <p:blipFill rotWithShape="1">
            <a:blip r:embed="rId4">
              <a:alphaModFix/>
            </a:blip>
            <a:srcRect b="0" l="0" r="0" t="0"/>
            <a:stretch/>
          </p:blipFill>
          <p:spPr>
            <a:xfrm>
              <a:off x="0" y="0"/>
              <a:ext cx="2147483647" cy="2079306789"/>
            </a:xfrm>
            <a:prstGeom prst="rect">
              <a:avLst/>
            </a:prstGeom>
            <a:noFill/>
            <a:ln>
              <a:noFill/>
            </a:ln>
          </p:spPr>
        </p:pic>
        <p:sp>
          <p:nvSpPr>
            <p:cNvPr id="342" name="Shape 342"/>
            <p:cNvSpPr txBox="1"/>
            <p:nvPr/>
          </p:nvSpPr>
          <p:spPr>
            <a:xfrm>
              <a:off x="125668250" y="201285209"/>
              <a:ext cx="2021284814" cy="1946198437"/>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lt1"/>
                </a:buClr>
                <a:buSzPts val="2400"/>
                <a:buFont typeface="Arial"/>
                <a:buNone/>
              </a:pPr>
              <a:r>
                <a:rPr lang="en-US" sz="2400">
                  <a:solidFill>
                    <a:schemeClr val="lt1"/>
                  </a:solidFill>
                </a:rPr>
                <a:t>E2E餐馆描述 Model1</a:t>
              </a:r>
              <a:endParaRPr sz="2400">
                <a:solidFill>
                  <a:schemeClr val="lt1"/>
                </a:solidFill>
              </a:endParaRPr>
            </a:p>
            <a:p>
              <a:pPr indent="0" lvl="0" marL="0" marR="0" rtl="0" algn="l">
                <a:lnSpc>
                  <a:spcPct val="100000"/>
                </a:lnSpc>
                <a:spcBef>
                  <a:spcPts val="0"/>
                </a:spcBef>
                <a:spcAft>
                  <a:spcPts val="0"/>
                </a:spcAft>
                <a:buClr>
                  <a:schemeClr val="lt1"/>
                </a:buClr>
                <a:buSzPts val="2400"/>
                <a:buFont typeface="Arial"/>
                <a:buNone/>
              </a:pPr>
              <a:r>
                <a:t/>
              </a:r>
              <a:endParaRPr sz="2400">
                <a:solidFill>
                  <a:schemeClr val="lt1"/>
                </a:solidFil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grpSp>
        <p:nvGrpSpPr>
          <p:cNvPr id="347" name="Shape 347"/>
          <p:cNvGrpSpPr/>
          <p:nvPr/>
        </p:nvGrpSpPr>
        <p:grpSpPr>
          <a:xfrm>
            <a:off x="10992301" y="6193115"/>
            <a:ext cx="285545" cy="285545"/>
            <a:chOff x="0" y="0"/>
            <a:chExt cx="2147483646" cy="2147483646"/>
          </a:xfrm>
        </p:grpSpPr>
        <p:sp>
          <p:nvSpPr>
            <p:cNvPr id="348" name="Shape 348"/>
            <p:cNvSpPr/>
            <p:nvPr/>
          </p:nvSpPr>
          <p:spPr>
            <a:xfrm>
              <a:off x="0" y="0"/>
              <a:ext cx="2147483646" cy="2147483646"/>
            </a:xfrm>
            <a:prstGeom prst="ellipse">
              <a:avLst/>
            </a:prstGeom>
            <a:solidFill>
              <a:srgbClr val="FCF8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sp>
          <p:nvSpPr>
            <p:cNvPr id="349" name="Shape 349"/>
            <p:cNvSpPr/>
            <p:nvPr/>
          </p:nvSpPr>
          <p:spPr>
            <a:xfrm>
              <a:off x="647661061" y="431770430"/>
              <a:ext cx="1033966939" cy="1204413323"/>
            </a:xfrm>
            <a:prstGeom prst="rightArrow">
              <a:avLst>
                <a:gd fmla="val 10800" name="adj1"/>
                <a:gd fmla="val 50000" name="adj2"/>
              </a:avLst>
            </a:prstGeom>
            <a:solidFill>
              <a:srgbClr val="00206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grpSp>
      <p:grpSp>
        <p:nvGrpSpPr>
          <p:cNvPr id="350" name="Shape 350"/>
          <p:cNvGrpSpPr/>
          <p:nvPr/>
        </p:nvGrpSpPr>
        <p:grpSpPr>
          <a:xfrm flipH="1">
            <a:off x="11628191" y="6193115"/>
            <a:ext cx="285545" cy="285545"/>
            <a:chOff x="0" y="0"/>
            <a:chExt cx="2147483646" cy="2147483646"/>
          </a:xfrm>
        </p:grpSpPr>
        <p:sp>
          <p:nvSpPr>
            <p:cNvPr id="351" name="Shape 351"/>
            <p:cNvSpPr/>
            <p:nvPr/>
          </p:nvSpPr>
          <p:spPr>
            <a:xfrm>
              <a:off x="0" y="0"/>
              <a:ext cx="2147483646" cy="2147483646"/>
            </a:xfrm>
            <a:prstGeom prst="ellipse">
              <a:avLst/>
            </a:prstGeom>
            <a:solidFill>
              <a:srgbClr val="FCF8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sp>
          <p:nvSpPr>
            <p:cNvPr id="352" name="Shape 352"/>
            <p:cNvSpPr/>
            <p:nvPr/>
          </p:nvSpPr>
          <p:spPr>
            <a:xfrm>
              <a:off x="647661061" y="431770430"/>
              <a:ext cx="1033966939" cy="1204413323"/>
            </a:xfrm>
            <a:prstGeom prst="rightArrow">
              <a:avLst>
                <a:gd fmla="val 10800" name="adj1"/>
                <a:gd fmla="val 50000" name="adj2"/>
              </a:avLst>
            </a:prstGeom>
            <a:solidFill>
              <a:srgbClr val="00206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grpSp>
      <p:sp>
        <p:nvSpPr>
          <p:cNvPr id="353" name="Shape 353"/>
          <p:cNvSpPr txBox="1"/>
          <p:nvPr/>
        </p:nvSpPr>
        <p:spPr>
          <a:xfrm>
            <a:off x="1158425" y="6496207"/>
            <a:ext cx="10755300" cy="28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rPr lang="en-US" sz="1300">
                <a:solidFill>
                  <a:srgbClr val="333333"/>
                </a:solidFill>
                <a:latin typeface="Microsoft Yahei"/>
                <a:ea typeface="Microsoft Yahei"/>
                <a:cs typeface="Microsoft Yahei"/>
                <a:sym typeface="Microsoft Yahei"/>
              </a:rPr>
              <a:t>Shuang Chen. A General Model for Neural Text Generation from Structured Data</a:t>
            </a:r>
            <a:endParaRPr/>
          </a:p>
        </p:txBody>
      </p:sp>
      <p:pic>
        <p:nvPicPr>
          <p:cNvPr id="354" name="Shape 354"/>
          <p:cNvPicPr preferRelativeResize="0"/>
          <p:nvPr/>
        </p:nvPicPr>
        <p:blipFill>
          <a:blip r:embed="rId3">
            <a:alphaModFix/>
          </a:blip>
          <a:stretch>
            <a:fillRect/>
          </a:stretch>
        </p:blipFill>
        <p:spPr>
          <a:xfrm>
            <a:off x="4949575" y="372375"/>
            <a:ext cx="6964149" cy="5979000"/>
          </a:xfrm>
          <a:prstGeom prst="rect">
            <a:avLst/>
          </a:prstGeom>
          <a:noFill/>
          <a:ln>
            <a:noFill/>
          </a:ln>
        </p:spPr>
      </p:pic>
      <p:pic>
        <p:nvPicPr>
          <p:cNvPr id="355" name="Shape 355"/>
          <p:cNvPicPr preferRelativeResize="0"/>
          <p:nvPr/>
        </p:nvPicPr>
        <p:blipFill>
          <a:blip r:embed="rId4">
            <a:alphaModFix/>
          </a:blip>
          <a:stretch>
            <a:fillRect/>
          </a:stretch>
        </p:blipFill>
        <p:spPr>
          <a:xfrm>
            <a:off x="133200" y="4705800"/>
            <a:ext cx="4816375" cy="899888"/>
          </a:xfrm>
          <a:prstGeom prst="rect">
            <a:avLst/>
          </a:prstGeom>
          <a:noFill/>
          <a:ln>
            <a:noFill/>
          </a:ln>
        </p:spPr>
      </p:pic>
      <p:pic>
        <p:nvPicPr>
          <p:cNvPr id="356" name="Shape 356"/>
          <p:cNvPicPr preferRelativeResize="0"/>
          <p:nvPr/>
        </p:nvPicPr>
        <p:blipFill>
          <a:blip r:embed="rId5">
            <a:alphaModFix/>
          </a:blip>
          <a:stretch>
            <a:fillRect/>
          </a:stretch>
        </p:blipFill>
        <p:spPr>
          <a:xfrm>
            <a:off x="676475" y="993228"/>
            <a:ext cx="3293851" cy="3138747"/>
          </a:xfrm>
          <a:prstGeom prst="rect">
            <a:avLst/>
          </a:prstGeom>
          <a:noFill/>
          <a:ln>
            <a:noFill/>
          </a:ln>
        </p:spPr>
      </p:pic>
      <p:pic>
        <p:nvPicPr>
          <p:cNvPr id="357" name="Shape 357"/>
          <p:cNvPicPr preferRelativeResize="0"/>
          <p:nvPr/>
        </p:nvPicPr>
        <p:blipFill>
          <a:blip r:embed="rId6">
            <a:alphaModFix/>
          </a:blip>
          <a:stretch>
            <a:fillRect/>
          </a:stretch>
        </p:blipFill>
        <p:spPr>
          <a:xfrm>
            <a:off x="67324" y="5417375"/>
            <a:ext cx="5324352" cy="1042387"/>
          </a:xfrm>
          <a:prstGeom prst="rect">
            <a:avLst/>
          </a:prstGeom>
          <a:noFill/>
          <a:ln>
            <a:noFill/>
          </a:ln>
        </p:spPr>
      </p:pic>
      <p:sp>
        <p:nvSpPr>
          <p:cNvPr id="358" name="Shape 358"/>
          <p:cNvSpPr txBox="1"/>
          <p:nvPr/>
        </p:nvSpPr>
        <p:spPr>
          <a:xfrm>
            <a:off x="0" y="4297500"/>
            <a:ext cx="3200400" cy="484500"/>
          </a:xfrm>
          <a:prstGeom prst="rect">
            <a:avLst/>
          </a:prstGeom>
          <a:solidFill>
            <a:srgbClr val="073763"/>
          </a:solidFill>
          <a:ln>
            <a:noFill/>
          </a:ln>
        </p:spPr>
        <p:txBody>
          <a:bodyPr anchorCtr="0" anchor="t" bIns="91425" lIns="91425" spcFirstLastPara="1" rIns="91425" wrap="square" tIns="91425">
            <a:noAutofit/>
          </a:bodyPr>
          <a:lstStyle/>
          <a:p>
            <a:pPr indent="0" lvl="0" marL="0">
              <a:spcBef>
                <a:spcPts val="0"/>
              </a:spcBef>
              <a:spcAft>
                <a:spcPts val="0"/>
              </a:spcAft>
              <a:buNone/>
            </a:pPr>
            <a:r>
              <a:rPr lang="en-US" sz="2400">
                <a:solidFill>
                  <a:srgbClr val="F3F3F3"/>
                </a:solidFill>
              </a:rPr>
              <a:t>Copy mechanism</a:t>
            </a:r>
            <a:endParaRPr sz="2400">
              <a:solidFill>
                <a:srgbClr val="F3F3F3"/>
              </a:solidFill>
            </a:endParaRPr>
          </a:p>
        </p:txBody>
      </p:sp>
      <p:grpSp>
        <p:nvGrpSpPr>
          <p:cNvPr id="359" name="Shape 359"/>
          <p:cNvGrpSpPr/>
          <p:nvPr/>
        </p:nvGrpSpPr>
        <p:grpSpPr>
          <a:xfrm>
            <a:off x="0" y="508600"/>
            <a:ext cx="3746070" cy="484624"/>
            <a:chOff x="0" y="0"/>
            <a:chExt cx="2147483647" cy="2147483647"/>
          </a:xfrm>
        </p:grpSpPr>
        <p:pic>
          <p:nvPicPr>
            <p:cNvPr id="360" name="Shape 360"/>
            <p:cNvPicPr preferRelativeResize="0"/>
            <p:nvPr/>
          </p:nvPicPr>
          <p:blipFill rotWithShape="1">
            <a:blip r:embed="rId7">
              <a:alphaModFix/>
            </a:blip>
            <a:srcRect b="0" l="0" r="0" t="0"/>
            <a:stretch/>
          </p:blipFill>
          <p:spPr>
            <a:xfrm>
              <a:off x="0" y="0"/>
              <a:ext cx="2147483647" cy="2079306789"/>
            </a:xfrm>
            <a:prstGeom prst="rect">
              <a:avLst/>
            </a:prstGeom>
            <a:noFill/>
            <a:ln>
              <a:noFill/>
            </a:ln>
          </p:spPr>
        </p:pic>
        <p:sp>
          <p:nvSpPr>
            <p:cNvPr id="361" name="Shape 361"/>
            <p:cNvSpPr txBox="1"/>
            <p:nvPr/>
          </p:nvSpPr>
          <p:spPr>
            <a:xfrm>
              <a:off x="125668250" y="201285209"/>
              <a:ext cx="2021284814" cy="1946198437"/>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lt1"/>
                </a:buClr>
                <a:buSzPts val="2400"/>
                <a:buFont typeface="Arial"/>
                <a:buNone/>
              </a:pPr>
              <a:r>
                <a:rPr lang="en-US" sz="2400">
                  <a:solidFill>
                    <a:schemeClr val="lt1"/>
                  </a:solidFill>
                </a:rPr>
                <a:t>E2E餐馆描述 Model2</a:t>
              </a:r>
              <a:endParaRPr sz="2400">
                <a:solidFill>
                  <a:schemeClr val="lt1"/>
                </a:solidFill>
              </a:endParaRPr>
            </a:p>
            <a:p>
              <a:pPr indent="0" lvl="0" marL="0" marR="0" rtl="0" algn="l">
                <a:lnSpc>
                  <a:spcPct val="100000"/>
                </a:lnSpc>
                <a:spcBef>
                  <a:spcPts val="0"/>
                </a:spcBef>
                <a:spcAft>
                  <a:spcPts val="0"/>
                </a:spcAft>
                <a:buClr>
                  <a:schemeClr val="lt1"/>
                </a:buClr>
                <a:buSzPts val="2400"/>
                <a:buFont typeface="Arial"/>
                <a:buNone/>
              </a:pPr>
              <a:r>
                <a:t/>
              </a:r>
              <a:endParaRPr sz="2400">
                <a:solidFill>
                  <a:schemeClr val="lt1"/>
                </a:solidFil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grpSp>
        <p:nvGrpSpPr>
          <p:cNvPr id="366" name="Shape 366"/>
          <p:cNvGrpSpPr/>
          <p:nvPr/>
        </p:nvGrpSpPr>
        <p:grpSpPr>
          <a:xfrm>
            <a:off x="0" y="42671"/>
            <a:ext cx="3371087" cy="509789"/>
            <a:chOff x="0" y="0"/>
            <a:chExt cx="2147483647" cy="2147483646"/>
          </a:xfrm>
        </p:grpSpPr>
        <p:pic>
          <p:nvPicPr>
            <p:cNvPr id="367" name="Shape 367"/>
            <p:cNvPicPr preferRelativeResize="0"/>
            <p:nvPr/>
          </p:nvPicPr>
          <p:blipFill rotWithShape="1">
            <a:blip r:embed="rId3">
              <a:alphaModFix/>
            </a:blip>
            <a:srcRect b="0" l="0" r="0" t="0"/>
            <a:stretch/>
          </p:blipFill>
          <p:spPr>
            <a:xfrm>
              <a:off x="0" y="0"/>
              <a:ext cx="2147483647" cy="2080027918"/>
            </a:xfrm>
            <a:prstGeom prst="rect">
              <a:avLst/>
            </a:prstGeom>
            <a:noFill/>
            <a:ln>
              <a:noFill/>
            </a:ln>
          </p:spPr>
        </p:pic>
        <p:sp>
          <p:nvSpPr>
            <p:cNvPr id="368" name="Shape 368"/>
            <p:cNvSpPr txBox="1"/>
            <p:nvPr/>
          </p:nvSpPr>
          <p:spPr>
            <a:xfrm>
              <a:off x="170545296" y="200503274"/>
              <a:ext cx="1976407847" cy="1946980372"/>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lt1"/>
                </a:buClr>
                <a:buSzPts val="2400"/>
                <a:buFont typeface="Arial"/>
                <a:buNone/>
              </a:pPr>
              <a:r>
                <a:rPr lang="en-US" sz="2400">
                  <a:solidFill>
                    <a:schemeClr val="lt1"/>
                  </a:solidFill>
                </a:rPr>
                <a:t>数据集：WikiBio</a:t>
              </a:r>
              <a:endParaRPr>
                <a:solidFill>
                  <a:schemeClr val="dk1"/>
                </a:solidFill>
              </a:endParaRPr>
            </a:p>
            <a:p>
              <a:pPr indent="0" lvl="0" marL="0" marR="0" rtl="0" algn="l">
                <a:lnSpc>
                  <a:spcPct val="100000"/>
                </a:lnSpc>
                <a:spcBef>
                  <a:spcPts val="0"/>
                </a:spcBef>
                <a:spcAft>
                  <a:spcPts val="0"/>
                </a:spcAft>
                <a:buClr>
                  <a:schemeClr val="lt1"/>
                </a:buClr>
                <a:buSzPts val="2400"/>
                <a:buFont typeface="Arial"/>
                <a:buNone/>
              </a:pPr>
              <a:r>
                <a:t/>
              </a:r>
              <a:endParaRPr sz="2400">
                <a:solidFill>
                  <a:schemeClr val="lt1"/>
                </a:solidFill>
              </a:endParaRPr>
            </a:p>
          </p:txBody>
        </p:sp>
      </p:grpSp>
      <p:graphicFrame>
        <p:nvGraphicFramePr>
          <p:cNvPr id="369" name="Shape 369"/>
          <p:cNvGraphicFramePr/>
          <p:nvPr/>
        </p:nvGraphicFramePr>
        <p:xfrm>
          <a:off x="7765338" y="96150"/>
          <a:ext cx="3000000" cy="3000000"/>
        </p:xfrm>
        <a:graphic>
          <a:graphicData uri="http://schemas.openxmlformats.org/drawingml/2006/table">
            <a:tbl>
              <a:tblPr>
                <a:noFill/>
                <a:tableStyleId>{0800E51B-287A-42C4-908E-A4FB03515126}</a:tableStyleId>
              </a:tblPr>
              <a:tblGrid>
                <a:gridCol w="1017425"/>
                <a:gridCol w="1195875"/>
                <a:gridCol w="1106675"/>
                <a:gridCol w="1106675"/>
              </a:tblGrid>
              <a:tr h="474725">
                <a:tc>
                  <a:txBody>
                    <a:bodyPr>
                      <a:noAutofit/>
                    </a:bodyPr>
                    <a:lstStyle/>
                    <a:p>
                      <a:pPr indent="0" lvl="0" marL="0">
                        <a:spcBef>
                          <a:spcPts val="0"/>
                        </a:spcBef>
                        <a:spcAft>
                          <a:spcPts val="0"/>
                        </a:spcAft>
                        <a:buNone/>
                      </a:pPr>
                      <a:r>
                        <a:rPr lang="en-US" sz="1800"/>
                        <a:t>Dataset</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a:spcBef>
                          <a:spcPts val="0"/>
                        </a:spcBef>
                        <a:spcAft>
                          <a:spcPts val="0"/>
                        </a:spcAft>
                        <a:buNone/>
                      </a:pPr>
                      <a:r>
                        <a:rPr lang="en-US" sz="1800"/>
                        <a:t>Train</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a:spcBef>
                          <a:spcPts val="0"/>
                        </a:spcBef>
                        <a:spcAft>
                          <a:spcPts val="0"/>
                        </a:spcAft>
                        <a:buNone/>
                      </a:pPr>
                      <a:r>
                        <a:rPr lang="en-US" sz="1800"/>
                        <a:t>Dev</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a:spcBef>
                          <a:spcPts val="0"/>
                        </a:spcBef>
                        <a:spcAft>
                          <a:spcPts val="0"/>
                        </a:spcAft>
                        <a:buNone/>
                      </a:pPr>
                      <a:r>
                        <a:rPr lang="en-US" sz="1800"/>
                        <a:t>Test</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49275">
                <a:tc>
                  <a:txBody>
                    <a:bodyPr>
                      <a:noAutofit/>
                    </a:bodyPr>
                    <a:lstStyle/>
                    <a:p>
                      <a:pPr indent="0" lvl="0" marL="0">
                        <a:spcBef>
                          <a:spcPts val="0"/>
                        </a:spcBef>
                        <a:spcAft>
                          <a:spcPts val="0"/>
                        </a:spcAft>
                        <a:buNone/>
                      </a:pPr>
                      <a:r>
                        <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a:spcBef>
                          <a:spcPts val="0"/>
                        </a:spcBef>
                        <a:spcAft>
                          <a:spcPts val="0"/>
                        </a:spcAft>
                        <a:buNone/>
                      </a:pPr>
                      <a:r>
                        <a:rPr lang="en-US" sz="1800"/>
                        <a:t>582,559</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a:spcBef>
                          <a:spcPts val="0"/>
                        </a:spcBef>
                        <a:spcAft>
                          <a:spcPts val="0"/>
                        </a:spcAft>
                        <a:buNone/>
                      </a:pPr>
                      <a:r>
                        <a:rPr lang="en-US" sz="1800"/>
                        <a:t>72,831</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a:spcBef>
                          <a:spcPts val="0"/>
                        </a:spcBef>
                        <a:spcAft>
                          <a:spcPts val="0"/>
                        </a:spcAft>
                        <a:buNone/>
                      </a:pPr>
                      <a:r>
                        <a:rPr lang="en-US" sz="1800"/>
                        <a:t>72,831</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pic>
        <p:nvPicPr>
          <p:cNvPr id="370" name="Shape 370"/>
          <p:cNvPicPr preferRelativeResize="0"/>
          <p:nvPr/>
        </p:nvPicPr>
        <p:blipFill rotWithShape="1">
          <a:blip r:embed="rId4">
            <a:alphaModFix/>
          </a:blip>
          <a:srcRect b="0" l="0" r="0" t="0"/>
          <a:stretch/>
        </p:blipFill>
        <p:spPr>
          <a:xfrm>
            <a:off x="1230762" y="1309912"/>
            <a:ext cx="3454400" cy="4267200"/>
          </a:xfrm>
          <a:prstGeom prst="rect">
            <a:avLst/>
          </a:prstGeom>
          <a:noFill/>
          <a:ln>
            <a:noFill/>
          </a:ln>
        </p:spPr>
      </p:pic>
      <p:sp>
        <p:nvSpPr>
          <p:cNvPr id="371" name="Shape 371"/>
          <p:cNvSpPr/>
          <p:nvPr/>
        </p:nvSpPr>
        <p:spPr>
          <a:xfrm>
            <a:off x="5058225" y="2743425"/>
            <a:ext cx="1117500" cy="700200"/>
          </a:xfrm>
          <a:prstGeom prst="rightArrow">
            <a:avLst>
              <a:gd fmla="val 14835" name="adj1"/>
              <a:gd fmla="val 50000" name="adj2"/>
            </a:avLst>
          </a:prstGeom>
          <a:solidFill>
            <a:srgbClr val="031F4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sp>
        <p:nvSpPr>
          <p:cNvPr id="372" name="Shape 372"/>
          <p:cNvSpPr txBox="1"/>
          <p:nvPr/>
        </p:nvSpPr>
        <p:spPr>
          <a:xfrm>
            <a:off x="6550475" y="2424337"/>
            <a:ext cx="4935600" cy="13398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900"/>
              <a:buFont typeface="Calibri"/>
              <a:buNone/>
            </a:pPr>
            <a:r>
              <a:rPr b="0" i="0" lang="en-US" sz="1900" u="none">
                <a:solidFill>
                  <a:srgbClr val="000000"/>
                </a:solidFill>
                <a:latin typeface="Calibri"/>
                <a:ea typeface="Calibri"/>
                <a:cs typeface="Calibri"/>
                <a:sym typeface="Calibri"/>
              </a:rPr>
              <a:t>Frederick Parker-Rhodes (21 March 1914 – 21 November 1987) was an English linguist, plant pathologist, computer scientist, mathematician, mystic, and mycologist.</a:t>
            </a:r>
            <a:endParaRPr/>
          </a:p>
        </p:txBody>
      </p:sp>
      <p:sp>
        <p:nvSpPr>
          <p:cNvPr id="373" name="Shape 373"/>
          <p:cNvSpPr txBox="1"/>
          <p:nvPr/>
        </p:nvSpPr>
        <p:spPr>
          <a:xfrm>
            <a:off x="567187" y="5680300"/>
            <a:ext cx="10755300" cy="924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Lebret R, Grangier D, Auli M. Neural text generation from structured data with application to the biography domain[J]. arXiv preprint arXiv:1603.07771, 2016.</a:t>
            </a:r>
            <a:endParaRPr/>
          </a:p>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nvGrpSpPr>
          <p:cNvPr id="374" name="Shape 374"/>
          <p:cNvGrpSpPr/>
          <p:nvPr/>
        </p:nvGrpSpPr>
        <p:grpSpPr>
          <a:xfrm>
            <a:off x="10992301" y="6497915"/>
            <a:ext cx="285545" cy="285545"/>
            <a:chOff x="0" y="0"/>
            <a:chExt cx="2147483646" cy="2147483646"/>
          </a:xfrm>
        </p:grpSpPr>
        <p:sp>
          <p:nvSpPr>
            <p:cNvPr id="375" name="Shape 375"/>
            <p:cNvSpPr/>
            <p:nvPr/>
          </p:nvSpPr>
          <p:spPr>
            <a:xfrm>
              <a:off x="0" y="0"/>
              <a:ext cx="2147483646" cy="2147483646"/>
            </a:xfrm>
            <a:prstGeom prst="ellipse">
              <a:avLst/>
            </a:prstGeom>
            <a:solidFill>
              <a:srgbClr val="FCF8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sp>
          <p:nvSpPr>
            <p:cNvPr id="376" name="Shape 376"/>
            <p:cNvSpPr/>
            <p:nvPr/>
          </p:nvSpPr>
          <p:spPr>
            <a:xfrm>
              <a:off x="647661061" y="431770430"/>
              <a:ext cx="1033966939" cy="1204413323"/>
            </a:xfrm>
            <a:prstGeom prst="rightArrow">
              <a:avLst>
                <a:gd fmla="val 10800" name="adj1"/>
                <a:gd fmla="val 50000" name="adj2"/>
              </a:avLst>
            </a:prstGeom>
            <a:solidFill>
              <a:srgbClr val="00206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grpSp>
      <p:grpSp>
        <p:nvGrpSpPr>
          <p:cNvPr id="377" name="Shape 377"/>
          <p:cNvGrpSpPr/>
          <p:nvPr/>
        </p:nvGrpSpPr>
        <p:grpSpPr>
          <a:xfrm flipH="1">
            <a:off x="11628191" y="6497915"/>
            <a:ext cx="285545" cy="285545"/>
            <a:chOff x="0" y="0"/>
            <a:chExt cx="2147483646" cy="2147483646"/>
          </a:xfrm>
        </p:grpSpPr>
        <p:sp>
          <p:nvSpPr>
            <p:cNvPr id="378" name="Shape 378"/>
            <p:cNvSpPr/>
            <p:nvPr/>
          </p:nvSpPr>
          <p:spPr>
            <a:xfrm>
              <a:off x="0" y="0"/>
              <a:ext cx="2147483646" cy="2147483646"/>
            </a:xfrm>
            <a:prstGeom prst="ellipse">
              <a:avLst/>
            </a:prstGeom>
            <a:solidFill>
              <a:srgbClr val="FCF8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sp>
          <p:nvSpPr>
            <p:cNvPr id="379" name="Shape 379"/>
            <p:cNvSpPr/>
            <p:nvPr/>
          </p:nvSpPr>
          <p:spPr>
            <a:xfrm>
              <a:off x="647661061" y="431770430"/>
              <a:ext cx="1033966939" cy="1204413323"/>
            </a:xfrm>
            <a:prstGeom prst="rightArrow">
              <a:avLst>
                <a:gd fmla="val 10800" name="adj1"/>
                <a:gd fmla="val 50000" name="adj2"/>
              </a:avLst>
            </a:prstGeom>
            <a:solidFill>
              <a:srgbClr val="00206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grpSp>
      <p:sp>
        <p:nvSpPr>
          <p:cNvPr id="380" name="Shape 380"/>
          <p:cNvSpPr/>
          <p:nvPr/>
        </p:nvSpPr>
        <p:spPr>
          <a:xfrm>
            <a:off x="1315225" y="1677600"/>
            <a:ext cx="3140400" cy="496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1" name="Shape 381"/>
          <p:cNvSpPr/>
          <p:nvPr/>
        </p:nvSpPr>
        <p:spPr>
          <a:xfrm>
            <a:off x="1315225" y="2457825"/>
            <a:ext cx="1543500" cy="2856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2" name="Shape 382"/>
          <p:cNvSpPr/>
          <p:nvPr/>
        </p:nvSpPr>
        <p:spPr>
          <a:xfrm>
            <a:off x="1315225" y="3027150"/>
            <a:ext cx="3140400" cy="700200"/>
          </a:xfrm>
          <a:prstGeom prst="rect">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3" name="Shape 383"/>
          <p:cNvSpPr/>
          <p:nvPr/>
        </p:nvSpPr>
        <p:spPr>
          <a:xfrm>
            <a:off x="9072425" y="2811550"/>
            <a:ext cx="708300" cy="2856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4" name="Shape 384"/>
          <p:cNvSpPr/>
          <p:nvPr/>
        </p:nvSpPr>
        <p:spPr>
          <a:xfrm>
            <a:off x="9072425" y="2491950"/>
            <a:ext cx="2205300" cy="285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5" name="Shape 385"/>
          <p:cNvSpPr/>
          <p:nvPr/>
        </p:nvSpPr>
        <p:spPr>
          <a:xfrm>
            <a:off x="6629850" y="2811550"/>
            <a:ext cx="1671300" cy="285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6" name="Shape 386"/>
          <p:cNvSpPr/>
          <p:nvPr/>
        </p:nvSpPr>
        <p:spPr>
          <a:xfrm>
            <a:off x="6629850" y="3131150"/>
            <a:ext cx="4751100" cy="596100"/>
          </a:xfrm>
          <a:prstGeom prst="rect">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grpSp>
        <p:nvGrpSpPr>
          <p:cNvPr id="391" name="Shape 391"/>
          <p:cNvGrpSpPr/>
          <p:nvPr/>
        </p:nvGrpSpPr>
        <p:grpSpPr>
          <a:xfrm>
            <a:off x="0" y="515487"/>
            <a:ext cx="3746070" cy="484624"/>
            <a:chOff x="0" y="0"/>
            <a:chExt cx="2147483647" cy="2147483647"/>
          </a:xfrm>
        </p:grpSpPr>
        <p:pic>
          <p:nvPicPr>
            <p:cNvPr id="392" name="Shape 392"/>
            <p:cNvPicPr preferRelativeResize="0"/>
            <p:nvPr/>
          </p:nvPicPr>
          <p:blipFill rotWithShape="1">
            <a:blip r:embed="rId3">
              <a:alphaModFix/>
            </a:blip>
            <a:srcRect b="0" l="0" r="0" t="0"/>
            <a:stretch/>
          </p:blipFill>
          <p:spPr>
            <a:xfrm>
              <a:off x="0" y="0"/>
              <a:ext cx="2147483647" cy="2079306789"/>
            </a:xfrm>
            <a:prstGeom prst="rect">
              <a:avLst/>
            </a:prstGeom>
            <a:noFill/>
            <a:ln>
              <a:noFill/>
            </a:ln>
          </p:spPr>
        </p:pic>
        <p:sp>
          <p:nvSpPr>
            <p:cNvPr id="393" name="Shape 393"/>
            <p:cNvSpPr txBox="1"/>
            <p:nvPr/>
          </p:nvSpPr>
          <p:spPr>
            <a:xfrm>
              <a:off x="90906920" y="201285209"/>
              <a:ext cx="2056046050" cy="1946198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400"/>
                <a:buFont typeface="Arial"/>
                <a:buNone/>
              </a:pPr>
              <a:r>
                <a:rPr lang="en-US" sz="2400">
                  <a:solidFill>
                    <a:schemeClr val="lt1"/>
                  </a:solidFill>
                </a:rPr>
                <a:t>WikiBio  Representation</a:t>
              </a:r>
              <a:endParaRPr sz="2400">
                <a:solidFill>
                  <a:schemeClr val="lt1"/>
                </a:solidFill>
              </a:endParaRPr>
            </a:p>
          </p:txBody>
        </p:sp>
      </p:grpSp>
      <p:grpSp>
        <p:nvGrpSpPr>
          <p:cNvPr id="394" name="Shape 394"/>
          <p:cNvGrpSpPr/>
          <p:nvPr/>
        </p:nvGrpSpPr>
        <p:grpSpPr>
          <a:xfrm>
            <a:off x="11550650" y="6507162"/>
            <a:ext cx="300037" cy="300037"/>
            <a:chOff x="0" y="0"/>
            <a:chExt cx="2147483647" cy="2147483647"/>
          </a:xfrm>
        </p:grpSpPr>
        <p:sp>
          <p:nvSpPr>
            <p:cNvPr id="395" name="Shape 395"/>
            <p:cNvSpPr/>
            <p:nvPr/>
          </p:nvSpPr>
          <p:spPr>
            <a:xfrm>
              <a:off x="0" y="0"/>
              <a:ext cx="2147483647" cy="2147483647"/>
            </a:xfrm>
            <a:prstGeom prst="ellipse">
              <a:avLst/>
            </a:prstGeom>
            <a:solidFill>
              <a:srgbClr val="FCF8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sp>
          <p:nvSpPr>
            <p:cNvPr id="396" name="Shape 396"/>
            <p:cNvSpPr/>
            <p:nvPr/>
          </p:nvSpPr>
          <p:spPr>
            <a:xfrm>
              <a:off x="647660937" y="431770348"/>
              <a:ext cx="1033966922" cy="1204413214"/>
            </a:xfrm>
            <a:prstGeom prst="rightArrow">
              <a:avLst>
                <a:gd fmla="val 10800" name="adj1"/>
                <a:gd fmla="val 50000" name="adj2"/>
              </a:avLst>
            </a:prstGeom>
            <a:solidFill>
              <a:srgbClr val="00206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grpSp>
      <p:grpSp>
        <p:nvGrpSpPr>
          <p:cNvPr id="397" name="Shape 397"/>
          <p:cNvGrpSpPr/>
          <p:nvPr/>
        </p:nvGrpSpPr>
        <p:grpSpPr>
          <a:xfrm flipH="1">
            <a:off x="11055350" y="6507162"/>
            <a:ext cx="300037" cy="300037"/>
            <a:chOff x="0" y="0"/>
            <a:chExt cx="2147483647" cy="2147483647"/>
          </a:xfrm>
        </p:grpSpPr>
        <p:sp>
          <p:nvSpPr>
            <p:cNvPr id="398" name="Shape 398"/>
            <p:cNvSpPr/>
            <p:nvPr/>
          </p:nvSpPr>
          <p:spPr>
            <a:xfrm>
              <a:off x="0" y="0"/>
              <a:ext cx="2147483647" cy="2147483647"/>
            </a:xfrm>
            <a:prstGeom prst="ellipse">
              <a:avLst/>
            </a:prstGeom>
            <a:solidFill>
              <a:srgbClr val="FCF8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sp>
          <p:nvSpPr>
            <p:cNvPr id="399" name="Shape 399"/>
            <p:cNvSpPr/>
            <p:nvPr/>
          </p:nvSpPr>
          <p:spPr>
            <a:xfrm>
              <a:off x="647660937" y="431770348"/>
              <a:ext cx="1033966922" cy="1204413214"/>
            </a:xfrm>
            <a:prstGeom prst="rightArrow">
              <a:avLst>
                <a:gd fmla="val 10800" name="adj1"/>
                <a:gd fmla="val 50000" name="adj2"/>
              </a:avLst>
            </a:prstGeom>
            <a:solidFill>
              <a:srgbClr val="00206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grpSp>
      <p:sp>
        <p:nvSpPr>
          <p:cNvPr id="400" name="Shape 400"/>
          <p:cNvSpPr txBox="1"/>
          <p:nvPr/>
        </p:nvSpPr>
        <p:spPr>
          <a:xfrm>
            <a:off x="1063750" y="6352850"/>
            <a:ext cx="111282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rPr b="0" i="0" lang="en-US" sz="1600" u="none">
                <a:solidFill>
                  <a:schemeClr val="dk1"/>
                </a:solidFill>
                <a:latin typeface="Calibri"/>
                <a:ea typeface="Calibri"/>
                <a:cs typeface="Calibri"/>
                <a:sym typeface="Calibri"/>
              </a:rPr>
              <a:t>Liu, T., Wang, K., Sha, L., Chang, B., &amp; Sui, Z. (2017). Table-to-text Generation by Structure-aware Seq2seq</a:t>
            </a:r>
            <a:r>
              <a:rPr lang="en-US" sz="1600">
                <a:solidFill>
                  <a:schemeClr val="dk1"/>
                </a:solidFill>
                <a:latin typeface="Calibri"/>
                <a:ea typeface="Calibri"/>
                <a:cs typeface="Calibri"/>
                <a:sym typeface="Calibri"/>
              </a:rPr>
              <a:t> </a:t>
            </a:r>
            <a:r>
              <a:rPr b="0" i="0" lang="en-US" sz="1600" u="none">
                <a:solidFill>
                  <a:schemeClr val="dk1"/>
                </a:solidFill>
                <a:latin typeface="Calibri"/>
                <a:ea typeface="Calibri"/>
                <a:cs typeface="Calibri"/>
                <a:sym typeface="Calibri"/>
              </a:rPr>
              <a:t>Learning. </a:t>
            </a:r>
            <a:r>
              <a:rPr b="0" i="1" lang="en-US" sz="1600" u="none">
                <a:solidFill>
                  <a:schemeClr val="dk1"/>
                </a:solidFill>
                <a:latin typeface="Calibri"/>
                <a:ea typeface="Calibri"/>
                <a:cs typeface="Calibri"/>
                <a:sym typeface="Calibri"/>
              </a:rPr>
              <a:t>arXiv preprint arXiv:1711.09724</a:t>
            </a:r>
            <a:r>
              <a:rPr b="0" i="0" lang="en-US" sz="1600" u="none">
                <a:solidFill>
                  <a:schemeClr val="dk1"/>
                </a:solidFill>
                <a:latin typeface="Calibri"/>
                <a:ea typeface="Calibri"/>
                <a:cs typeface="Calibri"/>
                <a:sym typeface="Calibri"/>
              </a:rPr>
              <a:t>.</a:t>
            </a:r>
            <a:endParaRPr sz="1600"/>
          </a:p>
        </p:txBody>
      </p:sp>
      <p:sp>
        <p:nvSpPr>
          <p:cNvPr id="401" name="Shape 401"/>
          <p:cNvSpPr txBox="1"/>
          <p:nvPr/>
        </p:nvSpPr>
        <p:spPr>
          <a:xfrm>
            <a:off x="2684150" y="5430350"/>
            <a:ext cx="6119700" cy="922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2000">
                <a:solidFill>
                  <a:schemeClr val="dk1"/>
                </a:solidFill>
              </a:rPr>
              <a:t>Table: The wiki infobox of George Mikell (left) and the table of its field representation (right).</a:t>
            </a:r>
            <a:endParaRPr sz="2000"/>
          </a:p>
        </p:txBody>
      </p:sp>
      <p:pic>
        <p:nvPicPr>
          <p:cNvPr id="402" name="Shape 402"/>
          <p:cNvPicPr preferRelativeResize="0"/>
          <p:nvPr/>
        </p:nvPicPr>
        <p:blipFill>
          <a:blip r:embed="rId4">
            <a:alphaModFix/>
          </a:blip>
          <a:stretch>
            <a:fillRect/>
          </a:stretch>
        </p:blipFill>
        <p:spPr>
          <a:xfrm>
            <a:off x="2625951" y="1126512"/>
            <a:ext cx="6744648" cy="41774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grpSp>
        <p:nvGrpSpPr>
          <p:cNvPr id="103" name="Shape 103"/>
          <p:cNvGrpSpPr/>
          <p:nvPr/>
        </p:nvGrpSpPr>
        <p:grpSpPr>
          <a:xfrm>
            <a:off x="0" y="515474"/>
            <a:ext cx="1605459" cy="484626"/>
            <a:chOff x="0" y="0"/>
            <a:chExt cx="2147483647" cy="2147483647"/>
          </a:xfrm>
        </p:grpSpPr>
        <p:pic>
          <p:nvPicPr>
            <p:cNvPr id="104" name="Shape 104"/>
            <p:cNvPicPr preferRelativeResize="0"/>
            <p:nvPr/>
          </p:nvPicPr>
          <p:blipFill rotWithShape="1">
            <a:blip r:embed="rId3">
              <a:alphaModFix/>
            </a:blip>
            <a:srcRect b="0" l="0" r="0" t="0"/>
            <a:stretch/>
          </p:blipFill>
          <p:spPr>
            <a:xfrm>
              <a:off x="0" y="0"/>
              <a:ext cx="2147483647" cy="2079299581"/>
            </a:xfrm>
            <a:prstGeom prst="rect">
              <a:avLst/>
            </a:prstGeom>
            <a:noFill/>
            <a:ln>
              <a:noFill/>
            </a:ln>
          </p:spPr>
        </p:pic>
        <p:sp>
          <p:nvSpPr>
            <p:cNvPr id="105" name="Shape 105"/>
            <p:cNvSpPr txBox="1"/>
            <p:nvPr/>
          </p:nvSpPr>
          <p:spPr>
            <a:xfrm>
              <a:off x="351358748" y="201291955"/>
              <a:ext cx="1477126822" cy="194619169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400"/>
                <a:buFont typeface="Arial"/>
                <a:buNone/>
              </a:pPr>
              <a:r>
                <a:rPr lang="en-US" sz="2400">
                  <a:solidFill>
                    <a:schemeClr val="lt1"/>
                  </a:solidFill>
                </a:rPr>
                <a:t>目录</a:t>
              </a:r>
              <a:endParaRPr/>
            </a:p>
          </p:txBody>
        </p:sp>
      </p:grpSp>
      <p:grpSp>
        <p:nvGrpSpPr>
          <p:cNvPr id="106" name="Shape 106"/>
          <p:cNvGrpSpPr/>
          <p:nvPr/>
        </p:nvGrpSpPr>
        <p:grpSpPr>
          <a:xfrm>
            <a:off x="10992301" y="6193115"/>
            <a:ext cx="285545" cy="285545"/>
            <a:chOff x="0" y="0"/>
            <a:chExt cx="2147483646" cy="2147483646"/>
          </a:xfrm>
        </p:grpSpPr>
        <p:sp>
          <p:nvSpPr>
            <p:cNvPr id="107" name="Shape 107"/>
            <p:cNvSpPr/>
            <p:nvPr/>
          </p:nvSpPr>
          <p:spPr>
            <a:xfrm>
              <a:off x="0" y="0"/>
              <a:ext cx="2147483646" cy="2147483646"/>
            </a:xfrm>
            <a:prstGeom prst="ellipse">
              <a:avLst/>
            </a:prstGeom>
            <a:solidFill>
              <a:srgbClr val="FCF8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sp>
          <p:nvSpPr>
            <p:cNvPr id="108" name="Shape 108"/>
            <p:cNvSpPr/>
            <p:nvPr/>
          </p:nvSpPr>
          <p:spPr>
            <a:xfrm>
              <a:off x="647661061" y="431770430"/>
              <a:ext cx="1033966939" cy="1204413323"/>
            </a:xfrm>
            <a:prstGeom prst="rightArrow">
              <a:avLst>
                <a:gd fmla="val 10800" name="adj1"/>
                <a:gd fmla="val 50000" name="adj2"/>
              </a:avLst>
            </a:prstGeom>
            <a:solidFill>
              <a:srgbClr val="00206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grpSp>
      <p:grpSp>
        <p:nvGrpSpPr>
          <p:cNvPr id="109" name="Shape 109"/>
          <p:cNvGrpSpPr/>
          <p:nvPr/>
        </p:nvGrpSpPr>
        <p:grpSpPr>
          <a:xfrm flipH="1">
            <a:off x="11628191" y="6193115"/>
            <a:ext cx="285545" cy="285545"/>
            <a:chOff x="0" y="0"/>
            <a:chExt cx="2147483646" cy="2147483646"/>
          </a:xfrm>
        </p:grpSpPr>
        <p:sp>
          <p:nvSpPr>
            <p:cNvPr id="110" name="Shape 110"/>
            <p:cNvSpPr/>
            <p:nvPr/>
          </p:nvSpPr>
          <p:spPr>
            <a:xfrm>
              <a:off x="0" y="0"/>
              <a:ext cx="2147483646" cy="2147483646"/>
            </a:xfrm>
            <a:prstGeom prst="ellipse">
              <a:avLst/>
            </a:prstGeom>
            <a:solidFill>
              <a:srgbClr val="FCF8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sp>
          <p:nvSpPr>
            <p:cNvPr id="111" name="Shape 111"/>
            <p:cNvSpPr/>
            <p:nvPr/>
          </p:nvSpPr>
          <p:spPr>
            <a:xfrm>
              <a:off x="647661061" y="431770430"/>
              <a:ext cx="1033966939" cy="1204413323"/>
            </a:xfrm>
            <a:prstGeom prst="rightArrow">
              <a:avLst>
                <a:gd fmla="val 10800" name="adj1"/>
                <a:gd fmla="val 50000" name="adj2"/>
              </a:avLst>
            </a:prstGeom>
            <a:solidFill>
              <a:srgbClr val="00206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grpSp>
      <p:sp>
        <p:nvSpPr>
          <p:cNvPr id="112" name="Shape 112"/>
          <p:cNvSpPr txBox="1"/>
          <p:nvPr/>
        </p:nvSpPr>
        <p:spPr>
          <a:xfrm>
            <a:off x="1006550" y="1516550"/>
            <a:ext cx="9005400" cy="2831700"/>
          </a:xfrm>
          <a:prstGeom prst="rect">
            <a:avLst/>
          </a:prstGeom>
          <a:noFill/>
          <a:ln>
            <a:noFill/>
          </a:ln>
        </p:spPr>
        <p:txBody>
          <a:bodyPr anchorCtr="0" anchor="t" bIns="91425" lIns="91425" spcFirstLastPara="1" rIns="91425" wrap="square" tIns="91425">
            <a:noAutofit/>
          </a:bodyPr>
          <a:lstStyle/>
          <a:p>
            <a:pPr indent="-419100" lvl="0" marL="457200" rtl="0">
              <a:lnSpc>
                <a:spcPct val="200000"/>
              </a:lnSpc>
              <a:spcBef>
                <a:spcPts val="0"/>
              </a:spcBef>
              <a:spcAft>
                <a:spcPts val="0"/>
              </a:spcAft>
              <a:buSzPts val="3000"/>
              <a:buChar char="●"/>
            </a:pPr>
            <a:r>
              <a:rPr lang="en-US" sz="3000"/>
              <a:t>Introduction</a:t>
            </a:r>
            <a:endParaRPr sz="3000"/>
          </a:p>
          <a:p>
            <a:pPr indent="-419100" lvl="0" marL="457200" rtl="0">
              <a:lnSpc>
                <a:spcPct val="200000"/>
              </a:lnSpc>
              <a:spcBef>
                <a:spcPts val="0"/>
              </a:spcBef>
              <a:spcAft>
                <a:spcPts val="0"/>
              </a:spcAft>
              <a:buSzPts val="3000"/>
              <a:buChar char="●"/>
            </a:pPr>
            <a:r>
              <a:rPr lang="en-US" sz="3000"/>
              <a:t>Neural-based Models</a:t>
            </a:r>
            <a:endParaRPr sz="3000"/>
          </a:p>
          <a:p>
            <a:pPr indent="-419100" lvl="0" marL="457200" rtl="0">
              <a:lnSpc>
                <a:spcPct val="200000"/>
              </a:lnSpc>
              <a:spcBef>
                <a:spcPts val="0"/>
              </a:spcBef>
              <a:spcAft>
                <a:spcPts val="0"/>
              </a:spcAft>
              <a:buSzPts val="3000"/>
              <a:buChar char="●"/>
            </a:pPr>
            <a:r>
              <a:rPr lang="en-US" sz="3000"/>
              <a:t>Conclusion &amp; Future Work</a:t>
            </a:r>
            <a:endParaRPr sz="3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grpSp>
        <p:nvGrpSpPr>
          <p:cNvPr id="407" name="Shape 407"/>
          <p:cNvGrpSpPr/>
          <p:nvPr/>
        </p:nvGrpSpPr>
        <p:grpSpPr>
          <a:xfrm>
            <a:off x="0" y="515487"/>
            <a:ext cx="2675765" cy="484624"/>
            <a:chOff x="0" y="0"/>
            <a:chExt cx="2147483647" cy="2147483647"/>
          </a:xfrm>
        </p:grpSpPr>
        <p:pic>
          <p:nvPicPr>
            <p:cNvPr id="408" name="Shape 408"/>
            <p:cNvPicPr preferRelativeResize="0"/>
            <p:nvPr/>
          </p:nvPicPr>
          <p:blipFill rotWithShape="1">
            <a:blip r:embed="rId3">
              <a:alphaModFix/>
            </a:blip>
            <a:srcRect b="0" l="0" r="0" t="0"/>
            <a:stretch/>
          </p:blipFill>
          <p:spPr>
            <a:xfrm>
              <a:off x="0" y="0"/>
              <a:ext cx="2147483647" cy="2079306789"/>
            </a:xfrm>
            <a:prstGeom prst="rect">
              <a:avLst/>
            </a:prstGeom>
            <a:noFill/>
            <a:ln>
              <a:noFill/>
            </a:ln>
          </p:spPr>
        </p:pic>
        <p:sp>
          <p:nvSpPr>
            <p:cNvPr id="409" name="Shape 409"/>
            <p:cNvSpPr txBox="1"/>
            <p:nvPr/>
          </p:nvSpPr>
          <p:spPr>
            <a:xfrm>
              <a:off x="141667384" y="201285209"/>
              <a:ext cx="2005288385" cy="1946198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400"/>
                <a:buFont typeface="Arial"/>
                <a:buNone/>
              </a:pPr>
              <a:r>
                <a:rPr lang="en-US" sz="2400">
                  <a:solidFill>
                    <a:schemeClr val="lt1"/>
                  </a:solidFill>
                </a:rPr>
                <a:t>WikiBio - Model</a:t>
              </a:r>
              <a:endParaRPr sz="2400">
                <a:solidFill>
                  <a:schemeClr val="lt1"/>
                </a:solidFill>
              </a:endParaRPr>
            </a:p>
          </p:txBody>
        </p:sp>
      </p:grpSp>
      <p:grpSp>
        <p:nvGrpSpPr>
          <p:cNvPr id="410" name="Shape 410"/>
          <p:cNvGrpSpPr/>
          <p:nvPr/>
        </p:nvGrpSpPr>
        <p:grpSpPr>
          <a:xfrm flipH="1">
            <a:off x="11628191" y="6193115"/>
            <a:ext cx="285545" cy="285545"/>
            <a:chOff x="0" y="0"/>
            <a:chExt cx="2147483646" cy="2147483646"/>
          </a:xfrm>
        </p:grpSpPr>
        <p:sp>
          <p:nvSpPr>
            <p:cNvPr id="411" name="Shape 411"/>
            <p:cNvSpPr/>
            <p:nvPr/>
          </p:nvSpPr>
          <p:spPr>
            <a:xfrm>
              <a:off x="0" y="0"/>
              <a:ext cx="2147483646" cy="2147483646"/>
            </a:xfrm>
            <a:prstGeom prst="ellipse">
              <a:avLst/>
            </a:prstGeom>
            <a:solidFill>
              <a:srgbClr val="FCF8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sp>
          <p:nvSpPr>
            <p:cNvPr id="412" name="Shape 412"/>
            <p:cNvSpPr/>
            <p:nvPr/>
          </p:nvSpPr>
          <p:spPr>
            <a:xfrm>
              <a:off x="647661061" y="431770430"/>
              <a:ext cx="1033966939" cy="1204413323"/>
            </a:xfrm>
            <a:prstGeom prst="rightArrow">
              <a:avLst>
                <a:gd fmla="val 10800" name="adj1"/>
                <a:gd fmla="val 50000" name="adj2"/>
              </a:avLst>
            </a:prstGeom>
            <a:solidFill>
              <a:srgbClr val="00206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grpSp>
      <p:pic>
        <p:nvPicPr>
          <p:cNvPr id="413" name="Shape 413"/>
          <p:cNvPicPr preferRelativeResize="0"/>
          <p:nvPr/>
        </p:nvPicPr>
        <p:blipFill rotWithShape="1">
          <a:blip r:embed="rId4">
            <a:alphaModFix/>
          </a:blip>
          <a:srcRect b="0" l="52321" r="0" t="0"/>
          <a:stretch/>
        </p:blipFill>
        <p:spPr>
          <a:xfrm>
            <a:off x="353377" y="3145450"/>
            <a:ext cx="2322400" cy="3001322"/>
          </a:xfrm>
          <a:prstGeom prst="rect">
            <a:avLst/>
          </a:prstGeom>
          <a:noFill/>
          <a:ln>
            <a:noFill/>
          </a:ln>
        </p:spPr>
      </p:pic>
      <p:pic>
        <p:nvPicPr>
          <p:cNvPr id="414" name="Shape 414"/>
          <p:cNvPicPr preferRelativeResize="0"/>
          <p:nvPr/>
        </p:nvPicPr>
        <p:blipFill rotWithShape="1">
          <a:blip r:embed="rId5">
            <a:alphaModFix/>
          </a:blip>
          <a:srcRect b="0" l="0" r="0" t="0"/>
          <a:stretch/>
        </p:blipFill>
        <p:spPr>
          <a:xfrm>
            <a:off x="2675775" y="1560525"/>
            <a:ext cx="9516225" cy="4573697"/>
          </a:xfrm>
          <a:prstGeom prst="rect">
            <a:avLst/>
          </a:prstGeom>
          <a:noFill/>
          <a:ln>
            <a:noFill/>
          </a:ln>
        </p:spPr>
      </p:pic>
      <p:sp>
        <p:nvSpPr>
          <p:cNvPr id="415" name="Shape 415"/>
          <p:cNvSpPr txBox="1"/>
          <p:nvPr/>
        </p:nvSpPr>
        <p:spPr>
          <a:xfrm>
            <a:off x="1063750" y="6352850"/>
            <a:ext cx="111282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rPr b="0" i="0" lang="en-US" sz="1600" u="none">
                <a:solidFill>
                  <a:schemeClr val="dk1"/>
                </a:solidFill>
                <a:latin typeface="Calibri"/>
                <a:ea typeface="Calibri"/>
                <a:cs typeface="Calibri"/>
                <a:sym typeface="Calibri"/>
              </a:rPr>
              <a:t>Liu, T., Wang, K., Sha, L., Chang, B., &amp; Sui, Z. (2017). Table-to-text Generation by Structure-aware Seq2seq</a:t>
            </a:r>
            <a:r>
              <a:rPr lang="en-US" sz="1600">
                <a:solidFill>
                  <a:schemeClr val="dk1"/>
                </a:solidFill>
                <a:latin typeface="Calibri"/>
                <a:ea typeface="Calibri"/>
                <a:cs typeface="Calibri"/>
                <a:sym typeface="Calibri"/>
              </a:rPr>
              <a:t> </a:t>
            </a:r>
            <a:r>
              <a:rPr b="0" i="0" lang="en-US" sz="1600" u="none">
                <a:solidFill>
                  <a:schemeClr val="dk1"/>
                </a:solidFill>
                <a:latin typeface="Calibri"/>
                <a:ea typeface="Calibri"/>
                <a:cs typeface="Calibri"/>
                <a:sym typeface="Calibri"/>
              </a:rPr>
              <a:t>Learning. </a:t>
            </a:r>
            <a:r>
              <a:rPr b="0" i="1" lang="en-US" sz="1600" u="none">
                <a:solidFill>
                  <a:schemeClr val="dk1"/>
                </a:solidFill>
                <a:latin typeface="Calibri"/>
                <a:ea typeface="Calibri"/>
                <a:cs typeface="Calibri"/>
                <a:sym typeface="Calibri"/>
              </a:rPr>
              <a:t>arXiv preprint arXiv:1711.09724</a:t>
            </a:r>
            <a:r>
              <a:rPr b="0" i="0" lang="en-US" sz="1600" u="none">
                <a:solidFill>
                  <a:schemeClr val="dk1"/>
                </a:solidFill>
                <a:latin typeface="Calibri"/>
                <a:ea typeface="Calibri"/>
                <a:cs typeface="Calibri"/>
                <a:sym typeface="Calibri"/>
              </a:rPr>
              <a:t>.</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grpSp>
        <p:nvGrpSpPr>
          <p:cNvPr id="420" name="Shape 420"/>
          <p:cNvGrpSpPr/>
          <p:nvPr/>
        </p:nvGrpSpPr>
        <p:grpSpPr>
          <a:xfrm>
            <a:off x="-809" y="515487"/>
            <a:ext cx="3746976" cy="484624"/>
            <a:chOff x="0" y="0"/>
            <a:chExt cx="2147483647" cy="2147483647"/>
          </a:xfrm>
        </p:grpSpPr>
        <p:pic>
          <p:nvPicPr>
            <p:cNvPr id="421" name="Shape 421"/>
            <p:cNvPicPr preferRelativeResize="0"/>
            <p:nvPr/>
          </p:nvPicPr>
          <p:blipFill rotWithShape="1">
            <a:blip r:embed="rId3">
              <a:alphaModFix/>
            </a:blip>
            <a:srcRect b="0" l="0" r="0" t="0"/>
            <a:stretch/>
          </p:blipFill>
          <p:spPr>
            <a:xfrm>
              <a:off x="519002" y="0"/>
              <a:ext cx="2146964644" cy="2079306789"/>
            </a:xfrm>
            <a:prstGeom prst="rect">
              <a:avLst/>
            </a:prstGeom>
            <a:noFill/>
            <a:ln>
              <a:noFill/>
            </a:ln>
          </p:spPr>
        </p:pic>
        <p:sp>
          <p:nvSpPr>
            <p:cNvPr id="422" name="Shape 422"/>
            <p:cNvSpPr txBox="1"/>
            <p:nvPr/>
          </p:nvSpPr>
          <p:spPr>
            <a:xfrm>
              <a:off x="0" y="201285209"/>
              <a:ext cx="2146952894" cy="1946198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400"/>
                <a:buFont typeface="Arial"/>
                <a:buNone/>
              </a:pPr>
              <a:r>
                <a:rPr lang="en-US" sz="2000">
                  <a:solidFill>
                    <a:srgbClr val="FFFFFF"/>
                  </a:solidFill>
                </a:rPr>
                <a:t>Field-gating Table Encoder</a:t>
              </a:r>
              <a:endParaRPr>
                <a:solidFill>
                  <a:srgbClr val="FFFFFF"/>
                </a:solidFill>
              </a:endParaRPr>
            </a:p>
          </p:txBody>
        </p:sp>
      </p:grpSp>
      <p:grpSp>
        <p:nvGrpSpPr>
          <p:cNvPr id="423" name="Shape 423"/>
          <p:cNvGrpSpPr/>
          <p:nvPr/>
        </p:nvGrpSpPr>
        <p:grpSpPr>
          <a:xfrm>
            <a:off x="10992301" y="6193115"/>
            <a:ext cx="285545" cy="285545"/>
            <a:chOff x="0" y="0"/>
            <a:chExt cx="2147483646" cy="2147483646"/>
          </a:xfrm>
        </p:grpSpPr>
        <p:sp>
          <p:nvSpPr>
            <p:cNvPr id="424" name="Shape 424"/>
            <p:cNvSpPr/>
            <p:nvPr/>
          </p:nvSpPr>
          <p:spPr>
            <a:xfrm>
              <a:off x="0" y="0"/>
              <a:ext cx="2147483646" cy="2147483646"/>
            </a:xfrm>
            <a:prstGeom prst="ellipse">
              <a:avLst/>
            </a:prstGeom>
            <a:solidFill>
              <a:srgbClr val="FCF8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sp>
          <p:nvSpPr>
            <p:cNvPr id="425" name="Shape 425"/>
            <p:cNvSpPr/>
            <p:nvPr/>
          </p:nvSpPr>
          <p:spPr>
            <a:xfrm>
              <a:off x="647661061" y="431770430"/>
              <a:ext cx="1033966939" cy="1204413323"/>
            </a:xfrm>
            <a:prstGeom prst="rightArrow">
              <a:avLst>
                <a:gd fmla="val 10800" name="adj1"/>
                <a:gd fmla="val 50000" name="adj2"/>
              </a:avLst>
            </a:prstGeom>
            <a:solidFill>
              <a:srgbClr val="00206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grpSp>
      <p:grpSp>
        <p:nvGrpSpPr>
          <p:cNvPr id="426" name="Shape 426"/>
          <p:cNvGrpSpPr/>
          <p:nvPr/>
        </p:nvGrpSpPr>
        <p:grpSpPr>
          <a:xfrm flipH="1">
            <a:off x="11628191" y="6193115"/>
            <a:ext cx="285545" cy="285545"/>
            <a:chOff x="0" y="0"/>
            <a:chExt cx="2147483646" cy="2147483646"/>
          </a:xfrm>
        </p:grpSpPr>
        <p:sp>
          <p:nvSpPr>
            <p:cNvPr id="427" name="Shape 427"/>
            <p:cNvSpPr/>
            <p:nvPr/>
          </p:nvSpPr>
          <p:spPr>
            <a:xfrm>
              <a:off x="0" y="0"/>
              <a:ext cx="2147483646" cy="2147483646"/>
            </a:xfrm>
            <a:prstGeom prst="ellipse">
              <a:avLst/>
            </a:prstGeom>
            <a:solidFill>
              <a:srgbClr val="FCF8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sp>
          <p:nvSpPr>
            <p:cNvPr id="428" name="Shape 428"/>
            <p:cNvSpPr/>
            <p:nvPr/>
          </p:nvSpPr>
          <p:spPr>
            <a:xfrm>
              <a:off x="647661061" y="431770430"/>
              <a:ext cx="1033966939" cy="1204413323"/>
            </a:xfrm>
            <a:prstGeom prst="rightArrow">
              <a:avLst>
                <a:gd fmla="val 10800" name="adj1"/>
                <a:gd fmla="val 50000" name="adj2"/>
              </a:avLst>
            </a:prstGeom>
            <a:solidFill>
              <a:srgbClr val="00206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grpSp>
      <p:sp>
        <p:nvSpPr>
          <p:cNvPr id="429" name="Shape 429"/>
          <p:cNvSpPr txBox="1"/>
          <p:nvPr/>
        </p:nvSpPr>
        <p:spPr>
          <a:xfrm>
            <a:off x="1063750" y="6352850"/>
            <a:ext cx="111282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rPr b="0" i="0" lang="en-US" sz="1600" u="none">
                <a:solidFill>
                  <a:schemeClr val="dk1"/>
                </a:solidFill>
                <a:latin typeface="Calibri"/>
                <a:ea typeface="Calibri"/>
                <a:cs typeface="Calibri"/>
                <a:sym typeface="Calibri"/>
              </a:rPr>
              <a:t>Liu, T., Wang, K., Sha, L., Chang, B., &amp; Sui, Z. (2017). Table-to-text Generation by Structure-aware Seq2seq</a:t>
            </a:r>
            <a:r>
              <a:rPr lang="en-US" sz="1600">
                <a:solidFill>
                  <a:schemeClr val="dk1"/>
                </a:solidFill>
                <a:latin typeface="Calibri"/>
                <a:ea typeface="Calibri"/>
                <a:cs typeface="Calibri"/>
                <a:sym typeface="Calibri"/>
              </a:rPr>
              <a:t> </a:t>
            </a:r>
            <a:r>
              <a:rPr b="0" i="0" lang="en-US" sz="1600" u="none">
                <a:solidFill>
                  <a:schemeClr val="dk1"/>
                </a:solidFill>
                <a:latin typeface="Calibri"/>
                <a:ea typeface="Calibri"/>
                <a:cs typeface="Calibri"/>
                <a:sym typeface="Calibri"/>
              </a:rPr>
              <a:t>Learning. </a:t>
            </a:r>
            <a:r>
              <a:rPr b="0" i="1" lang="en-US" sz="1600" u="none">
                <a:solidFill>
                  <a:schemeClr val="dk1"/>
                </a:solidFill>
                <a:latin typeface="Calibri"/>
                <a:ea typeface="Calibri"/>
                <a:cs typeface="Calibri"/>
                <a:sym typeface="Calibri"/>
              </a:rPr>
              <a:t>arXiv preprint arXiv:1711.09724</a:t>
            </a:r>
            <a:r>
              <a:rPr b="0" i="0" lang="en-US" sz="1600" u="none">
                <a:solidFill>
                  <a:schemeClr val="dk1"/>
                </a:solidFill>
                <a:latin typeface="Calibri"/>
                <a:ea typeface="Calibri"/>
                <a:cs typeface="Calibri"/>
                <a:sym typeface="Calibri"/>
              </a:rPr>
              <a:t>.</a:t>
            </a:r>
            <a:endParaRPr sz="1600"/>
          </a:p>
        </p:txBody>
      </p:sp>
      <p:pic>
        <p:nvPicPr>
          <p:cNvPr id="430" name="Shape 430"/>
          <p:cNvPicPr preferRelativeResize="0"/>
          <p:nvPr/>
        </p:nvPicPr>
        <p:blipFill rotWithShape="1">
          <a:blip r:embed="rId4">
            <a:alphaModFix/>
          </a:blip>
          <a:srcRect b="0" l="0" r="0" t="0"/>
          <a:stretch/>
        </p:blipFill>
        <p:spPr>
          <a:xfrm>
            <a:off x="4166000" y="1305075"/>
            <a:ext cx="7953899" cy="3787575"/>
          </a:xfrm>
          <a:prstGeom prst="rect">
            <a:avLst/>
          </a:prstGeom>
          <a:noFill/>
          <a:ln>
            <a:noFill/>
          </a:ln>
        </p:spPr>
      </p:pic>
      <p:pic>
        <p:nvPicPr>
          <p:cNvPr id="431" name="Shape 431"/>
          <p:cNvPicPr preferRelativeResize="0"/>
          <p:nvPr/>
        </p:nvPicPr>
        <p:blipFill>
          <a:blip r:embed="rId5">
            <a:alphaModFix/>
          </a:blip>
          <a:stretch>
            <a:fillRect/>
          </a:stretch>
        </p:blipFill>
        <p:spPr>
          <a:xfrm>
            <a:off x="60117" y="1411950"/>
            <a:ext cx="3681182" cy="1571625"/>
          </a:xfrm>
          <a:prstGeom prst="rect">
            <a:avLst/>
          </a:prstGeom>
          <a:noFill/>
          <a:ln>
            <a:noFill/>
          </a:ln>
        </p:spPr>
      </p:pic>
      <p:pic>
        <p:nvPicPr>
          <p:cNvPr id="432" name="Shape 432"/>
          <p:cNvPicPr preferRelativeResize="0"/>
          <p:nvPr/>
        </p:nvPicPr>
        <p:blipFill rotWithShape="1">
          <a:blip r:embed="rId6">
            <a:alphaModFix/>
          </a:blip>
          <a:srcRect b="0" l="6560" r="-6559" t="0"/>
          <a:stretch/>
        </p:blipFill>
        <p:spPr>
          <a:xfrm>
            <a:off x="195875" y="4316276"/>
            <a:ext cx="3681175" cy="1187812"/>
          </a:xfrm>
          <a:prstGeom prst="rect">
            <a:avLst/>
          </a:prstGeom>
          <a:noFill/>
          <a:ln>
            <a:noFill/>
          </a:ln>
        </p:spPr>
      </p:pic>
      <p:sp>
        <p:nvSpPr>
          <p:cNvPr id="433" name="Shape 433"/>
          <p:cNvSpPr/>
          <p:nvPr/>
        </p:nvSpPr>
        <p:spPr>
          <a:xfrm>
            <a:off x="281825" y="4303500"/>
            <a:ext cx="3210900" cy="646200"/>
          </a:xfrm>
          <a:prstGeom prst="rect">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4" name="Shape 434"/>
          <p:cNvSpPr/>
          <p:nvPr/>
        </p:nvSpPr>
        <p:spPr>
          <a:xfrm>
            <a:off x="2608400" y="5092650"/>
            <a:ext cx="693000" cy="390000"/>
          </a:xfrm>
          <a:prstGeom prst="rect">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435" name="Shape 435"/>
          <p:cNvPicPr preferRelativeResize="0"/>
          <p:nvPr/>
        </p:nvPicPr>
        <p:blipFill>
          <a:blip r:embed="rId7">
            <a:alphaModFix/>
          </a:blip>
          <a:stretch>
            <a:fillRect/>
          </a:stretch>
        </p:blipFill>
        <p:spPr>
          <a:xfrm>
            <a:off x="712861" y="2983587"/>
            <a:ext cx="2526164" cy="603813"/>
          </a:xfrm>
          <a:prstGeom prst="rect">
            <a:avLst/>
          </a:prstGeom>
          <a:noFill/>
          <a:ln>
            <a:noFill/>
          </a:ln>
        </p:spPr>
      </p:pic>
      <p:sp>
        <p:nvSpPr>
          <p:cNvPr id="436" name="Shape 436"/>
          <p:cNvSpPr/>
          <p:nvPr/>
        </p:nvSpPr>
        <p:spPr>
          <a:xfrm>
            <a:off x="1597075" y="3672917"/>
            <a:ext cx="375900" cy="549300"/>
          </a:xfrm>
          <a:prstGeom prst="downArrow">
            <a:avLst>
              <a:gd fmla="val 50000" name="adj1"/>
              <a:gd fmla="val 50000" name="adj2"/>
            </a:avLst>
          </a:prstGeom>
          <a:solidFill>
            <a:srgbClr val="000000"/>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grpSp>
        <p:nvGrpSpPr>
          <p:cNvPr id="441" name="Shape 441"/>
          <p:cNvGrpSpPr/>
          <p:nvPr/>
        </p:nvGrpSpPr>
        <p:grpSpPr>
          <a:xfrm>
            <a:off x="-809" y="515487"/>
            <a:ext cx="3746976" cy="484624"/>
            <a:chOff x="0" y="0"/>
            <a:chExt cx="2147483647" cy="2147483647"/>
          </a:xfrm>
        </p:grpSpPr>
        <p:pic>
          <p:nvPicPr>
            <p:cNvPr id="442" name="Shape 442"/>
            <p:cNvPicPr preferRelativeResize="0"/>
            <p:nvPr/>
          </p:nvPicPr>
          <p:blipFill rotWithShape="1">
            <a:blip r:embed="rId3">
              <a:alphaModFix/>
            </a:blip>
            <a:srcRect b="0" l="0" r="0" t="0"/>
            <a:stretch/>
          </p:blipFill>
          <p:spPr>
            <a:xfrm>
              <a:off x="519002" y="0"/>
              <a:ext cx="2146964644" cy="2079306789"/>
            </a:xfrm>
            <a:prstGeom prst="rect">
              <a:avLst/>
            </a:prstGeom>
            <a:noFill/>
            <a:ln>
              <a:noFill/>
            </a:ln>
          </p:spPr>
        </p:pic>
        <p:sp>
          <p:nvSpPr>
            <p:cNvPr id="443" name="Shape 443"/>
            <p:cNvSpPr txBox="1"/>
            <p:nvPr/>
          </p:nvSpPr>
          <p:spPr>
            <a:xfrm>
              <a:off x="0" y="201285209"/>
              <a:ext cx="2146952894" cy="1946198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400"/>
                <a:buFont typeface="Arial"/>
                <a:buNone/>
              </a:pPr>
              <a:r>
                <a:rPr lang="en-US" sz="2000">
                  <a:solidFill>
                    <a:srgbClr val="F3F3F3"/>
                  </a:solidFill>
                </a:rPr>
                <a:t>Decoder with Dual Attention</a:t>
              </a:r>
              <a:endParaRPr>
                <a:solidFill>
                  <a:srgbClr val="F3F3F3"/>
                </a:solidFill>
              </a:endParaRPr>
            </a:p>
          </p:txBody>
        </p:sp>
      </p:grpSp>
      <p:grpSp>
        <p:nvGrpSpPr>
          <p:cNvPr id="444" name="Shape 444"/>
          <p:cNvGrpSpPr/>
          <p:nvPr/>
        </p:nvGrpSpPr>
        <p:grpSpPr>
          <a:xfrm>
            <a:off x="10992301" y="6193115"/>
            <a:ext cx="285545" cy="285545"/>
            <a:chOff x="0" y="0"/>
            <a:chExt cx="2147483646" cy="2147483646"/>
          </a:xfrm>
        </p:grpSpPr>
        <p:sp>
          <p:nvSpPr>
            <p:cNvPr id="445" name="Shape 445"/>
            <p:cNvSpPr/>
            <p:nvPr/>
          </p:nvSpPr>
          <p:spPr>
            <a:xfrm>
              <a:off x="0" y="0"/>
              <a:ext cx="2147483646" cy="2147483646"/>
            </a:xfrm>
            <a:prstGeom prst="ellipse">
              <a:avLst/>
            </a:prstGeom>
            <a:solidFill>
              <a:srgbClr val="FCF8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sp>
          <p:nvSpPr>
            <p:cNvPr id="446" name="Shape 446"/>
            <p:cNvSpPr/>
            <p:nvPr/>
          </p:nvSpPr>
          <p:spPr>
            <a:xfrm>
              <a:off x="647661061" y="431770430"/>
              <a:ext cx="1033966939" cy="1204413323"/>
            </a:xfrm>
            <a:prstGeom prst="rightArrow">
              <a:avLst>
                <a:gd fmla="val 10800" name="adj1"/>
                <a:gd fmla="val 50000" name="adj2"/>
              </a:avLst>
            </a:prstGeom>
            <a:solidFill>
              <a:srgbClr val="00206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grpSp>
      <p:grpSp>
        <p:nvGrpSpPr>
          <p:cNvPr id="447" name="Shape 447"/>
          <p:cNvGrpSpPr/>
          <p:nvPr/>
        </p:nvGrpSpPr>
        <p:grpSpPr>
          <a:xfrm flipH="1">
            <a:off x="11628191" y="6193115"/>
            <a:ext cx="285545" cy="285545"/>
            <a:chOff x="0" y="0"/>
            <a:chExt cx="2147483646" cy="2147483646"/>
          </a:xfrm>
        </p:grpSpPr>
        <p:sp>
          <p:nvSpPr>
            <p:cNvPr id="448" name="Shape 448"/>
            <p:cNvSpPr/>
            <p:nvPr/>
          </p:nvSpPr>
          <p:spPr>
            <a:xfrm>
              <a:off x="0" y="0"/>
              <a:ext cx="2147483646" cy="2147483646"/>
            </a:xfrm>
            <a:prstGeom prst="ellipse">
              <a:avLst/>
            </a:prstGeom>
            <a:solidFill>
              <a:srgbClr val="FCF8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sp>
          <p:nvSpPr>
            <p:cNvPr id="449" name="Shape 449"/>
            <p:cNvSpPr/>
            <p:nvPr/>
          </p:nvSpPr>
          <p:spPr>
            <a:xfrm>
              <a:off x="647661061" y="431770430"/>
              <a:ext cx="1033966939" cy="1204413323"/>
            </a:xfrm>
            <a:prstGeom prst="rightArrow">
              <a:avLst>
                <a:gd fmla="val 10800" name="adj1"/>
                <a:gd fmla="val 50000" name="adj2"/>
              </a:avLst>
            </a:prstGeom>
            <a:solidFill>
              <a:srgbClr val="00206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grpSp>
      <p:sp>
        <p:nvSpPr>
          <p:cNvPr id="450" name="Shape 450"/>
          <p:cNvSpPr txBox="1"/>
          <p:nvPr/>
        </p:nvSpPr>
        <p:spPr>
          <a:xfrm>
            <a:off x="1063750" y="6352850"/>
            <a:ext cx="111282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rPr b="0" i="0" lang="en-US" sz="1600" u="none">
                <a:solidFill>
                  <a:schemeClr val="dk1"/>
                </a:solidFill>
                <a:latin typeface="Calibri"/>
                <a:ea typeface="Calibri"/>
                <a:cs typeface="Calibri"/>
                <a:sym typeface="Calibri"/>
              </a:rPr>
              <a:t>Liu, T., Wang, K., Sha, L., Chang, B., &amp; Sui, Z. (2017). Table-to-text Generation by Structure-aware Seq2seq</a:t>
            </a:r>
            <a:r>
              <a:rPr lang="en-US" sz="1600">
                <a:solidFill>
                  <a:schemeClr val="dk1"/>
                </a:solidFill>
                <a:latin typeface="Calibri"/>
                <a:ea typeface="Calibri"/>
                <a:cs typeface="Calibri"/>
                <a:sym typeface="Calibri"/>
              </a:rPr>
              <a:t> </a:t>
            </a:r>
            <a:r>
              <a:rPr b="0" i="0" lang="en-US" sz="1600" u="none">
                <a:solidFill>
                  <a:schemeClr val="dk1"/>
                </a:solidFill>
                <a:latin typeface="Calibri"/>
                <a:ea typeface="Calibri"/>
                <a:cs typeface="Calibri"/>
                <a:sym typeface="Calibri"/>
              </a:rPr>
              <a:t>Learning. </a:t>
            </a:r>
            <a:r>
              <a:rPr b="0" i="1" lang="en-US" sz="1600" u="none">
                <a:solidFill>
                  <a:schemeClr val="dk1"/>
                </a:solidFill>
                <a:latin typeface="Calibri"/>
                <a:ea typeface="Calibri"/>
                <a:cs typeface="Calibri"/>
                <a:sym typeface="Calibri"/>
              </a:rPr>
              <a:t>arXiv preprint arXiv:1711.09724</a:t>
            </a:r>
            <a:r>
              <a:rPr b="0" i="0" lang="en-US" sz="1600" u="none">
                <a:solidFill>
                  <a:schemeClr val="dk1"/>
                </a:solidFill>
                <a:latin typeface="Calibri"/>
                <a:ea typeface="Calibri"/>
                <a:cs typeface="Calibri"/>
                <a:sym typeface="Calibri"/>
              </a:rPr>
              <a:t>.</a:t>
            </a:r>
            <a:endParaRPr sz="1600"/>
          </a:p>
        </p:txBody>
      </p:sp>
      <p:pic>
        <p:nvPicPr>
          <p:cNvPr id="451" name="Shape 451"/>
          <p:cNvPicPr preferRelativeResize="0"/>
          <p:nvPr/>
        </p:nvPicPr>
        <p:blipFill>
          <a:blip r:embed="rId4">
            <a:alphaModFix/>
          </a:blip>
          <a:stretch>
            <a:fillRect/>
          </a:stretch>
        </p:blipFill>
        <p:spPr>
          <a:xfrm>
            <a:off x="8464950" y="1466125"/>
            <a:ext cx="2317400" cy="1197750"/>
          </a:xfrm>
          <a:prstGeom prst="rect">
            <a:avLst/>
          </a:prstGeom>
          <a:noFill/>
          <a:ln>
            <a:noFill/>
          </a:ln>
        </p:spPr>
      </p:pic>
      <p:pic>
        <p:nvPicPr>
          <p:cNvPr id="452" name="Shape 452"/>
          <p:cNvPicPr preferRelativeResize="0"/>
          <p:nvPr/>
        </p:nvPicPr>
        <p:blipFill>
          <a:blip r:embed="rId5">
            <a:alphaModFix/>
          </a:blip>
          <a:stretch>
            <a:fillRect/>
          </a:stretch>
        </p:blipFill>
        <p:spPr>
          <a:xfrm>
            <a:off x="7476100" y="2979400"/>
            <a:ext cx="4715899" cy="2032725"/>
          </a:xfrm>
          <a:prstGeom prst="rect">
            <a:avLst/>
          </a:prstGeom>
          <a:noFill/>
          <a:ln>
            <a:noFill/>
          </a:ln>
        </p:spPr>
      </p:pic>
      <p:pic>
        <p:nvPicPr>
          <p:cNvPr id="453" name="Shape 453"/>
          <p:cNvPicPr preferRelativeResize="0"/>
          <p:nvPr/>
        </p:nvPicPr>
        <p:blipFill>
          <a:blip r:embed="rId6">
            <a:alphaModFix/>
          </a:blip>
          <a:stretch>
            <a:fillRect/>
          </a:stretch>
        </p:blipFill>
        <p:spPr>
          <a:xfrm>
            <a:off x="7622375" y="2437225"/>
            <a:ext cx="4715900" cy="412469"/>
          </a:xfrm>
          <a:prstGeom prst="rect">
            <a:avLst/>
          </a:prstGeom>
          <a:noFill/>
          <a:ln>
            <a:noFill/>
          </a:ln>
        </p:spPr>
      </p:pic>
      <p:sp>
        <p:nvSpPr>
          <p:cNvPr id="454" name="Shape 454"/>
          <p:cNvSpPr/>
          <p:nvPr/>
        </p:nvSpPr>
        <p:spPr>
          <a:xfrm>
            <a:off x="7773950" y="4102375"/>
            <a:ext cx="4120200" cy="845400"/>
          </a:xfrm>
          <a:prstGeom prst="rect">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5" name="Shape 455"/>
          <p:cNvSpPr/>
          <p:nvPr/>
        </p:nvSpPr>
        <p:spPr>
          <a:xfrm>
            <a:off x="7180100" y="2676650"/>
            <a:ext cx="593700" cy="646200"/>
          </a:xfrm>
          <a:prstGeom prst="stripedRightArrow">
            <a:avLst>
              <a:gd fmla="val 50000" name="adj1"/>
              <a:gd fmla="val 50000" name="adj2"/>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456" name="Shape 456"/>
          <p:cNvPicPr preferRelativeResize="0"/>
          <p:nvPr/>
        </p:nvPicPr>
        <p:blipFill rotWithShape="1">
          <a:blip r:embed="rId7">
            <a:alphaModFix/>
          </a:blip>
          <a:srcRect b="0" l="0" r="0" t="0"/>
          <a:stretch/>
        </p:blipFill>
        <p:spPr>
          <a:xfrm>
            <a:off x="-773800" y="1224550"/>
            <a:ext cx="7953899" cy="37875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grpSp>
        <p:nvGrpSpPr>
          <p:cNvPr id="461" name="Shape 461"/>
          <p:cNvGrpSpPr/>
          <p:nvPr/>
        </p:nvGrpSpPr>
        <p:grpSpPr>
          <a:xfrm>
            <a:off x="-6571" y="15582"/>
            <a:ext cx="4695972" cy="484466"/>
            <a:chOff x="0" y="0"/>
            <a:chExt cx="2147483647" cy="2147483647"/>
          </a:xfrm>
        </p:grpSpPr>
        <p:pic>
          <p:nvPicPr>
            <p:cNvPr id="462" name="Shape 462"/>
            <p:cNvPicPr preferRelativeResize="0"/>
            <p:nvPr/>
          </p:nvPicPr>
          <p:blipFill rotWithShape="1">
            <a:blip r:embed="rId3">
              <a:alphaModFix/>
            </a:blip>
            <a:srcRect b="0" l="0" r="0" t="0"/>
            <a:stretch/>
          </p:blipFill>
          <p:spPr>
            <a:xfrm>
              <a:off x="28052445" y="0"/>
              <a:ext cx="1957817906" cy="2079989684"/>
            </a:xfrm>
            <a:prstGeom prst="rect">
              <a:avLst/>
            </a:prstGeom>
            <a:noFill/>
            <a:ln>
              <a:noFill/>
            </a:ln>
          </p:spPr>
        </p:pic>
        <p:sp>
          <p:nvSpPr>
            <p:cNvPr id="463" name="Shape 463"/>
            <p:cNvSpPr txBox="1"/>
            <p:nvPr/>
          </p:nvSpPr>
          <p:spPr>
            <a:xfrm>
              <a:off x="0" y="200539063"/>
              <a:ext cx="2147483647" cy="1946944583"/>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lt1"/>
                </a:buClr>
                <a:buSzPts val="2400"/>
                <a:buFont typeface="Arial"/>
                <a:buNone/>
              </a:pPr>
              <a:r>
                <a:rPr lang="en-US" sz="2400">
                  <a:solidFill>
                    <a:schemeClr val="lt1"/>
                  </a:solidFill>
                </a:rPr>
                <a:t>数据集</a:t>
              </a:r>
              <a:r>
                <a:rPr lang="en-US" sz="2400">
                  <a:solidFill>
                    <a:schemeClr val="lt1"/>
                  </a:solidFill>
                </a:rPr>
                <a:t>：RotoWire体育赛事</a:t>
              </a:r>
              <a:endParaRPr sz="2400">
                <a:solidFill>
                  <a:schemeClr val="lt1"/>
                </a:solidFill>
              </a:endParaRPr>
            </a:p>
          </p:txBody>
        </p:sp>
      </p:grpSp>
      <p:sp>
        <p:nvSpPr>
          <p:cNvPr id="464" name="Shape 464"/>
          <p:cNvSpPr/>
          <p:nvPr/>
        </p:nvSpPr>
        <p:spPr>
          <a:xfrm>
            <a:off x="4871725" y="3368600"/>
            <a:ext cx="1098300" cy="644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aphicFrame>
        <p:nvGraphicFramePr>
          <p:cNvPr id="465" name="Shape 465"/>
          <p:cNvGraphicFramePr/>
          <p:nvPr/>
        </p:nvGraphicFramePr>
        <p:xfrm>
          <a:off x="8254400" y="15575"/>
          <a:ext cx="3000000" cy="3000000"/>
        </p:xfrm>
        <a:graphic>
          <a:graphicData uri="http://schemas.openxmlformats.org/drawingml/2006/table">
            <a:tbl>
              <a:tblPr>
                <a:noFill/>
                <a:tableStyleId>{0800E51B-287A-42C4-908E-A4FB03515126}</a:tableStyleId>
              </a:tblPr>
              <a:tblGrid>
                <a:gridCol w="1010000"/>
                <a:gridCol w="958800"/>
                <a:gridCol w="984400"/>
                <a:gridCol w="984400"/>
              </a:tblGrid>
              <a:tr h="519525">
                <a:tc>
                  <a:txBody>
                    <a:bodyPr>
                      <a:noAutofit/>
                    </a:bodyPr>
                    <a:lstStyle/>
                    <a:p>
                      <a:pPr indent="0" lvl="0" marL="0" rtl="0">
                        <a:spcBef>
                          <a:spcPts val="0"/>
                        </a:spcBef>
                        <a:spcAft>
                          <a:spcPts val="0"/>
                        </a:spcAft>
                        <a:buNone/>
                      </a:pPr>
                      <a:r>
                        <a:rPr lang="en-US" sz="1800"/>
                        <a:t>Dataset</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1800"/>
                        <a:t>Train</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1800"/>
                        <a:t>Dev</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1800"/>
                        <a:t>Test</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91725">
                <a:tc>
                  <a:txBody>
                    <a:bodyPr>
                      <a:noAutofit/>
                    </a:bodyPr>
                    <a:lstStyle/>
                    <a:p>
                      <a:pPr indent="0" lvl="0" marL="0" rtl="0">
                        <a:spcBef>
                          <a:spcPts val="0"/>
                        </a:spcBef>
                        <a:spcAft>
                          <a:spcPts val="0"/>
                        </a:spcAft>
                        <a:buNone/>
                      </a:pPr>
                      <a:r>
                        <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1800"/>
                        <a:t>3398</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1800"/>
                        <a:t>727</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1800"/>
                        <a:t>728</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pic>
        <p:nvPicPr>
          <p:cNvPr id="466" name="Shape 466"/>
          <p:cNvPicPr preferRelativeResize="0"/>
          <p:nvPr/>
        </p:nvPicPr>
        <p:blipFill>
          <a:blip r:embed="rId4">
            <a:alphaModFix/>
          </a:blip>
          <a:stretch>
            <a:fillRect/>
          </a:stretch>
        </p:blipFill>
        <p:spPr>
          <a:xfrm>
            <a:off x="1045475" y="1406800"/>
            <a:ext cx="9782227" cy="4604274"/>
          </a:xfrm>
          <a:prstGeom prst="rect">
            <a:avLst/>
          </a:prstGeom>
          <a:noFill/>
          <a:ln>
            <a:noFill/>
          </a:ln>
        </p:spPr>
      </p:pic>
      <p:sp>
        <p:nvSpPr>
          <p:cNvPr id="467" name="Shape 467"/>
          <p:cNvSpPr txBox="1"/>
          <p:nvPr/>
        </p:nvSpPr>
        <p:spPr>
          <a:xfrm>
            <a:off x="93950" y="6011075"/>
            <a:ext cx="12098100" cy="484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Wiseman S, Shieber S M, Rush A M. Challenges in data-to-document generation[J]. arXiv preprint arXiv:1707.08052, 2017</a:t>
            </a:r>
            <a:endParaRPr>
              <a:solidFill>
                <a:schemeClr val="dk1"/>
              </a:solidFill>
            </a:endParaRPr>
          </a:p>
          <a:p>
            <a:pPr indent="0" lvl="0" marL="0">
              <a:spcBef>
                <a:spcPts val="0"/>
              </a:spcBef>
              <a:spcAft>
                <a:spcPts val="0"/>
              </a:spcAft>
              <a:buNone/>
            </a:pPr>
            <a:r>
              <a:t/>
            </a:r>
            <a:endParaRPr/>
          </a:p>
        </p:txBody>
      </p:sp>
      <p:grpSp>
        <p:nvGrpSpPr>
          <p:cNvPr id="468" name="Shape 468"/>
          <p:cNvGrpSpPr/>
          <p:nvPr/>
        </p:nvGrpSpPr>
        <p:grpSpPr>
          <a:xfrm>
            <a:off x="10992301" y="6497915"/>
            <a:ext cx="285545" cy="285545"/>
            <a:chOff x="0" y="0"/>
            <a:chExt cx="2147483646" cy="2147483646"/>
          </a:xfrm>
        </p:grpSpPr>
        <p:sp>
          <p:nvSpPr>
            <p:cNvPr id="469" name="Shape 469"/>
            <p:cNvSpPr/>
            <p:nvPr/>
          </p:nvSpPr>
          <p:spPr>
            <a:xfrm>
              <a:off x="0" y="0"/>
              <a:ext cx="2147483646" cy="2147483646"/>
            </a:xfrm>
            <a:prstGeom prst="ellipse">
              <a:avLst/>
            </a:prstGeom>
            <a:solidFill>
              <a:srgbClr val="FCF8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sp>
          <p:nvSpPr>
            <p:cNvPr id="470" name="Shape 470"/>
            <p:cNvSpPr/>
            <p:nvPr/>
          </p:nvSpPr>
          <p:spPr>
            <a:xfrm>
              <a:off x="647661061" y="431770430"/>
              <a:ext cx="1033966939" cy="1204413323"/>
            </a:xfrm>
            <a:prstGeom prst="rightArrow">
              <a:avLst>
                <a:gd fmla="val 10800" name="adj1"/>
                <a:gd fmla="val 50000" name="adj2"/>
              </a:avLst>
            </a:prstGeom>
            <a:solidFill>
              <a:srgbClr val="00206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grpSp>
      <p:grpSp>
        <p:nvGrpSpPr>
          <p:cNvPr id="471" name="Shape 471"/>
          <p:cNvGrpSpPr/>
          <p:nvPr/>
        </p:nvGrpSpPr>
        <p:grpSpPr>
          <a:xfrm flipH="1">
            <a:off x="11628191" y="6497915"/>
            <a:ext cx="285545" cy="285545"/>
            <a:chOff x="0" y="0"/>
            <a:chExt cx="2147483646" cy="2147483646"/>
          </a:xfrm>
        </p:grpSpPr>
        <p:sp>
          <p:nvSpPr>
            <p:cNvPr id="472" name="Shape 472"/>
            <p:cNvSpPr/>
            <p:nvPr/>
          </p:nvSpPr>
          <p:spPr>
            <a:xfrm>
              <a:off x="0" y="0"/>
              <a:ext cx="2147483646" cy="2147483646"/>
            </a:xfrm>
            <a:prstGeom prst="ellipse">
              <a:avLst/>
            </a:prstGeom>
            <a:solidFill>
              <a:srgbClr val="FCF8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sp>
          <p:nvSpPr>
            <p:cNvPr id="473" name="Shape 473"/>
            <p:cNvSpPr/>
            <p:nvPr/>
          </p:nvSpPr>
          <p:spPr>
            <a:xfrm>
              <a:off x="647661061" y="431770430"/>
              <a:ext cx="1033966939" cy="1204413323"/>
            </a:xfrm>
            <a:prstGeom prst="rightArrow">
              <a:avLst>
                <a:gd fmla="val 10800" name="adj1"/>
                <a:gd fmla="val 50000" name="adj2"/>
              </a:avLst>
            </a:prstGeom>
            <a:solidFill>
              <a:srgbClr val="00206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grpSp>
      <p:sp>
        <p:nvSpPr>
          <p:cNvPr id="474" name="Shape 474"/>
          <p:cNvSpPr txBox="1"/>
          <p:nvPr/>
        </p:nvSpPr>
        <p:spPr>
          <a:xfrm>
            <a:off x="3704125" y="1835000"/>
            <a:ext cx="483000" cy="2856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75" name="Shape 475"/>
          <p:cNvSpPr txBox="1"/>
          <p:nvPr/>
        </p:nvSpPr>
        <p:spPr>
          <a:xfrm>
            <a:off x="3234325" y="1378025"/>
            <a:ext cx="1637400" cy="402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1800">
                <a:solidFill>
                  <a:srgbClr val="FF0000"/>
                </a:solidFill>
              </a:rPr>
              <a:t>record type</a:t>
            </a:r>
            <a:endParaRPr sz="1800">
              <a:solidFill>
                <a:srgbClr val="FF0000"/>
              </a:solidFill>
            </a:endParaRPr>
          </a:p>
        </p:txBody>
      </p:sp>
      <p:sp>
        <p:nvSpPr>
          <p:cNvPr id="476" name="Shape 476"/>
          <p:cNvSpPr/>
          <p:nvPr/>
        </p:nvSpPr>
        <p:spPr>
          <a:xfrm>
            <a:off x="1758125" y="2563350"/>
            <a:ext cx="536700" cy="2052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7" name="Shape 477"/>
          <p:cNvSpPr txBox="1"/>
          <p:nvPr/>
        </p:nvSpPr>
        <p:spPr>
          <a:xfrm>
            <a:off x="281775" y="2464650"/>
            <a:ext cx="1637400" cy="402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1800">
                <a:solidFill>
                  <a:srgbClr val="0000FF"/>
                </a:solidFill>
              </a:rPr>
              <a:t>record entity</a:t>
            </a:r>
            <a:endParaRPr sz="1800">
              <a:solidFill>
                <a:srgbClr val="0000FF"/>
              </a:solidFill>
            </a:endParaRPr>
          </a:p>
        </p:txBody>
      </p:sp>
      <p:sp>
        <p:nvSpPr>
          <p:cNvPr id="478" name="Shape 478"/>
          <p:cNvSpPr txBox="1"/>
          <p:nvPr/>
        </p:nvSpPr>
        <p:spPr>
          <a:xfrm>
            <a:off x="3194125" y="2658600"/>
            <a:ext cx="1503000" cy="285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1800">
                <a:solidFill>
                  <a:schemeClr val="accent3"/>
                </a:solidFill>
              </a:rPr>
              <a:t>record value</a:t>
            </a:r>
            <a:endParaRPr sz="1800">
              <a:solidFill>
                <a:schemeClr val="accent3"/>
              </a:solidFill>
            </a:endParaRPr>
          </a:p>
        </p:txBody>
      </p:sp>
      <p:sp>
        <p:nvSpPr>
          <p:cNvPr id="479" name="Shape 479"/>
          <p:cNvSpPr txBox="1"/>
          <p:nvPr/>
        </p:nvSpPr>
        <p:spPr>
          <a:xfrm>
            <a:off x="3704125" y="2523150"/>
            <a:ext cx="483000" cy="285600"/>
          </a:xfrm>
          <a:prstGeom prst="rect">
            <a:avLst/>
          </a:prstGeom>
          <a:noFill/>
          <a:ln cap="flat" cmpd="sng" w="28575">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80" name="Shape 480"/>
          <p:cNvSpPr/>
          <p:nvPr/>
        </p:nvSpPr>
        <p:spPr>
          <a:xfrm>
            <a:off x="7949875" y="1629800"/>
            <a:ext cx="536700" cy="2052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1" name="Shape 481"/>
          <p:cNvSpPr txBox="1"/>
          <p:nvPr/>
        </p:nvSpPr>
        <p:spPr>
          <a:xfrm>
            <a:off x="7466875" y="1835000"/>
            <a:ext cx="483000" cy="151200"/>
          </a:xfrm>
          <a:prstGeom prst="rect">
            <a:avLst/>
          </a:prstGeom>
          <a:noFill/>
          <a:ln cap="flat" cmpd="sng" w="28575">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grpSp>
        <p:nvGrpSpPr>
          <p:cNvPr id="486" name="Shape 486"/>
          <p:cNvGrpSpPr/>
          <p:nvPr/>
        </p:nvGrpSpPr>
        <p:grpSpPr>
          <a:xfrm>
            <a:off x="-6571" y="15582"/>
            <a:ext cx="4695972" cy="484466"/>
            <a:chOff x="0" y="0"/>
            <a:chExt cx="2147483647" cy="2147483647"/>
          </a:xfrm>
        </p:grpSpPr>
        <p:pic>
          <p:nvPicPr>
            <p:cNvPr id="487" name="Shape 487"/>
            <p:cNvPicPr preferRelativeResize="0"/>
            <p:nvPr/>
          </p:nvPicPr>
          <p:blipFill rotWithShape="1">
            <a:blip r:embed="rId3">
              <a:alphaModFix/>
            </a:blip>
            <a:srcRect b="0" l="0" r="0" t="0"/>
            <a:stretch/>
          </p:blipFill>
          <p:spPr>
            <a:xfrm>
              <a:off x="28052445" y="0"/>
              <a:ext cx="1957817906" cy="2079989684"/>
            </a:xfrm>
            <a:prstGeom prst="rect">
              <a:avLst/>
            </a:prstGeom>
            <a:noFill/>
            <a:ln>
              <a:noFill/>
            </a:ln>
          </p:spPr>
        </p:pic>
        <p:sp>
          <p:nvSpPr>
            <p:cNvPr id="488" name="Shape 488"/>
            <p:cNvSpPr txBox="1"/>
            <p:nvPr/>
          </p:nvSpPr>
          <p:spPr>
            <a:xfrm>
              <a:off x="0" y="200539063"/>
              <a:ext cx="2147483647" cy="1946944583"/>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lt1"/>
                </a:buClr>
                <a:buSzPts val="2400"/>
                <a:buFont typeface="Arial"/>
                <a:buNone/>
              </a:pPr>
              <a:r>
                <a:rPr lang="en-US" sz="2400">
                  <a:solidFill>
                    <a:schemeClr val="lt1"/>
                  </a:solidFill>
                </a:rPr>
                <a:t>RotoWire</a:t>
              </a:r>
              <a:r>
                <a:rPr lang="en-US" sz="2400">
                  <a:solidFill>
                    <a:schemeClr val="lt1"/>
                  </a:solidFill>
                </a:rPr>
                <a:t>体育赛事 - Model</a:t>
              </a:r>
              <a:endParaRPr sz="2400">
                <a:solidFill>
                  <a:schemeClr val="lt1"/>
                </a:solidFill>
              </a:endParaRPr>
            </a:p>
          </p:txBody>
        </p:sp>
      </p:grpSp>
      <p:sp>
        <p:nvSpPr>
          <p:cNvPr id="489" name="Shape 489"/>
          <p:cNvSpPr txBox="1"/>
          <p:nvPr/>
        </p:nvSpPr>
        <p:spPr>
          <a:xfrm>
            <a:off x="1033400" y="6373500"/>
            <a:ext cx="12098100" cy="484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1600">
                <a:solidFill>
                  <a:schemeClr val="dk1"/>
                </a:solidFill>
                <a:latin typeface="Calibri"/>
                <a:ea typeface="Calibri"/>
                <a:cs typeface="Calibri"/>
                <a:sym typeface="Calibri"/>
              </a:rPr>
              <a:t>Wiseman S, Shieber S M, Rush A M. Challenges in data-to-document generation[J]. arXiv preprint arXiv:1707.08052, 2017</a:t>
            </a:r>
            <a:endParaRPr sz="1600">
              <a:solidFill>
                <a:schemeClr val="dk1"/>
              </a:solidFill>
            </a:endParaRPr>
          </a:p>
          <a:p>
            <a:pPr indent="0" lvl="0" marL="0" rtl="0">
              <a:spcBef>
                <a:spcPts val="0"/>
              </a:spcBef>
              <a:spcAft>
                <a:spcPts val="0"/>
              </a:spcAft>
              <a:buNone/>
            </a:pPr>
            <a:r>
              <a:t/>
            </a:r>
            <a:endParaRPr sz="1600"/>
          </a:p>
        </p:txBody>
      </p:sp>
      <p:sp>
        <p:nvSpPr>
          <p:cNvPr id="490" name="Shape 490"/>
          <p:cNvSpPr txBox="1"/>
          <p:nvPr/>
        </p:nvSpPr>
        <p:spPr>
          <a:xfrm>
            <a:off x="751550" y="885775"/>
            <a:ext cx="10239900" cy="4925400"/>
          </a:xfrm>
          <a:prstGeom prst="rect">
            <a:avLst/>
          </a:prstGeom>
          <a:noFill/>
          <a:ln>
            <a:noFill/>
          </a:ln>
        </p:spPr>
        <p:txBody>
          <a:bodyPr anchorCtr="0" anchor="t" bIns="91425" lIns="91425" spcFirstLastPara="1" rIns="91425" wrap="square" tIns="91425">
            <a:noAutofit/>
          </a:bodyPr>
          <a:lstStyle/>
          <a:p>
            <a:pPr indent="-381000" lvl="0" marL="457200">
              <a:spcBef>
                <a:spcPts val="0"/>
              </a:spcBef>
              <a:spcAft>
                <a:spcPts val="0"/>
              </a:spcAft>
              <a:buSzPts val="2400"/>
              <a:buChar char="●"/>
            </a:pPr>
            <a:r>
              <a:rPr lang="en-US" sz="2400" u="sng"/>
              <a:t>Base model</a:t>
            </a:r>
            <a:endParaRPr sz="2400" u="sng"/>
          </a:p>
          <a:p>
            <a:pPr indent="0" lvl="0" marL="0">
              <a:spcBef>
                <a:spcPts val="0"/>
              </a:spcBef>
              <a:spcAft>
                <a:spcPts val="0"/>
              </a:spcAft>
              <a:buNone/>
            </a:pPr>
            <a:r>
              <a:t/>
            </a:r>
            <a:endParaRPr/>
          </a:p>
          <a:p>
            <a:pPr indent="0" lvl="0" marL="0">
              <a:spcBef>
                <a:spcPts val="0"/>
              </a:spcBef>
              <a:spcAft>
                <a:spcPts val="0"/>
              </a:spcAft>
              <a:buNone/>
            </a:pPr>
            <a:r>
              <a:rPr b="1" lang="en-US" sz="1800"/>
              <a:t>      </a:t>
            </a:r>
            <a:r>
              <a:rPr b="1" lang="en-US" sz="1800"/>
              <a:t>record representation</a:t>
            </a:r>
            <a:endParaRPr b="1" sz="1800"/>
          </a:p>
          <a:p>
            <a:pPr indent="0" lvl="0" marL="457200">
              <a:spcBef>
                <a:spcPts val="0"/>
              </a:spcBef>
              <a:spcAft>
                <a:spcPts val="0"/>
              </a:spcAft>
              <a:buNone/>
            </a:pPr>
            <a:r>
              <a:rPr lang="en-US">
                <a:solidFill>
                  <a:schemeClr val="dk1"/>
                </a:solidFill>
              </a:rPr>
              <a:t>r.t </a:t>
            </a:r>
            <a:r>
              <a:rPr lang="en-US">
                <a:solidFill>
                  <a:schemeClr val="dk1"/>
                </a:solidFill>
              </a:rPr>
              <a:t>(e.g., POINTS)</a:t>
            </a:r>
            <a:endParaRPr>
              <a:solidFill>
                <a:schemeClr val="dk1"/>
              </a:solidFill>
            </a:endParaRPr>
          </a:p>
          <a:p>
            <a:pPr indent="0" lvl="0" marL="457200">
              <a:spcBef>
                <a:spcPts val="0"/>
              </a:spcBef>
              <a:spcAft>
                <a:spcPts val="0"/>
              </a:spcAft>
              <a:buNone/>
            </a:pPr>
            <a:r>
              <a:rPr lang="en-US">
                <a:solidFill>
                  <a:schemeClr val="dk1"/>
                </a:solidFill>
              </a:rPr>
              <a:t>r.e</a:t>
            </a:r>
            <a:r>
              <a:rPr lang="en-US">
                <a:solidFill>
                  <a:schemeClr val="dk1"/>
                </a:solidFill>
              </a:rPr>
              <a:t> (e.g., RUSSELL WESTBROOK)</a:t>
            </a:r>
            <a:endParaRPr>
              <a:solidFill>
                <a:schemeClr val="dk1"/>
              </a:solidFill>
            </a:endParaRPr>
          </a:p>
          <a:p>
            <a:pPr indent="0" lvl="0" marL="457200">
              <a:spcBef>
                <a:spcPts val="0"/>
              </a:spcBef>
              <a:spcAft>
                <a:spcPts val="0"/>
              </a:spcAft>
              <a:buNone/>
            </a:pPr>
            <a:r>
              <a:rPr lang="en-US">
                <a:solidFill>
                  <a:schemeClr val="dk1"/>
                </a:solidFill>
              </a:rPr>
              <a:t>r.m</a:t>
            </a:r>
            <a:r>
              <a:rPr lang="en-US">
                <a:solidFill>
                  <a:schemeClr val="dk1"/>
                </a:solidFill>
              </a:rPr>
              <a:t> (e.g., 50)</a:t>
            </a:r>
            <a:endParaRPr>
              <a:solidFill>
                <a:schemeClr val="dk1"/>
              </a:solidFill>
            </a:endParaRPr>
          </a:p>
          <a:p>
            <a:pPr indent="0" lvl="0" marL="0">
              <a:spcBef>
                <a:spcPts val="0"/>
              </a:spcBef>
              <a:spcAft>
                <a:spcPts val="0"/>
              </a:spcAft>
              <a:buNone/>
            </a:pPr>
            <a:r>
              <a:t/>
            </a:r>
            <a:endParaRPr>
              <a:solidFill>
                <a:schemeClr val="dk1"/>
              </a:solidFill>
            </a:endParaRPr>
          </a:p>
          <a:p>
            <a:pPr indent="-381000" lvl="0" marL="457200">
              <a:spcBef>
                <a:spcPts val="0"/>
              </a:spcBef>
              <a:spcAft>
                <a:spcPts val="0"/>
              </a:spcAft>
              <a:buSzPts val="2400"/>
              <a:buChar char="●"/>
            </a:pPr>
            <a:r>
              <a:rPr lang="en-US" sz="2400" u="sng"/>
              <a:t>Copy mechanism</a:t>
            </a:r>
            <a:endParaRPr sz="2400" u="sng"/>
          </a:p>
          <a:p>
            <a:pPr indent="0" lvl="0" marL="0">
              <a:spcBef>
                <a:spcPts val="0"/>
              </a:spcBef>
              <a:spcAft>
                <a:spcPts val="0"/>
              </a:spcAft>
              <a:buNone/>
            </a:pPr>
            <a:r>
              <a:t/>
            </a:r>
            <a:endParaRPr sz="2400"/>
          </a:p>
          <a:p>
            <a:pPr indent="0" lvl="0" marL="0">
              <a:spcBef>
                <a:spcPts val="0"/>
              </a:spcBef>
              <a:spcAft>
                <a:spcPts val="0"/>
              </a:spcAft>
              <a:buNone/>
            </a:pPr>
            <a:r>
              <a:t/>
            </a:r>
            <a:endParaRPr sz="2400"/>
          </a:p>
          <a:p>
            <a:pPr indent="0" lvl="0" marL="0">
              <a:spcBef>
                <a:spcPts val="0"/>
              </a:spcBef>
              <a:spcAft>
                <a:spcPts val="0"/>
              </a:spcAft>
              <a:buNone/>
            </a:pPr>
            <a:r>
              <a:t/>
            </a:r>
            <a:endParaRPr sz="2400"/>
          </a:p>
          <a:p>
            <a:pPr indent="0" lvl="0" marL="0">
              <a:spcBef>
                <a:spcPts val="0"/>
              </a:spcBef>
              <a:spcAft>
                <a:spcPts val="0"/>
              </a:spcAft>
              <a:buNone/>
            </a:pPr>
            <a:r>
              <a:t/>
            </a:r>
            <a:endParaRPr sz="2400"/>
          </a:p>
          <a:p>
            <a:pPr indent="0" lvl="0" marL="0" rtl="0">
              <a:lnSpc>
                <a:spcPct val="115000"/>
              </a:lnSpc>
              <a:spcBef>
                <a:spcPts val="0"/>
              </a:spcBef>
              <a:spcAft>
                <a:spcPts val="0"/>
              </a:spcAft>
              <a:buClr>
                <a:schemeClr val="dk1"/>
              </a:buClr>
              <a:buSzPts val="1100"/>
              <a:buFont typeface="Arial"/>
              <a:buNone/>
            </a:pPr>
            <a:r>
              <a:rPr lang="en-US">
                <a:solidFill>
                  <a:schemeClr val="dk1"/>
                </a:solidFill>
              </a:rPr>
              <a:t>		</a:t>
            </a:r>
            <a:endParaRPr>
              <a:solidFill>
                <a:schemeClr val="dk1"/>
              </a:solidFill>
            </a:endParaRPr>
          </a:p>
          <a:p>
            <a:pPr indent="-381000" lvl="0" marL="457200" rtl="0">
              <a:lnSpc>
                <a:spcPct val="115000"/>
              </a:lnSpc>
              <a:spcBef>
                <a:spcPts val="0"/>
              </a:spcBef>
              <a:spcAft>
                <a:spcPts val="0"/>
              </a:spcAft>
              <a:buSzPts val="2400"/>
              <a:buChar char="●"/>
            </a:pPr>
            <a:r>
              <a:rPr lang="en-US" sz="2400" u="sng">
                <a:solidFill>
                  <a:schemeClr val="dk1"/>
                </a:solidFill>
              </a:rPr>
              <a:t>Reconstruction Losses</a:t>
            </a:r>
            <a:r>
              <a:rPr lang="en-US" sz="2400" u="sng"/>
              <a:t> </a:t>
            </a:r>
            <a:endParaRPr sz="2400" u="sng"/>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p:txBody>
      </p:sp>
      <p:cxnSp>
        <p:nvCxnSpPr>
          <p:cNvPr id="491" name="Shape 491"/>
          <p:cNvCxnSpPr/>
          <p:nvPr/>
        </p:nvCxnSpPr>
        <p:spPr>
          <a:xfrm flipH="1" rot="10800000">
            <a:off x="4267800" y="2071925"/>
            <a:ext cx="375900" cy="67200"/>
          </a:xfrm>
          <a:prstGeom prst="straightConnector1">
            <a:avLst/>
          </a:prstGeom>
          <a:noFill/>
          <a:ln cap="flat" cmpd="sng" w="28575">
            <a:solidFill>
              <a:srgbClr val="980000"/>
            </a:solidFill>
            <a:prstDash val="solid"/>
            <a:round/>
            <a:headEnd len="med" w="med" type="none"/>
            <a:tailEnd len="med" w="med" type="triangle"/>
          </a:ln>
        </p:spPr>
      </p:cxnSp>
      <p:cxnSp>
        <p:nvCxnSpPr>
          <p:cNvPr id="492" name="Shape 492"/>
          <p:cNvCxnSpPr/>
          <p:nvPr/>
        </p:nvCxnSpPr>
        <p:spPr>
          <a:xfrm flipH="1" rot="10800000">
            <a:off x="4267800" y="2179250"/>
            <a:ext cx="402600" cy="174600"/>
          </a:xfrm>
          <a:prstGeom prst="straightConnector1">
            <a:avLst/>
          </a:prstGeom>
          <a:noFill/>
          <a:ln cap="flat" cmpd="sng" w="28575">
            <a:solidFill>
              <a:srgbClr val="980000"/>
            </a:solidFill>
            <a:prstDash val="solid"/>
            <a:round/>
            <a:headEnd len="med" w="med" type="none"/>
            <a:tailEnd len="med" w="med" type="triangle"/>
          </a:ln>
        </p:spPr>
      </p:cxnSp>
      <p:cxnSp>
        <p:nvCxnSpPr>
          <p:cNvPr id="493" name="Shape 493"/>
          <p:cNvCxnSpPr/>
          <p:nvPr/>
        </p:nvCxnSpPr>
        <p:spPr>
          <a:xfrm>
            <a:off x="4227525" y="1857275"/>
            <a:ext cx="456300" cy="93900"/>
          </a:xfrm>
          <a:prstGeom prst="straightConnector1">
            <a:avLst/>
          </a:prstGeom>
          <a:noFill/>
          <a:ln cap="flat" cmpd="sng" w="28575">
            <a:solidFill>
              <a:srgbClr val="980000"/>
            </a:solidFill>
            <a:prstDash val="solid"/>
            <a:round/>
            <a:headEnd len="med" w="med" type="none"/>
            <a:tailEnd len="med" w="med" type="triangle"/>
          </a:ln>
        </p:spPr>
      </p:cxnSp>
      <p:sp>
        <p:nvSpPr>
          <p:cNvPr id="494" name="Shape 494"/>
          <p:cNvSpPr/>
          <p:nvPr/>
        </p:nvSpPr>
        <p:spPr>
          <a:xfrm>
            <a:off x="4764375" y="1905750"/>
            <a:ext cx="590400" cy="3624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US"/>
              <a:t>MLP</a:t>
            </a:r>
            <a:endParaRPr/>
          </a:p>
        </p:txBody>
      </p:sp>
      <p:pic>
        <p:nvPicPr>
          <p:cNvPr id="495" name="Shape 495"/>
          <p:cNvPicPr preferRelativeResize="0"/>
          <p:nvPr/>
        </p:nvPicPr>
        <p:blipFill>
          <a:blip r:embed="rId4">
            <a:alphaModFix/>
          </a:blip>
          <a:stretch>
            <a:fillRect/>
          </a:stretch>
        </p:blipFill>
        <p:spPr>
          <a:xfrm>
            <a:off x="1472925" y="5076125"/>
            <a:ext cx="3614650" cy="1373575"/>
          </a:xfrm>
          <a:prstGeom prst="rect">
            <a:avLst/>
          </a:prstGeom>
          <a:noFill/>
          <a:ln>
            <a:noFill/>
          </a:ln>
        </p:spPr>
      </p:pic>
      <p:pic>
        <p:nvPicPr>
          <p:cNvPr id="496" name="Shape 496"/>
          <p:cNvPicPr preferRelativeResize="0"/>
          <p:nvPr/>
        </p:nvPicPr>
        <p:blipFill>
          <a:blip r:embed="rId5">
            <a:alphaModFix/>
          </a:blip>
          <a:stretch>
            <a:fillRect/>
          </a:stretch>
        </p:blipFill>
        <p:spPr>
          <a:xfrm>
            <a:off x="1333717" y="3074012"/>
            <a:ext cx="5243632" cy="1580263"/>
          </a:xfrm>
          <a:prstGeom prst="rect">
            <a:avLst/>
          </a:prstGeom>
          <a:noFill/>
          <a:ln>
            <a:noFill/>
          </a:ln>
        </p:spPr>
      </p:pic>
      <p:pic>
        <p:nvPicPr>
          <p:cNvPr id="497" name="Shape 497"/>
          <p:cNvPicPr preferRelativeResize="0"/>
          <p:nvPr/>
        </p:nvPicPr>
        <p:blipFill>
          <a:blip r:embed="rId6">
            <a:alphaModFix/>
          </a:blip>
          <a:stretch>
            <a:fillRect/>
          </a:stretch>
        </p:blipFill>
        <p:spPr>
          <a:xfrm>
            <a:off x="6659979" y="1748275"/>
            <a:ext cx="1747996" cy="677350"/>
          </a:xfrm>
          <a:prstGeom prst="rect">
            <a:avLst/>
          </a:prstGeom>
          <a:noFill/>
          <a:ln>
            <a:noFill/>
          </a:ln>
        </p:spPr>
      </p:pic>
      <p:cxnSp>
        <p:nvCxnSpPr>
          <p:cNvPr id="498" name="Shape 498"/>
          <p:cNvCxnSpPr>
            <a:stCxn id="494" idx="3"/>
            <a:endCxn id="497" idx="1"/>
          </p:cNvCxnSpPr>
          <p:nvPr/>
        </p:nvCxnSpPr>
        <p:spPr>
          <a:xfrm>
            <a:off x="5354775" y="2086950"/>
            <a:ext cx="1305300" cy="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Shape 503"/>
          <p:cNvSpPr txBox="1"/>
          <p:nvPr/>
        </p:nvSpPr>
        <p:spPr>
          <a:xfrm>
            <a:off x="0" y="3810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sp>
        <p:nvSpPr>
          <p:cNvPr id="504" name="Shape 504"/>
          <p:cNvSpPr txBox="1"/>
          <p:nvPr/>
        </p:nvSpPr>
        <p:spPr>
          <a:xfrm>
            <a:off x="0" y="1826100"/>
            <a:ext cx="12192000" cy="3282000"/>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900"/>
              <a:buFont typeface="Calibri"/>
              <a:buNone/>
            </a:pPr>
            <a:r>
              <a:rPr b="0" i="0" lang="en-US" sz="1900" u="none">
                <a:solidFill>
                  <a:srgbClr val="FFFFFF"/>
                </a:solidFill>
                <a:latin typeface="Calibri"/>
                <a:ea typeface="Calibri"/>
                <a:cs typeface="Calibri"/>
                <a:sym typeface="Calibri"/>
              </a:rPr>
              <a:t> </a:t>
            </a:r>
            <a:endParaRPr/>
          </a:p>
        </p:txBody>
      </p:sp>
      <p:sp>
        <p:nvSpPr>
          <p:cNvPr id="505" name="Shape 505"/>
          <p:cNvSpPr txBox="1"/>
          <p:nvPr/>
        </p:nvSpPr>
        <p:spPr>
          <a:xfrm>
            <a:off x="764975" y="3051900"/>
            <a:ext cx="10790100" cy="830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4800"/>
              <a:buFont typeface="Arial"/>
              <a:buNone/>
            </a:pPr>
            <a:r>
              <a:rPr b="1" lang="en-US" sz="6000">
                <a:solidFill>
                  <a:srgbClr val="FFFFFF"/>
                </a:solidFill>
              </a:rPr>
              <a:t>Conclusion &amp; Future Work</a:t>
            </a:r>
            <a:endParaRPr sz="6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504"/>
                                        </p:tgtEl>
                                        <p:attrNameLst>
                                          <p:attrName>style.visibility</p:attrName>
                                        </p:attrNameLst>
                                      </p:cBhvr>
                                      <p:to>
                                        <p:strVal val="visible"/>
                                      </p:to>
                                    </p:set>
                                    <p:anim calcmode="lin" valueType="num">
                                      <p:cBhvr additive="base">
                                        <p:cTn dur="250"/>
                                        <p:tgtEl>
                                          <p:spTgt spid="504"/>
                                        </p:tgtEl>
                                        <p:attrNameLst>
                                          <p:attrName>ppt_x</p:attrName>
                                        </p:attrNameLst>
                                      </p:cBhvr>
                                      <p:tavLst>
                                        <p:tav fmla="" tm="0">
                                          <p:val>
                                            <p:strVal val="#ppt_x-1"/>
                                          </p:val>
                                        </p:tav>
                                        <p:tav fmla="" tm="100000">
                                          <p:val>
                                            <p:strVal val="#ppt_x"/>
                                          </p:val>
                                        </p:tav>
                                      </p:tavLst>
                                    </p:anim>
                                  </p:childTnLst>
                                </p:cTn>
                              </p:par>
                            </p:childTnLst>
                          </p:cTn>
                        </p:par>
                        <p:par>
                          <p:cTn fill="hold">
                            <p:stCondLst>
                              <p:cond delay="250"/>
                            </p:stCondLst>
                            <p:childTnLst>
                              <p:par>
                                <p:cTn fill="hold" nodeType="afterEffect" presetClass="entr" presetID="2" presetSubtype="8">
                                  <p:stCondLst>
                                    <p:cond delay="0"/>
                                  </p:stCondLst>
                                  <p:childTnLst>
                                    <p:set>
                                      <p:cBhvr>
                                        <p:cTn dur="1" fill="hold">
                                          <p:stCondLst>
                                            <p:cond delay="0"/>
                                          </p:stCondLst>
                                        </p:cTn>
                                        <p:tgtEl>
                                          <p:spTgt spid="505"/>
                                        </p:tgtEl>
                                        <p:attrNameLst>
                                          <p:attrName>style.visibility</p:attrName>
                                        </p:attrNameLst>
                                      </p:cBhvr>
                                      <p:to>
                                        <p:strVal val="visible"/>
                                      </p:to>
                                    </p:set>
                                    <p:anim calcmode="lin" valueType="num">
                                      <p:cBhvr additive="base">
                                        <p:cTn dur="500"/>
                                        <p:tgtEl>
                                          <p:spTgt spid="50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grpSp>
        <p:nvGrpSpPr>
          <p:cNvPr id="510" name="Shape 510"/>
          <p:cNvGrpSpPr/>
          <p:nvPr/>
        </p:nvGrpSpPr>
        <p:grpSpPr>
          <a:xfrm>
            <a:off x="0" y="515501"/>
            <a:ext cx="3210918" cy="484627"/>
            <a:chOff x="0" y="0"/>
            <a:chExt cx="2147483647" cy="2147483647"/>
          </a:xfrm>
        </p:grpSpPr>
        <p:pic>
          <p:nvPicPr>
            <p:cNvPr id="511" name="Shape 511"/>
            <p:cNvPicPr preferRelativeResize="0"/>
            <p:nvPr/>
          </p:nvPicPr>
          <p:blipFill rotWithShape="1">
            <a:blip r:embed="rId3">
              <a:alphaModFix/>
            </a:blip>
            <a:srcRect b="0" l="0" r="0" t="0"/>
            <a:stretch/>
          </p:blipFill>
          <p:spPr>
            <a:xfrm>
              <a:off x="0" y="0"/>
              <a:ext cx="2147483647" cy="2079293307"/>
            </a:xfrm>
            <a:prstGeom prst="rect">
              <a:avLst/>
            </a:prstGeom>
            <a:noFill/>
            <a:ln>
              <a:noFill/>
            </a:ln>
          </p:spPr>
        </p:pic>
        <p:sp>
          <p:nvSpPr>
            <p:cNvPr id="512" name="Shape 512"/>
            <p:cNvSpPr txBox="1"/>
            <p:nvPr/>
          </p:nvSpPr>
          <p:spPr>
            <a:xfrm>
              <a:off x="351354137" y="201277887"/>
              <a:ext cx="1795603913" cy="194620575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400"/>
                <a:buFont typeface="Arial"/>
                <a:buNone/>
              </a:pPr>
              <a:r>
                <a:rPr lang="en-US" sz="2400">
                  <a:solidFill>
                    <a:schemeClr val="lt1"/>
                  </a:solidFill>
                </a:rPr>
                <a:t>总结与展望</a:t>
              </a:r>
              <a:endParaRPr/>
            </a:p>
          </p:txBody>
        </p:sp>
      </p:grpSp>
      <p:grpSp>
        <p:nvGrpSpPr>
          <p:cNvPr id="513" name="Shape 513"/>
          <p:cNvGrpSpPr/>
          <p:nvPr/>
        </p:nvGrpSpPr>
        <p:grpSpPr>
          <a:xfrm>
            <a:off x="10992301" y="6193115"/>
            <a:ext cx="285545" cy="285545"/>
            <a:chOff x="0" y="0"/>
            <a:chExt cx="2147483646" cy="2147483646"/>
          </a:xfrm>
        </p:grpSpPr>
        <p:sp>
          <p:nvSpPr>
            <p:cNvPr id="514" name="Shape 514"/>
            <p:cNvSpPr/>
            <p:nvPr/>
          </p:nvSpPr>
          <p:spPr>
            <a:xfrm>
              <a:off x="0" y="0"/>
              <a:ext cx="2147483646" cy="2147483646"/>
            </a:xfrm>
            <a:prstGeom prst="ellipse">
              <a:avLst/>
            </a:prstGeom>
            <a:solidFill>
              <a:srgbClr val="FCF8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sp>
          <p:nvSpPr>
            <p:cNvPr id="515" name="Shape 515"/>
            <p:cNvSpPr/>
            <p:nvPr/>
          </p:nvSpPr>
          <p:spPr>
            <a:xfrm>
              <a:off x="647661061" y="431770430"/>
              <a:ext cx="1033966939" cy="1204413323"/>
            </a:xfrm>
            <a:prstGeom prst="rightArrow">
              <a:avLst>
                <a:gd fmla="val 10800" name="adj1"/>
                <a:gd fmla="val 50000" name="adj2"/>
              </a:avLst>
            </a:prstGeom>
            <a:solidFill>
              <a:srgbClr val="00206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grpSp>
      <p:grpSp>
        <p:nvGrpSpPr>
          <p:cNvPr id="516" name="Shape 516"/>
          <p:cNvGrpSpPr/>
          <p:nvPr/>
        </p:nvGrpSpPr>
        <p:grpSpPr>
          <a:xfrm flipH="1">
            <a:off x="11628191" y="6193115"/>
            <a:ext cx="285545" cy="285545"/>
            <a:chOff x="0" y="0"/>
            <a:chExt cx="2147483646" cy="2147483646"/>
          </a:xfrm>
        </p:grpSpPr>
        <p:sp>
          <p:nvSpPr>
            <p:cNvPr id="517" name="Shape 517"/>
            <p:cNvSpPr/>
            <p:nvPr/>
          </p:nvSpPr>
          <p:spPr>
            <a:xfrm>
              <a:off x="0" y="0"/>
              <a:ext cx="2147483646" cy="2147483646"/>
            </a:xfrm>
            <a:prstGeom prst="ellipse">
              <a:avLst/>
            </a:prstGeom>
            <a:solidFill>
              <a:srgbClr val="FCF8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sp>
          <p:nvSpPr>
            <p:cNvPr id="518" name="Shape 518"/>
            <p:cNvSpPr/>
            <p:nvPr/>
          </p:nvSpPr>
          <p:spPr>
            <a:xfrm>
              <a:off x="647661061" y="431770430"/>
              <a:ext cx="1033966939" cy="1204413323"/>
            </a:xfrm>
            <a:prstGeom prst="rightArrow">
              <a:avLst>
                <a:gd fmla="val 10800" name="adj1"/>
                <a:gd fmla="val 50000" name="adj2"/>
              </a:avLst>
            </a:prstGeom>
            <a:solidFill>
              <a:srgbClr val="00206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grpSp>
      <p:sp>
        <p:nvSpPr>
          <p:cNvPr id="519" name="Shape 519"/>
          <p:cNvSpPr txBox="1"/>
          <p:nvPr/>
        </p:nvSpPr>
        <p:spPr>
          <a:xfrm>
            <a:off x="738150" y="1181025"/>
            <a:ext cx="11286900" cy="50865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US" sz="2400" u="sng"/>
              <a:t>Conclusion</a:t>
            </a:r>
            <a:endParaRPr b="1" sz="2400" u="sng"/>
          </a:p>
          <a:p>
            <a:pPr indent="-381000" lvl="0" marL="457200" rtl="0">
              <a:lnSpc>
                <a:spcPct val="115000"/>
              </a:lnSpc>
              <a:spcBef>
                <a:spcPts val="0"/>
              </a:spcBef>
              <a:spcAft>
                <a:spcPts val="0"/>
              </a:spcAft>
              <a:buSzPts val="2400"/>
              <a:buChar char="●"/>
            </a:pPr>
            <a:r>
              <a:rPr lang="en-US" sz="2400"/>
              <a:t>基于深度学习的方法在评测指标上虽然超过基于模版的方法，但是模版更可控</a:t>
            </a:r>
            <a:endParaRPr sz="2400"/>
          </a:p>
          <a:p>
            <a:pPr indent="-381000" lvl="0" marL="457200" rtl="0">
              <a:lnSpc>
                <a:spcPct val="115000"/>
              </a:lnSpc>
              <a:spcBef>
                <a:spcPts val="0"/>
              </a:spcBef>
              <a:spcAft>
                <a:spcPts val="0"/>
              </a:spcAft>
              <a:buSzPts val="2400"/>
              <a:buChar char="●"/>
            </a:pPr>
            <a:r>
              <a:rPr lang="en-US" sz="2400"/>
              <a:t>不同数据的结构不同，有些结构较强，有些结构较弱，因此需要在encoder端设计不同的 record representation 方式</a:t>
            </a:r>
            <a:endParaRPr sz="2400"/>
          </a:p>
          <a:p>
            <a:pPr indent="-381000" lvl="0" marL="457200" rtl="0">
              <a:lnSpc>
                <a:spcPct val="115000"/>
              </a:lnSpc>
              <a:spcBef>
                <a:spcPts val="0"/>
              </a:spcBef>
              <a:spcAft>
                <a:spcPts val="0"/>
              </a:spcAft>
              <a:buSzPts val="2400"/>
              <a:buChar char="●"/>
            </a:pPr>
            <a:r>
              <a:rPr lang="en-US" sz="2400">
                <a:solidFill>
                  <a:schemeClr val="dk1"/>
                </a:solidFill>
              </a:rPr>
              <a:t>attention的加入是为了隐式做content selection，但是总体来说content selection 还是做的不好</a:t>
            </a:r>
            <a:endParaRPr sz="2400"/>
          </a:p>
          <a:p>
            <a:pPr indent="-381000" lvl="0" marL="457200" rtl="0">
              <a:lnSpc>
                <a:spcPct val="115000"/>
              </a:lnSpc>
              <a:spcBef>
                <a:spcPts val="0"/>
              </a:spcBef>
              <a:spcAft>
                <a:spcPts val="0"/>
              </a:spcAft>
              <a:buSzPts val="2400"/>
              <a:buChar char="●"/>
            </a:pPr>
            <a:r>
              <a:rPr lang="en-US" sz="2400"/>
              <a:t>copy mechanism 和 reconstruction更能进一步提高效果</a:t>
            </a:r>
            <a:endParaRPr sz="2400"/>
          </a:p>
          <a:p>
            <a:pPr indent="0" lvl="0" marL="0" rtl="0">
              <a:lnSpc>
                <a:spcPct val="115000"/>
              </a:lnSpc>
              <a:spcBef>
                <a:spcPts val="0"/>
              </a:spcBef>
              <a:spcAft>
                <a:spcPts val="0"/>
              </a:spcAft>
              <a:buNone/>
            </a:pPr>
            <a:r>
              <a:t/>
            </a:r>
            <a:endParaRPr sz="2400"/>
          </a:p>
          <a:p>
            <a:pPr indent="0" lvl="0" marL="0" rtl="0">
              <a:lnSpc>
                <a:spcPct val="115000"/>
              </a:lnSpc>
              <a:spcBef>
                <a:spcPts val="0"/>
              </a:spcBef>
              <a:spcAft>
                <a:spcPts val="0"/>
              </a:spcAft>
              <a:buNone/>
            </a:pPr>
            <a:r>
              <a:rPr b="1" lang="en-US" sz="2400" u="sng"/>
              <a:t>Future Work</a:t>
            </a:r>
            <a:endParaRPr b="1" sz="2400" u="sng"/>
          </a:p>
          <a:p>
            <a:pPr indent="-381000" lvl="0" marL="457200" rtl="0">
              <a:lnSpc>
                <a:spcPct val="115000"/>
              </a:lnSpc>
              <a:spcBef>
                <a:spcPts val="0"/>
              </a:spcBef>
              <a:spcAft>
                <a:spcPts val="0"/>
              </a:spcAft>
              <a:buSzPts val="2400"/>
              <a:buChar char="●"/>
            </a:pPr>
            <a:r>
              <a:rPr lang="en-US" sz="2400"/>
              <a:t>structure-aware model：更合理的record  strcuturere presentation</a:t>
            </a:r>
            <a:endParaRPr sz="2400"/>
          </a:p>
          <a:p>
            <a:pPr indent="-381000" lvl="0" marL="457200" rtl="0">
              <a:lnSpc>
                <a:spcPct val="115000"/>
              </a:lnSpc>
              <a:spcBef>
                <a:spcPts val="0"/>
              </a:spcBef>
              <a:spcAft>
                <a:spcPts val="0"/>
              </a:spcAft>
              <a:buSzPts val="2400"/>
              <a:buChar char="●"/>
            </a:pPr>
            <a:r>
              <a:rPr lang="en-US" sz="2400"/>
              <a:t>neural+template</a:t>
            </a: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Shape 524"/>
          <p:cNvSpPr txBox="1"/>
          <p:nvPr>
            <p:ph idx="1" type="body"/>
          </p:nvPr>
        </p:nvSpPr>
        <p:spPr>
          <a:xfrm>
            <a:off x="1811337" y="2159000"/>
            <a:ext cx="9220200" cy="2644775"/>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052E65"/>
              </a:buClr>
              <a:buSzPts val="11500"/>
              <a:buFont typeface="Arial"/>
              <a:buNone/>
            </a:pPr>
            <a:r>
              <a:rPr b="1" i="0" lang="en-US" sz="11500" u="none" cap="none" strike="noStrike">
                <a:solidFill>
                  <a:srgbClr val="052E65"/>
                </a:solidFill>
                <a:latin typeface="Arial"/>
                <a:ea typeface="Arial"/>
                <a:cs typeface="Arial"/>
                <a:sym typeface="Arial"/>
              </a:rPr>
              <a:t>感谢聆听！</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nvSpPr>
        <p:spPr>
          <a:xfrm>
            <a:off x="0" y="3810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sp>
        <p:nvSpPr>
          <p:cNvPr id="118" name="Shape 118"/>
          <p:cNvSpPr txBox="1"/>
          <p:nvPr/>
        </p:nvSpPr>
        <p:spPr>
          <a:xfrm>
            <a:off x="0" y="1826100"/>
            <a:ext cx="12192000" cy="3282000"/>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900"/>
              <a:buFont typeface="Calibri"/>
              <a:buNone/>
            </a:pPr>
            <a:r>
              <a:rPr b="0" i="0" lang="en-US" sz="1900" u="none">
                <a:solidFill>
                  <a:srgbClr val="FFFFFF"/>
                </a:solidFill>
                <a:latin typeface="Calibri"/>
                <a:ea typeface="Calibri"/>
                <a:cs typeface="Calibri"/>
                <a:sym typeface="Calibri"/>
              </a:rPr>
              <a:t> </a:t>
            </a:r>
            <a:endParaRPr/>
          </a:p>
        </p:txBody>
      </p:sp>
      <p:sp>
        <p:nvSpPr>
          <p:cNvPr id="119" name="Shape 119"/>
          <p:cNvSpPr txBox="1"/>
          <p:nvPr/>
        </p:nvSpPr>
        <p:spPr>
          <a:xfrm>
            <a:off x="1695462" y="3051900"/>
            <a:ext cx="8801100" cy="830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4800"/>
              <a:buFont typeface="Arial"/>
              <a:buNone/>
            </a:pPr>
            <a:r>
              <a:rPr b="1" lang="en-US" sz="6000">
                <a:solidFill>
                  <a:srgbClr val="FFFFFF"/>
                </a:solidFill>
              </a:rPr>
              <a:t>Introduction</a:t>
            </a:r>
            <a:endParaRPr sz="6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18"/>
                                        </p:tgtEl>
                                        <p:attrNameLst>
                                          <p:attrName>style.visibility</p:attrName>
                                        </p:attrNameLst>
                                      </p:cBhvr>
                                      <p:to>
                                        <p:strVal val="visible"/>
                                      </p:to>
                                    </p:set>
                                    <p:anim calcmode="lin" valueType="num">
                                      <p:cBhvr additive="base">
                                        <p:cTn dur="250"/>
                                        <p:tgtEl>
                                          <p:spTgt spid="118"/>
                                        </p:tgtEl>
                                        <p:attrNameLst>
                                          <p:attrName>ppt_x</p:attrName>
                                        </p:attrNameLst>
                                      </p:cBhvr>
                                      <p:tavLst>
                                        <p:tav fmla="" tm="0">
                                          <p:val>
                                            <p:strVal val="#ppt_x-1"/>
                                          </p:val>
                                        </p:tav>
                                        <p:tav fmla="" tm="100000">
                                          <p:val>
                                            <p:strVal val="#ppt_x"/>
                                          </p:val>
                                        </p:tav>
                                      </p:tavLst>
                                    </p:anim>
                                  </p:childTnLst>
                                </p:cTn>
                              </p:par>
                            </p:childTnLst>
                          </p:cTn>
                        </p:par>
                        <p:par>
                          <p:cTn fill="hold">
                            <p:stCondLst>
                              <p:cond delay="250"/>
                            </p:stCondLst>
                            <p:childTnLst>
                              <p:par>
                                <p:cTn fill="hold" nodeType="afterEffect" presetClass="entr" presetID="2" presetSubtype="8">
                                  <p:stCondLst>
                                    <p:cond delay="0"/>
                                  </p:stCondLst>
                                  <p:childTnLst>
                                    <p:set>
                                      <p:cBhvr>
                                        <p:cTn dur="1" fill="hold">
                                          <p:stCondLst>
                                            <p:cond delay="0"/>
                                          </p:stCondLst>
                                        </p:cTn>
                                        <p:tgtEl>
                                          <p:spTgt spid="119"/>
                                        </p:tgtEl>
                                        <p:attrNameLst>
                                          <p:attrName>style.visibility</p:attrName>
                                        </p:attrNameLst>
                                      </p:cBhvr>
                                      <p:to>
                                        <p:strVal val="visible"/>
                                      </p:to>
                                    </p:set>
                                    <p:anim calcmode="lin" valueType="num">
                                      <p:cBhvr additive="base">
                                        <p:cTn dur="500"/>
                                        <p:tgtEl>
                                          <p:spTgt spid="11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grpSp>
        <p:nvGrpSpPr>
          <p:cNvPr id="124" name="Shape 124"/>
          <p:cNvGrpSpPr/>
          <p:nvPr/>
        </p:nvGrpSpPr>
        <p:grpSpPr>
          <a:xfrm>
            <a:off x="0" y="542544"/>
            <a:ext cx="3371087" cy="509968"/>
            <a:chOff x="0" y="0"/>
            <a:chExt cx="2147483647" cy="2147483647"/>
          </a:xfrm>
        </p:grpSpPr>
        <p:pic>
          <p:nvPicPr>
            <p:cNvPr id="125" name="Shape 125"/>
            <p:cNvPicPr preferRelativeResize="0"/>
            <p:nvPr/>
          </p:nvPicPr>
          <p:blipFill rotWithShape="1">
            <a:blip r:embed="rId3">
              <a:alphaModFix/>
            </a:blip>
            <a:srcRect b="0" l="0" r="0" t="0"/>
            <a:stretch/>
          </p:blipFill>
          <p:spPr>
            <a:xfrm>
              <a:off x="0" y="0"/>
              <a:ext cx="2147483647" cy="2079293642"/>
            </a:xfrm>
            <a:prstGeom prst="rect">
              <a:avLst/>
            </a:prstGeom>
            <a:noFill/>
            <a:ln>
              <a:noFill/>
            </a:ln>
          </p:spPr>
        </p:pic>
        <p:sp>
          <p:nvSpPr>
            <p:cNvPr id="126" name="Shape 126"/>
            <p:cNvSpPr txBox="1"/>
            <p:nvPr/>
          </p:nvSpPr>
          <p:spPr>
            <a:xfrm>
              <a:off x="351354137" y="201277919"/>
              <a:ext cx="1795603961" cy="194620572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数据-文本生成</a:t>
              </a:r>
              <a:endParaRPr/>
            </a:p>
          </p:txBody>
        </p:sp>
      </p:grpSp>
      <p:grpSp>
        <p:nvGrpSpPr>
          <p:cNvPr id="127" name="Shape 127"/>
          <p:cNvGrpSpPr/>
          <p:nvPr/>
        </p:nvGrpSpPr>
        <p:grpSpPr>
          <a:xfrm>
            <a:off x="10992301" y="6497915"/>
            <a:ext cx="285545" cy="285545"/>
            <a:chOff x="0" y="0"/>
            <a:chExt cx="2147483647" cy="2147483647"/>
          </a:xfrm>
        </p:grpSpPr>
        <p:sp>
          <p:nvSpPr>
            <p:cNvPr id="128" name="Shape 128"/>
            <p:cNvSpPr/>
            <p:nvPr/>
          </p:nvSpPr>
          <p:spPr>
            <a:xfrm>
              <a:off x="0" y="0"/>
              <a:ext cx="2147483647" cy="2147483647"/>
            </a:xfrm>
            <a:prstGeom prst="ellipse">
              <a:avLst/>
            </a:prstGeom>
            <a:solidFill>
              <a:srgbClr val="FCF8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sp>
          <p:nvSpPr>
            <p:cNvPr id="129" name="Shape 129"/>
            <p:cNvSpPr/>
            <p:nvPr/>
          </p:nvSpPr>
          <p:spPr>
            <a:xfrm>
              <a:off x="647660937" y="431770348"/>
              <a:ext cx="1033966922" cy="1204413214"/>
            </a:xfrm>
            <a:prstGeom prst="rightArrow">
              <a:avLst>
                <a:gd fmla="val 10800" name="adj1"/>
                <a:gd fmla="val 50000" name="adj2"/>
              </a:avLst>
            </a:prstGeom>
            <a:solidFill>
              <a:srgbClr val="00206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grpSp>
      <p:grpSp>
        <p:nvGrpSpPr>
          <p:cNvPr id="130" name="Shape 130"/>
          <p:cNvGrpSpPr/>
          <p:nvPr/>
        </p:nvGrpSpPr>
        <p:grpSpPr>
          <a:xfrm flipH="1">
            <a:off x="11628191" y="6497915"/>
            <a:ext cx="285545" cy="285545"/>
            <a:chOff x="0" y="0"/>
            <a:chExt cx="2147483647" cy="2147483647"/>
          </a:xfrm>
        </p:grpSpPr>
        <p:sp>
          <p:nvSpPr>
            <p:cNvPr id="131" name="Shape 131"/>
            <p:cNvSpPr/>
            <p:nvPr/>
          </p:nvSpPr>
          <p:spPr>
            <a:xfrm>
              <a:off x="0" y="0"/>
              <a:ext cx="2147483647" cy="2147483647"/>
            </a:xfrm>
            <a:prstGeom prst="ellipse">
              <a:avLst/>
            </a:prstGeom>
            <a:solidFill>
              <a:srgbClr val="FCF8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sp>
          <p:nvSpPr>
            <p:cNvPr id="132" name="Shape 132"/>
            <p:cNvSpPr/>
            <p:nvPr/>
          </p:nvSpPr>
          <p:spPr>
            <a:xfrm>
              <a:off x="647660937" y="431770348"/>
              <a:ext cx="1033966922" cy="1204413214"/>
            </a:xfrm>
            <a:prstGeom prst="rightArrow">
              <a:avLst>
                <a:gd fmla="val 10800" name="adj1"/>
                <a:gd fmla="val 50000" name="adj2"/>
              </a:avLst>
            </a:prstGeom>
            <a:solidFill>
              <a:srgbClr val="00206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grpSp>
      <p:sp>
        <p:nvSpPr>
          <p:cNvPr id="133" name="Shape 133"/>
          <p:cNvSpPr/>
          <p:nvPr/>
        </p:nvSpPr>
        <p:spPr>
          <a:xfrm>
            <a:off x="389200" y="1746600"/>
            <a:ext cx="8972400" cy="45336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50000"/>
              </a:lnSpc>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RotoWire和SBNation体育赛事数据 (Wiseman et al..,  2017) （较难）</a:t>
            </a:r>
            <a:endParaRPr sz="2400">
              <a:solidFill>
                <a:schemeClr val="dk1"/>
              </a:solidFill>
              <a:latin typeface="Calibri"/>
              <a:ea typeface="Calibri"/>
              <a:cs typeface="Calibri"/>
              <a:sym typeface="Calibri"/>
            </a:endParaRPr>
          </a:p>
          <a:p>
            <a:pPr indent="0" lvl="0" marL="0" rtl="0">
              <a:lnSpc>
                <a:spcPct val="150000"/>
              </a:lnSpc>
              <a:spcBef>
                <a:spcPts val="0"/>
              </a:spcBef>
              <a:spcAft>
                <a:spcPts val="0"/>
              </a:spcAft>
              <a:buNone/>
            </a:pPr>
            <a:r>
              <a:rPr lang="en-US" sz="2400">
                <a:solidFill>
                  <a:schemeClr val="dk1"/>
                </a:solidFill>
                <a:latin typeface="Calibri"/>
                <a:ea typeface="Calibri"/>
                <a:cs typeface="Calibri"/>
                <a:sym typeface="Calibri"/>
              </a:rPr>
              <a:t>WikiBio维基人物传记数据（Lebret et al.., 2016）</a:t>
            </a:r>
            <a:endParaRPr sz="2400">
              <a:solidFill>
                <a:schemeClr val="dk1"/>
              </a:solidFill>
              <a:latin typeface="Calibri"/>
              <a:ea typeface="Calibri"/>
              <a:cs typeface="Calibri"/>
              <a:sym typeface="Calibri"/>
            </a:endParaRPr>
          </a:p>
          <a:p>
            <a:pPr indent="0" lvl="0" marL="0" rtl="0">
              <a:lnSpc>
                <a:spcPct val="150000"/>
              </a:lnSpc>
              <a:spcBef>
                <a:spcPts val="0"/>
              </a:spcBef>
              <a:spcAft>
                <a:spcPts val="0"/>
              </a:spcAft>
              <a:buNone/>
            </a:pPr>
            <a:r>
              <a:rPr lang="en-US" sz="2400">
                <a:solidFill>
                  <a:schemeClr val="dk1"/>
                </a:solidFill>
                <a:latin typeface="Calibri"/>
                <a:ea typeface="Calibri"/>
                <a:cs typeface="Calibri"/>
                <a:sym typeface="Calibri"/>
              </a:rPr>
              <a:t>E2E餐馆描述数据 (Dušek et al.., 2016 )</a:t>
            </a:r>
            <a:endParaRPr sz="2400">
              <a:solidFill>
                <a:schemeClr val="dk1"/>
              </a:solidFill>
              <a:latin typeface="Calibri"/>
              <a:ea typeface="Calibri"/>
              <a:cs typeface="Calibri"/>
              <a:sym typeface="Calibri"/>
            </a:endParaRPr>
          </a:p>
          <a:p>
            <a:pPr indent="0" lvl="0" marL="0" rtl="0">
              <a:lnSpc>
                <a:spcPct val="150000"/>
              </a:lnSpc>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Recipe菜谱数据 (Kiddon et al.., 2016)</a:t>
            </a:r>
            <a:endParaRPr sz="2400">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100"/>
              <a:buFont typeface="Arial"/>
              <a:buNone/>
            </a:pPr>
            <a:r>
              <a:rPr lang="en-US" sz="2400">
                <a:solidFill>
                  <a:schemeClr val="dk1"/>
                </a:solidFill>
                <a:latin typeface="Calibri"/>
                <a:ea typeface="Calibri"/>
                <a:cs typeface="Calibri"/>
                <a:sym typeface="Calibri"/>
              </a:rPr>
              <a:t>WeatherGov天气预报数据 (Liang et al.., 2009) </a:t>
            </a:r>
            <a:endParaRPr sz="2400">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100"/>
              <a:buFont typeface="Arial"/>
              <a:buNone/>
            </a:pPr>
            <a:r>
              <a:rPr lang="en-US" sz="2400">
                <a:solidFill>
                  <a:schemeClr val="dk1"/>
                </a:solidFill>
                <a:latin typeface="Calibri"/>
                <a:ea typeface="Calibri"/>
                <a:cs typeface="Calibri"/>
                <a:sym typeface="Calibri"/>
              </a:rPr>
              <a:t>RoboCup机器人足球竞赛数据集 (Chen and Mooney, 2008)</a:t>
            </a:r>
            <a:endParaRPr sz="2400">
              <a:solidFill>
                <a:schemeClr val="dk1"/>
              </a:solidFill>
              <a:latin typeface="Calibri"/>
              <a:ea typeface="Calibri"/>
              <a:cs typeface="Calibri"/>
              <a:sym typeface="Calibri"/>
            </a:endParaRPr>
          </a:p>
          <a:p>
            <a:pPr indent="0" lvl="0" marL="0" rtl="0">
              <a:lnSpc>
                <a:spcPct val="150000"/>
              </a:lnSpc>
              <a:spcBef>
                <a:spcPts val="0"/>
              </a:spcBef>
              <a:spcAft>
                <a:spcPts val="0"/>
              </a:spcAft>
              <a:buNone/>
            </a:pP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rPr lang="en-US" sz="2400">
                <a:solidFill>
                  <a:srgbClr val="FF0000"/>
                </a:solidFill>
                <a:latin typeface="Calibri"/>
                <a:ea typeface="Calibri"/>
                <a:cs typeface="Calibri"/>
                <a:sym typeface="Calibri"/>
              </a:rPr>
              <a:t>Non-linguistic or Structured Data </a:t>
            </a:r>
            <a:endParaRPr/>
          </a:p>
        </p:txBody>
      </p:sp>
      <p:sp>
        <p:nvSpPr>
          <p:cNvPr id="134" name="Shape 134"/>
          <p:cNvSpPr txBox="1"/>
          <p:nvPr/>
        </p:nvSpPr>
        <p:spPr>
          <a:xfrm>
            <a:off x="3968400" y="1130150"/>
            <a:ext cx="1104300" cy="484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3000"/>
              <a:t>Data</a:t>
            </a:r>
            <a:endParaRPr sz="3000"/>
          </a:p>
        </p:txBody>
      </p:sp>
      <p:sp>
        <p:nvSpPr>
          <p:cNvPr id="135" name="Shape 135"/>
          <p:cNvSpPr/>
          <p:nvPr/>
        </p:nvSpPr>
        <p:spPr>
          <a:xfrm>
            <a:off x="9650825" y="3730800"/>
            <a:ext cx="899100" cy="565200"/>
          </a:xfrm>
          <a:prstGeom prst="rightArrow">
            <a:avLst>
              <a:gd fmla="val 50000" name="adj1"/>
              <a:gd fmla="val 50000" name="adj2"/>
            </a:avLst>
          </a:prstGeom>
          <a:solidFill>
            <a:srgbClr val="031F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 name="Shape 136"/>
          <p:cNvSpPr txBox="1"/>
          <p:nvPr/>
        </p:nvSpPr>
        <p:spPr>
          <a:xfrm>
            <a:off x="10610625" y="3730800"/>
            <a:ext cx="1013400" cy="565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3000"/>
              <a:t>Text</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grpSp>
        <p:nvGrpSpPr>
          <p:cNvPr id="141" name="Shape 141"/>
          <p:cNvGrpSpPr/>
          <p:nvPr/>
        </p:nvGrpSpPr>
        <p:grpSpPr>
          <a:xfrm>
            <a:off x="0" y="515487"/>
            <a:ext cx="2140612" cy="484624"/>
            <a:chOff x="0" y="0"/>
            <a:chExt cx="2147483647" cy="2147483647"/>
          </a:xfrm>
        </p:grpSpPr>
        <p:pic>
          <p:nvPicPr>
            <p:cNvPr id="142" name="Shape 142"/>
            <p:cNvPicPr preferRelativeResize="0"/>
            <p:nvPr/>
          </p:nvPicPr>
          <p:blipFill rotWithShape="1">
            <a:blip r:embed="rId3">
              <a:alphaModFix/>
            </a:blip>
            <a:srcRect b="0" l="0" r="0" t="0"/>
            <a:stretch/>
          </p:blipFill>
          <p:spPr>
            <a:xfrm>
              <a:off x="0" y="0"/>
              <a:ext cx="2147483647" cy="2079306789"/>
            </a:xfrm>
            <a:prstGeom prst="rect">
              <a:avLst/>
            </a:prstGeom>
            <a:noFill/>
            <a:ln>
              <a:noFill/>
            </a:ln>
          </p:spPr>
        </p:pic>
        <p:sp>
          <p:nvSpPr>
            <p:cNvPr id="143" name="Shape 143"/>
            <p:cNvSpPr txBox="1"/>
            <p:nvPr/>
          </p:nvSpPr>
          <p:spPr>
            <a:xfrm>
              <a:off x="44876961" y="201285209"/>
              <a:ext cx="2102076669" cy="1946198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400"/>
                <a:buFont typeface="Arial"/>
                <a:buNone/>
              </a:pPr>
              <a:r>
                <a:rPr lang="en-US" sz="2400">
                  <a:solidFill>
                    <a:schemeClr val="lt1"/>
                  </a:solidFill>
                </a:rPr>
                <a:t>数据集</a:t>
              </a:r>
              <a:r>
                <a:rPr lang="en-US" sz="2400">
                  <a:solidFill>
                    <a:schemeClr val="lt1"/>
                  </a:solidFill>
                </a:rPr>
                <a:t>对比</a:t>
              </a:r>
              <a:endParaRPr sz="2400">
                <a:solidFill>
                  <a:schemeClr val="lt1"/>
                </a:solidFill>
              </a:endParaRPr>
            </a:p>
          </p:txBody>
        </p:sp>
      </p:grpSp>
      <p:grpSp>
        <p:nvGrpSpPr>
          <p:cNvPr id="144" name="Shape 144"/>
          <p:cNvGrpSpPr/>
          <p:nvPr/>
        </p:nvGrpSpPr>
        <p:grpSpPr>
          <a:xfrm>
            <a:off x="10992301" y="6497915"/>
            <a:ext cx="285545" cy="285545"/>
            <a:chOff x="0" y="0"/>
            <a:chExt cx="2147483646" cy="2147483646"/>
          </a:xfrm>
        </p:grpSpPr>
        <p:sp>
          <p:nvSpPr>
            <p:cNvPr id="145" name="Shape 145"/>
            <p:cNvSpPr/>
            <p:nvPr/>
          </p:nvSpPr>
          <p:spPr>
            <a:xfrm>
              <a:off x="0" y="0"/>
              <a:ext cx="2147483646" cy="2147483646"/>
            </a:xfrm>
            <a:prstGeom prst="ellipse">
              <a:avLst/>
            </a:prstGeom>
            <a:solidFill>
              <a:srgbClr val="FCF8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sp>
          <p:nvSpPr>
            <p:cNvPr id="146" name="Shape 146"/>
            <p:cNvSpPr/>
            <p:nvPr/>
          </p:nvSpPr>
          <p:spPr>
            <a:xfrm>
              <a:off x="647661061" y="431770430"/>
              <a:ext cx="1033966939" cy="1204413323"/>
            </a:xfrm>
            <a:prstGeom prst="rightArrow">
              <a:avLst>
                <a:gd fmla="val 10800" name="adj1"/>
                <a:gd fmla="val 50000" name="adj2"/>
              </a:avLst>
            </a:prstGeom>
            <a:solidFill>
              <a:srgbClr val="00206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grpSp>
      <p:grpSp>
        <p:nvGrpSpPr>
          <p:cNvPr id="147" name="Shape 147"/>
          <p:cNvGrpSpPr/>
          <p:nvPr/>
        </p:nvGrpSpPr>
        <p:grpSpPr>
          <a:xfrm flipH="1">
            <a:off x="11628191" y="6497915"/>
            <a:ext cx="285545" cy="285545"/>
            <a:chOff x="0" y="0"/>
            <a:chExt cx="2147483646" cy="2147483646"/>
          </a:xfrm>
        </p:grpSpPr>
        <p:sp>
          <p:nvSpPr>
            <p:cNvPr id="148" name="Shape 148"/>
            <p:cNvSpPr/>
            <p:nvPr/>
          </p:nvSpPr>
          <p:spPr>
            <a:xfrm>
              <a:off x="0" y="0"/>
              <a:ext cx="2147483646" cy="2147483646"/>
            </a:xfrm>
            <a:prstGeom prst="ellipse">
              <a:avLst/>
            </a:prstGeom>
            <a:solidFill>
              <a:srgbClr val="FCF8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sp>
          <p:nvSpPr>
            <p:cNvPr id="149" name="Shape 149"/>
            <p:cNvSpPr/>
            <p:nvPr/>
          </p:nvSpPr>
          <p:spPr>
            <a:xfrm>
              <a:off x="647661061" y="431770430"/>
              <a:ext cx="1033966939" cy="1204413323"/>
            </a:xfrm>
            <a:prstGeom prst="rightArrow">
              <a:avLst>
                <a:gd fmla="val 10800" name="adj1"/>
                <a:gd fmla="val 50000" name="adj2"/>
              </a:avLst>
            </a:prstGeom>
            <a:solidFill>
              <a:srgbClr val="00206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grpSp>
      <p:pic>
        <p:nvPicPr>
          <p:cNvPr id="150" name="Shape 150"/>
          <p:cNvPicPr preferRelativeResize="0"/>
          <p:nvPr/>
        </p:nvPicPr>
        <p:blipFill>
          <a:blip r:embed="rId4">
            <a:alphaModFix/>
          </a:blip>
          <a:stretch>
            <a:fillRect/>
          </a:stretch>
        </p:blipFill>
        <p:spPr>
          <a:xfrm>
            <a:off x="2140601" y="1516525"/>
            <a:ext cx="7397350" cy="4766651"/>
          </a:xfrm>
          <a:prstGeom prst="rect">
            <a:avLst/>
          </a:prstGeom>
          <a:noFill/>
          <a:ln>
            <a:noFill/>
          </a:ln>
        </p:spPr>
      </p:pic>
      <p:sp>
        <p:nvSpPr>
          <p:cNvPr id="151" name="Shape 151"/>
          <p:cNvSpPr/>
          <p:nvPr/>
        </p:nvSpPr>
        <p:spPr>
          <a:xfrm>
            <a:off x="7414050" y="3188050"/>
            <a:ext cx="1853400" cy="339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p:nvPr/>
        </p:nvSpPr>
        <p:spPr>
          <a:xfrm>
            <a:off x="6330775" y="2253050"/>
            <a:ext cx="2936700" cy="339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grpSp>
        <p:nvGrpSpPr>
          <p:cNvPr id="157" name="Shape 157"/>
          <p:cNvGrpSpPr/>
          <p:nvPr/>
        </p:nvGrpSpPr>
        <p:grpSpPr>
          <a:xfrm>
            <a:off x="0" y="515487"/>
            <a:ext cx="4816376" cy="484613"/>
            <a:chOff x="0" y="0"/>
            <a:chExt cx="2147483647" cy="2147483647"/>
          </a:xfrm>
        </p:grpSpPr>
        <p:pic>
          <p:nvPicPr>
            <p:cNvPr id="158" name="Shape 158"/>
            <p:cNvPicPr preferRelativeResize="0"/>
            <p:nvPr/>
          </p:nvPicPr>
          <p:blipFill rotWithShape="1">
            <a:blip r:embed="rId3">
              <a:alphaModFix/>
            </a:blip>
            <a:srcRect b="0" l="0" r="0" t="0"/>
            <a:stretch/>
          </p:blipFill>
          <p:spPr>
            <a:xfrm>
              <a:off x="0" y="0"/>
              <a:ext cx="2147483647" cy="2079356820"/>
            </a:xfrm>
            <a:prstGeom prst="rect">
              <a:avLst/>
            </a:prstGeom>
            <a:noFill/>
            <a:ln>
              <a:noFill/>
            </a:ln>
          </p:spPr>
        </p:pic>
        <p:sp>
          <p:nvSpPr>
            <p:cNvPr id="159" name="Shape 159"/>
            <p:cNvSpPr txBox="1"/>
            <p:nvPr/>
          </p:nvSpPr>
          <p:spPr>
            <a:xfrm>
              <a:off x="44876939" y="201238381"/>
              <a:ext cx="2067449180" cy="19462452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400"/>
                <a:buFont typeface="Arial"/>
                <a:buNone/>
              </a:pPr>
              <a:r>
                <a:rPr lang="en-US" sz="2400">
                  <a:solidFill>
                    <a:schemeClr val="lt1"/>
                  </a:solidFill>
                </a:rPr>
                <a:t>Data-to-Text : Two sub-problems</a:t>
              </a:r>
              <a:endParaRPr sz="2400">
                <a:solidFill>
                  <a:schemeClr val="lt1"/>
                </a:solidFill>
              </a:endParaRPr>
            </a:p>
          </p:txBody>
        </p:sp>
      </p:grpSp>
      <p:sp>
        <p:nvSpPr>
          <p:cNvPr id="160" name="Shape 160"/>
          <p:cNvSpPr txBox="1"/>
          <p:nvPr/>
        </p:nvSpPr>
        <p:spPr>
          <a:xfrm>
            <a:off x="1003425" y="1610403"/>
            <a:ext cx="10755300" cy="4502400"/>
          </a:xfrm>
          <a:prstGeom prst="rect">
            <a:avLst/>
          </a:prstGeom>
          <a:noFill/>
          <a:ln>
            <a:noFill/>
          </a:ln>
        </p:spPr>
        <p:txBody>
          <a:bodyPr anchorCtr="0" anchor="t" bIns="45700" lIns="91425" spcFirstLastPara="1" rIns="91425" wrap="square" tIns="45700">
            <a:noAutofit/>
          </a:bodyPr>
          <a:lstStyle/>
          <a:p>
            <a:pPr indent="-317500" lvl="0" marL="457200" marR="0" rtl="0" algn="l">
              <a:lnSpc>
                <a:spcPct val="100000"/>
              </a:lnSpc>
              <a:spcBef>
                <a:spcPts val="0"/>
              </a:spcBef>
              <a:spcAft>
                <a:spcPts val="0"/>
              </a:spcAft>
              <a:buSzPts val="1400"/>
              <a:buChar char="●"/>
            </a:pPr>
            <a:r>
              <a:rPr lang="en-US" sz="3600">
                <a:solidFill>
                  <a:srgbClr val="052E65"/>
                </a:solidFill>
              </a:rPr>
              <a:t>content selection: </a:t>
            </a:r>
            <a:r>
              <a:rPr b="1" i="1" lang="en-US" sz="3000">
                <a:solidFill>
                  <a:srgbClr val="980000"/>
                </a:solidFill>
              </a:rPr>
              <a:t>what to say</a:t>
            </a:r>
            <a:endParaRPr b="1" i="1" sz="3000">
              <a:solidFill>
                <a:srgbClr val="980000"/>
              </a:solidFill>
            </a:endParaRPr>
          </a:p>
          <a:p>
            <a:pPr indent="0" lvl="0" marL="0" rtl="0">
              <a:spcBef>
                <a:spcPts val="0"/>
              </a:spcBef>
              <a:spcAft>
                <a:spcPts val="0"/>
              </a:spcAft>
              <a:buClr>
                <a:schemeClr val="dk1"/>
              </a:buClr>
              <a:buSzPts val="1800"/>
              <a:buFont typeface="Calibri"/>
              <a:buNone/>
            </a:pPr>
            <a:r>
              <a:rPr lang="en-US" sz="3000">
                <a:solidFill>
                  <a:schemeClr val="dk1"/>
                </a:solidFill>
              </a:rPr>
              <a:t>the selection of an appropriate subset of the input data to discuss</a:t>
            </a:r>
            <a:endParaRPr sz="3000">
              <a:solidFill>
                <a:schemeClr val="dk1"/>
              </a:solidFill>
            </a:endParaRPr>
          </a:p>
          <a:p>
            <a:pPr indent="0" lvl="0" marL="0" marR="0" rtl="0" algn="l">
              <a:lnSpc>
                <a:spcPct val="100000"/>
              </a:lnSpc>
              <a:spcBef>
                <a:spcPts val="0"/>
              </a:spcBef>
              <a:spcAft>
                <a:spcPts val="0"/>
              </a:spcAft>
              <a:buClr>
                <a:schemeClr val="dk1"/>
              </a:buClr>
              <a:buSzPts val="1800"/>
              <a:buFont typeface="Calibri"/>
              <a:buNone/>
            </a:pPr>
            <a:r>
              <a:t/>
            </a:r>
            <a:endParaRPr sz="3000">
              <a:solidFill>
                <a:schemeClr val="dk1"/>
              </a:solidFill>
            </a:endParaRPr>
          </a:p>
          <a:p>
            <a:pPr indent="-317500" lvl="0" marL="457200" marR="0" rtl="0" algn="l">
              <a:lnSpc>
                <a:spcPct val="100000"/>
              </a:lnSpc>
              <a:spcBef>
                <a:spcPts val="0"/>
              </a:spcBef>
              <a:spcAft>
                <a:spcPts val="0"/>
              </a:spcAft>
              <a:buSzPts val="1400"/>
              <a:buChar char="●"/>
            </a:pPr>
            <a:r>
              <a:rPr lang="en-US" sz="3600">
                <a:solidFill>
                  <a:srgbClr val="052E65"/>
                </a:solidFill>
              </a:rPr>
              <a:t>surface realization:</a:t>
            </a:r>
            <a:r>
              <a:rPr lang="en-US" sz="3000">
                <a:solidFill>
                  <a:schemeClr val="dk1"/>
                </a:solidFill>
              </a:rPr>
              <a:t> </a:t>
            </a:r>
            <a:r>
              <a:rPr b="1" i="1" lang="en-US" sz="3000">
                <a:solidFill>
                  <a:srgbClr val="980000"/>
                </a:solidFill>
              </a:rPr>
              <a:t>how to say it</a:t>
            </a:r>
            <a:endParaRPr b="1" i="1" sz="3000">
              <a:solidFill>
                <a:srgbClr val="980000"/>
              </a:solidFill>
            </a:endParaRPr>
          </a:p>
          <a:p>
            <a:pPr indent="0" lvl="0" marL="0" marR="0" rtl="0" algn="l">
              <a:lnSpc>
                <a:spcPct val="100000"/>
              </a:lnSpc>
              <a:spcBef>
                <a:spcPts val="0"/>
              </a:spcBef>
              <a:spcAft>
                <a:spcPts val="0"/>
              </a:spcAft>
              <a:buClr>
                <a:schemeClr val="dk1"/>
              </a:buClr>
              <a:buSzPts val="1800"/>
              <a:buFont typeface="Calibri"/>
              <a:buNone/>
            </a:pPr>
            <a:r>
              <a:rPr lang="en-US" sz="3000">
                <a:solidFill>
                  <a:schemeClr val="dk1"/>
                </a:solidFill>
              </a:rPr>
              <a:t>the surface realization of a generation</a:t>
            </a:r>
            <a:endParaRPr sz="3000">
              <a:solidFill>
                <a:schemeClr val="dk1"/>
              </a:solidFill>
            </a:endParaRPr>
          </a:p>
        </p:txBody>
      </p:sp>
      <p:grpSp>
        <p:nvGrpSpPr>
          <p:cNvPr id="161" name="Shape 161"/>
          <p:cNvGrpSpPr/>
          <p:nvPr/>
        </p:nvGrpSpPr>
        <p:grpSpPr>
          <a:xfrm>
            <a:off x="10992301" y="6497915"/>
            <a:ext cx="285545" cy="285545"/>
            <a:chOff x="0" y="0"/>
            <a:chExt cx="2147483646" cy="2147483646"/>
          </a:xfrm>
        </p:grpSpPr>
        <p:sp>
          <p:nvSpPr>
            <p:cNvPr id="162" name="Shape 162"/>
            <p:cNvSpPr/>
            <p:nvPr/>
          </p:nvSpPr>
          <p:spPr>
            <a:xfrm>
              <a:off x="0" y="0"/>
              <a:ext cx="2147483646" cy="2147483646"/>
            </a:xfrm>
            <a:prstGeom prst="ellipse">
              <a:avLst/>
            </a:prstGeom>
            <a:solidFill>
              <a:srgbClr val="FCF8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sp>
          <p:nvSpPr>
            <p:cNvPr id="163" name="Shape 163"/>
            <p:cNvSpPr/>
            <p:nvPr/>
          </p:nvSpPr>
          <p:spPr>
            <a:xfrm>
              <a:off x="647661061" y="431770430"/>
              <a:ext cx="1033966939" cy="1204413323"/>
            </a:xfrm>
            <a:prstGeom prst="rightArrow">
              <a:avLst>
                <a:gd fmla="val 10800" name="adj1"/>
                <a:gd fmla="val 50000" name="adj2"/>
              </a:avLst>
            </a:prstGeom>
            <a:solidFill>
              <a:srgbClr val="00206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grpSp>
      <p:grpSp>
        <p:nvGrpSpPr>
          <p:cNvPr id="164" name="Shape 164"/>
          <p:cNvGrpSpPr/>
          <p:nvPr/>
        </p:nvGrpSpPr>
        <p:grpSpPr>
          <a:xfrm flipH="1">
            <a:off x="11628191" y="6497915"/>
            <a:ext cx="285545" cy="285545"/>
            <a:chOff x="0" y="0"/>
            <a:chExt cx="2147483646" cy="2147483646"/>
          </a:xfrm>
        </p:grpSpPr>
        <p:sp>
          <p:nvSpPr>
            <p:cNvPr id="165" name="Shape 165"/>
            <p:cNvSpPr/>
            <p:nvPr/>
          </p:nvSpPr>
          <p:spPr>
            <a:xfrm>
              <a:off x="0" y="0"/>
              <a:ext cx="2147483646" cy="2147483646"/>
            </a:xfrm>
            <a:prstGeom prst="ellipse">
              <a:avLst/>
            </a:prstGeom>
            <a:solidFill>
              <a:srgbClr val="FCF8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sp>
          <p:nvSpPr>
            <p:cNvPr id="166" name="Shape 166"/>
            <p:cNvSpPr/>
            <p:nvPr/>
          </p:nvSpPr>
          <p:spPr>
            <a:xfrm>
              <a:off x="647661061" y="431770430"/>
              <a:ext cx="1033966939" cy="1204413323"/>
            </a:xfrm>
            <a:prstGeom prst="rightArrow">
              <a:avLst>
                <a:gd fmla="val 10800" name="adj1"/>
                <a:gd fmla="val 50000" name="adj2"/>
              </a:avLst>
            </a:prstGeom>
            <a:solidFill>
              <a:srgbClr val="00206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grpSp>
      <p:sp>
        <p:nvSpPr>
          <p:cNvPr id="167" name="Shape 167"/>
          <p:cNvSpPr txBox="1"/>
          <p:nvPr/>
        </p:nvSpPr>
        <p:spPr>
          <a:xfrm>
            <a:off x="2549950" y="5259575"/>
            <a:ext cx="6428400" cy="484500"/>
          </a:xfrm>
          <a:prstGeom prst="rect">
            <a:avLst/>
          </a:prstGeom>
          <a:solidFill>
            <a:srgbClr val="9FC5E8"/>
          </a:solid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US" sz="2400">
                <a:solidFill>
                  <a:schemeClr val="dk1"/>
                </a:solidFill>
              </a:rPr>
              <a:t>Neural generation systems blur this distinction</a:t>
            </a:r>
            <a:endParaRPr sz="2400">
              <a:solidFill>
                <a:schemeClr val="dk1"/>
              </a:solidFill>
            </a:endParaRPr>
          </a:p>
          <a:p>
            <a:pPr indent="0" lvl="0" marL="0">
              <a:spcBef>
                <a:spcPts val="0"/>
              </a:spcBef>
              <a:spcAft>
                <a:spcPts val="0"/>
              </a:spcAft>
              <a:buNone/>
            </a:pPr>
            <a:r>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nvSpPr>
        <p:spPr>
          <a:xfrm>
            <a:off x="0" y="3810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sp>
        <p:nvSpPr>
          <p:cNvPr id="173" name="Shape 173"/>
          <p:cNvSpPr txBox="1"/>
          <p:nvPr/>
        </p:nvSpPr>
        <p:spPr>
          <a:xfrm>
            <a:off x="0" y="1826100"/>
            <a:ext cx="12192000" cy="3282000"/>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900"/>
              <a:buFont typeface="Calibri"/>
              <a:buNone/>
            </a:pPr>
            <a:r>
              <a:rPr b="0" i="0" lang="en-US" sz="1900" u="none">
                <a:solidFill>
                  <a:srgbClr val="FFFFFF"/>
                </a:solidFill>
                <a:latin typeface="Calibri"/>
                <a:ea typeface="Calibri"/>
                <a:cs typeface="Calibri"/>
                <a:sym typeface="Calibri"/>
              </a:rPr>
              <a:t> </a:t>
            </a:r>
            <a:endParaRPr/>
          </a:p>
        </p:txBody>
      </p:sp>
      <p:sp>
        <p:nvSpPr>
          <p:cNvPr id="174" name="Shape 174"/>
          <p:cNvSpPr txBox="1"/>
          <p:nvPr/>
        </p:nvSpPr>
        <p:spPr>
          <a:xfrm>
            <a:off x="1695462" y="3051900"/>
            <a:ext cx="8801100" cy="830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4800"/>
              <a:buFont typeface="Arial"/>
              <a:buNone/>
            </a:pPr>
            <a:r>
              <a:rPr b="1" lang="en-US" sz="6000">
                <a:solidFill>
                  <a:srgbClr val="FFFFFF"/>
                </a:solidFill>
              </a:rPr>
              <a:t>Neural-based Models</a:t>
            </a:r>
            <a:endParaRPr sz="6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73"/>
                                        </p:tgtEl>
                                        <p:attrNameLst>
                                          <p:attrName>style.visibility</p:attrName>
                                        </p:attrNameLst>
                                      </p:cBhvr>
                                      <p:to>
                                        <p:strVal val="visible"/>
                                      </p:to>
                                    </p:set>
                                    <p:anim calcmode="lin" valueType="num">
                                      <p:cBhvr additive="base">
                                        <p:cTn dur="250"/>
                                        <p:tgtEl>
                                          <p:spTgt spid="173"/>
                                        </p:tgtEl>
                                        <p:attrNameLst>
                                          <p:attrName>ppt_x</p:attrName>
                                        </p:attrNameLst>
                                      </p:cBhvr>
                                      <p:tavLst>
                                        <p:tav fmla="" tm="0">
                                          <p:val>
                                            <p:strVal val="#ppt_x-1"/>
                                          </p:val>
                                        </p:tav>
                                        <p:tav fmla="" tm="100000">
                                          <p:val>
                                            <p:strVal val="#ppt_x"/>
                                          </p:val>
                                        </p:tav>
                                      </p:tavLst>
                                    </p:anim>
                                  </p:childTnLst>
                                </p:cTn>
                              </p:par>
                            </p:childTnLst>
                          </p:cTn>
                        </p:par>
                        <p:par>
                          <p:cTn fill="hold">
                            <p:stCondLst>
                              <p:cond delay="250"/>
                            </p:stCondLst>
                            <p:childTnLst>
                              <p:par>
                                <p:cTn fill="hold" nodeType="afterEffect" presetClass="entr" presetID="2" presetSubtype="8">
                                  <p:stCondLst>
                                    <p:cond delay="0"/>
                                  </p:stCondLst>
                                  <p:childTnLst>
                                    <p:set>
                                      <p:cBhvr>
                                        <p:cTn dur="1" fill="hold">
                                          <p:stCondLst>
                                            <p:cond delay="0"/>
                                          </p:stCondLst>
                                        </p:cTn>
                                        <p:tgtEl>
                                          <p:spTgt spid="174"/>
                                        </p:tgtEl>
                                        <p:attrNameLst>
                                          <p:attrName>style.visibility</p:attrName>
                                        </p:attrNameLst>
                                      </p:cBhvr>
                                      <p:to>
                                        <p:strVal val="visible"/>
                                      </p:to>
                                    </p:set>
                                    <p:anim calcmode="lin" valueType="num">
                                      <p:cBhvr additive="base">
                                        <p:cTn dur="500"/>
                                        <p:tgtEl>
                                          <p:spTgt spid="17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grpSp>
        <p:nvGrpSpPr>
          <p:cNvPr id="179" name="Shape 179"/>
          <p:cNvGrpSpPr/>
          <p:nvPr/>
        </p:nvGrpSpPr>
        <p:grpSpPr>
          <a:xfrm>
            <a:off x="0" y="515487"/>
            <a:ext cx="2140612" cy="484624"/>
            <a:chOff x="0" y="0"/>
            <a:chExt cx="2147483647" cy="2147483647"/>
          </a:xfrm>
        </p:grpSpPr>
        <p:pic>
          <p:nvPicPr>
            <p:cNvPr id="180" name="Shape 180"/>
            <p:cNvPicPr preferRelativeResize="0"/>
            <p:nvPr/>
          </p:nvPicPr>
          <p:blipFill rotWithShape="1">
            <a:blip r:embed="rId3">
              <a:alphaModFix/>
            </a:blip>
            <a:srcRect b="0" l="0" r="0" t="0"/>
            <a:stretch/>
          </p:blipFill>
          <p:spPr>
            <a:xfrm>
              <a:off x="0" y="0"/>
              <a:ext cx="2147483647" cy="2079306789"/>
            </a:xfrm>
            <a:prstGeom prst="rect">
              <a:avLst/>
            </a:prstGeom>
            <a:noFill/>
            <a:ln>
              <a:noFill/>
            </a:ln>
          </p:spPr>
        </p:pic>
        <p:sp>
          <p:nvSpPr>
            <p:cNvPr id="181" name="Shape 181"/>
            <p:cNvSpPr txBox="1"/>
            <p:nvPr/>
          </p:nvSpPr>
          <p:spPr>
            <a:xfrm>
              <a:off x="44876961" y="201285209"/>
              <a:ext cx="2102076669" cy="1946198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400"/>
                <a:buFont typeface="Arial"/>
                <a:buNone/>
              </a:pPr>
              <a:r>
                <a:rPr lang="en-US" sz="2400">
                  <a:solidFill>
                    <a:schemeClr val="lt1"/>
                  </a:solidFill>
                </a:rPr>
                <a:t>基本框架</a:t>
              </a:r>
              <a:endParaRPr sz="2400">
                <a:solidFill>
                  <a:schemeClr val="lt1"/>
                </a:solidFill>
              </a:endParaRPr>
            </a:p>
          </p:txBody>
        </p:sp>
      </p:grpSp>
      <p:grpSp>
        <p:nvGrpSpPr>
          <p:cNvPr id="182" name="Shape 182"/>
          <p:cNvGrpSpPr/>
          <p:nvPr/>
        </p:nvGrpSpPr>
        <p:grpSpPr>
          <a:xfrm>
            <a:off x="10992301" y="6497915"/>
            <a:ext cx="285545" cy="285545"/>
            <a:chOff x="0" y="0"/>
            <a:chExt cx="2147483646" cy="2147483646"/>
          </a:xfrm>
        </p:grpSpPr>
        <p:sp>
          <p:nvSpPr>
            <p:cNvPr id="183" name="Shape 183"/>
            <p:cNvSpPr/>
            <p:nvPr/>
          </p:nvSpPr>
          <p:spPr>
            <a:xfrm>
              <a:off x="0" y="0"/>
              <a:ext cx="2147483646" cy="2147483646"/>
            </a:xfrm>
            <a:prstGeom prst="ellipse">
              <a:avLst/>
            </a:prstGeom>
            <a:solidFill>
              <a:srgbClr val="FCF8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sp>
          <p:nvSpPr>
            <p:cNvPr id="184" name="Shape 184"/>
            <p:cNvSpPr/>
            <p:nvPr/>
          </p:nvSpPr>
          <p:spPr>
            <a:xfrm>
              <a:off x="647661061" y="431770430"/>
              <a:ext cx="1033966939" cy="1204413323"/>
            </a:xfrm>
            <a:prstGeom prst="rightArrow">
              <a:avLst>
                <a:gd fmla="val 10800" name="adj1"/>
                <a:gd fmla="val 50000" name="adj2"/>
              </a:avLst>
            </a:prstGeom>
            <a:solidFill>
              <a:srgbClr val="00206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grpSp>
      <p:grpSp>
        <p:nvGrpSpPr>
          <p:cNvPr id="185" name="Shape 185"/>
          <p:cNvGrpSpPr/>
          <p:nvPr/>
        </p:nvGrpSpPr>
        <p:grpSpPr>
          <a:xfrm flipH="1">
            <a:off x="11628191" y="6497915"/>
            <a:ext cx="285545" cy="285545"/>
            <a:chOff x="0" y="0"/>
            <a:chExt cx="2147483646" cy="2147483646"/>
          </a:xfrm>
        </p:grpSpPr>
        <p:sp>
          <p:nvSpPr>
            <p:cNvPr id="186" name="Shape 186"/>
            <p:cNvSpPr/>
            <p:nvPr/>
          </p:nvSpPr>
          <p:spPr>
            <a:xfrm>
              <a:off x="0" y="0"/>
              <a:ext cx="2147483646" cy="2147483646"/>
            </a:xfrm>
            <a:prstGeom prst="ellipse">
              <a:avLst/>
            </a:prstGeom>
            <a:solidFill>
              <a:srgbClr val="FCF8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sp>
          <p:nvSpPr>
            <p:cNvPr id="187" name="Shape 187"/>
            <p:cNvSpPr/>
            <p:nvPr/>
          </p:nvSpPr>
          <p:spPr>
            <a:xfrm>
              <a:off x="647661061" y="431770430"/>
              <a:ext cx="1033966939" cy="1204413323"/>
            </a:xfrm>
            <a:prstGeom prst="rightArrow">
              <a:avLst>
                <a:gd fmla="val 10800" name="adj1"/>
                <a:gd fmla="val 50000" name="adj2"/>
              </a:avLst>
            </a:prstGeom>
            <a:solidFill>
              <a:srgbClr val="00206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grpSp>
      <p:sp>
        <p:nvSpPr>
          <p:cNvPr id="188" name="Shape 188"/>
          <p:cNvSpPr txBox="1"/>
          <p:nvPr/>
        </p:nvSpPr>
        <p:spPr>
          <a:xfrm>
            <a:off x="865675" y="1395750"/>
            <a:ext cx="9468300" cy="4308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3000"/>
              <a:t>Seq2Seq</a:t>
            </a:r>
            <a:endParaRPr sz="3000"/>
          </a:p>
          <a:p>
            <a:pPr indent="0" lvl="0" marL="0">
              <a:spcBef>
                <a:spcPts val="0"/>
              </a:spcBef>
              <a:spcAft>
                <a:spcPts val="0"/>
              </a:spcAft>
              <a:buNone/>
            </a:pPr>
            <a:r>
              <a:t/>
            </a:r>
            <a:endParaRPr sz="3000"/>
          </a:p>
          <a:p>
            <a:pPr indent="0" lvl="0" marL="0">
              <a:spcBef>
                <a:spcPts val="0"/>
              </a:spcBef>
              <a:spcAft>
                <a:spcPts val="0"/>
              </a:spcAft>
              <a:buNone/>
            </a:pPr>
            <a:r>
              <a:t/>
            </a:r>
            <a:endParaRPr sz="3000"/>
          </a:p>
          <a:p>
            <a:pPr indent="0" lvl="0" marL="0">
              <a:spcBef>
                <a:spcPts val="0"/>
              </a:spcBef>
              <a:spcAft>
                <a:spcPts val="0"/>
              </a:spcAft>
              <a:buNone/>
            </a:pPr>
            <a:r>
              <a:t/>
            </a:r>
            <a:endParaRPr sz="3000"/>
          </a:p>
          <a:p>
            <a:pPr indent="0" lvl="0" marL="0">
              <a:spcBef>
                <a:spcPts val="0"/>
              </a:spcBef>
              <a:spcAft>
                <a:spcPts val="0"/>
              </a:spcAft>
              <a:buNone/>
            </a:pPr>
            <a:r>
              <a:t/>
            </a:r>
            <a:endParaRPr sz="3000"/>
          </a:p>
          <a:p>
            <a:pPr indent="0" lvl="0" marL="0">
              <a:spcBef>
                <a:spcPts val="0"/>
              </a:spcBef>
              <a:spcAft>
                <a:spcPts val="0"/>
              </a:spcAft>
              <a:buNone/>
            </a:pPr>
            <a:r>
              <a:t/>
            </a:r>
            <a:endParaRPr sz="3000"/>
          </a:p>
          <a:p>
            <a:pPr indent="0" lvl="0" marL="0">
              <a:spcBef>
                <a:spcPts val="0"/>
              </a:spcBef>
              <a:spcAft>
                <a:spcPts val="0"/>
              </a:spcAft>
              <a:buNone/>
            </a:pPr>
            <a:r>
              <a:rPr lang="en-US" sz="2400"/>
              <a:t>          不同结构的数据会有不同的encoder和decoder框架</a:t>
            </a:r>
            <a:endParaRPr sz="2400"/>
          </a:p>
        </p:txBody>
      </p:sp>
      <p:sp>
        <p:nvSpPr>
          <p:cNvPr id="189" name="Shape 189"/>
          <p:cNvSpPr/>
          <p:nvPr/>
        </p:nvSpPr>
        <p:spPr>
          <a:xfrm>
            <a:off x="2939150" y="3066600"/>
            <a:ext cx="1379400" cy="724800"/>
          </a:xfrm>
          <a:prstGeom prst="rect">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US" sz="2400">
                <a:solidFill>
                  <a:srgbClr val="F3F3F3"/>
                </a:solidFill>
              </a:rPr>
              <a:t>encoder</a:t>
            </a:r>
            <a:endParaRPr sz="2400">
              <a:solidFill>
                <a:srgbClr val="F3F3F3"/>
              </a:solidFill>
            </a:endParaRPr>
          </a:p>
        </p:txBody>
      </p:sp>
      <p:sp>
        <p:nvSpPr>
          <p:cNvPr id="190" name="Shape 190"/>
          <p:cNvSpPr/>
          <p:nvPr/>
        </p:nvSpPr>
        <p:spPr>
          <a:xfrm>
            <a:off x="6096000" y="3066600"/>
            <a:ext cx="1379400" cy="724800"/>
          </a:xfrm>
          <a:prstGeom prst="rect">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US" sz="2400">
                <a:solidFill>
                  <a:srgbClr val="F3F3F3"/>
                </a:solidFill>
              </a:rPr>
              <a:t>decoder</a:t>
            </a:r>
            <a:endParaRPr sz="2400">
              <a:solidFill>
                <a:srgbClr val="F3F3F3"/>
              </a:solidFill>
            </a:endParaRPr>
          </a:p>
        </p:txBody>
      </p:sp>
      <p:cxnSp>
        <p:nvCxnSpPr>
          <p:cNvPr id="191" name="Shape 191"/>
          <p:cNvCxnSpPr>
            <a:stCxn id="189" idx="3"/>
            <a:endCxn id="190" idx="1"/>
          </p:cNvCxnSpPr>
          <p:nvPr/>
        </p:nvCxnSpPr>
        <p:spPr>
          <a:xfrm>
            <a:off x="4318550" y="3429000"/>
            <a:ext cx="1777500" cy="0"/>
          </a:xfrm>
          <a:prstGeom prst="straightConnector1">
            <a:avLst/>
          </a:prstGeom>
          <a:noFill/>
          <a:ln cap="flat" cmpd="sng" w="28575">
            <a:solidFill>
              <a:schemeClr val="dk2"/>
            </a:solidFill>
            <a:prstDash val="solid"/>
            <a:round/>
            <a:headEnd len="med" w="med" type="none"/>
            <a:tailEnd len="med" w="med" type="triangle"/>
          </a:ln>
        </p:spPr>
      </p:cxnSp>
      <p:cxnSp>
        <p:nvCxnSpPr>
          <p:cNvPr id="192" name="Shape 192"/>
          <p:cNvCxnSpPr>
            <a:stCxn id="189" idx="0"/>
            <a:endCxn id="190" idx="0"/>
          </p:cNvCxnSpPr>
          <p:nvPr/>
        </p:nvCxnSpPr>
        <p:spPr>
          <a:xfrm flipH="1" rot="-5400000">
            <a:off x="5207000" y="1488450"/>
            <a:ext cx="600" cy="3156900"/>
          </a:xfrm>
          <a:prstGeom prst="curvedConnector3">
            <a:avLst>
              <a:gd fmla="val -92820833" name="adj1"/>
            </a:avLst>
          </a:prstGeom>
          <a:noFill/>
          <a:ln cap="flat" cmpd="sng" w="28575">
            <a:solidFill>
              <a:schemeClr val="dk2"/>
            </a:solidFill>
            <a:prstDash val="solid"/>
            <a:round/>
            <a:headEnd len="med" w="med" type="none"/>
            <a:tailEnd len="med" w="med" type="none"/>
          </a:ln>
        </p:spPr>
      </p:cxnSp>
      <p:sp>
        <p:nvSpPr>
          <p:cNvPr id="193" name="Shape 193"/>
          <p:cNvSpPr txBox="1"/>
          <p:nvPr/>
        </p:nvSpPr>
        <p:spPr>
          <a:xfrm>
            <a:off x="4737550" y="2133775"/>
            <a:ext cx="1301700" cy="375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1800"/>
              <a:t>attention</a:t>
            </a:r>
            <a:endParaRPr sz="1800"/>
          </a:p>
        </p:txBody>
      </p:sp>
      <p:pic>
        <p:nvPicPr>
          <p:cNvPr id="194" name="Shape 194"/>
          <p:cNvPicPr preferRelativeResize="0"/>
          <p:nvPr/>
        </p:nvPicPr>
        <p:blipFill>
          <a:blip r:embed="rId4">
            <a:alphaModFix/>
          </a:blip>
          <a:stretch>
            <a:fillRect/>
          </a:stretch>
        </p:blipFill>
        <p:spPr>
          <a:xfrm>
            <a:off x="7784400" y="2442474"/>
            <a:ext cx="4265249" cy="1462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grpSp>
        <p:nvGrpSpPr>
          <p:cNvPr id="199" name="Shape 199"/>
          <p:cNvGrpSpPr/>
          <p:nvPr/>
        </p:nvGrpSpPr>
        <p:grpSpPr>
          <a:xfrm>
            <a:off x="0" y="515501"/>
            <a:ext cx="3210918" cy="484624"/>
            <a:chOff x="0" y="0"/>
            <a:chExt cx="2147483647" cy="2147483647"/>
          </a:xfrm>
        </p:grpSpPr>
        <p:pic>
          <p:nvPicPr>
            <p:cNvPr id="200" name="Shape 200"/>
            <p:cNvPicPr preferRelativeResize="0"/>
            <p:nvPr/>
          </p:nvPicPr>
          <p:blipFill rotWithShape="1">
            <a:blip r:embed="rId3">
              <a:alphaModFix/>
            </a:blip>
            <a:srcRect b="0" l="0" r="0" t="0"/>
            <a:stretch/>
          </p:blipFill>
          <p:spPr>
            <a:xfrm>
              <a:off x="0" y="0"/>
              <a:ext cx="2147483647" cy="2079306789"/>
            </a:xfrm>
            <a:prstGeom prst="rect">
              <a:avLst/>
            </a:prstGeom>
            <a:noFill/>
            <a:ln>
              <a:noFill/>
            </a:ln>
          </p:spPr>
        </p:pic>
        <p:sp>
          <p:nvSpPr>
            <p:cNvPr id="201" name="Shape 201"/>
            <p:cNvSpPr txBox="1"/>
            <p:nvPr/>
          </p:nvSpPr>
          <p:spPr>
            <a:xfrm>
              <a:off x="44876961" y="201285209"/>
              <a:ext cx="2102076669" cy="1946198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400"/>
                <a:buFont typeface="Arial"/>
                <a:buNone/>
              </a:pPr>
              <a:r>
                <a:rPr lang="en-US" sz="2400">
                  <a:solidFill>
                    <a:schemeClr val="lt1"/>
                  </a:solidFill>
                </a:rPr>
                <a:t>数据集：</a:t>
              </a:r>
              <a:r>
                <a:rPr lang="en-US" sz="2400">
                  <a:solidFill>
                    <a:schemeClr val="lt1"/>
                  </a:solidFill>
                </a:rPr>
                <a:t>ROBOCUP</a:t>
              </a:r>
              <a:endParaRPr sz="2400">
                <a:solidFill>
                  <a:schemeClr val="lt1"/>
                </a:solidFill>
              </a:endParaRPr>
            </a:p>
          </p:txBody>
        </p:sp>
      </p:grpSp>
      <p:sp>
        <p:nvSpPr>
          <p:cNvPr id="202" name="Shape 202"/>
          <p:cNvSpPr txBox="1"/>
          <p:nvPr/>
        </p:nvSpPr>
        <p:spPr>
          <a:xfrm>
            <a:off x="1030275" y="1650678"/>
            <a:ext cx="10755300" cy="4502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a:p>
        </p:txBody>
      </p:sp>
      <p:pic>
        <p:nvPicPr>
          <p:cNvPr id="203" name="Shape 203"/>
          <p:cNvPicPr preferRelativeResize="0"/>
          <p:nvPr/>
        </p:nvPicPr>
        <p:blipFill>
          <a:blip r:embed="rId4">
            <a:alphaModFix/>
          </a:blip>
          <a:stretch>
            <a:fillRect/>
          </a:stretch>
        </p:blipFill>
        <p:spPr>
          <a:xfrm>
            <a:off x="2476969" y="2114550"/>
            <a:ext cx="7861904" cy="2628900"/>
          </a:xfrm>
          <a:prstGeom prst="rect">
            <a:avLst/>
          </a:prstGeom>
          <a:noFill/>
          <a:ln>
            <a:noFill/>
          </a:ln>
        </p:spPr>
      </p:pic>
      <p:grpSp>
        <p:nvGrpSpPr>
          <p:cNvPr id="204" name="Shape 204"/>
          <p:cNvGrpSpPr/>
          <p:nvPr/>
        </p:nvGrpSpPr>
        <p:grpSpPr>
          <a:xfrm>
            <a:off x="10992301" y="6497915"/>
            <a:ext cx="285545" cy="285545"/>
            <a:chOff x="0" y="0"/>
            <a:chExt cx="2147483646" cy="2147483646"/>
          </a:xfrm>
        </p:grpSpPr>
        <p:sp>
          <p:nvSpPr>
            <p:cNvPr id="205" name="Shape 205"/>
            <p:cNvSpPr/>
            <p:nvPr/>
          </p:nvSpPr>
          <p:spPr>
            <a:xfrm>
              <a:off x="0" y="0"/>
              <a:ext cx="2147483646" cy="2147483646"/>
            </a:xfrm>
            <a:prstGeom prst="ellipse">
              <a:avLst/>
            </a:prstGeom>
            <a:solidFill>
              <a:srgbClr val="FCF8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sp>
          <p:nvSpPr>
            <p:cNvPr id="206" name="Shape 206"/>
            <p:cNvSpPr/>
            <p:nvPr/>
          </p:nvSpPr>
          <p:spPr>
            <a:xfrm>
              <a:off x="647661061" y="431770430"/>
              <a:ext cx="1033966939" cy="1204413323"/>
            </a:xfrm>
            <a:prstGeom prst="rightArrow">
              <a:avLst>
                <a:gd fmla="val 10800" name="adj1"/>
                <a:gd fmla="val 50000" name="adj2"/>
              </a:avLst>
            </a:prstGeom>
            <a:solidFill>
              <a:srgbClr val="00206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grpSp>
      <p:grpSp>
        <p:nvGrpSpPr>
          <p:cNvPr id="207" name="Shape 207"/>
          <p:cNvGrpSpPr/>
          <p:nvPr/>
        </p:nvGrpSpPr>
        <p:grpSpPr>
          <a:xfrm flipH="1">
            <a:off x="11628191" y="6497915"/>
            <a:ext cx="285545" cy="285545"/>
            <a:chOff x="0" y="0"/>
            <a:chExt cx="2147483646" cy="2147483646"/>
          </a:xfrm>
        </p:grpSpPr>
        <p:sp>
          <p:nvSpPr>
            <p:cNvPr id="208" name="Shape 208"/>
            <p:cNvSpPr/>
            <p:nvPr/>
          </p:nvSpPr>
          <p:spPr>
            <a:xfrm>
              <a:off x="0" y="0"/>
              <a:ext cx="2147483646" cy="2147483646"/>
            </a:xfrm>
            <a:prstGeom prst="ellipse">
              <a:avLst/>
            </a:prstGeom>
            <a:solidFill>
              <a:srgbClr val="FCF8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sp>
          <p:nvSpPr>
            <p:cNvPr id="209" name="Shape 209"/>
            <p:cNvSpPr/>
            <p:nvPr/>
          </p:nvSpPr>
          <p:spPr>
            <a:xfrm>
              <a:off x="647661061" y="431770430"/>
              <a:ext cx="1033966939" cy="1204413323"/>
            </a:xfrm>
            <a:prstGeom prst="rightArrow">
              <a:avLst>
                <a:gd fmla="val 10800" name="adj1"/>
                <a:gd fmla="val 50000" name="adj2"/>
              </a:avLst>
            </a:prstGeom>
            <a:solidFill>
              <a:srgbClr val="00206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grpSp>
      <p:sp>
        <p:nvSpPr>
          <p:cNvPr id="210" name="Shape 210"/>
          <p:cNvSpPr/>
          <p:nvPr/>
        </p:nvSpPr>
        <p:spPr>
          <a:xfrm>
            <a:off x="3677275" y="3301500"/>
            <a:ext cx="4590000" cy="858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p:nvPr/>
        </p:nvSpPr>
        <p:spPr>
          <a:xfrm>
            <a:off x="3677275" y="4326250"/>
            <a:ext cx="6200400" cy="484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波形">
      <a:dk1>
        <a:srgbClr val="000000"/>
      </a:dk1>
      <a:lt1>
        <a:srgbClr val="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