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30"/>
  </p:notesMasterIdLst>
  <p:sldIdLst>
    <p:sldId id="256" r:id="rId4"/>
    <p:sldId id="286" r:id="rId5"/>
    <p:sldId id="280" r:id="rId6"/>
    <p:sldId id="347" r:id="rId7"/>
    <p:sldId id="303" r:id="rId8"/>
    <p:sldId id="277" r:id="rId9"/>
    <p:sldId id="292" r:id="rId10"/>
    <p:sldId id="293" r:id="rId11"/>
    <p:sldId id="325" r:id="rId12"/>
    <p:sldId id="323" r:id="rId13"/>
    <p:sldId id="324" r:id="rId14"/>
    <p:sldId id="294" r:id="rId15"/>
    <p:sldId id="295" r:id="rId16"/>
    <p:sldId id="297" r:id="rId17"/>
    <p:sldId id="326" r:id="rId18"/>
    <p:sldId id="302" r:id="rId19"/>
    <p:sldId id="298" r:id="rId20"/>
    <p:sldId id="315" r:id="rId21"/>
    <p:sldId id="301" r:id="rId22"/>
    <p:sldId id="346" r:id="rId23"/>
    <p:sldId id="300" r:id="rId24"/>
    <p:sldId id="341" r:id="rId25"/>
    <p:sldId id="316" r:id="rId26"/>
    <p:sldId id="317" r:id="rId27"/>
    <p:sldId id="318" r:id="rId28"/>
    <p:sldId id="260" r:id="rId29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9966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219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blipFill rotWithShape="0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2049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lvl="0">
              <a:defRPr/>
            </a:lvl1pPr>
          </a:lstStyle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2051" name="副标题 2050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/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2052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3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/>
            </a:lvl1pPr>
          </a:lstStyle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r">
              <a:defRPr sz="1400"/>
            </a:lvl1pPr>
          </a:lstStyle>
          <a:p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文本占位符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>
                <a:latin typeface="Arial" panose="020B0604020202020204" pitchFamily="34" charset="0"/>
              </a:rPr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jpeg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4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标题 4097"/>
          <p:cNvSpPr>
            <a:spLocks noGrp="1"/>
          </p:cNvSpPr>
          <p:nvPr>
            <p:ph type="ctrTitle"/>
          </p:nvPr>
        </p:nvSpPr>
        <p:spPr>
          <a:xfrm>
            <a:off x="329565" y="1762125"/>
            <a:ext cx="7014210" cy="2110105"/>
          </a:xfrm>
        </p:spPr>
        <p:txBody>
          <a:bodyPr anchor="ctr"/>
          <a:p>
            <a:pPr defTabSz="914400">
              <a:buSzPct val="100000"/>
            </a:pPr>
            <a:r>
              <a:rPr lang="zh-CN" altLang="en-US" sz="5400" kern="1200" baseline="0" dirty="0">
                <a:latin typeface="华文行楷" panose="02010800040101010101" pitchFamily="2" charset="-122"/>
                <a:ea typeface="华文行楷" panose="02010800040101010101" pitchFamily="2" charset="-122"/>
              </a:rPr>
              <a:t>基于深度学习的</a:t>
            </a:r>
            <a:br>
              <a:rPr lang="zh-CN" altLang="en-US" sz="5400" kern="1200" baseline="0" dirty="0">
                <a:latin typeface="华文行楷" panose="02010800040101010101" pitchFamily="2" charset="-122"/>
                <a:ea typeface="华文行楷" panose="02010800040101010101" pitchFamily="2" charset="-122"/>
              </a:rPr>
            </a:br>
            <a:r>
              <a:rPr lang="zh-CN" altLang="en-US" sz="5400" kern="1200" baseline="0" dirty="0">
                <a:latin typeface="华文行楷" panose="02010800040101010101" pitchFamily="2" charset="-122"/>
                <a:ea typeface="华文行楷" panose="02010800040101010101" pitchFamily="2" charset="-122"/>
              </a:rPr>
              <a:t>观点抽取</a:t>
            </a:r>
            <a:endParaRPr lang="zh-CN" altLang="en-US" sz="5400" kern="1200" baseline="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099" name="副标题 4098"/>
          <p:cNvSpPr>
            <a:spLocks noGrp="1"/>
          </p:cNvSpPr>
          <p:nvPr>
            <p:ph type="subTitle" idx="1"/>
          </p:nvPr>
        </p:nvSpPr>
        <p:spPr>
          <a:xfrm>
            <a:off x="1152525" y="4182110"/>
            <a:ext cx="5361305" cy="499110"/>
          </a:xfrm>
        </p:spPr>
        <p:txBody>
          <a:bodyPr anchor="t"/>
          <a:p>
            <a:pPr defTabSz="914400">
              <a:buSzPct val="100000"/>
            </a:pPr>
            <a:r>
              <a:rPr lang="en-US" altLang="zh-CN" sz="2800" kern="1200" baseline="0" dirty="0">
                <a:latin typeface="华文楷体" panose="02010600040101010101" charset="-122"/>
                <a:ea typeface="华文楷体" panose="02010600040101010101" charset="-122"/>
              </a:rPr>
              <a:t>1701111316 </a:t>
            </a:r>
            <a:r>
              <a:rPr lang="zh-CN" altLang="en-US" sz="2800" kern="1200" baseline="0" dirty="0">
                <a:latin typeface="华文楷体" panose="02010600040101010101" charset="-122"/>
                <a:ea typeface="华文楷体" panose="02010600040101010101" charset="-122"/>
              </a:rPr>
              <a:t>秦汉民</a:t>
            </a:r>
            <a:endParaRPr lang="zh-CN" altLang="en-US" sz="2800" kern="1200" baseline="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</a:t>
            </a:r>
            <a:r>
              <a:rPr 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3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97915"/>
            <a:ext cx="8125460" cy="231775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Word embedding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word2vec on Amazon corpus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285" dirty="0">
                <a:latin typeface="华文楷体" panose="02010600040101010101" charset="-122"/>
                <a:ea typeface="华文楷体" panose="02010600040101010101" charset="-122"/>
              </a:rPr>
              <a:t>Character-level embeddings</a:t>
            </a:r>
            <a:endParaRPr lang="en-US" sz="2285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RNN (high-level feature representation for each word)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bidirectional GRU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label classification with softmax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7200" y="5558155"/>
            <a:ext cx="8125460" cy="382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Improving Opinion-Target Extraction with Character-Level Word Embeddings (2017)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 descr="2018-05-28_0920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8880" y="2741295"/>
            <a:ext cx="2550160" cy="2701925"/>
          </a:xfrm>
          <a:prstGeom prst="rect">
            <a:avLst/>
          </a:prstGeom>
        </p:spPr>
      </p:pic>
      <p:pic>
        <p:nvPicPr>
          <p:cNvPr id="5" name="图片 4" descr="2018-05-28_0920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395" y="3265170"/>
            <a:ext cx="2994025" cy="217805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</a:t>
            </a:r>
            <a:r>
              <a:rPr 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3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97915"/>
            <a:ext cx="8125460" cy="231775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character-level word embeddings encode morphological features of a word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7200" y="5558155"/>
            <a:ext cx="8125460" cy="382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Improving Opinion-Target Extraction with Character-Level Word Embeddings (2017)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8_092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5310" y="1810385"/>
            <a:ext cx="7935595" cy="338201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</a:t>
            </a:r>
            <a:r>
              <a:rPr 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RNN+CRF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580005"/>
          </a:xfrm>
        </p:spPr>
        <p:txBody>
          <a:bodyPr/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Word embedding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w</a:t>
            </a: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ord2vec on Yelp/Amazon corpus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RNN </a:t>
            </a: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(high-level feature representation for each word)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Dependency-Tree RNN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CRF (mapping from high-level features to labels)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joint Training with RNN</a:t>
            </a:r>
            <a:endParaRPr lang="en-US" sz="18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7200" y="5486400"/>
            <a:ext cx="8125460" cy="382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Recursive Neural Conditional Random Fields for Aspect-based Sentiment Analysis (2016)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6_1604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6565" y="3366135"/>
            <a:ext cx="8049895" cy="198120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</a:t>
            </a:r>
            <a:r>
              <a:rPr 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RNN+Rule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580005"/>
          </a:xfrm>
        </p:spPr>
        <p:txBody>
          <a:bodyPr/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Word embedding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pretrained embeddings from Google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RNN (high-level feature representation for each word)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Concatenated Network/Hierarchical Network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two parts in loss function, auxiliary labels z and true labels y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label classification with softmax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endParaRPr lang="en-US" sz="18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7200" y="5486400"/>
            <a:ext cx="8125460" cy="382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Recurrent Neural Networks with Auxiliary Labels for Cross-Domain Opinion Target Extraction (2017)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6_223307"/>
          <p:cNvPicPr>
            <a:picLocks noChangeAspect="1"/>
          </p:cNvPicPr>
          <p:nvPr/>
        </p:nvPicPr>
        <p:blipFill>
          <a:blip r:embed="rId1"/>
          <a:srcRect t="9458"/>
          <a:stretch>
            <a:fillRect/>
          </a:stretch>
        </p:blipFill>
        <p:spPr>
          <a:xfrm>
            <a:off x="884555" y="3087370"/>
            <a:ext cx="6534785" cy="234632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</a:t>
            </a:r>
            <a:r>
              <a:rPr 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RNN+Rule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838835"/>
          </a:xfrm>
        </p:spPr>
        <p:txBody>
          <a:bodyPr/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Rule-based Auxiliary Labels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use syntactic patterns to detect potential opinion targets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endParaRPr lang="en-US" sz="18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7200" y="5486400"/>
            <a:ext cx="8125460" cy="382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Recurrent Neural Networks with Auxiliary Labels for Cross-Domain Opinion Target Extraction (2017)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 descr="2018-05-26_2240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7595" y="1865630"/>
            <a:ext cx="4201160" cy="347726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</a:t>
            </a:r>
            <a:r>
              <a:rPr 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CNN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7200" y="5210175"/>
            <a:ext cx="8125460" cy="65913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Aspect extraction for opinion mining with a deep convolutional neural network (2016)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Aspect-Based Relational Sentiment Analysis Using a Stacked Neural Network Architecture (2017)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 4" descr="2018-05-28_1003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1670685"/>
            <a:ext cx="3829685" cy="2991485"/>
          </a:xfrm>
          <a:prstGeom prst="rect">
            <a:avLst/>
          </a:prstGeom>
        </p:spPr>
      </p:pic>
      <p:pic>
        <p:nvPicPr>
          <p:cNvPr id="6" name="图片 5" descr="2018-05-28_1003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0" y="1689735"/>
            <a:ext cx="3829685" cy="297243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观点抽取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53005"/>
          </a:xfrm>
        </p:spPr>
        <p:txBody>
          <a:bodyPr/>
          <a:p>
            <a:pPr>
              <a:buFont typeface="Wingdings" panose="05000000000000000000" charset="0"/>
              <a:buChar char=""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特征抽取与聚类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100" dirty="0">
                <a:latin typeface="华文楷体" panose="02010600040101010101" charset="-122"/>
                <a:ea typeface="华文楷体" panose="02010600040101010101" charset="-122"/>
              </a:rPr>
              <a:t>抽取对象的所有特征表达，并将同义特征表达聚类。</a:t>
            </a:r>
            <a:endParaRPr lang="zh-CN" alt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</a:rPr>
              <a:t>特征情感分类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100" b="1" dirty="0">
                <a:latin typeface="华文楷体" panose="02010600040101010101" charset="-122"/>
                <a:ea typeface="华文楷体" panose="02010600040101010101" charset="-122"/>
              </a:rPr>
              <a:t>确定观点针对每个特征的情感倾向：正面、负面、中性。</a:t>
            </a:r>
            <a:endParaRPr lang="zh-CN" alt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实例：SemEval-2014 Task 4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5_1137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3477260"/>
            <a:ext cx="8293100" cy="224218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特征情感分类（经典工作）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</a:rPr>
              <a:t>based on orientation of the opinion words</a:t>
            </a:r>
            <a:endParaRPr lang="en-US" altLang="zh-CN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l"/>
            </a:pP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</a:rPr>
              <a:t>based on topic model</a:t>
            </a:r>
            <a:endParaRPr lang="en-US" altLang="zh-CN" sz="24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altLang="zh-CN" sz="24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feature-based SVM</a:t>
            </a:r>
            <a:endParaRPr lang="en-US" altLang="zh-CN" sz="24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6565" y="3365500"/>
            <a:ext cx="8125460" cy="23958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Mining and Summarizing Customer Reviews (2004)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Mining Opinion Features in Customer Reviews (2004)</a:t>
            </a:r>
            <a:endParaRPr lang="en-US" altLang="zh-CN" sz="14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 Holistic Lexicon-Based Approach to Opinion Mining (2009)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Joint Sentiment Topic Model for Sentiment Analysis (2009)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Jointly Modeling Aspects and Opinions with a MaxEnt-LDA Hybrid (2010)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DCU Aspect-based Polarity Classification for SemEval Task 4 (2014)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NRC-Canada-2014: Detecting Aspects and Sentiment in Customer Reviews (2014)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特征情感分类（</a:t>
            </a:r>
            <a:r>
              <a:rPr lang="en-US" altLang="zh-CN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1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Word embedding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random initialization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RNN (high-level feature representation </a:t>
            </a: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for sentence</a:t>
            </a: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Adaptive Recursive Neural Network (AdaRNN) 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employ more than one composition functions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classification with softmax</a:t>
            </a:r>
            <a:endParaRPr lang="zh-CN" alt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175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占位符 7170"/>
          <p:cNvSpPr>
            <a:spLocks noGrp="1"/>
          </p:cNvSpPr>
          <p:nvPr/>
        </p:nvSpPr>
        <p:spPr>
          <a:xfrm>
            <a:off x="456565" y="5497195"/>
            <a:ext cx="8125460" cy="3568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Adaptive Recursive Neural Network for Target-dependent Twitter Sentiment Classification (2014)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图片 2" descr="2018-05-27_2118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3655" y="3111500"/>
            <a:ext cx="6569075" cy="238696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特征情感分类（</a:t>
            </a:r>
            <a:r>
              <a:rPr lang="en-US" altLang="zh-CN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2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Word embedding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pretrained embeddings from SSWE/Glove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RNN (high-level feature representation for sentence)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Target-Dependent LSTM/Target-Connection LSTM 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classification with softmax</a:t>
            </a:r>
            <a:endParaRPr 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7_153614"/>
          <p:cNvPicPr>
            <a:picLocks noChangeAspect="1"/>
          </p:cNvPicPr>
          <p:nvPr/>
        </p:nvPicPr>
        <p:blipFill>
          <a:blip r:embed="rId1"/>
          <a:srcRect b="50378"/>
          <a:stretch>
            <a:fillRect/>
          </a:stretch>
        </p:blipFill>
        <p:spPr>
          <a:xfrm>
            <a:off x="857250" y="3115945"/>
            <a:ext cx="6809740" cy="1873885"/>
          </a:xfrm>
          <a:prstGeom prst="rect">
            <a:avLst/>
          </a:prstGeom>
        </p:spPr>
      </p:pic>
      <p:sp>
        <p:nvSpPr>
          <p:cNvPr id="4" name="文本占位符 7170"/>
          <p:cNvSpPr>
            <a:spLocks noGrp="1"/>
          </p:cNvSpPr>
          <p:nvPr/>
        </p:nvSpPr>
        <p:spPr>
          <a:xfrm>
            <a:off x="456565" y="5210175"/>
            <a:ext cx="8125460" cy="5276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Effective LSTMs for Target-Dependent Sentiment Classification (2015)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Target-Dependent Sentiment Classification with Long Short Term Memory (2015)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观点抽取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图片 2" descr="2018-05-25_1126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7445" y="1202690"/>
            <a:ext cx="6992620" cy="407733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特征情感分类（</a:t>
            </a:r>
            <a:r>
              <a:rPr lang="en-US" altLang="zh-CN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2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RNN (high-level feature representation for sentence)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Target-Dependent LSTM/Target-Connection LSTM 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classification with softmax</a:t>
            </a:r>
            <a:endParaRPr 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4" name="文本占位符 7170"/>
          <p:cNvSpPr>
            <a:spLocks noGrp="1"/>
          </p:cNvSpPr>
          <p:nvPr/>
        </p:nvSpPr>
        <p:spPr>
          <a:xfrm>
            <a:off x="456565" y="5210175"/>
            <a:ext cx="8125460" cy="5276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Effective LSTMs for Target-Dependent Sentiment Classification (2015)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Target-Dependent Sentiment Classification with Long Short Term Memory (2015)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图片 2" descr="2018-05-29_16045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3650" y="2072640"/>
            <a:ext cx="5461000" cy="1586230"/>
          </a:xfrm>
          <a:prstGeom prst="rect">
            <a:avLst/>
          </a:prstGeom>
        </p:spPr>
      </p:pic>
      <p:pic>
        <p:nvPicPr>
          <p:cNvPr id="5" name="图片 4" descr="2018-05-29_1605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460" y="3625850"/>
            <a:ext cx="5756910" cy="158432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特征情感分类（</a:t>
            </a:r>
            <a:r>
              <a:rPr lang="en-US" altLang="zh-CN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3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Word embedding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pretrained embeddings from Glove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RNN (high-level feature representation for sentence)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Attention-based LSTM (AT-LSTM) 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classification with softmax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6565" y="5568950"/>
            <a:ext cx="8125460" cy="5276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Attention-based LSTM for Aspect-level Sentiment Classification (2016)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 4" descr="2018-05-28_1049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60" y="2744470"/>
            <a:ext cx="5022850" cy="281686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特征情感分类（</a:t>
            </a:r>
            <a:r>
              <a:rPr lang="en-US" altLang="zh-CN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3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attention can detect important words from the whole sentence dynamically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attention can know multi-keypoints if more than one keypoint existing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6565" y="5497195"/>
            <a:ext cx="8125460" cy="5276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Attention-based LSTM for Aspect-level Sentiment Classification (2016)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8_1052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5965" y="2015490"/>
            <a:ext cx="7774305" cy="326517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特征情感分类（</a:t>
            </a:r>
            <a:r>
              <a:rPr lang="en-US" altLang="zh-CN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Memory Network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memory m : an indexed array of objects (e.g. vectors or arrays of strings).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Input feature map I : converts the incoming input to the internal feature representation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Generalization component G : updates old memories given the new input.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Output feature map O :  produces a new output in the feature representation space given the new input and the current memory state.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Response component R : converts the output into the response format desired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6565" y="5281930"/>
            <a:ext cx="8125460" cy="52768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Memory Networks (2015)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End-To-End Memory Networks (2015)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5" name="图片 4" descr="memory-networ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3395" y="2927985"/>
            <a:ext cx="5250815" cy="235394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特征情感分类（</a:t>
            </a:r>
            <a:r>
              <a:rPr lang="en-US" altLang="zh-CN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Memory Network 1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input module : pretrained embeddings from Glove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memory module : word embeddings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recurrent attention module : high-level feature representation for sentence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output module : classification with softmax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6565" y="5568950"/>
            <a:ext cx="8125460" cy="3568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Aspect Level Sentiment Classification with Deep Memory Network (2016)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7_2242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8730" y="2557780"/>
            <a:ext cx="3601085" cy="286766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特征情感分类（</a:t>
            </a:r>
            <a:r>
              <a:rPr lang="en-US" altLang="zh-CN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Memory Network 2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input module : pretrained embeddings from Glove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memory module : Deep Bidirectional LSTM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position-weighted memory module : based on distance from target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recurrent attention module : high-level feature representation for sentence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 lvl="0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output module : classification with softmax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6565" y="5568950"/>
            <a:ext cx="8125460" cy="34353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Recurrent Attention Network on Memory for Aspect Sentiment Analysis (2017)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0730" y="2757805"/>
            <a:ext cx="5083175" cy="273939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直接连接符 8193"/>
          <p:cNvSpPr/>
          <p:nvPr/>
        </p:nvSpPr>
        <p:spPr>
          <a:xfrm>
            <a:off x="3348038" y="1557338"/>
            <a:ext cx="0" cy="2376487"/>
          </a:xfrm>
          <a:prstGeom prst="line">
            <a:avLst/>
          </a:prstGeom>
          <a:ln w="63500" cap="flat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5" name="直接连接符 8194"/>
          <p:cNvSpPr/>
          <p:nvPr/>
        </p:nvSpPr>
        <p:spPr>
          <a:xfrm>
            <a:off x="5292725" y="1557338"/>
            <a:ext cx="0" cy="2376487"/>
          </a:xfrm>
          <a:prstGeom prst="line">
            <a:avLst/>
          </a:prstGeom>
          <a:ln w="63500" cap="flat" cmpd="sng">
            <a:solidFill>
              <a:srgbClr val="339966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8196" name="文本框 8195"/>
          <p:cNvSpPr txBox="1"/>
          <p:nvPr/>
        </p:nvSpPr>
        <p:spPr>
          <a:xfrm>
            <a:off x="3568700" y="1773238"/>
            <a:ext cx="1554163" cy="9144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5400" dirty="0">
                <a:solidFill>
                  <a:srgbClr val="339966"/>
                </a:solidFill>
                <a:latin typeface="Estrangelo Edessa" charset="0"/>
                <a:ea typeface="微软雅黑" panose="020B0503020204020204" charset="-122"/>
              </a:rPr>
              <a:t>谢谢</a:t>
            </a:r>
            <a:endParaRPr lang="zh-CN" altLang="en-US" sz="5400" dirty="0">
              <a:solidFill>
                <a:srgbClr val="339966"/>
              </a:solidFill>
              <a:latin typeface="Estrangelo Edessa" charset="0"/>
              <a:ea typeface="微软雅黑" panose="020B0503020204020204" charset="-122"/>
            </a:endParaRPr>
          </a:p>
        </p:txBody>
      </p:sp>
      <p:sp>
        <p:nvSpPr>
          <p:cNvPr id="8197" name="文本框 8196"/>
          <p:cNvSpPr txBox="1"/>
          <p:nvPr/>
        </p:nvSpPr>
        <p:spPr>
          <a:xfrm>
            <a:off x="3568700" y="2725738"/>
            <a:ext cx="1554163" cy="914400"/>
          </a:xfrm>
          <a:prstGeom prst="rect">
            <a:avLst/>
          </a:prstGeom>
          <a:noFill/>
          <a:ln w="9525">
            <a:noFill/>
          </a:ln>
        </p:spPr>
        <p:txBody>
          <a:bodyPr vert="horz" wrap="none" anchor="t">
            <a:spAutoFit/>
          </a:bodyPr>
          <a:p>
            <a:r>
              <a:rPr lang="zh-CN" altLang="en-US" sz="5400" dirty="0">
                <a:solidFill>
                  <a:srgbClr val="339966"/>
                </a:solidFill>
                <a:latin typeface="Estrangelo Edessa" charset="0"/>
                <a:ea typeface="微软雅黑" panose="020B0503020204020204" charset="-122"/>
              </a:rPr>
              <a:t>观赏</a:t>
            </a:r>
            <a:endParaRPr lang="zh-CN" altLang="en-US" sz="5400" dirty="0">
              <a:solidFill>
                <a:srgbClr val="339966"/>
              </a:solidFill>
              <a:latin typeface="Estrangelo Edessa" charset="0"/>
              <a:ea typeface="微软雅黑" panose="020B0503020204020204" charset="-122"/>
            </a:endParaRPr>
          </a:p>
        </p:txBody>
      </p:sp>
    </p:spTree>
  </p:cSld>
  <p:clrMapOvr>
    <a:masterClrMapping/>
  </p:clrMapOvr>
  <p:transition>
    <p:blinds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观点抽取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53005"/>
          </a:xfrm>
        </p:spPr>
        <p:txBody>
          <a:bodyPr/>
          <a:p>
            <a:pPr>
              <a:buFont typeface="Wingdings" panose="05000000000000000000" charset="0"/>
              <a:buChar char=""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特征抽取与聚类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100" dirty="0">
                <a:latin typeface="华文楷体" panose="02010600040101010101" charset="-122"/>
                <a:ea typeface="华文楷体" panose="02010600040101010101" charset="-122"/>
              </a:rPr>
              <a:t>抽取对象的所有特征表达，并将同义特征表达聚类。</a:t>
            </a:r>
            <a:endParaRPr lang="zh-CN" alt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特征情感分类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100" dirty="0">
                <a:latin typeface="华文楷体" panose="02010600040101010101" charset="-122"/>
                <a:ea typeface="华文楷体" panose="02010600040101010101" charset="-122"/>
              </a:rPr>
              <a:t>确定观点针对每个特征的情感倾向：正面、负面、中性。</a:t>
            </a:r>
            <a:endParaRPr lang="zh-CN" alt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实例：SemEval-2014 Task 4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5_1137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3477260"/>
            <a:ext cx="8293100" cy="224218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观点抽取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53005"/>
          </a:xfrm>
        </p:spPr>
        <p:txBody>
          <a:bodyPr/>
          <a:p>
            <a:pPr>
              <a:buFont typeface="Wingdings" panose="05000000000000000000" charset="0"/>
              <a:buChar char=""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http://ai.baidu.com/tech/nlp/comment_tag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3" name="图片 2" descr="2018-05-29_1619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2455" y="1489075"/>
            <a:ext cx="7853680" cy="424180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观点抽取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53005"/>
          </a:xfrm>
        </p:spPr>
        <p:txBody>
          <a:bodyPr/>
          <a:p>
            <a:pPr>
              <a:buFont typeface="Wingdings" panose="05000000000000000000" charset="0"/>
              <a:buChar char=""/>
            </a:pP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</a:rPr>
              <a:t>特征抽取与聚类</a:t>
            </a:r>
            <a:endParaRPr lang="zh-CN" altLang="en-US" sz="2400" b="1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100" b="1" dirty="0">
                <a:latin typeface="华文楷体" panose="02010600040101010101" charset="-122"/>
                <a:ea typeface="华文楷体" panose="02010600040101010101" charset="-122"/>
              </a:rPr>
              <a:t>抽取对象的所有特征表达，并将同义特征表达聚类。</a:t>
            </a:r>
            <a:endParaRPr lang="zh-CN" alt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特征情感分类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zh-CN" altLang="en-US" sz="2100" dirty="0">
                <a:latin typeface="华文楷体" panose="02010600040101010101" charset="-122"/>
                <a:ea typeface="华文楷体" panose="02010600040101010101" charset="-122"/>
              </a:rPr>
              <a:t>确定观点针对每个特征的情感倾向：正面、负面、中性。</a:t>
            </a:r>
            <a:endParaRPr lang="zh-CN" alt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</a:rPr>
              <a:t>实例：SemEval-2014 Task 4</a:t>
            </a: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5_1137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0" y="3477260"/>
            <a:ext cx="8293100" cy="224218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特征抽取（经典工作）</a:t>
            </a:r>
            <a:endParaRPr lang="en-US" altLang="zh-CN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2488565"/>
          </a:xfrm>
        </p:spPr>
        <p:txBody>
          <a:bodyPr/>
          <a:p>
            <a:pPr>
              <a:buFont typeface="Wingdings" panose="05000000000000000000" charset="0"/>
              <a:buChar char=""/>
            </a:pPr>
            <a:r>
              <a:rPr lang="en-US" sz="2400" dirty="0">
                <a:latin typeface="华文楷体" panose="02010600040101010101" charset="-122"/>
                <a:ea typeface="华文楷体" panose="02010600040101010101" charset="-122"/>
              </a:rPr>
              <a:t>Unsupervised(Rule-based methods)</a:t>
            </a:r>
            <a:endParaRPr 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2100" dirty="0">
                <a:latin typeface="华文楷体" panose="02010600040101010101" charset="-122"/>
                <a:ea typeface="华文楷体" panose="02010600040101010101" charset="-122"/>
              </a:rPr>
              <a:t>Frequent itemsets among noun phrases</a:t>
            </a:r>
            <a:endParaRPr 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2100" dirty="0">
                <a:latin typeface="华文楷体" panose="02010600040101010101" charset="-122"/>
                <a:ea typeface="华文楷体" panose="02010600040101010101" charset="-122"/>
              </a:rPr>
              <a:t>Extraction rules based on POS tag relations</a:t>
            </a:r>
            <a:endParaRPr 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sz="240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Supervised</a:t>
            </a:r>
            <a:r>
              <a:rPr lang="en-US" sz="2400" dirty="0">
                <a:latin typeface="华文楷体" panose="02010600040101010101" charset="-122"/>
                <a:ea typeface="华文楷体" panose="02010600040101010101" charset="-122"/>
              </a:rPr>
              <a:t>(sequence labeling task)</a:t>
            </a:r>
            <a:endParaRPr 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2100" dirty="0">
                <a:latin typeface="华文楷体" panose="02010600040101010101" charset="-122"/>
                <a:ea typeface="华文楷体" panose="02010600040101010101" charset="-122"/>
              </a:rPr>
              <a:t>Hidden Markov Models</a:t>
            </a:r>
            <a:endParaRPr 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2100" dirty="0">
                <a:latin typeface="华文楷体" panose="02010600040101010101" charset="-122"/>
                <a:ea typeface="华文楷体" panose="02010600040101010101" charset="-122"/>
              </a:rPr>
              <a:t>Conditional Random Fields</a:t>
            </a:r>
            <a:endParaRPr lang="en-US" sz="21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4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6565" y="3635375"/>
            <a:ext cx="8125460" cy="2159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Mining and Summarizing Customer Reviews (2004)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Mining Opinion Features in Customer Reviews (2004)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Expanding Domain Sentiment Lexicon through Double Propagation (2009)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A novel lexicalized HMM-based learning framework for web opinion mining (2009)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Extracting Opinion Targets in a Single- and Cross-Domain Setting with Conditional Random Fields (2010)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</a:t>
            </a:r>
            <a:r>
              <a:rPr 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1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97915"/>
            <a:ext cx="8125460" cy="231775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Word embedding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pretrained embeddings from SENNA/Google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word2vec on Amazon corpus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RNN (high-level feature representation for each word)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Elman-type RNN/Jordan-type RNN/ LSTM RNN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label classification with softmax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7200" y="5486400"/>
            <a:ext cx="8125460" cy="382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Fine-grained Opinion Mining with Recurrent Neural Networks andWord Embeddings (2015)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6_1220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375" y="3305175"/>
            <a:ext cx="8477250" cy="2230755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</a:t>
            </a:r>
            <a:r>
              <a:rPr 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1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26160"/>
            <a:ext cx="8125460" cy="173736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Bidirectional RNN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l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capture dependencies from the future as well as from the past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Other Linguistic Features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POS tag classes/BIO-tagged chunk information</a:t>
            </a:r>
            <a:endParaRPr lang="zh-CN" alt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175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7200" y="5486400"/>
            <a:ext cx="8125460" cy="382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Fine-grained Opinion Mining with Recurrent Neural Networks andWord Embeddings (2015)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4" name="图片 3" descr="2018-05-26_1535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0790" y="2762885"/>
            <a:ext cx="4017010" cy="254000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标题 7169"/>
          <p:cNvSpPr>
            <a:spLocks noGrp="1"/>
          </p:cNvSpPr>
          <p:nvPr>
            <p:ph type="title"/>
          </p:nvPr>
        </p:nvSpPr>
        <p:spPr>
          <a:xfrm>
            <a:off x="457200" y="59373"/>
            <a:ext cx="8229600" cy="1143000"/>
          </a:xfrm>
        </p:spPr>
        <p:txBody>
          <a:bodyPr anchor="ctr"/>
          <a:p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特征抽取（</a:t>
            </a:r>
            <a:r>
              <a:rPr 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RNN 2</a:t>
            </a:r>
            <a:r>
              <a:rPr lang="zh-CN" altLang="en-US" sz="38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）</a:t>
            </a:r>
            <a:endParaRPr lang="zh-CN" altLang="en-US" sz="3800" b="1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7171" name="文本占位符 7170"/>
          <p:cNvSpPr>
            <a:spLocks noGrp="1"/>
          </p:cNvSpPr>
          <p:nvPr>
            <p:ph type="body" idx="1"/>
          </p:nvPr>
        </p:nvSpPr>
        <p:spPr>
          <a:xfrm>
            <a:off x="456565" y="1097915"/>
            <a:ext cx="8125460" cy="2317750"/>
          </a:xfrm>
        </p:spPr>
        <p:txBody>
          <a:bodyPr/>
          <a:p>
            <a:pPr>
              <a:buFont typeface="Wingdings" panose="05000000000000000000" charset="0"/>
              <a:buChar char="l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Word embedding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word2vec on Amazon corpus</a:t>
            </a:r>
            <a:endParaRPr lang="en-US" sz="2285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0">
              <a:buFont typeface="Wingdings" panose="05000000000000000000" charset="0"/>
              <a:buChar char=""/>
            </a:pPr>
            <a:r>
              <a:rPr lang="en-US" sz="2000" dirty="0">
                <a:latin typeface="华文楷体" panose="02010600040101010101" charset="-122"/>
                <a:ea typeface="华文楷体" panose="02010600040101010101" charset="-122"/>
              </a:rPr>
              <a:t>RNN (high-level feature representation for each word)</a:t>
            </a:r>
            <a:endParaRPr 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</a:rPr>
              <a:t>Bidirectionality/Depth in Space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 lvl="1">
              <a:buFont typeface="Wingdings" panose="05000000000000000000" charset="0"/>
              <a:buChar char=""/>
            </a:pPr>
            <a:r>
              <a:rPr lang="en-US" sz="1750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label classification with softmax</a:t>
            </a:r>
            <a:endParaRPr lang="en-US" sz="175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  <a:p>
            <a:pPr>
              <a:buFont typeface="Wingdings" panose="05000000000000000000" charset="0"/>
              <a:buChar char=""/>
            </a:pPr>
            <a:endParaRPr lang="zh-CN" altLang="en-US" sz="2000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占位符 7170"/>
          <p:cNvSpPr>
            <a:spLocks noGrp="1"/>
          </p:cNvSpPr>
          <p:nvPr/>
        </p:nvSpPr>
        <p:spPr>
          <a:xfrm>
            <a:off x="457200" y="5558155"/>
            <a:ext cx="8125460" cy="38290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lvl="1" indent="-28575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lvl="2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lvl="3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lvl="4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charset="0"/>
              <a:buChar char=""/>
            </a:pPr>
            <a:r>
              <a:rPr lang="en-US" altLang="zh-CN" sz="1400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Opinion Mining with Deep Recurrent Neural Networks (2014)</a:t>
            </a:r>
            <a:endParaRPr lang="en-US" altLang="zh-CN" sz="1400" dirty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  <p:pic>
        <p:nvPicPr>
          <p:cNvPr id="2" name="图片 1" descr="2018-05-28_0943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56430" y="2243455"/>
            <a:ext cx="3933190" cy="3314700"/>
          </a:xfrm>
          <a:prstGeom prst="rect">
            <a:avLst/>
          </a:prstGeom>
        </p:spPr>
      </p:pic>
    </p:spTree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6144</Words>
  <Application>WPS 演示</Application>
  <PresentationFormat/>
  <Paragraphs>296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华文行楷</vt:lpstr>
      <vt:lpstr>华文楷体</vt:lpstr>
      <vt:lpstr>Wingdings</vt:lpstr>
      <vt:lpstr>微软雅黑</vt:lpstr>
      <vt:lpstr>Arial Unicode MS</vt:lpstr>
      <vt:lpstr>Calibri</vt:lpstr>
      <vt:lpstr>Estrangelo Edessa</vt:lpstr>
      <vt:lpstr>Segoe Print</vt:lpstr>
      <vt:lpstr>默认设计模板</vt:lpstr>
      <vt:lpstr>1_默认设计模板</vt:lpstr>
      <vt:lpstr>基于深度学习的 观点抽取</vt:lpstr>
      <vt:lpstr>观点抽取</vt:lpstr>
      <vt:lpstr>观点抽取</vt:lpstr>
      <vt:lpstr>观点抽取</vt:lpstr>
      <vt:lpstr>观点抽取</vt:lpstr>
      <vt:lpstr>特征抽取（经典工作）</vt:lpstr>
      <vt:lpstr>特征抽取（RNN 1）</vt:lpstr>
      <vt:lpstr>特征抽取（RNN 1）</vt:lpstr>
      <vt:lpstr>特征抽取（RNN 2）</vt:lpstr>
      <vt:lpstr>特征抽取（RNN 3）</vt:lpstr>
      <vt:lpstr>特征抽取（RNN 3）</vt:lpstr>
      <vt:lpstr>特征抽取（RNN+CRF）</vt:lpstr>
      <vt:lpstr>特征抽取（RNN+Rule）</vt:lpstr>
      <vt:lpstr>特征抽取（RNN+Rule）</vt:lpstr>
      <vt:lpstr>特征抽取（CNN）</vt:lpstr>
      <vt:lpstr>观点抽取</vt:lpstr>
      <vt:lpstr>特征情感分类（经典工作）</vt:lpstr>
      <vt:lpstr>特征情感分类（RNN 1）</vt:lpstr>
      <vt:lpstr>特征情感分类（RNN 2）</vt:lpstr>
      <vt:lpstr>特征情感分类（RNN 2）</vt:lpstr>
      <vt:lpstr>特征情感分类（RNN 3）</vt:lpstr>
      <vt:lpstr>特征情感分类（RNN 3）</vt:lpstr>
      <vt:lpstr>特征情感分类（Memory Network）</vt:lpstr>
      <vt:lpstr>特征情感分类（Memory Network 1）</vt:lpstr>
      <vt:lpstr>特征情感分类（Memory Network 2）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yellownancy</dc:creator>
  <cp:lastModifiedBy>秦汉民</cp:lastModifiedBy>
  <cp:revision>29</cp:revision>
  <dcterms:created xsi:type="dcterms:W3CDTF">2012-12-13T08:34:00Z</dcterms:created>
  <dcterms:modified xsi:type="dcterms:W3CDTF">2018-05-29T08:28:40Z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2052-10.1.0.7346</vt:lpwstr>
  </property>
</Properties>
</file>