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86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4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3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8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8F9A-D8B1-6F43-9A36-33BB1CFE55E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BDE1-BA06-7741-A0E3-AD0568A1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Vectorize</a:t>
            </a:r>
            <a:r>
              <a:rPr lang="en-US" dirty="0" smtClean="0"/>
              <a:t> 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 in </a:t>
            </a:r>
            <a:r>
              <a:rPr lang="en-US" dirty="0" err="1" smtClean="0"/>
              <a:t>Vectorization</a:t>
            </a:r>
            <a:r>
              <a:rPr lang="en-US" dirty="0" smtClean="0"/>
              <a:t> of</a:t>
            </a:r>
          </a:p>
          <a:p>
            <a:r>
              <a:rPr lang="en-US" dirty="0" smtClean="0"/>
              <a:t>Technical Strategy Python Code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857" y="5972628"/>
            <a:ext cx="3870916" cy="84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David Byrd (2016)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87333" y="5972628"/>
            <a:ext cx="4555507" cy="845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Georgia Institute of Technology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65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09481" y="219977"/>
            <a:ext cx="553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Applying the basket indicator and executing the strategy.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309"/>
            <a:ext cx="9144000" cy="59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1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10225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7957" y="2440193"/>
            <a:ext cx="438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contains 188 orders over the 7 years.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729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But S-L-O-W-L-Y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1761" y="5087409"/>
            <a:ext cx="2624667" cy="923330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>
                <a:latin typeface="Monaco"/>
                <a:cs typeface="Monaco"/>
              </a:rPr>
              <a:t>real    5m24.461s</a:t>
            </a:r>
          </a:p>
          <a:p>
            <a:r>
              <a:rPr lang="de-DE" dirty="0" err="1">
                <a:latin typeface="Monaco"/>
                <a:cs typeface="Monaco"/>
              </a:rPr>
              <a:t>user</a:t>
            </a:r>
            <a:r>
              <a:rPr lang="de-DE" dirty="0">
                <a:latin typeface="Monaco"/>
                <a:cs typeface="Monaco"/>
              </a:rPr>
              <a:t>    5m24.281s</a:t>
            </a:r>
          </a:p>
          <a:p>
            <a:r>
              <a:rPr lang="de-DE" dirty="0" err="1">
                <a:latin typeface="Monaco"/>
                <a:cs typeface="Monaco"/>
              </a:rPr>
              <a:t>sys</a:t>
            </a:r>
            <a:r>
              <a:rPr lang="de-DE" dirty="0">
                <a:latin typeface="Monaco"/>
                <a:cs typeface="Monaco"/>
              </a:rPr>
              <a:t>     0m0.185s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8077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We’re examining:</a:t>
            </a:r>
          </a:p>
          <a:p>
            <a:pPr lvl="1"/>
            <a:r>
              <a:rPr lang="en-US" dirty="0" smtClean="0"/>
              <a:t>7 years of daily data</a:t>
            </a:r>
          </a:p>
          <a:p>
            <a:pPr lvl="1"/>
            <a:r>
              <a:rPr lang="en-US" dirty="0" smtClean="0"/>
              <a:t>7 stocks</a:t>
            </a:r>
          </a:p>
          <a:p>
            <a:pPr lvl="1"/>
            <a:r>
              <a:rPr lang="en-US" dirty="0" smtClean="0"/>
              <a:t>3 simple indicators</a:t>
            </a:r>
          </a:p>
          <a:p>
            <a:pPr lvl="1"/>
            <a:r>
              <a:rPr lang="en-US" dirty="0" smtClean="0"/>
              <a:t>14 period </a:t>
            </a:r>
            <a:r>
              <a:rPr lang="en-US" dirty="0" err="1" smtClean="0"/>
              <a:t>lookback</a:t>
            </a:r>
            <a:endParaRPr lang="en-US" dirty="0" smtClean="0"/>
          </a:p>
          <a:p>
            <a:r>
              <a:rPr lang="en-US" dirty="0" smtClean="0"/>
              <a:t>It takes over 5 minutes on a Core i7 Quad</a:t>
            </a:r>
          </a:p>
          <a:p>
            <a:r>
              <a:rPr lang="en-US" dirty="0" smtClean="0"/>
              <a:t>Parts of our algorithm are O(n</a:t>
            </a:r>
            <a:r>
              <a:rPr lang="en-US" baseline="30000" dirty="0" smtClean="0"/>
              <a:t>3</a:t>
            </a:r>
            <a:r>
              <a:rPr lang="en-US" dirty="0" smtClean="0"/>
              <a:t>) </a:t>
            </a:r>
            <a:r>
              <a:rPr lang="en-US" i="1" dirty="0" smtClean="0"/>
              <a:t>at least</a:t>
            </a:r>
            <a:endParaRPr lang="en-US" dirty="0" smtClean="0"/>
          </a:p>
          <a:p>
            <a:pPr lvl="1"/>
            <a:r>
              <a:rPr lang="en-US" dirty="0" smtClean="0"/>
              <a:t>What happens if we want minute data? 500 stocks?  50 indicators? 60 period </a:t>
            </a:r>
            <a:r>
              <a:rPr lang="en-US" dirty="0" err="1" smtClean="0"/>
              <a:t>lookback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8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81000"/>
            <a:ext cx="4064000" cy="609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5067" y="6488668"/>
            <a:ext cx="248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from: </a:t>
            </a:r>
            <a:r>
              <a:rPr lang="en-US" dirty="0" err="1" smtClean="0"/>
              <a:t>imgflip.com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3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</a:t>
            </a:r>
            <a:r>
              <a:rPr lang="en-US" dirty="0" err="1" smtClean="0"/>
              <a:t>Vectorize</a:t>
            </a:r>
            <a:r>
              <a:rPr lang="en-US" dirty="0" smtClean="0"/>
              <a:t> Me!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3210"/>
            <a:ext cx="9144000" cy="698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4683"/>
            <a:ext cx="9144000" cy="475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1685"/>
            <a:ext cx="9144000" cy="619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44408"/>
            <a:ext cx="9144000" cy="4537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7595" y="1232972"/>
            <a:ext cx="3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hanging fruit: triple-nested loops!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330095" y="2622443"/>
            <a:ext cx="484632" cy="6432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330095" y="4866450"/>
            <a:ext cx="484632" cy="6432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95525" y="5994918"/>
            <a:ext cx="2152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Monaco"/>
                <a:cs typeface="Monaco"/>
              </a:rPr>
              <a:t>real    1m50.948s</a:t>
            </a:r>
          </a:p>
          <a:p>
            <a:r>
              <a:rPr lang="de-DE" sz="1400" dirty="0" err="1">
                <a:latin typeface="Monaco"/>
                <a:cs typeface="Monaco"/>
              </a:rPr>
              <a:t>user</a:t>
            </a:r>
            <a:r>
              <a:rPr lang="de-DE" sz="1400" dirty="0">
                <a:latin typeface="Monaco"/>
                <a:cs typeface="Monaco"/>
              </a:rPr>
              <a:t>    1m50.830s</a:t>
            </a:r>
          </a:p>
          <a:p>
            <a:r>
              <a:rPr lang="de-DE" sz="1400" dirty="0" err="1">
                <a:latin typeface="Monaco"/>
                <a:cs typeface="Monaco"/>
              </a:rPr>
              <a:t>sys</a:t>
            </a:r>
            <a:r>
              <a:rPr lang="de-DE" sz="1400" dirty="0">
                <a:latin typeface="Monaco"/>
                <a:cs typeface="Monaco"/>
              </a:rPr>
              <a:t>     0m0.120s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8477" y="6027738"/>
            <a:ext cx="281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66% faster!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851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71448" y="180687"/>
            <a:ext cx="491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easy fixes: clear the array with broadcasting.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95525" y="5994918"/>
            <a:ext cx="2152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Monaco"/>
                <a:cs typeface="Monaco"/>
              </a:rPr>
              <a:t>real    1m11.534s</a:t>
            </a:r>
          </a:p>
          <a:p>
            <a:r>
              <a:rPr lang="de-DE" sz="1400" dirty="0" err="1">
                <a:latin typeface="Monaco"/>
                <a:cs typeface="Monaco"/>
              </a:rPr>
              <a:t>user</a:t>
            </a:r>
            <a:r>
              <a:rPr lang="de-DE" sz="1400" dirty="0">
                <a:latin typeface="Monaco"/>
                <a:cs typeface="Monaco"/>
              </a:rPr>
              <a:t>    1m11.428s</a:t>
            </a:r>
          </a:p>
          <a:p>
            <a:r>
              <a:rPr lang="de-DE" sz="1400" dirty="0" err="1">
                <a:latin typeface="Monaco"/>
                <a:cs typeface="Monaco"/>
              </a:rPr>
              <a:t>sys</a:t>
            </a:r>
            <a:r>
              <a:rPr lang="de-DE" sz="1400" dirty="0">
                <a:latin typeface="Monaco"/>
                <a:cs typeface="Monaco"/>
              </a:rPr>
              <a:t>     0m0.106s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8477" y="6027738"/>
            <a:ext cx="281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35% faster!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400"/>
            <a:ext cx="9144000" cy="622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5190"/>
            <a:ext cx="9144000" cy="504701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87779" y="1122633"/>
            <a:ext cx="484632" cy="6432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26972" y="2565126"/>
            <a:ext cx="348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Eliminate the inner for loops again!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34458"/>
            <a:ext cx="9144000" cy="12568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2929"/>
            <a:ext cx="9144000" cy="631983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087779" y="4031879"/>
            <a:ext cx="484632" cy="6432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42531" y="5227295"/>
            <a:ext cx="537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Keep checking that your output hasn’t changed! (diff it)</a:t>
            </a:r>
          </a:p>
        </p:txBody>
      </p:sp>
    </p:spTree>
    <p:extLst>
      <p:ext uri="{BB962C8B-B14F-4D97-AF65-F5344CB8AC3E}">
        <p14:creationId xmlns:p14="http://schemas.microsoft.com/office/powerpoint/2010/main" val="142893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638"/>
            <a:ext cx="9144000" cy="3351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2686" y="386306"/>
            <a:ext cx="410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Eliminate final SMA loop: fully </a:t>
            </a:r>
            <a:r>
              <a:rPr lang="en-US" dirty="0" err="1" smtClean="0"/>
              <a:t>vectorized</a:t>
            </a:r>
            <a:r>
              <a:rPr lang="en-US" dirty="0" smtClean="0"/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5525" y="5506915"/>
            <a:ext cx="16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538"/>
            <a:ext cx="9144000" cy="771896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87779" y="3973742"/>
            <a:ext cx="484632" cy="6432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92232"/>
            <a:ext cx="9144000" cy="6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0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972"/>
            <a:ext cx="9144000" cy="49229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2686" y="201640"/>
            <a:ext cx="408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Eliminate final BB% loop: fully </a:t>
            </a:r>
            <a:r>
              <a:rPr lang="en-US" dirty="0" err="1" smtClean="0"/>
              <a:t>vectorized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7405"/>
            <a:ext cx="9144000" cy="1245561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87779" y="5325487"/>
            <a:ext cx="484632" cy="3834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61734" y="180687"/>
            <a:ext cx="432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Vectorize</a:t>
            </a:r>
            <a:r>
              <a:rPr lang="en-US" dirty="0" smtClean="0"/>
              <a:t> the SMA -&gt; Price/SMA calculation.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95525" y="5994918"/>
            <a:ext cx="2152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Monaco"/>
                <a:cs typeface="Monaco"/>
              </a:rPr>
              <a:t>real    0m38.587s</a:t>
            </a:r>
          </a:p>
          <a:p>
            <a:r>
              <a:rPr lang="de-DE" sz="1400" dirty="0" err="1">
                <a:latin typeface="Monaco"/>
                <a:cs typeface="Monaco"/>
              </a:rPr>
              <a:t>user</a:t>
            </a:r>
            <a:r>
              <a:rPr lang="de-DE" sz="1400" dirty="0">
                <a:latin typeface="Monaco"/>
                <a:cs typeface="Monaco"/>
              </a:rPr>
              <a:t>    0m38.481s</a:t>
            </a:r>
          </a:p>
          <a:p>
            <a:r>
              <a:rPr lang="de-DE" sz="1400" dirty="0" err="1">
                <a:latin typeface="Monaco"/>
                <a:cs typeface="Monaco"/>
              </a:rPr>
              <a:t>sys</a:t>
            </a:r>
            <a:r>
              <a:rPr lang="de-DE" sz="1400" dirty="0">
                <a:latin typeface="Monaco"/>
                <a:cs typeface="Monaco"/>
              </a:rPr>
              <a:t>     0m0.106s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8477" y="6027738"/>
            <a:ext cx="281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46% faster!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1058" y="2454903"/>
            <a:ext cx="553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dealing with RSI.  Terrible redundancy in inner loop.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960" y="4329010"/>
            <a:ext cx="756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above requires pre-calculating “delta” (daily returns) prior to the iteration.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019"/>
            <a:ext cx="9144000" cy="772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8581"/>
            <a:ext cx="9144000" cy="60366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87779" y="1122633"/>
            <a:ext cx="484632" cy="6432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4235"/>
            <a:ext cx="9144000" cy="484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04529"/>
            <a:ext cx="9144000" cy="465621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087779" y="3173117"/>
            <a:ext cx="484632" cy="6432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98342"/>
            <a:ext cx="9144000" cy="7916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73864" y="5490030"/>
            <a:ext cx="352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still a triple-nested loop, but:</a:t>
            </a:r>
          </a:p>
        </p:txBody>
      </p:sp>
    </p:spTree>
    <p:extLst>
      <p:ext uri="{BB962C8B-B14F-4D97-AF65-F5344CB8AC3E}">
        <p14:creationId xmlns:p14="http://schemas.microsoft.com/office/powerpoint/2010/main" val="243595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019"/>
            <a:ext cx="9144000" cy="33116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8781" y="180687"/>
            <a:ext cx="356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Finally: eliminate the inner RSI loop.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95525" y="5994918"/>
            <a:ext cx="2152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Monaco"/>
                <a:cs typeface="Monaco"/>
              </a:rPr>
              <a:t>real    0m15.148s</a:t>
            </a:r>
          </a:p>
          <a:p>
            <a:r>
              <a:rPr lang="de-DE" sz="1400" dirty="0" err="1">
                <a:latin typeface="Monaco"/>
                <a:cs typeface="Monaco"/>
              </a:rPr>
              <a:t>user</a:t>
            </a:r>
            <a:r>
              <a:rPr lang="de-DE" sz="1400" dirty="0">
                <a:latin typeface="Monaco"/>
                <a:cs typeface="Monaco"/>
              </a:rPr>
              <a:t>    0m15.054s</a:t>
            </a:r>
          </a:p>
          <a:p>
            <a:r>
              <a:rPr lang="de-DE" sz="1400" dirty="0" err="1">
                <a:latin typeface="Monaco"/>
                <a:cs typeface="Monaco"/>
              </a:rPr>
              <a:t>sys</a:t>
            </a:r>
            <a:r>
              <a:rPr lang="de-DE" sz="1400" dirty="0">
                <a:latin typeface="Monaco"/>
                <a:cs typeface="Monaco"/>
              </a:rPr>
              <a:t>     0m0.091s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8477" y="6027738"/>
            <a:ext cx="281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60% faster!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6418"/>
            <a:ext cx="9144000" cy="208132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087779" y="3584283"/>
            <a:ext cx="484632" cy="5546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7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2891"/>
          </a:xfrm>
        </p:spPr>
        <p:txBody>
          <a:bodyPr/>
          <a:lstStyle/>
          <a:p>
            <a:r>
              <a:rPr lang="en-US" dirty="0" smtClean="0"/>
              <a:t>Create and code:</a:t>
            </a:r>
          </a:p>
          <a:p>
            <a:pPr lvl="1"/>
            <a:r>
              <a:rPr lang="en-US" dirty="0" smtClean="0"/>
              <a:t>Technical Indicator (can be compound)</a:t>
            </a:r>
          </a:p>
          <a:p>
            <a:pPr lvl="1"/>
            <a:r>
              <a:rPr lang="en-US" dirty="0" smtClean="0"/>
              <a:t>Trading strategy based on the indicator</a:t>
            </a:r>
          </a:p>
          <a:p>
            <a:pPr lvl="1"/>
            <a:r>
              <a:rPr lang="en-US" dirty="0" smtClean="0"/>
              <a:t>Input: date range &amp; symbols. Output: orders file.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3905" y="3978234"/>
            <a:ext cx="7136190" cy="1169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latin typeface="Monaco"/>
                <a:cs typeface="Monaco"/>
              </a:rPr>
              <a:t>start_date</a:t>
            </a:r>
            <a:r>
              <a:rPr lang="en-US" sz="1400" dirty="0">
                <a:latin typeface="Monaco"/>
                <a:cs typeface="Monaco"/>
              </a:rPr>
              <a:t> = </a:t>
            </a:r>
            <a:r>
              <a:rPr lang="en-US" sz="1400" dirty="0" err="1">
                <a:latin typeface="Monaco"/>
                <a:cs typeface="Monaco"/>
              </a:rPr>
              <a:t>dt.datetime</a:t>
            </a:r>
            <a:r>
              <a:rPr lang="en-US" sz="1400" dirty="0">
                <a:latin typeface="Monaco"/>
                <a:cs typeface="Monaco"/>
              </a:rPr>
              <a:t>(2005,01,01)</a:t>
            </a:r>
          </a:p>
          <a:p>
            <a:r>
              <a:rPr lang="nb-NO" sz="1400" dirty="0" err="1" smtClean="0">
                <a:latin typeface="Monaco"/>
                <a:cs typeface="Monaco"/>
              </a:rPr>
              <a:t>end_date</a:t>
            </a:r>
            <a:r>
              <a:rPr lang="nb-NO" sz="1400" dirty="0" smtClean="0">
                <a:latin typeface="Monaco"/>
                <a:cs typeface="Monaco"/>
              </a:rPr>
              <a:t> </a:t>
            </a:r>
            <a:r>
              <a:rPr lang="nb-NO" sz="1400" dirty="0">
                <a:latin typeface="Monaco"/>
                <a:cs typeface="Monaco"/>
              </a:rPr>
              <a:t>= </a:t>
            </a:r>
            <a:r>
              <a:rPr lang="nb-NO" sz="1400" dirty="0" err="1">
                <a:latin typeface="Monaco"/>
                <a:cs typeface="Monaco"/>
              </a:rPr>
              <a:t>dt.datetime</a:t>
            </a:r>
            <a:r>
              <a:rPr lang="nb-NO" sz="1400" dirty="0">
                <a:latin typeface="Monaco"/>
                <a:cs typeface="Monaco"/>
              </a:rPr>
              <a:t>(2011,12,31)</a:t>
            </a:r>
          </a:p>
          <a:p>
            <a:r>
              <a:rPr lang="nl-NL" sz="1400" dirty="0" err="1" smtClean="0">
                <a:latin typeface="Monaco"/>
                <a:cs typeface="Monaco"/>
              </a:rPr>
              <a:t>symbols</a:t>
            </a:r>
            <a:r>
              <a:rPr lang="nl-NL" sz="1400" dirty="0" smtClean="0">
                <a:latin typeface="Monaco"/>
                <a:cs typeface="Monaco"/>
              </a:rPr>
              <a:t> </a:t>
            </a:r>
            <a:r>
              <a:rPr lang="nl-NL" sz="1400" dirty="0">
                <a:latin typeface="Monaco"/>
                <a:cs typeface="Monaco"/>
              </a:rPr>
              <a:t>= ['GOOG', 'AAPL', 'GLD', 'XOM', 'HD', </a:t>
            </a:r>
            <a:r>
              <a:rPr lang="nl-NL" sz="1400" dirty="0" smtClean="0">
                <a:latin typeface="Monaco"/>
                <a:cs typeface="Monaco"/>
              </a:rPr>
              <a:t>‘VZ</a:t>
            </a:r>
            <a:r>
              <a:rPr lang="nl-NL" sz="1400" dirty="0">
                <a:latin typeface="Monaco"/>
                <a:cs typeface="Monaco"/>
              </a:rPr>
              <a:t>', 'KO']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lookback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14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build_orders</a:t>
            </a:r>
            <a:r>
              <a:rPr lang="en-US" sz="1400" dirty="0">
                <a:latin typeface="Monaco"/>
                <a:cs typeface="Monaco"/>
              </a:rPr>
              <a:t>(symbols, </a:t>
            </a:r>
            <a:r>
              <a:rPr lang="en-US" sz="1400" dirty="0" err="1">
                <a:latin typeface="Monaco"/>
                <a:cs typeface="Monaco"/>
              </a:rPr>
              <a:t>start_date</a:t>
            </a:r>
            <a:r>
              <a:rPr lang="en-US" sz="1400" dirty="0">
                <a:latin typeface="Monaco"/>
                <a:cs typeface="Monaco"/>
              </a:rPr>
              <a:t>, </a:t>
            </a:r>
            <a:r>
              <a:rPr lang="en-US" sz="1400" dirty="0" err="1">
                <a:latin typeface="Monaco"/>
                <a:cs typeface="Monaco"/>
              </a:rPr>
              <a:t>end_date</a:t>
            </a:r>
            <a:r>
              <a:rPr lang="en-US" sz="1400" dirty="0">
                <a:latin typeface="Monaco"/>
                <a:cs typeface="Monaco"/>
              </a:rPr>
              <a:t>, </a:t>
            </a:r>
            <a:r>
              <a:rPr lang="en-US" sz="1400" dirty="0" err="1">
                <a:latin typeface="Monaco"/>
                <a:cs typeface="Monaco"/>
              </a:rPr>
              <a:t>lookback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3905" y="5424825"/>
            <a:ext cx="7136189" cy="1169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400" dirty="0">
                <a:latin typeface="Monaco"/>
                <a:cs typeface="Monaco"/>
              </a:rPr>
              <a:t>2005-01-31      AAPL    SELL    100</a:t>
            </a:r>
          </a:p>
          <a:p>
            <a:r>
              <a:rPr lang="de-DE" sz="1400" dirty="0">
                <a:latin typeface="Monaco"/>
                <a:cs typeface="Monaco"/>
              </a:rPr>
              <a:t>2005-02-03      XOM     SELL    100</a:t>
            </a:r>
          </a:p>
          <a:p>
            <a:r>
              <a:rPr lang="de-DE" sz="1400" dirty="0">
                <a:latin typeface="Monaco"/>
                <a:cs typeface="Monaco"/>
              </a:rPr>
              <a:t>2005-03-03      AAPL    BUY     100</a:t>
            </a:r>
          </a:p>
          <a:p>
            <a:r>
              <a:rPr lang="de-DE" sz="1400" dirty="0">
                <a:latin typeface="Monaco"/>
                <a:cs typeface="Monaco"/>
              </a:rPr>
              <a:t>2005-03-09      AAPL    BUY     100</a:t>
            </a:r>
          </a:p>
          <a:p>
            <a:r>
              <a:rPr lang="de-DE" sz="1400" dirty="0">
                <a:latin typeface="Monaco"/>
                <a:cs typeface="Monaco"/>
              </a:rPr>
              <a:t>2005-03-09      XOM     BUY     100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285" y="4354286"/>
            <a:ext cx="3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155" y="5812972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1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64195" y="760516"/>
            <a:ext cx="34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Eliminate the inner RSI loop again!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" y="1129848"/>
            <a:ext cx="9144000" cy="1454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5405"/>
            <a:ext cx="9144000" cy="612895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087779" y="2411045"/>
            <a:ext cx="484632" cy="5546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2226" y="4235133"/>
            <a:ext cx="79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wait!  We lost the guard against dividing by zero when there are no down days.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5528"/>
            <a:ext cx="9144000" cy="6221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52300" y="5806649"/>
            <a:ext cx="4754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Turns out </a:t>
            </a:r>
            <a:r>
              <a:rPr lang="en-US" dirty="0" err="1" smtClean="0"/>
              <a:t>numpy</a:t>
            </a:r>
            <a:r>
              <a:rPr lang="en-US" dirty="0" smtClean="0"/>
              <a:t> had our backs.  </a:t>
            </a:r>
            <a:r>
              <a:rPr lang="en-US" dirty="0"/>
              <a:t>x</a:t>
            </a:r>
            <a:r>
              <a:rPr lang="en-US" dirty="0" smtClean="0"/>
              <a:t> / 0 == Inf.</a:t>
            </a:r>
          </a:p>
          <a:p>
            <a:pPr algn="ctr"/>
            <a:r>
              <a:rPr lang="en-US" dirty="0" smtClean="0"/>
              <a:t>So we can just fix up the </a:t>
            </a:r>
            <a:r>
              <a:rPr lang="en-US" dirty="0" err="1" smtClean="0"/>
              <a:t>Inf</a:t>
            </a:r>
            <a:r>
              <a:rPr lang="en-US" dirty="0" smtClean="0"/>
              <a:t> values after the fact!</a:t>
            </a:r>
          </a:p>
        </p:txBody>
      </p:sp>
    </p:spTree>
    <p:extLst>
      <p:ext uri="{BB962C8B-B14F-4D97-AF65-F5344CB8AC3E}">
        <p14:creationId xmlns:p14="http://schemas.microsoft.com/office/powerpoint/2010/main" val="252589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019"/>
            <a:ext cx="9144000" cy="2211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8400" y="180687"/>
            <a:ext cx="515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Counter-intuitive alert!  We’re adding code this time.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8233"/>
            <a:ext cx="9144000" cy="3959767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087779" y="2484612"/>
            <a:ext cx="484632" cy="5546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0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48781" y="180687"/>
            <a:ext cx="353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 RSI can be fully </a:t>
            </a:r>
            <a:r>
              <a:rPr lang="en-US" dirty="0" err="1" smtClean="0"/>
              <a:t>vectorized</a:t>
            </a:r>
            <a:r>
              <a:rPr lang="en-US" dirty="0" smtClean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95525" y="5994918"/>
            <a:ext cx="2152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Menlo-Regular"/>
              </a:rPr>
              <a:t>real    0m9.096s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Menlo-Regular"/>
              </a:rPr>
              <a:t>user</a:t>
            </a:r>
            <a:r>
              <a:rPr lang="de-DE" sz="1400" dirty="0" smtClean="0">
                <a:solidFill>
                  <a:srgbClr val="000000"/>
                </a:solidFill>
                <a:latin typeface="Menlo-Regular"/>
              </a:rPr>
              <a:t>    0m9.000s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Menlo-Regular"/>
              </a:rPr>
              <a:t>sys</a:t>
            </a:r>
            <a:r>
              <a:rPr lang="de-DE" sz="1400" dirty="0" smtClean="0">
                <a:solidFill>
                  <a:srgbClr val="000000"/>
                </a:solidFill>
                <a:latin typeface="Menlo-Regular"/>
              </a:rPr>
              <a:t>     0m0.096s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8477" y="6027738"/>
            <a:ext cx="281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0% faster!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" y="550019"/>
            <a:ext cx="9144000" cy="3472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195"/>
            <a:ext cx="9144000" cy="1425039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087779" y="3861630"/>
            <a:ext cx="484632" cy="5546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373"/>
            <a:ext cx="9144000" cy="532262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Remember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75899" y="180687"/>
            <a:ext cx="470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made this hard to </a:t>
            </a:r>
            <a:r>
              <a:rPr lang="en-US" dirty="0" err="1" smtClean="0"/>
              <a:t>vectorize</a:t>
            </a:r>
            <a:r>
              <a:rPr lang="en-US" dirty="0" smtClean="0"/>
              <a:t> on purpose.  *sigh*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080"/>
            <a:ext cx="9144000" cy="77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1570"/>
            <a:ext cx="9144000" cy="7865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21042" y="2951309"/>
            <a:ext cx="44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Orders as a Python list was not going to cut it.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13898" y="4568151"/>
            <a:ext cx="613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Traded memory for speed by filling an array with the index RSI.</a:t>
            </a:r>
          </a:p>
        </p:txBody>
      </p:sp>
    </p:spTree>
    <p:extLst>
      <p:ext uri="{BB962C8B-B14F-4D97-AF65-F5344CB8AC3E}">
        <p14:creationId xmlns:p14="http://schemas.microsoft.com/office/powerpoint/2010/main" val="190102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84946" y="192041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 have a problem!  My strategy closes positions on Price-SMA Crossovers.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832"/>
            <a:ext cx="9144000" cy="14234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8756" y="994500"/>
            <a:ext cx="647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have a </a:t>
            </a:r>
            <a:r>
              <a:rPr lang="en-US" dirty="0" err="1" smtClean="0"/>
              <a:t>vectorized</a:t>
            </a:r>
            <a:r>
              <a:rPr lang="en-US" dirty="0" smtClean="0"/>
              <a:t> indicator for those crossovers.  I need one.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2489"/>
            <a:ext cx="9144000" cy="20517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6298" y="3183157"/>
            <a:ext cx="58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 can calculate the results of my entire strategy at once.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904" y="6042065"/>
            <a:ext cx="80585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Note that I did NOT calculate orders directly, but target holdings.</a:t>
            </a:r>
          </a:p>
          <a:p>
            <a:pPr algn="ctr"/>
            <a:r>
              <a:rPr lang="en-US" dirty="0" smtClean="0"/>
              <a:t>This type of indirect thinking can turn a hard </a:t>
            </a:r>
            <a:r>
              <a:rPr lang="en-US" dirty="0" err="1" smtClean="0"/>
              <a:t>vectorization</a:t>
            </a:r>
            <a:r>
              <a:rPr lang="en-US" dirty="0" smtClean="0"/>
              <a:t> problem into an easy one!</a:t>
            </a:r>
          </a:p>
        </p:txBody>
      </p:sp>
    </p:spTree>
    <p:extLst>
      <p:ext uri="{BB962C8B-B14F-4D97-AF65-F5344CB8AC3E}">
        <p14:creationId xmlns:p14="http://schemas.microsoft.com/office/powerpoint/2010/main" val="54506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7794" y="192041"/>
            <a:ext cx="466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about all those </a:t>
            </a:r>
            <a:r>
              <a:rPr lang="en-US" dirty="0" err="1" smtClean="0"/>
              <a:t>NaN</a:t>
            </a:r>
            <a:r>
              <a:rPr lang="en-US" dirty="0" smtClean="0"/>
              <a:t> days in my orders </a:t>
            </a:r>
            <a:r>
              <a:rPr lang="en-US" dirty="0" err="1" smtClean="0"/>
              <a:t>df</a:t>
            </a:r>
            <a:r>
              <a:rPr lang="en-US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7614" y="994500"/>
            <a:ext cx="543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meant “stand pat”, so we should forward fill those.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7536" y="2852220"/>
            <a:ext cx="421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we wanted orders, not target holdings!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832"/>
            <a:ext cx="9144000" cy="1079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1552"/>
            <a:ext cx="9144000" cy="11158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47794" y="4685860"/>
            <a:ext cx="482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 finally bring that indirect thinking back home.</a:t>
            </a:r>
          </a:p>
          <a:p>
            <a:pPr algn="ctr"/>
            <a:r>
              <a:rPr lang="en-US" dirty="0" smtClean="0"/>
              <a:t>Orders are just the daily “diff” of target holdings!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5525" y="5994918"/>
            <a:ext cx="2152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Menlo-Regular"/>
              </a:rPr>
              <a:t>real    0m3.759s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Menlo-Regular"/>
              </a:rPr>
              <a:t>user</a:t>
            </a:r>
            <a:r>
              <a:rPr lang="de-DE" sz="1400" dirty="0" smtClean="0">
                <a:solidFill>
                  <a:srgbClr val="000000"/>
                </a:solidFill>
                <a:latin typeface="Menlo-Regular"/>
              </a:rPr>
              <a:t>    0m3.669s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Menlo-Regular"/>
              </a:rPr>
              <a:t>sys</a:t>
            </a:r>
            <a:r>
              <a:rPr lang="de-DE" sz="1400" dirty="0" smtClean="0">
                <a:solidFill>
                  <a:srgbClr val="000000"/>
                </a:solidFill>
                <a:latin typeface="Menlo-Regular"/>
              </a:rPr>
              <a:t>     0m0.091s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8477" y="6027738"/>
            <a:ext cx="281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60% faster!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97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93211" y="221224"/>
            <a:ext cx="404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Final Problem: writing out the orders file.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2471" y="855789"/>
            <a:ext cx="61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 don’t have a nice list to iterate through anymore.</a:t>
            </a:r>
          </a:p>
          <a:p>
            <a:pPr algn="ctr"/>
            <a:r>
              <a:rPr lang="en-US" dirty="0" smtClean="0"/>
              <a:t>We can’t easily use a </a:t>
            </a:r>
            <a:r>
              <a:rPr lang="en-US" dirty="0" err="1" smtClean="0"/>
              <a:t>write_csv</a:t>
            </a:r>
            <a:r>
              <a:rPr lang="en-US" dirty="0" smtClean="0"/>
              <a:t>() function due to custom format.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679" y="2812578"/>
            <a:ext cx="537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at least we can minimize the output CSV iteration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1910"/>
            <a:ext cx="9144000" cy="855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7316"/>
            <a:ext cx="9144000" cy="9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7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16648" y="178463"/>
            <a:ext cx="274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Okay, some iteration.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495525" y="5994918"/>
            <a:ext cx="2152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Menlo-Regular"/>
              </a:rPr>
              <a:t>real    0m0.440s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Menlo-Regular"/>
              </a:rPr>
              <a:t>user</a:t>
            </a:r>
            <a:r>
              <a:rPr lang="de-DE" sz="1400" dirty="0" smtClean="0">
                <a:solidFill>
                  <a:srgbClr val="000000"/>
                </a:solidFill>
                <a:latin typeface="Menlo-Regular"/>
              </a:rPr>
              <a:t>    0m0.351s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Menlo-Regular"/>
              </a:rPr>
              <a:t>sys</a:t>
            </a:r>
            <a:r>
              <a:rPr lang="de-DE" sz="1400" dirty="0" smtClean="0">
                <a:solidFill>
                  <a:srgbClr val="000000"/>
                </a:solidFill>
                <a:latin typeface="Menlo-Regular"/>
              </a:rPr>
              <a:t>     0m0.092s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8477" y="6027738"/>
            <a:ext cx="281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9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0% faster!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373"/>
            <a:ext cx="9144000" cy="2194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4327" y="3017489"/>
            <a:ext cx="79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Still, that reduced the number of orders elements to consider from 14,104 to 1,197! 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431170" y="5117223"/>
            <a:ext cx="589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That’s 90% fewer elements to iterate for output, and indeed: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73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 for Identical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59667" y="1922998"/>
            <a:ext cx="2624667" cy="923330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>
                <a:latin typeface="Monaco"/>
                <a:cs typeface="Monaco"/>
              </a:rPr>
              <a:t>real    5m24.461s</a:t>
            </a:r>
          </a:p>
          <a:p>
            <a:r>
              <a:rPr lang="de-DE" dirty="0" err="1">
                <a:latin typeface="Monaco"/>
                <a:cs typeface="Monaco"/>
              </a:rPr>
              <a:t>user</a:t>
            </a:r>
            <a:r>
              <a:rPr lang="de-DE" dirty="0">
                <a:latin typeface="Monaco"/>
                <a:cs typeface="Monaco"/>
              </a:rPr>
              <a:t>    5m24.281s</a:t>
            </a:r>
          </a:p>
          <a:p>
            <a:r>
              <a:rPr lang="de-DE" dirty="0" err="1">
                <a:latin typeface="Monaco"/>
                <a:cs typeface="Monaco"/>
              </a:rPr>
              <a:t>sys</a:t>
            </a:r>
            <a:r>
              <a:rPr lang="de-DE" dirty="0">
                <a:latin typeface="Monaco"/>
                <a:cs typeface="Monaco"/>
              </a:rPr>
              <a:t>     0m0.185s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9667" y="3275536"/>
            <a:ext cx="2612570" cy="923330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Menlo-Regular"/>
              </a:rPr>
              <a:t>real    0m0.440s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Menlo-Regular"/>
              </a:rPr>
              <a:t>user</a:t>
            </a:r>
            <a:r>
              <a:rPr lang="de-DE" dirty="0" smtClean="0">
                <a:solidFill>
                  <a:srgbClr val="000000"/>
                </a:solidFill>
                <a:latin typeface="Menlo-Regular"/>
              </a:rPr>
              <a:t>    0m0.351s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Menlo-Regular"/>
              </a:rPr>
              <a:t>sys</a:t>
            </a:r>
            <a:r>
              <a:rPr lang="de-DE" dirty="0" smtClean="0">
                <a:solidFill>
                  <a:srgbClr val="000000"/>
                </a:solidFill>
                <a:latin typeface="Menlo-Regular"/>
              </a:rPr>
              <a:t>     0m0.092s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4727" y="3452895"/>
            <a:ext cx="29657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1000 times faster!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9189" y="4427228"/>
            <a:ext cx="598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That’s 0.1% of the original runtime for the </a:t>
            </a:r>
            <a:r>
              <a:rPr lang="en-US" i="1" dirty="0" smtClean="0">
                <a:sym typeface="Wingdings"/>
              </a:rPr>
              <a:t>exact</a:t>
            </a:r>
            <a:r>
              <a:rPr lang="en-US" dirty="0" smtClean="0">
                <a:sym typeface="Wingdings"/>
              </a:rPr>
              <a:t> same results!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1776" y="6039914"/>
            <a:ext cx="264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Code smarter, not harder!</a:t>
            </a:r>
          </a:p>
        </p:txBody>
      </p:sp>
    </p:spTree>
    <p:extLst>
      <p:ext uri="{BB962C8B-B14F-4D97-AF65-F5344CB8AC3E}">
        <p14:creationId xmlns:p14="http://schemas.microsoft.com/office/powerpoint/2010/main" val="129055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“Basket” indicator</a:t>
            </a:r>
          </a:p>
          <a:p>
            <a:pPr lvl="1"/>
            <a:r>
              <a:rPr lang="en-US" dirty="0" smtClean="0"/>
              <a:t>Looks for divergence between stock and index</a:t>
            </a:r>
          </a:p>
          <a:p>
            <a:r>
              <a:rPr lang="en-US" dirty="0" smtClean="0"/>
              <a:t>Constituents</a:t>
            </a:r>
          </a:p>
          <a:p>
            <a:pPr lvl="1"/>
            <a:r>
              <a:rPr lang="en-US" dirty="0" smtClean="0"/>
              <a:t>Price/SMA ratio</a:t>
            </a:r>
          </a:p>
          <a:p>
            <a:pPr lvl="1"/>
            <a:r>
              <a:rPr lang="en-US" dirty="0" smtClean="0"/>
              <a:t>Bollinger Bands® %</a:t>
            </a:r>
          </a:p>
          <a:p>
            <a:pPr lvl="1"/>
            <a:r>
              <a:rPr lang="en-US" dirty="0" smtClean="0"/>
              <a:t>Relative Strength Index</a:t>
            </a:r>
          </a:p>
        </p:txBody>
      </p:sp>
    </p:spTree>
    <p:extLst>
      <p:ext uri="{BB962C8B-B14F-4D97-AF65-F5344CB8AC3E}">
        <p14:creationId xmlns:p14="http://schemas.microsoft.com/office/powerpoint/2010/main" val="66714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49300"/>
            <a:ext cx="87376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4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Go long when:</a:t>
            </a:r>
            <a:endParaRPr lang="en-US" dirty="0" smtClean="0"/>
          </a:p>
          <a:p>
            <a:pPr lvl="1"/>
            <a:r>
              <a:rPr lang="en-US" dirty="0" smtClean="0"/>
              <a:t>Symbol is oversold, index is not.</a:t>
            </a:r>
          </a:p>
          <a:p>
            <a:r>
              <a:rPr lang="en-US" i="1" dirty="0" smtClean="0"/>
              <a:t>Go short when:</a:t>
            </a:r>
            <a:endParaRPr lang="en-US" dirty="0" smtClean="0"/>
          </a:p>
          <a:p>
            <a:pPr lvl="1"/>
            <a:r>
              <a:rPr lang="en-US" dirty="0" smtClean="0"/>
              <a:t>Symbol is overbought, index is not.</a:t>
            </a:r>
          </a:p>
          <a:p>
            <a:r>
              <a:rPr lang="en-US" i="1" dirty="0" smtClean="0"/>
              <a:t>Close positions when:</a:t>
            </a:r>
            <a:endParaRPr lang="en-US" dirty="0" smtClean="0"/>
          </a:p>
          <a:p>
            <a:pPr lvl="1"/>
            <a:r>
              <a:rPr lang="en-US" dirty="0" smtClean="0"/>
              <a:t>Symbol crosses through its SMA.</a:t>
            </a:r>
          </a:p>
          <a:p>
            <a:r>
              <a:rPr lang="en-US" dirty="0" smtClean="0"/>
              <a:t>Divergence strategy</a:t>
            </a:r>
          </a:p>
        </p:txBody>
      </p:sp>
    </p:spTree>
    <p:extLst>
      <p:ext uri="{BB962C8B-B14F-4D97-AF65-F5344CB8AC3E}">
        <p14:creationId xmlns:p14="http://schemas.microsoft.com/office/powerpoint/2010/main" val="14294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symbol overbought when:</a:t>
            </a:r>
          </a:p>
          <a:p>
            <a:pPr lvl="1"/>
            <a:r>
              <a:rPr lang="en-US" dirty="0" smtClean="0"/>
              <a:t>Price/SMA ratio &gt; 1.05</a:t>
            </a:r>
          </a:p>
          <a:p>
            <a:pPr lvl="1"/>
            <a:r>
              <a:rPr lang="en-US" dirty="0" smtClean="0"/>
              <a:t>Bollinger Band % &gt; 1</a:t>
            </a:r>
          </a:p>
          <a:p>
            <a:pPr lvl="1"/>
            <a:r>
              <a:rPr lang="en-US" dirty="0" smtClean="0"/>
              <a:t>RSI &gt; 70</a:t>
            </a:r>
          </a:p>
          <a:p>
            <a:r>
              <a:rPr lang="en-US" dirty="0" smtClean="0"/>
              <a:t>Call symbol oversold when:</a:t>
            </a:r>
          </a:p>
          <a:p>
            <a:pPr lvl="1"/>
            <a:r>
              <a:rPr lang="en-US" dirty="0" smtClean="0"/>
              <a:t>Price/SMA ratio &lt; 0.95</a:t>
            </a:r>
          </a:p>
          <a:p>
            <a:pPr lvl="1"/>
            <a:r>
              <a:rPr lang="en-US" dirty="0" smtClean="0"/>
              <a:t>Bollinger Band % &lt; 0</a:t>
            </a:r>
          </a:p>
          <a:p>
            <a:pPr lvl="1"/>
            <a:r>
              <a:rPr lang="en-US" dirty="0" smtClean="0"/>
              <a:t>RSI &lt;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Iteration: The Easy 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421"/>
            <a:ext cx="9144000" cy="1450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8187"/>
            <a:ext cx="9144000" cy="2853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5195" y="1641089"/>
            <a:ext cx="66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SMA array.  Zero it out.  (The copy is not the bad part of this!)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1677" y="3460440"/>
            <a:ext cx="403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SMA in a triple-nested for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5005" y="854899"/>
            <a:ext cx="362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Bollinger Bands, then BB%.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1296" y="4602135"/>
            <a:ext cx="313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 SMA into Price/SMA ratio.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231"/>
            <a:ext cx="9144000" cy="25449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1467"/>
            <a:ext cx="9144000" cy="8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7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5005" y="1411280"/>
            <a:ext cx="365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Relative Strength, then RSI.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612"/>
            <a:ext cx="9144000" cy="351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6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961</Words>
  <Application>Microsoft Macintosh PowerPoint</Application>
  <PresentationFormat>On-screen Show (4:3)</PresentationFormat>
  <Paragraphs>147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Vectorize Me!</vt:lpstr>
      <vt:lpstr>Assignment</vt:lpstr>
      <vt:lpstr>Indicator</vt:lpstr>
      <vt:lpstr>PowerPoint Presentation</vt:lpstr>
      <vt:lpstr>Strategy</vt:lpstr>
      <vt:lpstr>Indicator Details</vt:lpstr>
      <vt:lpstr>Iteration: The Easy Way</vt:lpstr>
      <vt:lpstr>PowerPoint Presentation</vt:lpstr>
      <vt:lpstr>PowerPoint Presentation</vt:lpstr>
      <vt:lpstr>PowerPoint Presentation</vt:lpstr>
      <vt:lpstr>It Works!</vt:lpstr>
      <vt:lpstr>What’s the problem?</vt:lpstr>
      <vt:lpstr>PowerPoint Presentation</vt:lpstr>
      <vt:lpstr>So: Vectorize 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Remember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Results for Identical Output</vt:lpstr>
    </vt:vector>
  </TitlesOfParts>
  <Manager/>
  <Company>Ga Tech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Vectorize Me!</dc:title>
  <dc:subject/>
  <dc:creator>David Byrd</dc:creator>
  <cp:keywords/>
  <dc:description/>
  <cp:lastModifiedBy>David Byrd</cp:lastModifiedBy>
  <cp:revision>33</cp:revision>
  <dcterms:created xsi:type="dcterms:W3CDTF">2016-10-25T01:22:48Z</dcterms:created>
  <dcterms:modified xsi:type="dcterms:W3CDTF">2016-10-25T05:45:11Z</dcterms:modified>
  <cp:category/>
</cp:coreProperties>
</file>