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Veno" userId="d37ae50cc179dfa9" providerId="LiveId" clId="{A3FA7399-997A-4727-AB17-4ED36AF5FF11}"/>
    <pc:docChg chg="undo custSel delSld modSld">
      <pc:chgData name="Jason Veno" userId="d37ae50cc179dfa9" providerId="LiveId" clId="{A3FA7399-997A-4727-AB17-4ED36AF5FF11}" dt="2023-04-11T19:22:14.902" v="4567"/>
      <pc:docMkLst>
        <pc:docMk/>
      </pc:docMkLst>
      <pc:sldChg chg="modSp mod modTransition">
        <pc:chgData name="Jason Veno" userId="d37ae50cc179dfa9" providerId="LiveId" clId="{A3FA7399-997A-4727-AB17-4ED36AF5FF11}" dt="2023-04-11T19:22:14.902" v="4567"/>
        <pc:sldMkLst>
          <pc:docMk/>
          <pc:sldMk cId="0" sldId="256"/>
        </pc:sldMkLst>
        <pc:spChg chg="mod">
          <ac:chgData name="Jason Veno" userId="d37ae50cc179dfa9" providerId="LiveId" clId="{A3FA7399-997A-4727-AB17-4ED36AF5FF11}" dt="2023-04-10T18:44:42.617" v="13" actId="20577"/>
          <ac:spMkLst>
            <pc:docMk/>
            <pc:sldMk cId="0" sldId="256"/>
            <ac:spMk id="145" creationId="{00000000-0000-0000-0000-000000000000}"/>
          </ac:spMkLst>
        </pc:spChg>
      </pc:sldChg>
      <pc:sldChg chg="modSp mod modTransition">
        <pc:chgData name="Jason Veno" userId="d37ae50cc179dfa9" providerId="LiveId" clId="{A3FA7399-997A-4727-AB17-4ED36AF5FF11}" dt="2023-04-11T19:22:14.902" v="4567"/>
        <pc:sldMkLst>
          <pc:docMk/>
          <pc:sldMk cId="0" sldId="257"/>
        </pc:sldMkLst>
        <pc:spChg chg="mod">
          <ac:chgData name="Jason Veno" userId="d37ae50cc179dfa9" providerId="LiveId" clId="{A3FA7399-997A-4727-AB17-4ED36AF5FF11}" dt="2023-04-10T18:55:25.866" v="283" actId="20577"/>
          <ac:spMkLst>
            <pc:docMk/>
            <pc:sldMk cId="0" sldId="257"/>
            <ac:spMk id="152" creationId="{00000000-0000-0000-0000-000000000000}"/>
          </ac:spMkLst>
        </pc:spChg>
        <pc:picChg chg="mod">
          <ac:chgData name="Jason Veno" userId="d37ae50cc179dfa9" providerId="LiveId" clId="{A3FA7399-997A-4727-AB17-4ED36AF5FF11}" dt="2023-04-10T18:55:31.449" v="284" actId="1076"/>
          <ac:picMkLst>
            <pc:docMk/>
            <pc:sldMk cId="0" sldId="257"/>
            <ac:picMk id="153" creationId="{00000000-0000-0000-0000-000000000000}"/>
          </ac:picMkLst>
        </pc:picChg>
      </pc:sldChg>
      <pc:sldChg chg="modSp mod modTransition">
        <pc:chgData name="Jason Veno" userId="d37ae50cc179dfa9" providerId="LiveId" clId="{A3FA7399-997A-4727-AB17-4ED36AF5FF11}" dt="2023-04-11T19:22:14.902" v="4567"/>
        <pc:sldMkLst>
          <pc:docMk/>
          <pc:sldMk cId="0" sldId="258"/>
        </pc:sldMkLst>
        <pc:spChg chg="mod">
          <ac:chgData name="Jason Veno" userId="d37ae50cc179dfa9" providerId="LiveId" clId="{A3FA7399-997A-4727-AB17-4ED36AF5FF11}" dt="2023-04-10T19:17:36.858" v="634" actId="20577"/>
          <ac:spMkLst>
            <pc:docMk/>
            <pc:sldMk cId="0" sldId="258"/>
            <ac:spMk id="160" creationId="{00000000-0000-0000-0000-000000000000}"/>
          </ac:spMkLst>
        </pc:spChg>
        <pc:graphicFrameChg chg="mod modGraphic">
          <ac:chgData name="Jason Veno" userId="d37ae50cc179dfa9" providerId="LiveId" clId="{A3FA7399-997A-4727-AB17-4ED36AF5FF11}" dt="2023-04-10T19:16:18.281" v="451" actId="14100"/>
          <ac:graphicFrameMkLst>
            <pc:docMk/>
            <pc:sldMk cId="0" sldId="258"/>
            <ac:graphicFrameMk id="161" creationId="{00000000-0000-0000-0000-000000000000}"/>
          </ac:graphicFrameMkLst>
        </pc:graphicFrameChg>
      </pc:sldChg>
      <pc:sldChg chg="addSp delSp modSp mod modTransition">
        <pc:chgData name="Jason Veno" userId="d37ae50cc179dfa9" providerId="LiveId" clId="{A3FA7399-997A-4727-AB17-4ED36AF5FF11}" dt="2023-04-11T19:22:14.902" v="4567"/>
        <pc:sldMkLst>
          <pc:docMk/>
          <pc:sldMk cId="0" sldId="259"/>
        </pc:sldMkLst>
        <pc:spChg chg="mod">
          <ac:chgData name="Jason Veno" userId="d37ae50cc179dfa9" providerId="LiveId" clId="{A3FA7399-997A-4727-AB17-4ED36AF5FF11}" dt="2023-04-10T19:19:59.913" v="971" actId="20577"/>
          <ac:spMkLst>
            <pc:docMk/>
            <pc:sldMk cId="0" sldId="259"/>
            <ac:spMk id="168" creationId="{00000000-0000-0000-0000-000000000000}"/>
          </ac:spMkLst>
        </pc:spChg>
        <pc:graphicFrameChg chg="add del mod">
          <ac:chgData name="Jason Veno" userId="d37ae50cc179dfa9" providerId="LiveId" clId="{A3FA7399-997A-4727-AB17-4ED36AF5FF11}" dt="2023-04-10T19:18:22.459" v="636"/>
          <ac:graphicFrameMkLst>
            <pc:docMk/>
            <pc:sldMk cId="0" sldId="259"/>
            <ac:graphicFrameMk id="2" creationId="{3E00816F-AE4E-C57D-FC23-3FF0F06BE65E}"/>
          </ac:graphicFrameMkLst>
        </pc:graphicFrameChg>
      </pc:sldChg>
      <pc:sldChg chg="modSp mod modTransition">
        <pc:chgData name="Jason Veno" userId="d37ae50cc179dfa9" providerId="LiveId" clId="{A3FA7399-997A-4727-AB17-4ED36AF5FF11}" dt="2023-04-11T19:22:14.902" v="4567"/>
        <pc:sldMkLst>
          <pc:docMk/>
          <pc:sldMk cId="0" sldId="260"/>
        </pc:sldMkLst>
        <pc:spChg chg="mod">
          <ac:chgData name="Jason Veno" userId="d37ae50cc179dfa9" providerId="LiveId" clId="{A3FA7399-997A-4727-AB17-4ED36AF5FF11}" dt="2023-04-11T17:29:50.359" v="4566" actId="20577"/>
          <ac:spMkLst>
            <pc:docMk/>
            <pc:sldMk cId="0" sldId="260"/>
            <ac:spMk id="175" creationId="{00000000-0000-0000-0000-000000000000}"/>
          </ac:spMkLst>
        </pc:spChg>
      </pc:sldChg>
      <pc:sldChg chg="addSp delSp modSp mod modTransition">
        <pc:chgData name="Jason Veno" userId="d37ae50cc179dfa9" providerId="LiveId" clId="{A3FA7399-997A-4727-AB17-4ED36AF5FF11}" dt="2023-04-11T19:22:14.902" v="4567"/>
        <pc:sldMkLst>
          <pc:docMk/>
          <pc:sldMk cId="0" sldId="261"/>
        </pc:sldMkLst>
        <pc:spChg chg="mod">
          <ac:chgData name="Jason Veno" userId="d37ae50cc179dfa9" providerId="LiveId" clId="{A3FA7399-997A-4727-AB17-4ED36AF5FF11}" dt="2023-04-11T03:17:08.832" v="1269" actId="20577"/>
          <ac:spMkLst>
            <pc:docMk/>
            <pc:sldMk cId="0" sldId="261"/>
            <ac:spMk id="182" creationId="{00000000-0000-0000-0000-000000000000}"/>
          </ac:spMkLst>
        </pc:spChg>
        <pc:graphicFrameChg chg="add del mod">
          <ac:chgData name="Jason Veno" userId="d37ae50cc179dfa9" providerId="LiveId" clId="{A3FA7399-997A-4727-AB17-4ED36AF5FF11}" dt="2023-04-11T03:14:34.370" v="994" actId="478"/>
          <ac:graphicFrameMkLst>
            <pc:docMk/>
            <pc:sldMk cId="0" sldId="261"/>
            <ac:graphicFrameMk id="2" creationId="{96CAACC6-8291-D8D5-5517-52503B9C276F}"/>
          </ac:graphicFrameMkLst>
        </pc:graphicFrameChg>
      </pc:sldChg>
      <pc:sldChg chg="modSp mod modTransition">
        <pc:chgData name="Jason Veno" userId="d37ae50cc179dfa9" providerId="LiveId" clId="{A3FA7399-997A-4727-AB17-4ED36AF5FF11}" dt="2023-04-11T19:22:14.902" v="4567"/>
        <pc:sldMkLst>
          <pc:docMk/>
          <pc:sldMk cId="0" sldId="262"/>
        </pc:sldMkLst>
        <pc:spChg chg="mod">
          <ac:chgData name="Jason Veno" userId="d37ae50cc179dfa9" providerId="LiveId" clId="{A3FA7399-997A-4727-AB17-4ED36AF5FF11}" dt="2023-04-11T03:17:44.551" v="1274"/>
          <ac:spMkLst>
            <pc:docMk/>
            <pc:sldMk cId="0" sldId="262"/>
            <ac:spMk id="189" creationId="{00000000-0000-0000-0000-000000000000}"/>
          </ac:spMkLst>
        </pc:spChg>
      </pc:sldChg>
      <pc:sldChg chg="addSp modSp mod modTransition">
        <pc:chgData name="Jason Veno" userId="d37ae50cc179dfa9" providerId="LiveId" clId="{A3FA7399-997A-4727-AB17-4ED36AF5FF11}" dt="2023-04-11T19:22:14.902" v="4567"/>
        <pc:sldMkLst>
          <pc:docMk/>
          <pc:sldMk cId="0" sldId="263"/>
        </pc:sldMkLst>
        <pc:spChg chg="mod">
          <ac:chgData name="Jason Veno" userId="d37ae50cc179dfa9" providerId="LiveId" clId="{A3FA7399-997A-4727-AB17-4ED36AF5FF11}" dt="2023-04-11T15:12:58.864" v="1617" actId="20577"/>
          <ac:spMkLst>
            <pc:docMk/>
            <pc:sldMk cId="0" sldId="263"/>
            <ac:spMk id="196" creationId="{00000000-0000-0000-0000-000000000000}"/>
          </ac:spMkLst>
        </pc:spChg>
        <pc:picChg chg="add mod">
          <ac:chgData name="Jason Veno" userId="d37ae50cc179dfa9" providerId="LiveId" clId="{A3FA7399-997A-4727-AB17-4ED36AF5FF11}" dt="2023-04-11T15:10:53.778" v="1277" actId="1076"/>
          <ac:picMkLst>
            <pc:docMk/>
            <pc:sldMk cId="0" sldId="263"/>
            <ac:picMk id="2" creationId="{91BDA574-E01F-3BA0-5A1E-D85B3F0B340B}"/>
          </ac:picMkLst>
        </pc:picChg>
      </pc:sldChg>
      <pc:sldChg chg="modTransition">
        <pc:chgData name="Jason Veno" userId="d37ae50cc179dfa9" providerId="LiveId" clId="{A3FA7399-997A-4727-AB17-4ED36AF5FF11}" dt="2023-04-11T19:22:14.902" v="4567"/>
        <pc:sldMkLst>
          <pc:docMk/>
          <pc:sldMk cId="0" sldId="264"/>
        </pc:sldMkLst>
      </pc:sldChg>
      <pc:sldChg chg="modSp mod modTransition">
        <pc:chgData name="Jason Veno" userId="d37ae50cc179dfa9" providerId="LiveId" clId="{A3FA7399-997A-4727-AB17-4ED36AF5FF11}" dt="2023-04-11T19:22:14.902" v="4567"/>
        <pc:sldMkLst>
          <pc:docMk/>
          <pc:sldMk cId="0" sldId="265"/>
        </pc:sldMkLst>
        <pc:spChg chg="mod">
          <ac:chgData name="Jason Veno" userId="d37ae50cc179dfa9" providerId="LiveId" clId="{A3FA7399-997A-4727-AB17-4ED36AF5FF11}" dt="2023-04-11T15:46:31.001" v="2278" actId="20577"/>
          <ac:spMkLst>
            <pc:docMk/>
            <pc:sldMk cId="0" sldId="265"/>
            <ac:spMk id="210" creationId="{00000000-0000-0000-0000-000000000000}"/>
          </ac:spMkLst>
        </pc:spChg>
      </pc:sldChg>
      <pc:sldChg chg="modSp mod modTransition">
        <pc:chgData name="Jason Veno" userId="d37ae50cc179dfa9" providerId="LiveId" clId="{A3FA7399-997A-4727-AB17-4ED36AF5FF11}" dt="2023-04-11T19:22:14.902" v="4567"/>
        <pc:sldMkLst>
          <pc:docMk/>
          <pc:sldMk cId="0" sldId="266"/>
        </pc:sldMkLst>
        <pc:spChg chg="mod">
          <ac:chgData name="Jason Veno" userId="d37ae50cc179dfa9" providerId="LiveId" clId="{A3FA7399-997A-4727-AB17-4ED36AF5FF11}" dt="2023-04-11T15:56:06.719" v="3263" actId="20577"/>
          <ac:spMkLst>
            <pc:docMk/>
            <pc:sldMk cId="0" sldId="266"/>
            <ac:spMk id="217" creationId="{00000000-0000-0000-0000-000000000000}"/>
          </ac:spMkLst>
        </pc:spChg>
      </pc:sldChg>
      <pc:sldChg chg="modSp mod modTransition">
        <pc:chgData name="Jason Veno" userId="d37ae50cc179dfa9" providerId="LiveId" clId="{A3FA7399-997A-4727-AB17-4ED36AF5FF11}" dt="2023-04-11T19:22:14.902" v="4567"/>
        <pc:sldMkLst>
          <pc:docMk/>
          <pc:sldMk cId="0" sldId="267"/>
        </pc:sldMkLst>
        <pc:spChg chg="mod">
          <ac:chgData name="Jason Veno" userId="d37ae50cc179dfa9" providerId="LiveId" clId="{A3FA7399-997A-4727-AB17-4ED36AF5FF11}" dt="2023-04-11T16:03:03.694" v="3980" actId="20577"/>
          <ac:spMkLst>
            <pc:docMk/>
            <pc:sldMk cId="0" sldId="267"/>
            <ac:spMk id="224" creationId="{00000000-0000-0000-0000-000000000000}"/>
          </ac:spMkLst>
        </pc:spChg>
      </pc:sldChg>
      <pc:sldChg chg="modSp mod modTransition">
        <pc:chgData name="Jason Veno" userId="d37ae50cc179dfa9" providerId="LiveId" clId="{A3FA7399-997A-4727-AB17-4ED36AF5FF11}" dt="2023-04-11T19:22:14.902" v="4567"/>
        <pc:sldMkLst>
          <pc:docMk/>
          <pc:sldMk cId="0" sldId="268"/>
        </pc:sldMkLst>
        <pc:spChg chg="mod">
          <ac:chgData name="Jason Veno" userId="d37ae50cc179dfa9" providerId="LiveId" clId="{A3FA7399-997A-4727-AB17-4ED36AF5FF11}" dt="2023-04-11T16:38:19.084" v="4564" actId="20577"/>
          <ac:spMkLst>
            <pc:docMk/>
            <pc:sldMk cId="0" sldId="268"/>
            <ac:spMk id="231" creationId="{00000000-0000-0000-0000-000000000000}"/>
          </ac:spMkLst>
        </pc:spChg>
      </pc:sldChg>
      <pc:sldChg chg="del">
        <pc:chgData name="Jason Veno" userId="d37ae50cc179dfa9" providerId="LiveId" clId="{A3FA7399-997A-4727-AB17-4ED36AF5FF11}" dt="2023-04-11T16:39:13.701" v="4565" actId="2696"/>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Jason Veno</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344"/>
    </mc:Choice>
    <mc:Fallback>
      <p:transition spd="slow" advTm="63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a:t>
            </a:r>
            <a:r>
              <a:rPr lang="en-US" sz="1600" dirty="0" err="1"/>
              <a:t>DevSecOps</a:t>
            </a:r>
            <a:r>
              <a:rPr lang="en-US" sz="1600" dirty="0"/>
              <a:t> pipeline is an automated method of producing secure software via the Software Development Life Cycle.  This security integration minimizes the likelihood of an attack because the vulnerabilities of the system are at a minimum.  </a:t>
            </a:r>
            <a:endParaRPr sz="1600" dirty="0"/>
          </a:p>
          <a:p>
            <a:pPr marL="685800" lvl="1" indent="-228600" algn="l" rtl="0">
              <a:lnSpc>
                <a:spcPct val="90000"/>
              </a:lnSpc>
              <a:spcBef>
                <a:spcPts val="500"/>
              </a:spcBef>
              <a:spcAft>
                <a:spcPts val="0"/>
              </a:spcAft>
              <a:buClr>
                <a:schemeClr val="lt1"/>
              </a:buClr>
              <a:buSzPts val="2000"/>
              <a:buChar char="•"/>
            </a:pPr>
            <a:r>
              <a:rPr lang="en-US" dirty="0"/>
              <a:t>Though each of the coding standards and policies require different external tools, </a:t>
            </a:r>
            <a:r>
              <a:rPr lang="en-US" dirty="0" err="1"/>
              <a:t>Astrée</a:t>
            </a:r>
            <a:r>
              <a:rPr lang="en-US" dirty="0"/>
              <a:t> seems to be the most widely applicable.  It’s a static code analyzer that checks for runtime errors and inconsistent behavior.  It’s known as a thorough and trustworthy tool, which is why it’s recommended for almost every single one of these standards and policies.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biggest risk of acting now (and by acting now we mean involving security policies in the development stages) is that it’s possible that a new type of vulnerability could arise if we later decide to increase the usage of the system.  However, this is hardly a risk, because the whole point of acting now is that we act </a:t>
            </a:r>
            <a:r>
              <a:rPr lang="en-US" sz="2000" i="1" dirty="0"/>
              <a:t>throughout </a:t>
            </a:r>
            <a:r>
              <a:rPr lang="en-US" sz="2000" dirty="0"/>
              <a:t>the SDLC and beyond, so even if a new vulnerability presents itself, we will be ready to patch it immediately.  The risk to waiting until the end of the SDLC to implement security protocols is that we could develop the program in an unsecure way, such as not properly validating user input from the start.</a:t>
            </a:r>
          </a:p>
          <a:p>
            <a:pPr marL="228600" lvl="0" indent="-228600" algn="l" rtl="0">
              <a:lnSpc>
                <a:spcPct val="90000"/>
              </a:lnSpc>
              <a:spcBef>
                <a:spcPts val="0"/>
              </a:spcBef>
              <a:spcAft>
                <a:spcPts val="0"/>
              </a:spcAft>
              <a:buClr>
                <a:schemeClr val="lt1"/>
              </a:buClr>
              <a:buSzPts val="2000"/>
              <a:buChar char="•"/>
            </a:pPr>
            <a:r>
              <a:rPr lang="en-US" sz="2000" dirty="0"/>
              <a:t>The benefit of starting now is that by the time the SDLC is “finished”, we have the most secure product possible.  Though unit tests and various other types of checks are still necessary, we know that as many security concerns as possible have been properly mitigated.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dirty="0"/>
              <a:t>Applying security policies throughout the SDLC is the safest way to develop a program, but it does leave a few gaps that require special treatment to be filled.  </a:t>
            </a:r>
          </a:p>
          <a:p>
            <a:pPr marL="914400" lvl="2" indent="0" algn="l" rtl="0">
              <a:lnSpc>
                <a:spcPct val="90000"/>
              </a:lnSpc>
              <a:spcBef>
                <a:spcPts val="0"/>
              </a:spcBef>
              <a:spcAft>
                <a:spcPts val="0"/>
              </a:spcAft>
              <a:buClr>
                <a:schemeClr val="lt1"/>
              </a:buClr>
              <a:buSzPts val="1800"/>
              <a:buNone/>
            </a:pPr>
            <a:endParaRPr lang="en-US" dirty="0"/>
          </a:p>
          <a:p>
            <a:pPr marL="914400" lvl="2" indent="0" algn="l" rtl="0">
              <a:lnSpc>
                <a:spcPct val="90000"/>
              </a:lnSpc>
              <a:spcBef>
                <a:spcPts val="0"/>
              </a:spcBef>
              <a:spcAft>
                <a:spcPts val="0"/>
              </a:spcAft>
              <a:buClr>
                <a:schemeClr val="lt1"/>
              </a:buClr>
              <a:buSzPts val="1800"/>
              <a:buNone/>
            </a:pPr>
            <a:r>
              <a:rPr lang="en-US" dirty="0"/>
              <a:t>These gaps mostly revolve around rarer forms of attacks that general security policies don’t always catch.  To properly fill these gaps, it is recommended that Software Developers be routinely trained on new forms of cyberattacks.  This will help them identify and protect against these new types of vulnerabilities that general secure coding policies might not catch.  </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Cyberattacks are here to stay, so it is imperative that we make a constant effort at mitigating vulnerabilities within a system.  Hackers are clever, and are always looking for ways to bypass security.  To prevent them from being able to do so, we have to double down on the security practices that we already know, especially Defense in Depth, but we must also always be keeping up on the new strategies they are employing.  Only be utilizing BOTH old and new security strategies can we keep our systems as secure as possible.   </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Input Validation is a powerful vulnerability mitigation technique, but should not be used alone.  It is an integral part of any Defense In Depth strategy, because of its simplicity and its ability of preventing so many types of dangerous attacks.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514726" y="3650393"/>
            <a:ext cx="5743575" cy="320760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The likelihood of a standard not being met equates to the chances of a vulnerability being created.  The priority of it is how severe the vulnerability potentially becomes.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826764363"/>
              </p:ext>
            </p:extLst>
          </p:nvPr>
        </p:nvGraphicFramePr>
        <p:xfrm>
          <a:off x="3171900" y="1718087"/>
          <a:ext cx="6124500" cy="4871664"/>
        </p:xfrm>
        <a:graphic>
          <a:graphicData uri="http://schemas.openxmlformats.org/drawingml/2006/table">
            <a:tbl>
              <a:tblPr firstRow="1" firstCol="1">
                <a:noFill/>
                <a:tableStyleId>{802198C4-3087-4945-87E3-76CBB3509B7E}</a:tableStyleId>
              </a:tblPr>
              <a:tblGrid>
                <a:gridCol w="3150431">
                  <a:extLst>
                    <a:ext uri="{9D8B030D-6E8A-4147-A177-3AD203B41FA5}">
                      <a16:colId xmlns:a16="http://schemas.microsoft.com/office/drawing/2014/main" val="20000"/>
                    </a:ext>
                  </a:extLst>
                </a:gridCol>
                <a:gridCol w="2974069">
                  <a:extLst>
                    <a:ext uri="{9D8B030D-6E8A-4147-A177-3AD203B41FA5}">
                      <a16:colId xmlns:a16="http://schemas.microsoft.com/office/drawing/2014/main" val="20001"/>
                    </a:ext>
                  </a:extLst>
                </a:gridCol>
              </a:tblGrid>
              <a:tr h="2227044">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Likely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Easily overlooked</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Priority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Creates the most concerning vulnerabilities</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644620">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Low priority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Lower potential for creating vulnerabilities, but still dangerous</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Unlikely</a:t>
                      </a:r>
                      <a:endParaRPr sz="2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Easy to catch, but still dangerous</a:t>
                      </a:r>
                      <a:endParaRPr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 </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Obey the one-definition rule</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read uninitialized memory</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attempt to create a std::string from a null pointer</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Prevent SQL Injection</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access freed memory</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Use a static assertion to test the value of a constant expression</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Do not abruptly terminate the program</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Copy operations must not mutate the source object</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Guarantee that container indices and iterators are within the valid range</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Call functions with the correct number and type of arguments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rest secures stored data.  This mainly includes where and how the data is left unattended, such as within a database.  Various encryption tools can protect data at rest, but various security policies (such as defense in depth) can greatly aid in protecting it. </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at flight secures moving data.  This may include data moving from one database to the next, between devices, etc.  Various security tools can assist with this, but the main policy to be aware of here is to Sanitize Data Sent to Other Systems.  This ensures that both the data and the new system is as secure as possible.  </a:t>
            </a: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use secures data as it is being analyzed, added to, removed from, etc.  Securing data in use is best done by utilizing proper security protocols in regards to authorization and authentication.  A great example here is the principle of least privilege, where each user is only given the minimum level of access they need to complete their own job.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Authentication is the process of confirming if someone is who they say they are.  This is most often done via a username and password.  Though this does not make it impossible for a malicious user to access the data by any means, it is one piece of the defense in depth coverage, and can prevent numerous types of attacks. </a:t>
            </a: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Authorization is the process of determining and specifying the level of access each user is allowed.  This is commonly done via the Principle of Least Privilege, which dictates that each user is only given the level of access that is necessary to complete their specific job, and nothing more. </a:t>
            </a: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Accounting is the process of recording and tracking who used the system, as well as when and how.  Though this doesn’t necessarily prevent attacks, it can make it much easier to locate the source of attacks, figure out how the attacker bypassed the security, and patch it immediately.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2" name="Picture 1">
            <a:extLst>
              <a:ext uri="{FF2B5EF4-FFF2-40B4-BE49-F238E27FC236}">
                <a16:creationId xmlns:a16="http://schemas.microsoft.com/office/drawing/2014/main" id="{91BDA574-E01F-3BA0-5A1E-D85B3F0B340B}"/>
              </a:ext>
            </a:extLst>
          </p:cNvPr>
          <p:cNvPicPr>
            <a:picLocks noChangeAspect="1"/>
          </p:cNvPicPr>
          <p:nvPr/>
        </p:nvPicPr>
        <p:blipFill>
          <a:blip r:embed="rId4"/>
          <a:stretch>
            <a:fillRect/>
          </a:stretch>
        </p:blipFill>
        <p:spPr>
          <a:xfrm>
            <a:off x="5583259" y="2215391"/>
            <a:ext cx="5944115" cy="3097036"/>
          </a:xfrm>
          <a:prstGeom prst="rect">
            <a:avLst/>
          </a:prstGeom>
        </p:spPr>
      </p:pic>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can be used to identify </a:t>
            </a:r>
          </a:p>
          <a:p>
            <a:pPr marL="0" lvl="0" indent="0" algn="l" rtl="0">
              <a:lnSpc>
                <a:spcPct val="90000"/>
              </a:lnSpc>
              <a:spcBef>
                <a:spcPts val="1000"/>
              </a:spcBef>
              <a:spcAft>
                <a:spcPts val="0"/>
              </a:spcAft>
              <a:buSzPts val="1800"/>
              <a:buNone/>
            </a:pPr>
            <a:r>
              <a:rPr lang="en-US" dirty="0"/>
              <a:t>vulnerabilities within a program.</a:t>
            </a:r>
          </a:p>
          <a:p>
            <a:pPr marL="0" lvl="0" indent="0" algn="l" rtl="0">
              <a:lnSpc>
                <a:spcPct val="90000"/>
              </a:lnSpc>
              <a:spcBef>
                <a:spcPts val="1000"/>
              </a:spcBef>
              <a:spcAft>
                <a:spcPts val="0"/>
              </a:spcAft>
              <a:buSzPts val="1800"/>
              <a:buNone/>
            </a:pPr>
            <a:r>
              <a:rPr lang="en-US" dirty="0"/>
              <a:t>Here, Input Validation is repeatedly</a:t>
            </a:r>
          </a:p>
          <a:p>
            <a:pPr marL="0" lvl="0" indent="0" algn="l" rtl="0">
              <a:lnSpc>
                <a:spcPct val="90000"/>
              </a:lnSpc>
              <a:spcBef>
                <a:spcPts val="1000"/>
              </a:spcBef>
              <a:spcAft>
                <a:spcPts val="0"/>
              </a:spcAft>
              <a:buSzPts val="1800"/>
              <a:buNone/>
            </a:pPr>
            <a:r>
              <a:rPr lang="en-US" dirty="0"/>
              <a:t>tested to ensure that the user is not</a:t>
            </a:r>
          </a:p>
          <a:p>
            <a:pPr marL="0" lvl="0" indent="0" algn="l" rtl="0">
              <a:lnSpc>
                <a:spcPct val="90000"/>
              </a:lnSpc>
              <a:spcBef>
                <a:spcPts val="1000"/>
              </a:spcBef>
              <a:spcAft>
                <a:spcPts val="0"/>
              </a:spcAft>
              <a:buSzPts val="1800"/>
              <a:buNone/>
            </a:pPr>
            <a:r>
              <a:rPr lang="en-US" dirty="0"/>
              <a:t>able to perform any actions that </a:t>
            </a:r>
          </a:p>
          <a:p>
            <a:pPr marL="0" lvl="0" indent="0" algn="l" rtl="0">
              <a:lnSpc>
                <a:spcPct val="90000"/>
              </a:lnSpc>
              <a:spcBef>
                <a:spcPts val="1000"/>
              </a:spcBef>
              <a:spcAft>
                <a:spcPts val="0"/>
              </a:spcAft>
              <a:buSzPts val="1800"/>
              <a:buNone/>
            </a:pPr>
            <a:r>
              <a:rPr lang="en-US" dirty="0"/>
              <a:t>will crash or confuse the program,</a:t>
            </a:r>
          </a:p>
          <a:p>
            <a:pPr marL="0" lvl="0" indent="0" algn="l" rtl="0">
              <a:lnSpc>
                <a:spcPct val="90000"/>
              </a:lnSpc>
              <a:spcBef>
                <a:spcPts val="1000"/>
              </a:spcBef>
              <a:spcAft>
                <a:spcPts val="0"/>
              </a:spcAft>
              <a:buSzPts val="1800"/>
              <a:buNone/>
            </a:pPr>
            <a:r>
              <a:rPr lang="en-US" dirty="0"/>
              <a:t>such as attempting to add to an</a:t>
            </a:r>
          </a:p>
          <a:p>
            <a:pPr marL="0" lvl="0" indent="0" algn="l" rtl="0">
              <a:lnSpc>
                <a:spcPct val="90000"/>
              </a:lnSpc>
              <a:spcBef>
                <a:spcPts val="1000"/>
              </a:spcBef>
              <a:spcAft>
                <a:spcPts val="0"/>
              </a:spcAft>
              <a:buSzPts val="1800"/>
              <a:buNone/>
            </a:pPr>
            <a:r>
              <a:rPr lang="en-US" dirty="0"/>
              <a:t>already filled vector.    </a:t>
            </a:r>
            <a:endParaRPr dirty="0"/>
          </a:p>
        </p:txBody>
      </p:sp>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1489</TotalTime>
  <Words>1129</Words>
  <Application>Microsoft Office PowerPoint</Application>
  <PresentationFormat>Widescreen</PresentationFormat>
  <Paragraphs>67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Jason Veno</cp:lastModifiedBy>
  <cp:revision>4</cp:revision>
  <dcterms:created xsi:type="dcterms:W3CDTF">2020-08-19T17:59:24Z</dcterms:created>
  <dcterms:modified xsi:type="dcterms:W3CDTF">2023-04-11T19:25:45Z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