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B2D7A9-DF19-45B4-B49E-3C94119B95C0}" v="954" dt="2020-03-20T01:52:25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72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922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557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98974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0087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5545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93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655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18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85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5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6917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5637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23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61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5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624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9ECFBEC-A497-481C-BE15-A4AC8555098D}" type="datetimeFigureOut">
              <a:rPr lang="pt-BR" smtClean="0"/>
              <a:t>19/03/2020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3AA4A3-7A43-40C8-8F5C-455862A022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82981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Guido_van_Rossu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devfuria.com.br/python/" TargetMode="External"/><Relationship Id="rId3" Type="http://schemas.openxmlformats.org/officeDocument/2006/relationships/hyperlink" Target="http://mindbending.org/pt/a-historia-do-python" TargetMode="External"/><Relationship Id="rId7" Type="http://schemas.openxmlformats.org/officeDocument/2006/relationships/hyperlink" Target="https://kivy.or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hostgator.com.br/blog/10-motivos-para-voce-aprender-python/" TargetMode="External"/><Relationship Id="rId5" Type="http://schemas.openxmlformats.org/officeDocument/2006/relationships/hyperlink" Target="https://play.google.com/store/apps/details?id=com.feteps.projeto.aprendapython&amp;hl=pt_BR" TargetMode="External"/><Relationship Id="rId4" Type="http://schemas.openxmlformats.org/officeDocument/2006/relationships/hyperlink" Target="https://pt.wikibooks.org/wiki/Python/Introdu%C3%A7%C3%A3o" TargetMode="External"/><Relationship Id="rId9" Type="http://schemas.openxmlformats.org/officeDocument/2006/relationships/hyperlink" Target="https://www.devmedia.com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645" y="533401"/>
            <a:ext cx="4727275" cy="47416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0EF8595-DC44-4D6A-8317-82C24C92A0E8}"/>
              </a:ext>
            </a:extLst>
          </p:cNvPr>
          <p:cNvSpPr txBox="1"/>
          <p:nvPr/>
        </p:nvSpPr>
        <p:spPr>
          <a:xfrm>
            <a:off x="4580626" y="5328249"/>
            <a:ext cx="330391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7200" dirty="0"/>
              <a:t>Python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7F7F7F"/>
                </a:solidFill>
              </a:rPr>
              <a:t>Criado por: Jason Volney Silva - 19/03/20</a:t>
            </a:r>
            <a:endParaRPr lang="pt-BR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129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3326"/>
            <a:ext cx="1216006" cy="1216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Criado por: Jason Volney Silva - 19/03/20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6A761FF-F2A5-4E83-B3D7-0725EC054FD2}"/>
              </a:ext>
            </a:extLst>
          </p:cNvPr>
          <p:cNvSpPr txBox="1"/>
          <p:nvPr/>
        </p:nvSpPr>
        <p:spPr>
          <a:xfrm>
            <a:off x="4343134" y="229878"/>
            <a:ext cx="372671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 </a:t>
            </a:r>
            <a:r>
              <a:rPr lang="pt-BR" sz="2800" dirty="0"/>
              <a:t>história do Python</a:t>
            </a:r>
          </a:p>
        </p:txBody>
      </p:sp>
      <p:sp>
        <p:nvSpPr>
          <p:cNvPr id="11" name="CaixaDeTexto 1">
            <a:extLst>
              <a:ext uri="{FF2B5EF4-FFF2-40B4-BE49-F238E27FC236}">
                <a16:creationId xmlns:a16="http://schemas.microsoft.com/office/drawing/2014/main" id="{AF939332-823F-4734-AA5E-8AA9E0FC5A57}"/>
              </a:ext>
            </a:extLst>
          </p:cNvPr>
          <p:cNvSpPr txBox="1"/>
          <p:nvPr/>
        </p:nvSpPr>
        <p:spPr>
          <a:xfrm>
            <a:off x="1323622" y="886179"/>
            <a:ext cx="10730088" cy="59093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1991, 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matemático</a:t>
            </a:r>
            <a:r>
              <a:rPr lang="en-US" dirty="0">
                <a:latin typeface="Arial"/>
                <a:cs typeface="Arial"/>
              </a:rPr>
              <a:t> </a:t>
            </a:r>
            <a:r>
              <a:rPr lang="en-US" dirty="0">
                <a:latin typeface="Arial"/>
                <a:cs typeface="Arial"/>
                <a:hlinkClick r:id="rId3" tooltip="w:Guido van Rossum"/>
              </a:rPr>
              <a:t>Guido van Rossum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 </a:t>
            </a:r>
            <a:r>
              <a:rPr lang="pt-BR" noProof="1">
                <a:solidFill>
                  <a:srgbClr val="FFFFFF"/>
                </a:solidFill>
                <a:latin typeface="Arial"/>
                <a:cs typeface="Arial"/>
              </a:rPr>
              <a:t>criou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programação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Python,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escreveu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documentação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oficial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um breve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histórico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início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seu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desenvolvimento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Conta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que no final de 1990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laboratórios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do CWI,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foi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criado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o Python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como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de scripts para o Sistema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Operacional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Distribuído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Amoeba.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Evolucionada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ABC, que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tinha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um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foco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usuários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como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físicos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engenheiros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lingüistas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nasce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ser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leigos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computação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também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utilizarem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1995,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continuando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trabalho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CNRI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Estados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Unidos 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depois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2000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BeOpen.com,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formando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BeOpen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PythonLabs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outubro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mesmo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ano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PythonLabs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mudou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Digital Creations,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atualmente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chama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-se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Zope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Corporation3.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2001, a Python Software Foundation4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foi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formada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organização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não-comercial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criada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especificamente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trabalhar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com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propriedade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intelectual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do software. 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Zope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Corporation é um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membro-patrocinador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da PSF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até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hoje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Conta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também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que 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nome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“Python”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teve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sua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origem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no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grupo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humorístico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do cinema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britânico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Monty Python,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criador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Monty Python Flying Circus.</a:t>
            </a:r>
          </a:p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foi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pensada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estruturada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ensino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programação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então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ela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teria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que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conter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compreensão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simples da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estrutura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fácil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aprendizado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e é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isso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que o Python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apresenta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interpretada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de alto-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nível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orientada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objeto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</a:p>
          <a:p>
            <a:endParaRPr lang="en-US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Sua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sintaxe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é simples 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elegante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ideal para scripts 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desenvolvimento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aplicações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rápidas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RAD. Guido van Rossum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entrevista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BeOpen.com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disse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que "o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difícil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é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criar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que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faça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tanto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sentido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outro ser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humano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quanto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faz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para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uma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máquina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ler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”, é costume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palestras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sobre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dizer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 que “o que se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pensa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Arial"/>
                <a:cs typeface="Arial"/>
              </a:rPr>
              <a:t>escreve</a:t>
            </a:r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42480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3326"/>
            <a:ext cx="1216006" cy="1216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7F7F7F"/>
                </a:solidFill>
              </a:rPr>
              <a:t>Criado por: Jason Volney Silva - 19/03/20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8" name="CaixaDeTexto 1">
            <a:extLst>
              <a:ext uri="{FF2B5EF4-FFF2-40B4-BE49-F238E27FC236}">
                <a16:creationId xmlns:a16="http://schemas.microsoft.com/office/drawing/2014/main" id="{82DEDFE4-29DC-4425-B978-3A0AB9F6F87C}"/>
              </a:ext>
            </a:extLst>
          </p:cNvPr>
          <p:cNvSpPr txBox="1"/>
          <p:nvPr/>
        </p:nvSpPr>
        <p:spPr>
          <a:xfrm>
            <a:off x="872067" y="1718732"/>
            <a:ext cx="11026422" cy="21852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cs typeface="Segoe UI"/>
              </a:rPr>
              <a:t>Alguns</a:t>
            </a:r>
            <a:r>
              <a:rPr lang="en-US" sz="2800" dirty="0">
                <a:cs typeface="Segoe UI"/>
              </a:rPr>
              <a:t> </a:t>
            </a:r>
            <a:r>
              <a:rPr lang="en-US" sz="2800" dirty="0" err="1">
                <a:cs typeface="Segoe UI"/>
              </a:rPr>
              <a:t>exemplos</a:t>
            </a:r>
            <a:r>
              <a:rPr lang="en-US" sz="2800" dirty="0">
                <a:cs typeface="Segoe UI"/>
              </a:rPr>
              <a:t> de </a:t>
            </a:r>
            <a:r>
              <a:rPr lang="en-US" sz="2800" dirty="0" err="1">
                <a:cs typeface="Segoe UI"/>
              </a:rPr>
              <a:t>aplicações</a:t>
            </a:r>
            <a:r>
              <a:rPr lang="en-US" sz="2800" dirty="0">
                <a:cs typeface="Segoe UI"/>
              </a:rPr>
              <a:t> </a:t>
            </a:r>
            <a:r>
              <a:rPr lang="en-US" sz="2800" dirty="0" err="1">
                <a:cs typeface="Segoe UI"/>
              </a:rPr>
              <a:t>desenvolvidas</a:t>
            </a:r>
            <a:r>
              <a:rPr lang="en-US" sz="2800" dirty="0">
                <a:cs typeface="Segoe UI"/>
              </a:rPr>
              <a:t> </a:t>
            </a:r>
            <a:r>
              <a:rPr lang="en-US" sz="2800" dirty="0" err="1">
                <a:cs typeface="Segoe UI"/>
              </a:rPr>
              <a:t>em</a:t>
            </a:r>
            <a:r>
              <a:rPr lang="en-US" sz="2800" dirty="0">
                <a:cs typeface="Segoe UI"/>
              </a:rPr>
              <a:t> Python:​</a:t>
            </a:r>
            <a:endParaRPr lang="pt-BR" sz="2800"/>
          </a:p>
          <a:p>
            <a:pPr algn="ctr"/>
            <a:r>
              <a:rPr lang="en-US" dirty="0">
                <a:cs typeface="Segoe UI"/>
              </a:rPr>
              <a:t>​</a:t>
            </a:r>
          </a:p>
          <a:p>
            <a:pPr algn="ctr"/>
            <a:r>
              <a:rPr lang="en-US" dirty="0">
                <a:cs typeface="Segoe UI"/>
              </a:rPr>
              <a:t>Instagram​, OpenStack​, </a:t>
            </a:r>
            <a:r>
              <a:rPr lang="en-US" dirty="0" err="1">
                <a:cs typeface="Segoe UI"/>
              </a:rPr>
              <a:t>Anki</a:t>
            </a:r>
            <a:r>
              <a:rPr lang="en-US" dirty="0">
                <a:cs typeface="Segoe UI"/>
              </a:rPr>
              <a:t>​, Ansible​, Dropbox​, Ubuntu Software Center, YUM​, </a:t>
            </a:r>
            <a:r>
              <a:rPr lang="en-US" dirty="0" err="1">
                <a:cs typeface="Segoe UI"/>
              </a:rPr>
              <a:t>Gunicorn</a:t>
            </a:r>
            <a:r>
              <a:rPr lang="en-US" dirty="0">
                <a:cs typeface="Segoe UI"/>
              </a:rPr>
              <a:t>, BitTorrent</a:t>
            </a:r>
          </a:p>
          <a:p>
            <a:pPr algn="ctr"/>
            <a:endParaRPr lang="en-US" dirty="0">
              <a:cs typeface="Segoe UI"/>
            </a:endParaRPr>
          </a:p>
          <a:p>
            <a:pPr algn="ctr"/>
            <a:r>
              <a:rPr lang="en-US" dirty="0">
                <a:cs typeface="Segoe UI"/>
              </a:rPr>
              <a:t>​</a:t>
            </a:r>
          </a:p>
          <a:p>
            <a:pPr algn="ctr"/>
            <a:r>
              <a:rPr lang="en-US" dirty="0" err="1">
                <a:cs typeface="Segoe UI"/>
              </a:rPr>
              <a:t>Só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pra</a:t>
            </a:r>
            <a:r>
              <a:rPr lang="en-US" dirty="0">
                <a:cs typeface="Segoe UI"/>
              </a:rPr>
              <a:t> registrar, </a:t>
            </a:r>
            <a:r>
              <a:rPr lang="en-US" dirty="0" err="1">
                <a:cs typeface="Segoe UI"/>
              </a:rPr>
              <a:t>em</a:t>
            </a:r>
            <a:r>
              <a:rPr lang="en-US" dirty="0">
                <a:cs typeface="Segoe UI"/>
              </a:rPr>
              <a:t> 2017 Python </a:t>
            </a:r>
            <a:r>
              <a:rPr lang="en-US" dirty="0" err="1">
                <a:cs typeface="Segoe UI"/>
              </a:rPr>
              <a:t>foi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eleita</a:t>
            </a:r>
            <a:r>
              <a:rPr lang="en-US" dirty="0">
                <a:cs typeface="Segoe UI"/>
              </a:rPr>
              <a:t> a </a:t>
            </a:r>
            <a:r>
              <a:rPr lang="en-US" dirty="0" err="1">
                <a:cs typeface="Segoe UI"/>
              </a:rPr>
              <a:t>linguagem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mais</a:t>
            </a:r>
            <a:r>
              <a:rPr lang="en-US" dirty="0">
                <a:cs typeface="Segoe UI"/>
              </a:rPr>
              <a:t> </a:t>
            </a:r>
            <a:r>
              <a:rPr lang="en-US" dirty="0" err="1">
                <a:cs typeface="Segoe UI"/>
              </a:rPr>
              <a:t>usada</a:t>
            </a:r>
            <a:r>
              <a:rPr lang="en-US" dirty="0">
                <a:cs typeface="Segoe UI"/>
              </a:rPr>
              <a:t> no </a:t>
            </a:r>
            <a:r>
              <a:rPr lang="en-US" dirty="0" err="1">
                <a:cs typeface="Segoe UI"/>
              </a:rPr>
              <a:t>mundo</a:t>
            </a:r>
            <a:r>
              <a:rPr lang="en-US" dirty="0">
                <a:cs typeface="Segoe UI"/>
              </a:rPr>
              <a:t>, de </a:t>
            </a:r>
            <a:r>
              <a:rPr lang="en-US" dirty="0" err="1">
                <a:cs typeface="Segoe UI"/>
              </a:rPr>
              <a:t>acordo</a:t>
            </a:r>
            <a:r>
              <a:rPr lang="en-US" dirty="0">
                <a:cs typeface="Segoe UI"/>
              </a:rPr>
              <a:t> com o ranking do IEEE.​</a:t>
            </a:r>
          </a:p>
        </p:txBody>
      </p:sp>
    </p:spTree>
    <p:extLst>
      <p:ext uri="{BB962C8B-B14F-4D97-AF65-F5344CB8AC3E}">
        <p14:creationId xmlns:p14="http://schemas.microsoft.com/office/powerpoint/2010/main" val="154187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3326"/>
            <a:ext cx="1216006" cy="1216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/>
              <a:t>Criado por: Jason Volney Silva - 19/03/20</a:t>
            </a:r>
            <a:endParaRPr lang="pt-BR" dirty="0"/>
          </a:p>
        </p:txBody>
      </p:sp>
      <p:sp>
        <p:nvSpPr>
          <p:cNvPr id="27" name="CaixaDeTexto 1">
            <a:extLst>
              <a:ext uri="{FF2B5EF4-FFF2-40B4-BE49-F238E27FC236}">
                <a16:creationId xmlns:a16="http://schemas.microsoft.com/office/drawing/2014/main" id="{34B1F8D2-62E0-4A3C-89AA-AF278EC0116F}"/>
              </a:ext>
            </a:extLst>
          </p:cNvPr>
          <p:cNvSpPr txBox="1"/>
          <p:nvPr/>
        </p:nvSpPr>
        <p:spPr>
          <a:xfrm>
            <a:off x="1083734" y="547510"/>
            <a:ext cx="10730087" cy="166199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O que </a:t>
            </a:r>
            <a:r>
              <a:rPr lang="en-US" sz="2400" dirty="0" err="1"/>
              <a:t>podemos</a:t>
            </a:r>
            <a:r>
              <a:rPr lang="en-US" sz="2400" dirty="0"/>
              <a:t> </a:t>
            </a:r>
            <a:r>
              <a:rPr lang="en-US" sz="2400" dirty="0" err="1"/>
              <a:t>desenvolver</a:t>
            </a:r>
          </a:p>
          <a:p>
            <a:pPr algn="ctr"/>
            <a:endParaRPr lang="en-US" sz="2400" dirty="0"/>
          </a:p>
          <a:p>
            <a:r>
              <a:rPr lang="en-US" dirty="0"/>
              <a:t>Python é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linguagem</a:t>
            </a:r>
            <a:r>
              <a:rPr lang="en-US" dirty="0"/>
              <a:t> de </a:t>
            </a:r>
            <a:r>
              <a:rPr lang="en-US" dirty="0" err="1"/>
              <a:t>propósito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, </a:t>
            </a:r>
            <a:r>
              <a:rPr lang="en-US" dirty="0" err="1"/>
              <a:t>podendo</a:t>
            </a:r>
            <a:r>
              <a:rPr lang="en-US" dirty="0"/>
              <a:t> ser </a:t>
            </a:r>
            <a:r>
              <a:rPr lang="en-US" dirty="0" err="1"/>
              <a:t>utilizada</a:t>
            </a:r>
            <a:r>
              <a:rPr lang="en-US" dirty="0"/>
              <a:t> para o </a:t>
            </a:r>
            <a:r>
              <a:rPr lang="en-US" dirty="0" err="1"/>
              <a:t>desenvolvimento</a:t>
            </a:r>
            <a:r>
              <a:rPr lang="en-US" dirty="0"/>
              <a:t> de </a:t>
            </a:r>
            <a:r>
              <a:rPr lang="en-US" dirty="0" err="1"/>
              <a:t>aplicações</a:t>
            </a:r>
            <a:r>
              <a:rPr lang="en-US" dirty="0"/>
              <a:t> para desktop, web, </a:t>
            </a:r>
            <a:r>
              <a:rPr lang="en-US" dirty="0" err="1"/>
              <a:t>dispositivos</a:t>
            </a:r>
            <a:r>
              <a:rPr lang="en-US" dirty="0"/>
              <a:t> </a:t>
            </a:r>
            <a:r>
              <a:rPr lang="en-US" dirty="0" err="1"/>
              <a:t>móveis</a:t>
            </a:r>
            <a:r>
              <a:rPr lang="en-US" dirty="0"/>
              <a:t>, </a:t>
            </a:r>
            <a:r>
              <a:rPr lang="en-US" dirty="0" err="1"/>
              <a:t>embarcados</a:t>
            </a:r>
            <a:r>
              <a:rPr lang="en-US" dirty="0"/>
              <a:t>, </a:t>
            </a:r>
            <a:r>
              <a:rPr lang="en-US" dirty="0" err="1"/>
              <a:t>além</a:t>
            </a:r>
            <a:r>
              <a:rPr lang="en-US" dirty="0"/>
              <a:t> de ser </a:t>
            </a:r>
            <a:r>
              <a:rPr lang="en-US" dirty="0" err="1"/>
              <a:t>amplamente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para </a:t>
            </a:r>
            <a:r>
              <a:rPr lang="en-US" dirty="0" err="1"/>
              <a:t>análise</a:t>
            </a:r>
            <a:r>
              <a:rPr lang="en-US" dirty="0"/>
              <a:t> de dados.</a:t>
            </a:r>
          </a:p>
        </p:txBody>
      </p: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85718103-F33D-4EA9-AD51-0796A47139DF}"/>
              </a:ext>
            </a:extLst>
          </p:cNvPr>
          <p:cNvGrpSpPr/>
          <p:nvPr/>
        </p:nvGrpSpPr>
        <p:grpSpPr>
          <a:xfrm>
            <a:off x="448733" y="2477911"/>
            <a:ext cx="11368617" cy="3000348"/>
            <a:chOff x="448733" y="2477911"/>
            <a:chExt cx="11368617" cy="3000348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551A14C4-0683-460B-8E2A-D744524696B5}"/>
                </a:ext>
              </a:extLst>
            </p:cNvPr>
            <p:cNvGrpSpPr/>
            <p:nvPr/>
          </p:nvGrpSpPr>
          <p:grpSpPr>
            <a:xfrm>
              <a:off x="448733" y="2477911"/>
              <a:ext cx="11368617" cy="1322889"/>
              <a:chOff x="448733" y="2167467"/>
              <a:chExt cx="11368617" cy="1322889"/>
            </a:xfrm>
          </p:grpSpPr>
          <p:pic>
            <p:nvPicPr>
              <p:cNvPr id="5" name="Gráfico 5" descr="Processador">
                <a:extLst>
                  <a:ext uri="{FF2B5EF4-FFF2-40B4-BE49-F238E27FC236}">
                    <a16:creationId xmlns:a16="http://schemas.microsoft.com/office/drawing/2014/main" id="{C61D4527-4E26-4862-87E9-2A76FAF48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914466" y="21674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" name="Gráfico 5" descr="Robô">
                <a:extLst>
                  <a:ext uri="{FF2B5EF4-FFF2-40B4-BE49-F238E27FC236}">
                    <a16:creationId xmlns:a16="http://schemas.microsoft.com/office/drawing/2014/main" id="{C98EC1C9-F7F1-49F6-B4D6-9582226ABB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880578" y="216746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8" name="Gráfico 8" descr="Cabeça com engrenagens">
                <a:extLst>
                  <a:ext uri="{FF2B5EF4-FFF2-40B4-BE49-F238E27FC236}">
                    <a16:creationId xmlns:a16="http://schemas.microsoft.com/office/drawing/2014/main" id="{D5A977E6-391E-4B2C-A462-BEAC1928C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267359" y="2168798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0" name="Gráfico 10" descr="Web Design">
                <a:extLst>
                  <a:ext uri="{FF2B5EF4-FFF2-40B4-BE49-F238E27FC236}">
                    <a16:creationId xmlns:a16="http://schemas.microsoft.com/office/drawing/2014/main" id="{B35C0E9A-4DBF-4888-BA8F-BB87C5206F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1282460" y="216879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EDAC0424-AF9E-4A20-9074-0A497B5F5D46}"/>
                  </a:ext>
                </a:extLst>
              </p:cNvPr>
              <p:cNvSpPr txBox="1"/>
              <p:nvPr/>
            </p:nvSpPr>
            <p:spPr>
              <a:xfrm>
                <a:off x="448733" y="3115732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dirty="0"/>
                  <a:t>Desenvolvimento Web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7BDCCBB-4866-4A4E-B689-5B578A1D91DC}"/>
                  </a:ext>
                </a:extLst>
              </p:cNvPr>
              <p:cNvSpPr txBox="1"/>
              <p:nvPr/>
            </p:nvSpPr>
            <p:spPr>
              <a:xfrm>
                <a:off x="3357386" y="3117496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dirty="0"/>
                  <a:t>Inteligência Artificial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32CDA29F-1B67-4FD3-81DC-8927D57D2B5D}"/>
                  </a:ext>
                </a:extLst>
              </p:cNvPr>
              <p:cNvSpPr txBox="1"/>
              <p:nvPr/>
            </p:nvSpPr>
            <p:spPr>
              <a:xfrm>
                <a:off x="8933039" y="3119260"/>
                <a:ext cx="2884311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dirty="0"/>
                  <a:t>IOT – Internet das Coisas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5FEF25A-4DB9-4E17-9A84-7B59990E3F6F}"/>
                  </a:ext>
                </a:extLst>
              </p:cNvPr>
              <p:cNvSpPr txBox="1"/>
              <p:nvPr/>
            </p:nvSpPr>
            <p:spPr>
              <a:xfrm>
                <a:off x="6042025" y="3121024"/>
                <a:ext cx="2841977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dirty="0" err="1"/>
                  <a:t>Scripting</a:t>
                </a:r>
                <a:r>
                  <a:rPr lang="pt-BR" dirty="0"/>
                  <a:t> e Automação</a:t>
                </a:r>
              </a:p>
            </p:txBody>
          </p:sp>
        </p:grp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6F52E7D7-041F-478E-B0CC-858437ECC7BD}"/>
                </a:ext>
              </a:extLst>
            </p:cNvPr>
            <p:cNvGrpSpPr/>
            <p:nvPr/>
          </p:nvGrpSpPr>
          <p:grpSpPr>
            <a:xfrm>
              <a:off x="448733" y="4100688"/>
              <a:ext cx="11365090" cy="1377571"/>
              <a:chOff x="448733" y="4100688"/>
              <a:chExt cx="11365090" cy="1377571"/>
            </a:xfrm>
          </p:grpSpPr>
          <p:pic>
            <p:nvPicPr>
              <p:cNvPr id="15" name="Gráfico 15" descr="Programa">
                <a:extLst>
                  <a:ext uri="{FF2B5EF4-FFF2-40B4-BE49-F238E27FC236}">
                    <a16:creationId xmlns:a16="http://schemas.microsoft.com/office/drawing/2014/main" id="{E5D3C049-8C21-4327-B54B-7AD3C1335D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1278467" y="410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E70586C0-9AFB-45E8-95BB-54BC10FA9445}"/>
                  </a:ext>
                </a:extLst>
              </p:cNvPr>
              <p:cNvSpPr txBox="1"/>
              <p:nvPr/>
            </p:nvSpPr>
            <p:spPr>
              <a:xfrm>
                <a:off x="448733" y="5105399"/>
                <a:ext cx="2743200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dirty="0"/>
                  <a:t>Computação Gráfica</a:t>
                </a:r>
              </a:p>
            </p:txBody>
          </p:sp>
          <p:pic>
            <p:nvPicPr>
              <p:cNvPr id="20" name="Gráfico 20" descr="Banco de dados">
                <a:extLst>
                  <a:ext uri="{FF2B5EF4-FFF2-40B4-BE49-F238E27FC236}">
                    <a16:creationId xmlns:a16="http://schemas.microsoft.com/office/drawing/2014/main" id="{F2522EC4-DB52-4E17-ABD1-64E48435C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4227689" y="410068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DA9A3FD-9EE3-47ED-8481-F02639013192}"/>
                  </a:ext>
                </a:extLst>
              </p:cNvPr>
              <p:cNvSpPr txBox="1"/>
              <p:nvPr/>
            </p:nvSpPr>
            <p:spPr>
              <a:xfrm>
                <a:off x="4091164" y="5107163"/>
                <a:ext cx="1176867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dirty="0"/>
                  <a:t>Big Data</a:t>
                </a:r>
              </a:p>
            </p:txBody>
          </p:sp>
          <p:pic>
            <p:nvPicPr>
              <p:cNvPr id="23" name="Gráfico 23" descr="Béquer">
                <a:extLst>
                  <a:ext uri="{FF2B5EF4-FFF2-40B4-BE49-F238E27FC236}">
                    <a16:creationId xmlns:a16="http://schemas.microsoft.com/office/drawing/2014/main" id="{2BC4C048-0CEA-4E32-B861-EE12D2752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6880578" y="4100689"/>
                <a:ext cx="914400" cy="914400"/>
              </a:xfrm>
              <a:prstGeom prst="rect">
                <a:avLst/>
              </a:prstGeom>
            </p:spPr>
          </p:pic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4B314B74-6FF0-461B-90F2-CDAB66CCD637}"/>
                  </a:ext>
                </a:extLst>
              </p:cNvPr>
              <p:cNvSpPr txBox="1"/>
              <p:nvPr/>
            </p:nvSpPr>
            <p:spPr>
              <a:xfrm>
                <a:off x="6040261" y="5108927"/>
                <a:ext cx="316653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dirty="0"/>
                  <a:t>Enquadramento de Testes</a:t>
                </a:r>
                <a:endParaRPr lang="en-US" dirty="0"/>
              </a:p>
            </p:txBody>
          </p:sp>
          <p:pic>
            <p:nvPicPr>
              <p:cNvPr id="29" name="Gráfico 29" descr="Átomo">
                <a:extLst>
                  <a:ext uri="{FF2B5EF4-FFF2-40B4-BE49-F238E27FC236}">
                    <a16:creationId xmlns:a16="http://schemas.microsoft.com/office/drawing/2014/main" id="{853BC113-8892-4173-B4B9-1466D46D38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9985022" y="419946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CEC221DC-3D92-4D70-BA5C-8D0494EF5245}"/>
                  </a:ext>
                </a:extLst>
              </p:cNvPr>
              <p:cNvSpPr txBox="1"/>
              <p:nvPr/>
            </p:nvSpPr>
            <p:spPr>
              <a:xfrm>
                <a:off x="9423400" y="5105399"/>
                <a:ext cx="2390423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pt-BR" dirty="0"/>
                  <a:t>Ciência de Dados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813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3326"/>
            <a:ext cx="1216006" cy="1216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7F7F7F"/>
                </a:solidFill>
              </a:rPr>
              <a:t>Criado por: Jason Volney Silva - 19/03/20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9A07A6-94FE-4F12-A842-2CA928242862}"/>
              </a:ext>
            </a:extLst>
          </p:cNvPr>
          <p:cNvSpPr txBox="1"/>
          <p:nvPr/>
        </p:nvSpPr>
        <p:spPr>
          <a:xfrm>
            <a:off x="1069624" y="265289"/>
            <a:ext cx="10433754" cy="27392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/>
              <a:t>Declaração e atribuição de variáveis</a:t>
            </a:r>
          </a:p>
          <a:p>
            <a:endParaRPr lang="pt-BR" b="1" dirty="0">
              <a:ea typeface="+mn-lt"/>
              <a:cs typeface="+mn-lt"/>
            </a:endParaRPr>
          </a:p>
          <a:p>
            <a:endParaRPr lang="pt-BR" b="1" dirty="0">
              <a:ea typeface="+mn-lt"/>
              <a:cs typeface="+mn-lt"/>
            </a:endParaRPr>
          </a:p>
          <a:p>
            <a:endParaRPr lang="pt-BR" b="1" dirty="0">
              <a:ea typeface="+mn-lt"/>
              <a:cs typeface="+mn-lt"/>
            </a:endParaRPr>
          </a:p>
          <a:p>
            <a:pPr algn="just"/>
            <a:r>
              <a:rPr lang="pt-BR" dirty="0">
                <a:ea typeface="+mn-lt"/>
                <a:cs typeface="+mn-lt"/>
              </a:rPr>
              <a:t>Assim como em outras linguagens, o Python pode manipular variáveis básicas como </a:t>
            </a:r>
            <a:r>
              <a:rPr lang="pt-BR" dirty="0" err="1">
                <a:ea typeface="+mn-lt"/>
                <a:cs typeface="+mn-lt"/>
              </a:rPr>
              <a:t>strings</a:t>
            </a:r>
            <a:r>
              <a:rPr lang="pt-BR" dirty="0">
                <a:ea typeface="+mn-lt"/>
                <a:cs typeface="+mn-lt"/>
              </a:rPr>
              <a:t> (palavras ou cadeias de caracteres), inteiros e reais (</a:t>
            </a:r>
            <a:r>
              <a:rPr lang="pt-BR" dirty="0" err="1">
                <a:ea typeface="+mn-lt"/>
                <a:cs typeface="+mn-lt"/>
              </a:rPr>
              <a:t>float</a:t>
            </a:r>
            <a:r>
              <a:rPr lang="pt-BR" dirty="0">
                <a:ea typeface="+mn-lt"/>
                <a:cs typeface="+mn-lt"/>
              </a:rPr>
              <a:t>). Para criá-las, basta utilizar um comando de atribuição, que define seu tipo e seu valor, conforme vemos no código abaixo:</a:t>
            </a:r>
            <a:endParaRPr lang="pt-BR"/>
          </a:p>
          <a:p>
            <a:pPr algn="l"/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B132DC9-6E6F-413E-8A3F-6CE34897B2E6}"/>
              </a:ext>
            </a:extLst>
          </p:cNvPr>
          <p:cNvSpPr txBox="1"/>
          <p:nvPr/>
        </p:nvSpPr>
        <p:spPr>
          <a:xfrm>
            <a:off x="1069623" y="3736623"/>
            <a:ext cx="1043375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Source Serif Pro"/>
              </a:rPr>
              <a:t>Nesse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trecho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foram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feitas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três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atribuições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. Na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linha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1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foi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atribuída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uma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string para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uma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nova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variável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chamada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 </a:t>
            </a:r>
            <a:r>
              <a:rPr lang="en-US" dirty="0" err="1">
                <a:solidFill>
                  <a:srgbClr val="FFFFFF"/>
                </a:solidFill>
                <a:latin typeface="Roboto mono"/>
              </a:rPr>
              <a:t>mensagem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. Na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linha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2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foi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atribuído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o valor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inteiro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25 para 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n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 e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terceira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linha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foi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atribuído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um valor decimal para 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variável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 </a:t>
            </a:r>
            <a:r>
              <a:rPr lang="en-US" dirty="0">
                <a:solidFill>
                  <a:srgbClr val="FFFFFF"/>
                </a:solidFill>
                <a:latin typeface="Roboto mono"/>
              </a:rPr>
              <a:t>pi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.</a:t>
            </a:r>
          </a:p>
          <a:p>
            <a:endParaRPr lang="en-US" dirty="0">
              <a:solidFill>
                <a:srgbClr val="FFFFFF"/>
              </a:solidFill>
              <a:latin typeface="Source Serif Pro"/>
            </a:endParaRPr>
          </a:p>
          <a:p>
            <a:pPr algn="just"/>
            <a:r>
              <a:rPr lang="en-US" dirty="0">
                <a:solidFill>
                  <a:srgbClr val="FFFFFF"/>
                </a:solidFill>
                <a:latin typeface="Source Serif Pro"/>
              </a:rPr>
              <a:t>Observe que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não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foi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necessário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fazer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uma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declaração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explícita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de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cada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variável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indicando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o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tipo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ao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qual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ela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pertence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, pois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isso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é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definido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pelo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valor que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ela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armazena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conforme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vemos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no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código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abaixo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:</a:t>
            </a:r>
          </a:p>
        </p:txBody>
      </p:sp>
      <p:pic>
        <p:nvPicPr>
          <p:cNvPr id="18" name="Imagem 20" descr="Fundo preto com letras brancas&#10;&#10;Descrição gerada com alta confiança">
            <a:extLst>
              <a:ext uri="{FF2B5EF4-FFF2-40B4-BE49-F238E27FC236}">
                <a16:creationId xmlns:a16="http://schemas.microsoft.com/office/drawing/2014/main" id="{80B15B0C-B0C3-49AA-928D-3721A11BD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512" y="2521239"/>
            <a:ext cx="8909755" cy="1109966"/>
          </a:xfrm>
          <a:prstGeom prst="rect">
            <a:avLst/>
          </a:prstGeom>
          <a:ln w="57150"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90338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3326"/>
            <a:ext cx="1216006" cy="1216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7F7F7F"/>
                </a:solidFill>
              </a:rPr>
              <a:t>Criado por: Jason Volney Silva - 19/03/20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9A07A6-94FE-4F12-A842-2CA928242862}"/>
              </a:ext>
            </a:extLst>
          </p:cNvPr>
          <p:cNvSpPr txBox="1"/>
          <p:nvPr/>
        </p:nvSpPr>
        <p:spPr>
          <a:xfrm>
            <a:off x="1069624" y="265289"/>
            <a:ext cx="104337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/>
              <a:t>Declaração e atribuição de variáveis</a:t>
            </a:r>
          </a:p>
        </p:txBody>
      </p:sp>
      <p:pic>
        <p:nvPicPr>
          <p:cNvPr id="2" name="Imagem 2" descr="Imagem em preto e branco&#10;&#10;Descrição gerada com alta confiança">
            <a:extLst>
              <a:ext uri="{FF2B5EF4-FFF2-40B4-BE49-F238E27FC236}">
                <a16:creationId xmlns:a16="http://schemas.microsoft.com/office/drawing/2014/main" id="{EF0C7E27-6289-4F97-ADCC-C5ECDAA6A2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" r="433" b="1351"/>
          <a:stretch/>
        </p:blipFill>
        <p:spPr>
          <a:xfrm>
            <a:off x="1365971" y="1496553"/>
            <a:ext cx="9844787" cy="2110054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61F1887-1C3B-4873-860B-7ED57019BCA6}"/>
              </a:ext>
            </a:extLst>
          </p:cNvPr>
          <p:cNvSpPr txBox="1"/>
          <p:nvPr/>
        </p:nvSpPr>
        <p:spPr>
          <a:xfrm>
            <a:off x="1069623" y="4159956"/>
            <a:ext cx="1043375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Source Serif Pro"/>
              </a:rPr>
              <a:t>Nesse código, a linha 2 indica que a variável pertence à classe string. A linha 4 indica que a variável representa a classe de inteiros. Por sua vez, a sexta linha indica que a variável </a:t>
            </a:r>
            <a:r>
              <a:rPr lang="en-US">
                <a:solidFill>
                  <a:srgbClr val="FFFFFF"/>
                </a:solidFill>
                <a:latin typeface="Roboto mono"/>
              </a:rPr>
              <a:t>pi</a:t>
            </a:r>
            <a:r>
              <a:rPr lang="en-US">
                <a:solidFill>
                  <a:srgbClr val="FFFFFF"/>
                </a:solidFill>
                <a:latin typeface="Source Serif Pro"/>
              </a:rPr>
              <a:t> é do tipo float.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47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3326"/>
            <a:ext cx="1216006" cy="1216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7F7F7F"/>
                </a:solidFill>
              </a:rPr>
              <a:t>Criado por: Jason Volney Silva - 19/03/20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9A07A6-94FE-4F12-A842-2CA928242862}"/>
              </a:ext>
            </a:extLst>
          </p:cNvPr>
          <p:cNvSpPr txBox="1"/>
          <p:nvPr/>
        </p:nvSpPr>
        <p:spPr>
          <a:xfrm>
            <a:off x="1069624" y="265289"/>
            <a:ext cx="104337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/>
              <a:t>Declaração e atribuição de variáveis</a:t>
            </a:r>
          </a:p>
        </p:txBody>
      </p:sp>
      <p:pic>
        <p:nvPicPr>
          <p:cNvPr id="3" name="Imagem 7" descr="Imagem em preto e branco&#10;&#10;Descrição gerada com alta confiança">
            <a:extLst>
              <a:ext uri="{FF2B5EF4-FFF2-40B4-BE49-F238E27FC236}">
                <a16:creationId xmlns:a16="http://schemas.microsoft.com/office/drawing/2014/main" id="{61B2516B-0F15-4E84-A7D3-6CA0BF27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700" y="1984381"/>
            <a:ext cx="8911086" cy="1815197"/>
          </a:xfrm>
          <a:prstGeom prst="rect">
            <a:avLst/>
          </a:prstGeom>
          <a:ln w="57150">
            <a:solidFill>
              <a:schemeClr val="bg2"/>
            </a:solidFill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AB94154-8DCD-4F75-9A86-9083A5C1B79A}"/>
              </a:ext>
            </a:extLst>
          </p:cNvPr>
          <p:cNvSpPr txBox="1"/>
          <p:nvPr/>
        </p:nvSpPr>
        <p:spPr>
          <a:xfrm>
            <a:off x="1069623" y="1351844"/>
            <a:ext cx="1047608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FFFFFF"/>
                </a:solidFill>
                <a:latin typeface="Source Serif Pro"/>
              </a:rPr>
              <a:t>Para exibir o conteúdo dessas variáveis utilizamos o comando de impressão print, da seguinte forma: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041E407-16E5-4CD7-AF77-0120841274C8}"/>
              </a:ext>
            </a:extLst>
          </p:cNvPr>
          <p:cNvSpPr txBox="1"/>
          <p:nvPr/>
        </p:nvSpPr>
        <p:spPr>
          <a:xfrm>
            <a:off x="1069623" y="4032956"/>
            <a:ext cx="1064542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FFFFFF"/>
                </a:solidFill>
                <a:latin typeface="Montserrat"/>
              </a:rPr>
              <a:t>Nomeando</a:t>
            </a:r>
            <a:r>
              <a:rPr lang="en-US" dirty="0">
                <a:solidFill>
                  <a:srgbClr val="FFFFFF"/>
                </a:solidFill>
                <a:latin typeface="Montserra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Montserrat"/>
              </a:rPr>
              <a:t>variáveis</a:t>
            </a:r>
          </a:p>
          <a:p>
            <a:endParaRPr lang="en-US" dirty="0">
              <a:solidFill>
                <a:srgbClr val="FFFFFF"/>
              </a:solidFill>
              <a:latin typeface="Montserrat"/>
            </a:endParaRPr>
          </a:p>
          <a:p>
            <a:r>
              <a:rPr lang="en-US" dirty="0">
                <a:solidFill>
                  <a:srgbClr val="FFFFFF"/>
                </a:solidFill>
                <a:latin typeface="Source Serif Pro"/>
              </a:rPr>
              <a:t>As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variáveis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podem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ser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nomeadas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conforme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vontade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do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programador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, com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nomes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longos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contendo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letras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e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números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. No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entanto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elas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devem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necessariamente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começar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com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letras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minúsculas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.</a:t>
            </a:r>
          </a:p>
          <a:p>
            <a:r>
              <a:rPr lang="en-US" dirty="0" err="1">
                <a:solidFill>
                  <a:srgbClr val="FFFFFF"/>
                </a:solidFill>
                <a:latin typeface="Source Serif Pro"/>
              </a:rPr>
              <a:t>Além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dessa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regra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é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importante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também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estar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atento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às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palavras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reservadas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da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linguagem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(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Figura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1), que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não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podem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ser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utilizadas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para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nomear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Source Serif Pro"/>
              </a:rPr>
              <a:t>variáveis</a:t>
            </a:r>
            <a:r>
              <a:rPr lang="en-US" dirty="0">
                <a:solidFill>
                  <a:srgbClr val="FFFFFF"/>
                </a:solidFill>
                <a:latin typeface="Source Serif Pr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13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3326"/>
            <a:ext cx="1216006" cy="1216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7F7F7F"/>
                </a:solidFill>
              </a:rPr>
              <a:t>Criado por: Jason Volney Silva - 19/03/20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89A07A6-94FE-4F12-A842-2CA928242862}"/>
              </a:ext>
            </a:extLst>
          </p:cNvPr>
          <p:cNvSpPr txBox="1"/>
          <p:nvPr/>
        </p:nvSpPr>
        <p:spPr>
          <a:xfrm>
            <a:off x="1069624" y="265289"/>
            <a:ext cx="1043375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800" dirty="0"/>
              <a:t>Palavras reservadas da linguagem Python</a:t>
            </a:r>
            <a:endParaRPr lang="pt-BR" dirty="0"/>
          </a:p>
        </p:txBody>
      </p:sp>
      <p:pic>
        <p:nvPicPr>
          <p:cNvPr id="2" name="Imagem 4" descr="Tela de computador com texto preto sobre fundo branco&#10;&#10;Descrição gerada com alta confiança">
            <a:extLst>
              <a:ext uri="{FF2B5EF4-FFF2-40B4-BE49-F238E27FC236}">
                <a16:creationId xmlns:a16="http://schemas.microsoft.com/office/drawing/2014/main" id="{3976D0E1-641E-41F1-9676-404043F9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552" y="1495873"/>
            <a:ext cx="10449463" cy="40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 descr="Uma imagem contendo relógio&#10;&#10;Descrição gerada com muito alta confiança">
            <a:extLst>
              <a:ext uri="{FF2B5EF4-FFF2-40B4-BE49-F238E27FC236}">
                <a16:creationId xmlns:a16="http://schemas.microsoft.com/office/drawing/2014/main" id="{5D6B8D51-5174-4DBB-931B-F1F226829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19" y="73326"/>
            <a:ext cx="1216006" cy="121600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CF8EFCD-7082-432B-91C0-7255C88B09E0}"/>
              </a:ext>
            </a:extLst>
          </p:cNvPr>
          <p:cNvSpPr txBox="1"/>
          <p:nvPr/>
        </p:nvSpPr>
        <p:spPr>
          <a:xfrm>
            <a:off x="8274710" y="6477539"/>
            <a:ext cx="3763992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1400" dirty="0">
                <a:solidFill>
                  <a:srgbClr val="7F7F7F"/>
                </a:solidFill>
              </a:rPr>
              <a:t>Criado por: Jason Volney Silva - 19/03/20</a:t>
            </a:r>
            <a:endParaRPr lang="pt-BR" dirty="0">
              <a:solidFill>
                <a:srgbClr val="7F7F7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8E1DEC-F159-44B2-9D04-957DB95E09D1}"/>
              </a:ext>
            </a:extLst>
          </p:cNvPr>
          <p:cNvSpPr txBox="1"/>
          <p:nvPr/>
        </p:nvSpPr>
        <p:spPr>
          <a:xfrm>
            <a:off x="872068" y="787401"/>
            <a:ext cx="11153421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Fontes:</a:t>
            </a:r>
            <a:endParaRPr lang="pt-BR" sz="2800"/>
          </a:p>
          <a:p>
            <a:pPr marL="285750" indent="-285750">
              <a:lnSpc>
                <a:spcPct val="300000"/>
              </a:lnSpc>
              <a:buFont typeface="Arial"/>
              <a:buChar char="•"/>
            </a:pPr>
            <a:r>
              <a:rPr lang="en-US" dirty="0">
                <a:hlinkClick r:id="rId3"/>
              </a:rPr>
              <a:t>http://mindbending.org/pt/a-historia-do-python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hlinkClick r:id="rId4"/>
              </a:rPr>
              <a:t>https://pt.wikibooks.org/wiki/Python/Introdu%C3%A7%C3%A3o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5"/>
              </a:rPr>
              <a:t>https://play.google.com/store/apps/details?id=com.feteps.projeto.aprendapython&amp;hl=pt_BR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6"/>
              </a:rPr>
              <a:t>https://www.hostgator.com.br/blog/10-motivos-para-voce-aprender-python/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7"/>
              </a:rPr>
              <a:t>https://kivy.org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8"/>
              </a:rPr>
              <a:t>http://devfuria.com.br/python/</a:t>
            </a:r>
          </a:p>
          <a:p>
            <a:pPr marL="285750" indent="-285750">
              <a:buFont typeface="Arial"/>
              <a:buChar char="•"/>
            </a:pPr>
            <a:endParaRPr lang="en-US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  <a:hlinkClick r:id="rId9"/>
              </a:rPr>
              <a:t>https://www.devmedia.com.br/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472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Malha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436</cp:revision>
  <dcterms:created xsi:type="dcterms:W3CDTF">2020-03-20T00:32:05Z</dcterms:created>
  <dcterms:modified xsi:type="dcterms:W3CDTF">2020-03-20T01:53:16Z</dcterms:modified>
</cp:coreProperties>
</file>