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70" d="100"/>
          <a:sy n="70" d="100"/>
        </p:scale>
        <p:origin x="343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6417B-3A62-4BDE-9582-14E7F85C90EE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00B5-6CC6-4763-BF9A-0D5A0E078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10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44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8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CC5F62D-59C4-4D38-9262-4436194A0CB8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47E4609-EDF1-432C-BBA0-D26F923497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8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914" y="2207712"/>
            <a:ext cx="10619693" cy="167134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Credit one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400" dirty="0" smtClean="0"/>
              <a:t>Reducing customer defaults Strategic overview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Author: Jason </a:t>
            </a:r>
            <a:r>
              <a:rPr lang="en-US" dirty="0" smtClean="0"/>
              <a:t>Rodriguez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6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5. Presentation of Results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9188" y="107592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Stakeholder Analysis:</a:t>
            </a:r>
            <a:r>
              <a:rPr lang="en-US" sz="2000" dirty="0" smtClean="0"/>
              <a:t> identify all key stakeholders to identify the appropriate level of information needed and style of communication to produce. </a:t>
            </a:r>
            <a:r>
              <a:rPr lang="en-US" sz="2000" i="1" dirty="0" smtClean="0"/>
              <a:t>For example, when presenting to technical community we may leverage more codes review and white papers whereas when presenting to executive leadership summarize findings and business challenges will be delivered.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Communication: </a:t>
            </a:r>
            <a:r>
              <a:rPr lang="en-US" sz="2000" dirty="0" smtClean="0"/>
              <a:t>present key findings and model results to key stakeholders by 30-May-2020. 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498369" y="303334"/>
            <a:ext cx="2552117" cy="2336452"/>
            <a:chOff x="1132696" y="1043561"/>
            <a:chExt cx="6769741" cy="574895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 flipH="1">
              <a:off x="2263166" y="1712811"/>
              <a:ext cx="4590315" cy="4362960"/>
              <a:chOff x="1961452" y="1498209"/>
              <a:chExt cx="5151625" cy="4847048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00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1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2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3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4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5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210C46E3-D24B-464F-B9A2-6FE69328481C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2372" y="1043561"/>
              <a:ext cx="5748345" cy="5748953"/>
            </a:xfrm>
            <a:prstGeom prst="ellipse">
              <a:avLst/>
            </a:prstGeom>
            <a:noFill/>
            <a:ln w="9525" cap="rnd" cmpd="sng">
              <a:solidFill>
                <a:srgbClr val="B3B3B3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000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xmlns="" id="{30FF0DFE-467B-8140-B75E-77E8E30B913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021468" y="2453800"/>
              <a:ext cx="3003344" cy="30036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>
              <a:off x="1967803" y="1498209"/>
              <a:ext cx="5151625" cy="4847048"/>
              <a:chOff x="1961452" y="1498209"/>
              <a:chExt cx="5151625" cy="4847048"/>
            </a:xfrm>
          </p:grpSpPr>
          <p:sp>
            <p:nvSpPr>
              <p:cNvPr id="92" name="Oval 3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93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4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6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7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8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BA819F88-D97E-794C-B59E-FB967C416C9A}"/>
                </a:ext>
              </a:extLst>
            </p:cNvPr>
            <p:cNvGrpSpPr/>
            <p:nvPr/>
          </p:nvGrpSpPr>
          <p:grpSpPr>
            <a:xfrm>
              <a:off x="3686770" y="1274867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xmlns="" id="{66B995A2-255F-EC4C-B3A1-3171313D7EAE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8D6489B2-80AF-7648-AC17-F2DBC2F6E4E3}"/>
                  </a:ext>
                </a:extLst>
              </p:cNvPr>
              <p:cNvSpPr/>
              <p:nvPr/>
            </p:nvSpPr>
            <p:spPr>
              <a:xfrm>
                <a:off x="2693442" y="3191409"/>
                <a:ext cx="1262059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1. Define Goal(s)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76B7C708-216C-8443-81C3-A89F5EEABCBE}"/>
                </a:ext>
              </a:extLst>
            </p:cNvPr>
            <p:cNvGrpSpPr/>
            <p:nvPr/>
          </p:nvGrpSpPr>
          <p:grpSpPr>
            <a:xfrm>
              <a:off x="3703917" y="5844779"/>
              <a:ext cx="1665278" cy="701955"/>
              <a:chOff x="2449156" y="3084132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xmlns="" id="{0F70AB2C-0D3A-3047-94FA-23091E2E3666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A000C295-2985-0D4A-A30B-1B9A1EC42EF5}"/>
                  </a:ext>
                </a:extLst>
              </p:cNvPr>
              <p:cNvSpPr/>
              <p:nvPr/>
            </p:nvSpPr>
            <p:spPr>
              <a:xfrm>
                <a:off x="2491487" y="3084132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4. Evaluate / Critique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CEBB79B5-337E-AC49-A58E-275DEB238D3E}"/>
                </a:ext>
              </a:extLst>
            </p:cNvPr>
            <p:cNvGrpSpPr/>
            <p:nvPr/>
          </p:nvGrpSpPr>
          <p:grpSpPr>
            <a:xfrm>
              <a:off x="6237159" y="4264662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xmlns="" id="{1DE616B9-E020-0A44-AE90-97BF209620B1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BA2B9500-1296-344A-88D4-F50A3BC58AEB}"/>
                  </a:ext>
                </a:extLst>
              </p:cNvPr>
              <p:cNvSpPr/>
              <p:nvPr/>
            </p:nvSpPr>
            <p:spPr>
              <a:xfrm>
                <a:off x="2740152" y="3201567"/>
                <a:ext cx="1184845" cy="864004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3. Build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FA733654-DC40-574F-BB20-B978310065C8}"/>
                </a:ext>
              </a:extLst>
            </p:cNvPr>
            <p:cNvGrpSpPr/>
            <p:nvPr/>
          </p:nvGrpSpPr>
          <p:grpSpPr>
            <a:xfrm>
              <a:off x="1132696" y="4251003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xmlns="" id="{4B24AC8B-BBD4-BC44-8387-285BDAC55A10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solidFill>
                <a:srgbClr val="00B050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1A6206B4-78C4-CB4E-8732-01ADE9888430}"/>
                  </a:ext>
                </a:extLst>
              </p:cNvPr>
              <p:cNvSpPr/>
              <p:nvPr/>
            </p:nvSpPr>
            <p:spPr>
              <a:xfrm>
                <a:off x="2654226" y="3201565"/>
                <a:ext cx="1272491" cy="86400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5. Present Results 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119A424D-776A-DD4E-BC17-A25F8EB785CF}"/>
                </a:ext>
              </a:extLst>
            </p:cNvPr>
            <p:cNvGrpSpPr/>
            <p:nvPr/>
          </p:nvGrpSpPr>
          <p:grpSpPr>
            <a:xfrm>
              <a:off x="6237159" y="2416406"/>
              <a:ext cx="1665278" cy="701955"/>
              <a:chOff x="2449156" y="3044503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xmlns="" id="{6A6741C7-C93D-5A44-97D3-565D4BAFAE0D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F4DE7EEB-E3A3-DD43-9081-1819A51E2EFD}"/>
                  </a:ext>
                </a:extLst>
              </p:cNvPr>
              <p:cNvSpPr/>
              <p:nvPr/>
            </p:nvSpPr>
            <p:spPr>
              <a:xfrm>
                <a:off x="2505441" y="3044503"/>
                <a:ext cx="151388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2. Collect / Manage Data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04E53128-2B16-4C41-99A2-ECF2E518737F}"/>
                </a:ext>
              </a:extLst>
            </p:cNvPr>
            <p:cNvGrpSpPr/>
            <p:nvPr/>
          </p:nvGrpSpPr>
          <p:grpSpPr>
            <a:xfrm>
              <a:off x="1132696" y="2419154"/>
              <a:ext cx="1665278" cy="701955"/>
              <a:chOff x="2449156" y="3071009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xmlns="" id="{D8B4D261-62F0-B348-AC8F-7818EBDB029B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99008564-D95C-754D-A71D-01B3C3741300}"/>
                  </a:ext>
                </a:extLst>
              </p:cNvPr>
              <p:cNvSpPr/>
              <p:nvPr/>
            </p:nvSpPr>
            <p:spPr>
              <a:xfrm>
                <a:off x="2486260" y="3071009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6. Deployment of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9" name="Oval 1">
              <a:extLst>
                <a:ext uri="{FF2B5EF4-FFF2-40B4-BE49-F238E27FC236}">
                  <a16:creationId xmlns:a16="http://schemas.microsoft.com/office/drawing/2014/main" xmlns="" id="{7D43531C-6660-414C-8663-0931012692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42820" y="2375139"/>
              <a:ext cx="3153180" cy="3153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0" name="Oval 1">
              <a:extLst>
                <a:ext uri="{FF2B5EF4-FFF2-40B4-BE49-F238E27FC236}">
                  <a16:creationId xmlns:a16="http://schemas.microsoft.com/office/drawing/2014/main" xmlns="" id="{B7B3D121-0F6B-8F4D-B5FC-EE10860FB1B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102464" y="2521637"/>
              <a:ext cx="2853176" cy="285348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1" name="Oval 1">
              <a:extLst>
                <a:ext uri="{FF2B5EF4-FFF2-40B4-BE49-F238E27FC236}">
                  <a16:creationId xmlns:a16="http://schemas.microsoft.com/office/drawing/2014/main" xmlns="" id="{A7584BC1-050E-6141-9C5A-0D2E1715F3D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79096" y="2598283"/>
              <a:ext cx="2705187" cy="2705475"/>
            </a:xfrm>
            <a:prstGeom prst="ellipse">
              <a:avLst/>
            </a:prstGeom>
            <a:solidFill>
              <a:schemeClr val="accent1">
                <a:lumMod val="75000"/>
                <a:alpha val="37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xmlns="" id="{1C4B6197-B6C3-E74E-8DAE-72DC3B3F7D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52698" y="2670751"/>
              <a:ext cx="2552571" cy="2552844"/>
            </a:xfrm>
            <a:prstGeom prst="ellipse">
              <a:avLst/>
            </a:prstGeom>
            <a:solidFill>
              <a:schemeClr val="accent1">
                <a:lumMod val="50000"/>
                <a:alpha val="3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3" name="Oval 3">
              <a:extLst>
                <a:ext uri="{FF2B5EF4-FFF2-40B4-BE49-F238E27FC236}">
                  <a16:creationId xmlns:a16="http://schemas.microsoft.com/office/drawing/2014/main" xmlns="" id="{E6BBBDAD-BC41-DA40-8AB2-2AB8C9759FD6}"/>
                </a:ext>
              </a:extLst>
            </p:cNvPr>
            <p:cNvSpPr/>
            <p:nvPr/>
          </p:nvSpPr>
          <p:spPr>
            <a:xfrm>
              <a:off x="3333228" y="2752509"/>
              <a:ext cx="2398522" cy="2398775"/>
            </a:xfrm>
            <a:prstGeom prst="ellipse">
              <a:avLst/>
            </a:prstGeom>
            <a:solidFill>
              <a:schemeClr val="bg1"/>
            </a:solidFill>
            <a:ln w="19050" cap="flat">
              <a:noFill/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0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5132E662-59D8-8A4B-B70E-6BEF5393448C}"/>
                </a:ext>
              </a:extLst>
            </p:cNvPr>
            <p:cNvGrpSpPr/>
            <p:nvPr/>
          </p:nvGrpSpPr>
          <p:grpSpPr>
            <a:xfrm>
              <a:off x="3765119" y="3204900"/>
              <a:ext cx="1508583" cy="1508743"/>
              <a:chOff x="3758769" y="3052831"/>
              <a:chExt cx="1508583" cy="1508743"/>
            </a:xfrm>
          </p:grpSpPr>
          <p:sp>
            <p:nvSpPr>
              <p:cNvPr id="75" name="Group">
                <a:extLst>
                  <a:ext uri="{FF2B5EF4-FFF2-40B4-BE49-F238E27FC236}">
                    <a16:creationId xmlns:a16="http://schemas.microsoft.com/office/drawing/2014/main" xmlns="" id="{12BE3EFE-4AA2-F84F-82A9-0D63210CB5CD}"/>
                  </a:ext>
                </a:extLst>
              </p:cNvPr>
              <p:cNvSpPr/>
              <p:nvPr/>
            </p:nvSpPr>
            <p:spPr>
              <a:xfrm>
                <a:off x="3758769" y="3052831"/>
                <a:ext cx="1508583" cy="1508743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tabLst>
                    <a:tab pos="647700" algn="l"/>
                    <a:tab pos="1308100" algn="l"/>
                    <a:tab pos="1968500" algn="l"/>
                  </a:tabLst>
                  <a:defRPr sz="14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1000" kern="0" dirty="0">
                  <a:solidFill>
                    <a:srgbClr val="FFFFFF"/>
                  </a:solidFill>
                  <a:latin typeface="Bebas Neue"/>
                  <a:sym typeface="Bebas Neue"/>
                </a:endParaRPr>
              </a:p>
            </p:txBody>
          </p:sp>
          <p:grpSp>
            <p:nvGrpSpPr>
              <p:cNvPr id="76" name="Group 15">
                <a:extLst>
                  <a:ext uri="{FF2B5EF4-FFF2-40B4-BE49-F238E27FC236}">
                    <a16:creationId xmlns:a16="http://schemas.microsoft.com/office/drawing/2014/main" xmlns="" id="{2BEFB99F-6D67-ED46-A1EA-785F74618E64}"/>
                  </a:ext>
                </a:extLst>
              </p:cNvPr>
              <p:cNvGrpSpPr/>
              <p:nvPr/>
            </p:nvGrpSpPr>
            <p:grpSpPr>
              <a:xfrm rot="11920966">
                <a:off x="3848734" y="3133527"/>
                <a:ext cx="1362945" cy="1362946"/>
                <a:chOff x="79557" y="79556"/>
                <a:chExt cx="1362942" cy="1362944"/>
              </a:xfrm>
            </p:grpSpPr>
            <p:sp>
              <p:nvSpPr>
                <p:cNvPr id="78" name="Овал 1">
                  <a:extLst>
                    <a:ext uri="{FF2B5EF4-FFF2-40B4-BE49-F238E27FC236}">
                      <a16:creationId xmlns:a16="http://schemas.microsoft.com/office/drawing/2014/main" xmlns="" id="{30249BC9-AC2C-1641-A4C9-C0FF587FA6B8}"/>
                    </a:ext>
                  </a:extLst>
                </p:cNvPr>
                <p:cNvSpPr/>
                <p:nvPr/>
              </p:nvSpPr>
              <p:spPr>
                <a:xfrm rot="9329568">
                  <a:off x="79557" y="79556"/>
                  <a:ext cx="1362942" cy="13629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path path="circle">
                    <a:fillToRect l="62278" t="119636" r="37721" b="-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  <p:sp>
              <p:nvSpPr>
                <p:cNvPr id="79" name="Полилиния 51">
                  <a:extLst>
                    <a:ext uri="{FF2B5EF4-FFF2-40B4-BE49-F238E27FC236}">
                      <a16:creationId xmlns:a16="http://schemas.microsoft.com/office/drawing/2014/main" xmlns="" id="{96FCF63E-447F-244D-B5C6-EFEE9A649DF0}"/>
                    </a:ext>
                  </a:extLst>
                </p:cNvPr>
                <p:cNvSpPr/>
                <p:nvPr/>
              </p:nvSpPr>
              <p:spPr>
                <a:xfrm rot="4970797">
                  <a:off x="1024876" y="849491"/>
                  <a:ext cx="465394" cy="355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50" y="468"/>
                      </a:lnTo>
                      <a:cubicBezTo>
                        <a:pt x="10458" y="2931"/>
                        <a:pt x="17520" y="10439"/>
                        <a:pt x="21211" y="20474"/>
                      </a:cubicBezTo>
                      <a:lnTo>
                        <a:pt x="21600" y="21600"/>
                      </a:lnTo>
                      <a:lnTo>
                        <a:pt x="21431" y="21500"/>
                      </a:lnTo>
                      <a:cubicBezTo>
                        <a:pt x="18065" y="19635"/>
                        <a:pt x="14365" y="18604"/>
                        <a:pt x="10480" y="18604"/>
                      </a:cubicBezTo>
                      <a:cubicBezTo>
                        <a:pt x="9994" y="18604"/>
                        <a:pt x="9512" y="18620"/>
                        <a:pt x="9032" y="18652"/>
                      </a:cubicBezTo>
                      <a:lnTo>
                        <a:pt x="8101" y="18745"/>
                      </a:lnTo>
                      <a:lnTo>
                        <a:pt x="7883" y="17506"/>
                      </a:lnTo>
                      <a:cubicBezTo>
                        <a:pt x="6611" y="11031"/>
                        <a:pt x="4028" y="5244"/>
                        <a:pt x="528" y="6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</p:grpSp>
          <p:sp>
            <p:nvSpPr>
              <p:cNvPr id="77" name="Rechteck 43">
                <a:extLst>
                  <a:ext uri="{FF2B5EF4-FFF2-40B4-BE49-F238E27FC236}">
                    <a16:creationId xmlns:a16="http://schemas.microsoft.com/office/drawing/2014/main" xmlns="" id="{349BB260-5EF7-CD44-A41D-F9B261FC8E77}"/>
                  </a:ext>
                </a:extLst>
              </p:cNvPr>
              <p:cNvSpPr txBox="1"/>
              <p:nvPr/>
            </p:nvSpPr>
            <p:spPr>
              <a:xfrm>
                <a:off x="3796496" y="3550659"/>
                <a:ext cx="1447396" cy="45362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6000" tIns="36000" rIns="36000" bIns="36000" anchor="ctr">
                <a:noAutofit/>
              </a:bodyPr>
              <a:lstStyle>
                <a:lvl1pPr algn="l">
                  <a:lnSpc>
                    <a:spcPct val="100000"/>
                  </a:lnSpc>
                  <a:defRPr sz="1100"/>
                </a:lvl1pPr>
              </a:lstStyle>
              <a:p>
                <a:pPr algn="ctr" hangingPunct="0">
                  <a:spcBef>
                    <a:spcPts val="1000"/>
                  </a:spcBef>
                  <a:defRPr/>
                </a:pPr>
                <a:r>
                  <a:rPr lang="en-US" sz="800" b="1" kern="0" dirty="0" smtClean="0">
                    <a:solidFill>
                      <a:srgbClr val="000000"/>
                    </a:solidFill>
                    <a:latin typeface="Century Gothic"/>
                    <a:sym typeface="Century Gothic"/>
                  </a:rPr>
                  <a:t>Data Science Framework</a:t>
                </a:r>
                <a:endParaRPr lang="en-US" sz="800" b="1" kern="0" dirty="0">
                  <a:solidFill>
                    <a:srgbClr val="000000"/>
                  </a:solidFill>
                  <a:latin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3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6. Deployment of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9185" y="1042635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Deployment Strategy:</a:t>
            </a:r>
            <a:r>
              <a:rPr lang="en-US" sz="2000" dirty="0" smtClean="0"/>
              <a:t> identify the technical requirements &amp; target environment for post go-live deployment. </a:t>
            </a:r>
            <a:endParaRPr lang="en-US" sz="20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Transition Strategy: </a:t>
            </a:r>
            <a:r>
              <a:rPr lang="en-US" sz="2000" dirty="0" smtClean="0"/>
              <a:t>identify the level of training required, technical manuals, and end-user guides needed to fully educate end-users; as well as, having fully transparency into the use of the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Go-Live Deployment: </a:t>
            </a:r>
            <a:r>
              <a:rPr lang="en-US" sz="2000" dirty="0" smtClean="0"/>
              <a:t>work with other technical teams to develop a robust deployment schedule/checklist to ensure smooth code drop and defect resolutions.  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503811" y="324521"/>
            <a:ext cx="2552117" cy="2336452"/>
            <a:chOff x="1132696" y="1043561"/>
            <a:chExt cx="6769741" cy="574895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 flipH="1">
              <a:off x="2263166" y="1712811"/>
              <a:ext cx="4590315" cy="4362960"/>
              <a:chOff x="1961452" y="1498209"/>
              <a:chExt cx="5151625" cy="4847048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43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4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5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6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7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8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210C46E3-D24B-464F-B9A2-6FE69328481C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2372" y="1043561"/>
              <a:ext cx="5748345" cy="5748953"/>
            </a:xfrm>
            <a:prstGeom prst="ellipse">
              <a:avLst/>
            </a:prstGeom>
            <a:noFill/>
            <a:ln w="9525" cap="rnd" cmpd="sng">
              <a:solidFill>
                <a:srgbClr val="B3B3B3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000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57" name="Oval 1">
              <a:extLst>
                <a:ext uri="{FF2B5EF4-FFF2-40B4-BE49-F238E27FC236}">
                  <a16:creationId xmlns:a16="http://schemas.microsoft.com/office/drawing/2014/main" xmlns="" id="{30FF0DFE-467B-8140-B75E-77E8E30B913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021468" y="2453800"/>
              <a:ext cx="3003344" cy="30036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>
              <a:off x="1967803" y="1498209"/>
              <a:ext cx="5151625" cy="4847048"/>
              <a:chOff x="1961452" y="1498209"/>
              <a:chExt cx="5151625" cy="4847048"/>
            </a:xfrm>
          </p:grpSpPr>
          <p:sp>
            <p:nvSpPr>
              <p:cNvPr id="135" name="Oval 3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36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7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8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9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0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1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BA819F88-D97E-794C-B59E-FB967C416C9A}"/>
                </a:ext>
              </a:extLst>
            </p:cNvPr>
            <p:cNvGrpSpPr/>
            <p:nvPr/>
          </p:nvGrpSpPr>
          <p:grpSpPr>
            <a:xfrm>
              <a:off x="3686770" y="1274867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xmlns="" id="{66B995A2-255F-EC4C-B3A1-3171313D7EAE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8D6489B2-80AF-7648-AC17-F2DBC2F6E4E3}"/>
                  </a:ext>
                </a:extLst>
              </p:cNvPr>
              <p:cNvSpPr/>
              <p:nvPr/>
            </p:nvSpPr>
            <p:spPr>
              <a:xfrm>
                <a:off x="2693442" y="3191409"/>
                <a:ext cx="1262059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1. Define Goal(s)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76B7C708-216C-8443-81C3-A89F5EEABCBE}"/>
                </a:ext>
              </a:extLst>
            </p:cNvPr>
            <p:cNvGrpSpPr/>
            <p:nvPr/>
          </p:nvGrpSpPr>
          <p:grpSpPr>
            <a:xfrm>
              <a:off x="3703917" y="5844779"/>
              <a:ext cx="1665278" cy="701955"/>
              <a:chOff x="2449156" y="3084132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xmlns="" id="{0F70AB2C-0D3A-3047-94FA-23091E2E3666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A000C295-2985-0D4A-A30B-1B9A1EC42EF5}"/>
                  </a:ext>
                </a:extLst>
              </p:cNvPr>
              <p:cNvSpPr/>
              <p:nvPr/>
            </p:nvSpPr>
            <p:spPr>
              <a:xfrm>
                <a:off x="2491487" y="3084132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4. Evaluate / Critique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CEBB79B5-337E-AC49-A58E-275DEB238D3E}"/>
                </a:ext>
              </a:extLst>
            </p:cNvPr>
            <p:cNvGrpSpPr/>
            <p:nvPr/>
          </p:nvGrpSpPr>
          <p:grpSpPr>
            <a:xfrm>
              <a:off x="6237159" y="4264662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xmlns="" id="{1DE616B9-E020-0A44-AE90-97BF209620B1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BA2B9500-1296-344A-88D4-F50A3BC58AEB}"/>
                  </a:ext>
                </a:extLst>
              </p:cNvPr>
              <p:cNvSpPr/>
              <p:nvPr/>
            </p:nvSpPr>
            <p:spPr>
              <a:xfrm>
                <a:off x="2740152" y="3201567"/>
                <a:ext cx="1184845" cy="864004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3. Build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FA733654-DC40-574F-BB20-B978310065C8}"/>
                </a:ext>
              </a:extLst>
            </p:cNvPr>
            <p:cNvGrpSpPr/>
            <p:nvPr/>
          </p:nvGrpSpPr>
          <p:grpSpPr>
            <a:xfrm>
              <a:off x="1132696" y="4251003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xmlns="" id="{4B24AC8B-BBD4-BC44-8387-285BDAC55A10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1A6206B4-78C4-CB4E-8732-01ADE9888430}"/>
                  </a:ext>
                </a:extLst>
              </p:cNvPr>
              <p:cNvSpPr/>
              <p:nvPr/>
            </p:nvSpPr>
            <p:spPr>
              <a:xfrm>
                <a:off x="2654226" y="3201565"/>
                <a:ext cx="1272491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5. Present Results 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119A424D-776A-DD4E-BC17-A25F8EB785CF}"/>
                </a:ext>
              </a:extLst>
            </p:cNvPr>
            <p:cNvGrpSpPr/>
            <p:nvPr/>
          </p:nvGrpSpPr>
          <p:grpSpPr>
            <a:xfrm>
              <a:off x="6237159" y="2416406"/>
              <a:ext cx="1665278" cy="701955"/>
              <a:chOff x="2449156" y="3044503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xmlns="" id="{6A6741C7-C93D-5A44-97D3-565D4BAFAE0D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F4DE7EEB-E3A3-DD43-9081-1819A51E2EFD}"/>
                  </a:ext>
                </a:extLst>
              </p:cNvPr>
              <p:cNvSpPr/>
              <p:nvPr/>
            </p:nvSpPr>
            <p:spPr>
              <a:xfrm>
                <a:off x="2505441" y="3044503"/>
                <a:ext cx="151388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2. Collect / Manage Data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04E53128-2B16-4C41-99A2-ECF2E518737F}"/>
                </a:ext>
              </a:extLst>
            </p:cNvPr>
            <p:cNvGrpSpPr/>
            <p:nvPr/>
          </p:nvGrpSpPr>
          <p:grpSpPr>
            <a:xfrm>
              <a:off x="1132696" y="2419154"/>
              <a:ext cx="1665278" cy="701955"/>
              <a:chOff x="2449156" y="3071009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xmlns="" id="{D8B4D261-62F0-B348-AC8F-7818EBDB029B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99008564-D95C-754D-A71D-01B3C3741300}"/>
                  </a:ext>
                </a:extLst>
              </p:cNvPr>
              <p:cNvSpPr/>
              <p:nvPr/>
            </p:nvSpPr>
            <p:spPr>
              <a:xfrm>
                <a:off x="2486260" y="3071009"/>
                <a:ext cx="1606870" cy="1134007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6. Deployment of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" name="Oval 1">
              <a:extLst>
                <a:ext uri="{FF2B5EF4-FFF2-40B4-BE49-F238E27FC236}">
                  <a16:creationId xmlns:a16="http://schemas.microsoft.com/office/drawing/2014/main" xmlns="" id="{7D43531C-6660-414C-8663-0931012692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42820" y="2375139"/>
              <a:ext cx="3153180" cy="3153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3" name="Oval 1">
              <a:extLst>
                <a:ext uri="{FF2B5EF4-FFF2-40B4-BE49-F238E27FC236}">
                  <a16:creationId xmlns:a16="http://schemas.microsoft.com/office/drawing/2014/main" xmlns="" id="{B7B3D121-0F6B-8F4D-B5FC-EE10860FB1B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102464" y="2521637"/>
              <a:ext cx="2853176" cy="285348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4" name="Oval 1">
              <a:extLst>
                <a:ext uri="{FF2B5EF4-FFF2-40B4-BE49-F238E27FC236}">
                  <a16:creationId xmlns:a16="http://schemas.microsoft.com/office/drawing/2014/main" xmlns="" id="{A7584BC1-050E-6141-9C5A-0D2E1715F3D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79096" y="2598283"/>
              <a:ext cx="2705187" cy="2705475"/>
            </a:xfrm>
            <a:prstGeom prst="ellipse">
              <a:avLst/>
            </a:prstGeom>
            <a:solidFill>
              <a:schemeClr val="accent1">
                <a:lumMod val="75000"/>
                <a:alpha val="37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xmlns="" id="{1C4B6197-B6C3-E74E-8DAE-72DC3B3F7D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52698" y="2670751"/>
              <a:ext cx="2552571" cy="2552844"/>
            </a:xfrm>
            <a:prstGeom prst="ellipse">
              <a:avLst/>
            </a:prstGeom>
            <a:solidFill>
              <a:schemeClr val="accent1">
                <a:lumMod val="50000"/>
                <a:alpha val="3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6" name="Oval 3">
              <a:extLst>
                <a:ext uri="{FF2B5EF4-FFF2-40B4-BE49-F238E27FC236}">
                  <a16:creationId xmlns:a16="http://schemas.microsoft.com/office/drawing/2014/main" xmlns="" id="{E6BBBDAD-BC41-DA40-8AB2-2AB8C9759FD6}"/>
                </a:ext>
              </a:extLst>
            </p:cNvPr>
            <p:cNvSpPr/>
            <p:nvPr/>
          </p:nvSpPr>
          <p:spPr>
            <a:xfrm>
              <a:off x="3333228" y="2752509"/>
              <a:ext cx="2398522" cy="2398775"/>
            </a:xfrm>
            <a:prstGeom prst="ellipse">
              <a:avLst/>
            </a:prstGeom>
            <a:solidFill>
              <a:schemeClr val="bg1"/>
            </a:solidFill>
            <a:ln w="19050" cap="flat">
              <a:noFill/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0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5132E662-59D8-8A4B-B70E-6BEF5393448C}"/>
                </a:ext>
              </a:extLst>
            </p:cNvPr>
            <p:cNvGrpSpPr/>
            <p:nvPr/>
          </p:nvGrpSpPr>
          <p:grpSpPr>
            <a:xfrm>
              <a:off x="3765119" y="3204900"/>
              <a:ext cx="1508583" cy="1508743"/>
              <a:chOff x="3758769" y="3052831"/>
              <a:chExt cx="1508583" cy="1508743"/>
            </a:xfrm>
          </p:grpSpPr>
          <p:sp>
            <p:nvSpPr>
              <p:cNvPr id="118" name="Group">
                <a:extLst>
                  <a:ext uri="{FF2B5EF4-FFF2-40B4-BE49-F238E27FC236}">
                    <a16:creationId xmlns:a16="http://schemas.microsoft.com/office/drawing/2014/main" xmlns="" id="{12BE3EFE-4AA2-F84F-82A9-0D63210CB5CD}"/>
                  </a:ext>
                </a:extLst>
              </p:cNvPr>
              <p:cNvSpPr/>
              <p:nvPr/>
            </p:nvSpPr>
            <p:spPr>
              <a:xfrm>
                <a:off x="3758769" y="3052831"/>
                <a:ext cx="1508583" cy="1508743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tabLst>
                    <a:tab pos="647700" algn="l"/>
                    <a:tab pos="1308100" algn="l"/>
                    <a:tab pos="1968500" algn="l"/>
                  </a:tabLst>
                  <a:defRPr sz="14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1000" kern="0" dirty="0">
                  <a:solidFill>
                    <a:srgbClr val="FFFFFF"/>
                  </a:solidFill>
                  <a:latin typeface="Bebas Neue"/>
                  <a:sym typeface="Bebas Neue"/>
                </a:endParaRPr>
              </a:p>
            </p:txBody>
          </p:sp>
          <p:grpSp>
            <p:nvGrpSpPr>
              <p:cNvPr id="119" name="Group 15">
                <a:extLst>
                  <a:ext uri="{FF2B5EF4-FFF2-40B4-BE49-F238E27FC236}">
                    <a16:creationId xmlns:a16="http://schemas.microsoft.com/office/drawing/2014/main" xmlns="" id="{2BEFB99F-6D67-ED46-A1EA-785F74618E64}"/>
                  </a:ext>
                </a:extLst>
              </p:cNvPr>
              <p:cNvGrpSpPr/>
              <p:nvPr/>
            </p:nvGrpSpPr>
            <p:grpSpPr>
              <a:xfrm rot="11920966">
                <a:off x="3848734" y="3133527"/>
                <a:ext cx="1362945" cy="1362946"/>
                <a:chOff x="79557" y="79556"/>
                <a:chExt cx="1362942" cy="1362944"/>
              </a:xfrm>
            </p:grpSpPr>
            <p:sp>
              <p:nvSpPr>
                <p:cNvPr id="121" name="Овал 1">
                  <a:extLst>
                    <a:ext uri="{FF2B5EF4-FFF2-40B4-BE49-F238E27FC236}">
                      <a16:creationId xmlns:a16="http://schemas.microsoft.com/office/drawing/2014/main" xmlns="" id="{30249BC9-AC2C-1641-A4C9-C0FF587FA6B8}"/>
                    </a:ext>
                  </a:extLst>
                </p:cNvPr>
                <p:cNvSpPr/>
                <p:nvPr/>
              </p:nvSpPr>
              <p:spPr>
                <a:xfrm rot="9329568">
                  <a:off x="79557" y="79556"/>
                  <a:ext cx="1362942" cy="13629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path path="circle">
                    <a:fillToRect l="62278" t="119636" r="37721" b="-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  <p:sp>
              <p:nvSpPr>
                <p:cNvPr id="122" name="Полилиния 51">
                  <a:extLst>
                    <a:ext uri="{FF2B5EF4-FFF2-40B4-BE49-F238E27FC236}">
                      <a16:creationId xmlns:a16="http://schemas.microsoft.com/office/drawing/2014/main" xmlns="" id="{96FCF63E-447F-244D-B5C6-EFEE9A649DF0}"/>
                    </a:ext>
                  </a:extLst>
                </p:cNvPr>
                <p:cNvSpPr/>
                <p:nvPr/>
              </p:nvSpPr>
              <p:spPr>
                <a:xfrm rot="4970797">
                  <a:off x="1024876" y="849491"/>
                  <a:ext cx="465394" cy="355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50" y="468"/>
                      </a:lnTo>
                      <a:cubicBezTo>
                        <a:pt x="10458" y="2931"/>
                        <a:pt x="17520" y="10439"/>
                        <a:pt x="21211" y="20474"/>
                      </a:cubicBezTo>
                      <a:lnTo>
                        <a:pt x="21600" y="21600"/>
                      </a:lnTo>
                      <a:lnTo>
                        <a:pt x="21431" y="21500"/>
                      </a:lnTo>
                      <a:cubicBezTo>
                        <a:pt x="18065" y="19635"/>
                        <a:pt x="14365" y="18604"/>
                        <a:pt x="10480" y="18604"/>
                      </a:cubicBezTo>
                      <a:cubicBezTo>
                        <a:pt x="9994" y="18604"/>
                        <a:pt x="9512" y="18620"/>
                        <a:pt x="9032" y="18652"/>
                      </a:cubicBezTo>
                      <a:lnTo>
                        <a:pt x="8101" y="18745"/>
                      </a:lnTo>
                      <a:lnTo>
                        <a:pt x="7883" y="17506"/>
                      </a:lnTo>
                      <a:cubicBezTo>
                        <a:pt x="6611" y="11031"/>
                        <a:pt x="4028" y="5244"/>
                        <a:pt x="528" y="6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</p:grpSp>
          <p:sp>
            <p:nvSpPr>
              <p:cNvPr id="120" name="Rechteck 43">
                <a:extLst>
                  <a:ext uri="{FF2B5EF4-FFF2-40B4-BE49-F238E27FC236}">
                    <a16:creationId xmlns:a16="http://schemas.microsoft.com/office/drawing/2014/main" xmlns="" id="{349BB260-5EF7-CD44-A41D-F9B261FC8E77}"/>
                  </a:ext>
                </a:extLst>
              </p:cNvPr>
              <p:cNvSpPr txBox="1"/>
              <p:nvPr/>
            </p:nvSpPr>
            <p:spPr>
              <a:xfrm>
                <a:off x="3796496" y="3550659"/>
                <a:ext cx="1447396" cy="45362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6000" tIns="36000" rIns="36000" bIns="36000" anchor="ctr">
                <a:noAutofit/>
              </a:bodyPr>
              <a:lstStyle>
                <a:lvl1pPr algn="l">
                  <a:lnSpc>
                    <a:spcPct val="100000"/>
                  </a:lnSpc>
                  <a:defRPr sz="1100"/>
                </a:lvl1pPr>
              </a:lstStyle>
              <a:p>
                <a:pPr algn="ctr" hangingPunct="0">
                  <a:spcBef>
                    <a:spcPts val="1000"/>
                  </a:spcBef>
                  <a:defRPr/>
                </a:pPr>
                <a:r>
                  <a:rPr lang="en-US" sz="800" b="1" kern="0" dirty="0" smtClean="0">
                    <a:solidFill>
                      <a:srgbClr val="000000"/>
                    </a:solidFill>
                    <a:latin typeface="Century Gothic"/>
                    <a:sym typeface="Century Gothic"/>
                  </a:rPr>
                  <a:t>Data Science Framework</a:t>
                </a:r>
                <a:endParaRPr lang="en-US" sz="800" b="1" kern="0" dirty="0">
                  <a:solidFill>
                    <a:srgbClr val="000000"/>
                  </a:solidFill>
                  <a:latin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Modeling Process 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" y="1234440"/>
            <a:ext cx="11785696" cy="5501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267" y="962672"/>
            <a:ext cx="901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Note:</a:t>
            </a:r>
            <a:r>
              <a:rPr lang="en-US" sz="1400" dirty="0" smtClean="0"/>
              <a:t> </a:t>
            </a:r>
            <a:r>
              <a:rPr lang="en-US" sz="1400" i="1" dirty="0" smtClean="0"/>
              <a:t>the high-level process flow illustrates the conceptual workflow steps to be taken to execute the data science effort.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645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Initial Insights &amp; Observations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795" y="1546917"/>
            <a:ext cx="9873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Potential Data Issues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 Column headers to be corrected for: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“PAY_O”; does not follow consistent standard of other columns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correction to relabel as “Pay_1”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“default payment next month”; not best practice  </a:t>
            </a:r>
            <a:r>
              <a:rPr lang="en-US" i="1" dirty="0" smtClean="0">
                <a:sym typeface="Wingdings" panose="05000000000000000000" pitchFamily="2" charset="2"/>
              </a:rPr>
              <a:t>correction to relabel as “default_status”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Categorical values for “default_status”, “sex”, and “education”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will change </a:t>
            </a:r>
            <a:r>
              <a:rPr lang="en-US" i="1" dirty="0" smtClean="0">
                <a:sym typeface="Wingdings" panose="05000000000000000000" pitchFamily="2" charset="2"/>
              </a:rPr>
              <a:t>to numerical values for modeling purposes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939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795" y="1546917"/>
            <a:ext cx="9873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Business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Business Goals / Objectives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Process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Sources &amp;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Potential Challenges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Process Flow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Initial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Business Problem(s) </a:t>
            </a:r>
            <a:endParaRPr lang="en-US" dirty="0"/>
          </a:p>
        </p:txBody>
      </p:sp>
      <p:pic>
        <p:nvPicPr>
          <p:cNvPr id="1026" name="Picture 2" descr="https://www.bphope.com/wp-content/uploads/2018/06/BipolarDisorderConfusionBetter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t="572" r="19688" b="-572"/>
          <a:stretch/>
        </p:blipFill>
        <p:spPr bwMode="auto">
          <a:xfrm>
            <a:off x="0" y="1028986"/>
            <a:ext cx="7924800" cy="582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971" y="1028986"/>
            <a:ext cx="7924800" cy="5829014"/>
          </a:xfrm>
          <a:prstGeom prst="rect">
            <a:avLst/>
          </a:prstGeom>
          <a:solidFill>
            <a:srgbClr val="0C5A8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Summing Junction 2"/>
          <p:cNvSpPr/>
          <p:nvPr/>
        </p:nvSpPr>
        <p:spPr>
          <a:xfrm>
            <a:off x="8183166" y="1714505"/>
            <a:ext cx="335756" cy="307182"/>
          </a:xfrm>
          <a:prstGeom prst="flowChartSummingJunction">
            <a:avLst/>
          </a:prstGeom>
          <a:solidFill>
            <a:srgbClr val="0C5A8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5368" y="1562038"/>
            <a:ext cx="299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7116" y="2071693"/>
            <a:ext cx="3224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Inadequate methodology &amp; procedures for accurately identifying customers who may pose a risk to </a:t>
            </a:r>
            <a:r>
              <a:rPr lang="en-US" sz="1400" dirty="0" smtClean="0"/>
              <a:t>loan </a:t>
            </a:r>
            <a:r>
              <a:rPr lang="en-US" sz="1400" dirty="0" smtClean="0"/>
              <a:t>defaults. </a:t>
            </a:r>
          </a:p>
        </p:txBody>
      </p:sp>
      <p:sp>
        <p:nvSpPr>
          <p:cNvPr id="9" name="Flowchart: Summing Junction 8"/>
          <p:cNvSpPr/>
          <p:nvPr/>
        </p:nvSpPr>
        <p:spPr>
          <a:xfrm>
            <a:off x="8183166" y="3271394"/>
            <a:ext cx="335756" cy="307182"/>
          </a:xfrm>
          <a:prstGeom prst="flowChartSummingJunction">
            <a:avLst/>
          </a:prstGeom>
          <a:solidFill>
            <a:srgbClr val="0C5A8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65368" y="3132598"/>
            <a:ext cx="299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541" y="4620093"/>
            <a:ext cx="7179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Failure to resolve the </a:t>
            </a:r>
            <a:r>
              <a:rPr lang="en-US" sz="3600" b="1" i="1" u="sng" dirty="0" smtClean="0">
                <a:solidFill>
                  <a:schemeClr val="bg1"/>
                </a:solidFill>
              </a:rPr>
              <a:t>increase</a:t>
            </a:r>
            <a:r>
              <a:rPr lang="en-US" sz="3600" b="1" i="1" dirty="0" smtClean="0">
                <a:solidFill>
                  <a:schemeClr val="bg1"/>
                </a:solidFill>
              </a:rPr>
              <a:t> in loans defaults will pose a serious risk to a lost of business.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77115" y="3606594"/>
            <a:ext cx="322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repeatable solution to predict the risk of likelihood of customer </a:t>
            </a:r>
            <a:r>
              <a:rPr lang="en-US" sz="1400" dirty="0" smtClean="0"/>
              <a:t>defaulting on loans &amp; how much credit to approve them for.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814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8382" y="1957311"/>
            <a:ext cx="2025895" cy="850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Insights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8382" y="2807418"/>
            <a:ext cx="2025895" cy="11359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8382" y="3943349"/>
            <a:ext cx="2025895" cy="11359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Explore existing dataset and analyze information to identify correlations and other business insights.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7298" y="1957311"/>
            <a:ext cx="2029968" cy="850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Identification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7298" y="2807418"/>
            <a:ext cx="2029968" cy="11359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7298" y="3943349"/>
            <a:ext cx="2029968" cy="11359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Identify strongest indicators that predict whether customer may default or not.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80287" y="1957311"/>
            <a:ext cx="2029968" cy="850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Predictive Model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0287" y="2807418"/>
            <a:ext cx="2029968" cy="1135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0287" y="3943349"/>
            <a:ext cx="2029968" cy="1135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a </a:t>
            </a:r>
            <a:r>
              <a:rPr lang="en-US" sz="1200" dirty="0" smtClean="0">
                <a:solidFill>
                  <a:schemeClr val="tx1"/>
                </a:solidFill>
              </a:rPr>
              <a:t>model </a:t>
            </a:r>
            <a:r>
              <a:rPr lang="en-US" sz="1200" dirty="0" smtClean="0">
                <a:solidFill>
                  <a:schemeClr val="tx1"/>
                </a:solidFill>
              </a:rPr>
              <a:t>that </a:t>
            </a:r>
            <a:r>
              <a:rPr lang="en-US" sz="1200" dirty="0" smtClean="0">
                <a:solidFill>
                  <a:schemeClr val="tx1"/>
                </a:solidFill>
              </a:rPr>
              <a:t>helps determine how much credit to allow a customer in order to minimize the risk of default.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59675" y="1957311"/>
            <a:ext cx="2029968" cy="850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Recommendations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59675" y="2807418"/>
            <a:ext cx="2029968" cy="11359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59675" y="3943349"/>
            <a:ext cx="2029968" cy="11359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Clearly communicate results and recommendations to senior leadership.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03" y="3108420"/>
            <a:ext cx="775052" cy="5339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57" y="2974805"/>
            <a:ext cx="755649" cy="755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25" y="2894938"/>
            <a:ext cx="915382" cy="91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52" y="2764764"/>
            <a:ext cx="1175013" cy="11750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58381" y="1464469"/>
            <a:ext cx="8231262" cy="4825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OBJECTIVES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8510" y="5138057"/>
            <a:ext cx="79796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 Goal(s):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Understand the customer features that may lead to defaulting on credit.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Determine if Credit One can predict credit limits with 80% or higher level of certainty of not defaulting</a:t>
            </a:r>
          </a:p>
        </p:txBody>
      </p:sp>
    </p:spTree>
    <p:extLst>
      <p:ext uri="{BB962C8B-B14F-4D97-AF65-F5344CB8AC3E}">
        <p14:creationId xmlns:p14="http://schemas.microsoft.com/office/powerpoint/2010/main" val="3131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8045E19E-DB9F-4148-A2A2-CCCC8CCCE57E}"/>
              </a:ext>
            </a:extLst>
          </p:cNvPr>
          <p:cNvGrpSpPr/>
          <p:nvPr/>
        </p:nvGrpSpPr>
        <p:grpSpPr>
          <a:xfrm flipH="1">
            <a:off x="2263166" y="1712811"/>
            <a:ext cx="4590315" cy="4362960"/>
            <a:chOff x="1961452" y="1498209"/>
            <a:chExt cx="5151625" cy="4847048"/>
          </a:xfrm>
        </p:grpSpPr>
        <p:sp>
          <p:nvSpPr>
            <p:cNvPr id="46" name="Oval 3">
              <a:extLst>
                <a:ext uri="{FF2B5EF4-FFF2-40B4-BE49-F238E27FC236}">
                  <a16:creationId xmlns:a16="http://schemas.microsoft.com/office/drawing/2014/main" xmlns="" id="{DCA5AA5C-92F8-8D47-90F7-15FFEE1FFA6D}"/>
                </a:ext>
              </a:extLst>
            </p:cNvPr>
            <p:cNvSpPr>
              <a:spLocks/>
            </p:cNvSpPr>
            <p:nvPr/>
          </p:nvSpPr>
          <p:spPr bwMode="gray">
            <a:xfrm>
              <a:off x="2051197" y="1498209"/>
              <a:ext cx="4969432" cy="4847048"/>
            </a:xfrm>
            <a:prstGeom prst="ellipse">
              <a:avLst/>
            </a:prstGeom>
            <a:noFill/>
            <a:ln w="12700" cmpd="sng">
              <a:solidFill>
                <a:srgbClr val="29719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399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47" name="Triangle 94">
              <a:extLst>
                <a:ext uri="{FF2B5EF4-FFF2-40B4-BE49-F238E27FC236}">
                  <a16:creationId xmlns:a16="http://schemas.microsoft.com/office/drawing/2014/main" xmlns="" id="{6CC2D354-8F76-974F-96B7-0F599981DFFC}"/>
                </a:ext>
              </a:extLst>
            </p:cNvPr>
            <p:cNvSpPr/>
            <p:nvPr/>
          </p:nvSpPr>
          <p:spPr>
            <a:xfrm rot="18795304">
              <a:off x="2706356" y="5547876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48" name="Triangle 94">
              <a:extLst>
                <a:ext uri="{FF2B5EF4-FFF2-40B4-BE49-F238E27FC236}">
                  <a16:creationId xmlns:a16="http://schemas.microsoft.com/office/drawing/2014/main" xmlns="" id="{0D7A7566-0991-8742-957B-7DF41084C3AC}"/>
                </a:ext>
              </a:extLst>
            </p:cNvPr>
            <p:cNvSpPr/>
            <p:nvPr/>
          </p:nvSpPr>
          <p:spPr>
            <a:xfrm>
              <a:off x="1961452" y="3703837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49" name="Triangle 94">
              <a:extLst>
                <a:ext uri="{FF2B5EF4-FFF2-40B4-BE49-F238E27FC236}">
                  <a16:creationId xmlns:a16="http://schemas.microsoft.com/office/drawing/2014/main" xmlns="" id="{FE7DAE83-A703-084A-9F0B-465AC8C1DEDB}"/>
                </a:ext>
              </a:extLst>
            </p:cNvPr>
            <p:cNvSpPr/>
            <p:nvPr/>
          </p:nvSpPr>
          <p:spPr>
            <a:xfrm rot="3281549">
              <a:off x="2803589" y="1985883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50" name="Triangle 94">
              <a:extLst>
                <a:ext uri="{FF2B5EF4-FFF2-40B4-BE49-F238E27FC236}">
                  <a16:creationId xmlns:a16="http://schemas.microsoft.com/office/drawing/2014/main" xmlns="" id="{1FF77175-4728-C14E-BDCA-0BF5E40397BD}"/>
                </a:ext>
              </a:extLst>
            </p:cNvPr>
            <p:cNvSpPr/>
            <p:nvPr/>
          </p:nvSpPr>
          <p:spPr>
            <a:xfrm rot="7413440">
              <a:off x="5876470" y="1829575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51" name="Triangle 94">
              <a:extLst>
                <a:ext uri="{FF2B5EF4-FFF2-40B4-BE49-F238E27FC236}">
                  <a16:creationId xmlns:a16="http://schemas.microsoft.com/office/drawing/2014/main" xmlns="" id="{D174349A-5A49-5143-B13B-C58B11FE5985}"/>
                </a:ext>
              </a:extLst>
            </p:cNvPr>
            <p:cNvSpPr/>
            <p:nvPr/>
          </p:nvSpPr>
          <p:spPr>
            <a:xfrm rot="10800000">
              <a:off x="6942541" y="3703837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52" name="Triangle 94">
              <a:extLst>
                <a:ext uri="{FF2B5EF4-FFF2-40B4-BE49-F238E27FC236}">
                  <a16:creationId xmlns:a16="http://schemas.microsoft.com/office/drawing/2014/main" xmlns="" id="{B599CF72-E562-5449-98AC-D642CA93E370}"/>
                </a:ext>
              </a:extLst>
            </p:cNvPr>
            <p:cNvSpPr/>
            <p:nvPr/>
          </p:nvSpPr>
          <p:spPr>
            <a:xfrm rot="14120827">
              <a:off x="6145540" y="5606403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R Framework for Analysis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10C46E3-D24B-464F-B9A2-6FE69328481C}"/>
              </a:ext>
            </a:extLst>
          </p:cNvPr>
          <p:cNvSpPr>
            <a:spLocks/>
          </p:cNvSpPr>
          <p:nvPr/>
        </p:nvSpPr>
        <p:spPr bwMode="gray">
          <a:xfrm>
            <a:off x="1652372" y="1043561"/>
            <a:ext cx="5748345" cy="5748953"/>
          </a:xfrm>
          <a:prstGeom prst="ellipse">
            <a:avLst/>
          </a:prstGeom>
          <a:noFill/>
          <a:ln w="9525" cap="rnd" cmpd="sng">
            <a:solidFill>
              <a:srgbClr val="B3B3B3"/>
            </a:solidFill>
            <a:prstDash val="sysDash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0" tIns="0" rIns="0" bIns="0" anchor="ctr" anchorCtr="1"/>
          <a:lstStyle/>
          <a:p>
            <a:pPr algn="ctr" hangingPunct="0">
              <a:lnSpc>
                <a:spcPct val="90000"/>
              </a:lnSpc>
              <a:spcBef>
                <a:spcPts val="1000"/>
              </a:spcBef>
              <a:spcAft>
                <a:spcPts val="999"/>
              </a:spcAft>
              <a:tabLst>
                <a:tab pos="656059" algn="l"/>
                <a:tab pos="1312117" algn="l"/>
                <a:tab pos="1968176" algn="l"/>
              </a:tabLst>
              <a:defRPr/>
            </a:pPr>
            <a:endParaRPr lang="en-US" sz="1399" kern="0" noProof="1">
              <a:solidFill>
                <a:srgbClr val="FFFFFF"/>
              </a:solidFill>
              <a:latin typeface="Bebas Neue" panose="020B0506020202020201" pitchFamily="34" charset="0"/>
              <a:sym typeface="Century Gothic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xmlns="" id="{30FF0DFE-467B-8140-B75E-77E8E30B913E}"/>
              </a:ext>
            </a:extLst>
          </p:cNvPr>
          <p:cNvSpPr>
            <a:spLocks noChangeAspect="1"/>
          </p:cNvSpPr>
          <p:nvPr/>
        </p:nvSpPr>
        <p:spPr bwMode="gray">
          <a:xfrm>
            <a:off x="3021468" y="2453800"/>
            <a:ext cx="3003344" cy="3003662"/>
          </a:xfrm>
          <a:prstGeom prst="ellipse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9525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82869" tIns="41435" rIns="82869" bIns="41435" anchor="ctr"/>
          <a:lstStyle/>
          <a:p>
            <a:pPr defTabSz="913577">
              <a:spcAft>
                <a:spcPts val="999"/>
              </a:spcAft>
            </a:pPr>
            <a:endParaRPr lang="en-US" sz="1798" noProof="1">
              <a:latin typeface="Calibr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45E19E-DB9F-4148-A2A2-CCCC8CCCE57E}"/>
              </a:ext>
            </a:extLst>
          </p:cNvPr>
          <p:cNvGrpSpPr/>
          <p:nvPr/>
        </p:nvGrpSpPr>
        <p:grpSpPr>
          <a:xfrm>
            <a:off x="1967803" y="1498209"/>
            <a:ext cx="5151625" cy="4847048"/>
            <a:chOff x="1961452" y="1498209"/>
            <a:chExt cx="5151625" cy="4847048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xmlns="" id="{DCA5AA5C-92F8-8D47-90F7-15FFEE1FFA6D}"/>
                </a:ext>
              </a:extLst>
            </p:cNvPr>
            <p:cNvSpPr>
              <a:spLocks/>
            </p:cNvSpPr>
            <p:nvPr/>
          </p:nvSpPr>
          <p:spPr bwMode="gray">
            <a:xfrm>
              <a:off x="2051197" y="1498209"/>
              <a:ext cx="4969432" cy="4847048"/>
            </a:xfrm>
            <a:prstGeom prst="ellipse">
              <a:avLst/>
            </a:prstGeom>
            <a:noFill/>
            <a:ln w="12700" cmpd="sng">
              <a:solidFill>
                <a:srgbClr val="29719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399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8" name="Triangle 94">
              <a:extLst>
                <a:ext uri="{FF2B5EF4-FFF2-40B4-BE49-F238E27FC236}">
                  <a16:creationId xmlns:a16="http://schemas.microsoft.com/office/drawing/2014/main" xmlns="" id="{6CC2D354-8F76-974F-96B7-0F599981DFFC}"/>
                </a:ext>
              </a:extLst>
            </p:cNvPr>
            <p:cNvSpPr/>
            <p:nvPr/>
          </p:nvSpPr>
          <p:spPr>
            <a:xfrm rot="18795304">
              <a:off x="2706356" y="5547876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9" name="Triangle 94">
              <a:extLst>
                <a:ext uri="{FF2B5EF4-FFF2-40B4-BE49-F238E27FC236}">
                  <a16:creationId xmlns:a16="http://schemas.microsoft.com/office/drawing/2014/main" xmlns="" id="{0D7A7566-0991-8742-957B-7DF41084C3AC}"/>
                </a:ext>
              </a:extLst>
            </p:cNvPr>
            <p:cNvSpPr/>
            <p:nvPr/>
          </p:nvSpPr>
          <p:spPr>
            <a:xfrm>
              <a:off x="1961452" y="3703837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10" name="Triangle 94">
              <a:extLst>
                <a:ext uri="{FF2B5EF4-FFF2-40B4-BE49-F238E27FC236}">
                  <a16:creationId xmlns:a16="http://schemas.microsoft.com/office/drawing/2014/main" xmlns="" id="{FE7DAE83-A703-084A-9F0B-465AC8C1DEDB}"/>
                </a:ext>
              </a:extLst>
            </p:cNvPr>
            <p:cNvSpPr/>
            <p:nvPr/>
          </p:nvSpPr>
          <p:spPr>
            <a:xfrm rot="3281549">
              <a:off x="2803589" y="1985883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13" name="Triangle 94">
              <a:extLst>
                <a:ext uri="{FF2B5EF4-FFF2-40B4-BE49-F238E27FC236}">
                  <a16:creationId xmlns:a16="http://schemas.microsoft.com/office/drawing/2014/main" xmlns="" id="{1FF77175-4728-C14E-BDCA-0BF5E40397BD}"/>
                </a:ext>
              </a:extLst>
            </p:cNvPr>
            <p:cNvSpPr/>
            <p:nvPr/>
          </p:nvSpPr>
          <p:spPr>
            <a:xfrm rot="7413440">
              <a:off x="5876470" y="1829575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14" name="Triangle 94">
              <a:extLst>
                <a:ext uri="{FF2B5EF4-FFF2-40B4-BE49-F238E27FC236}">
                  <a16:creationId xmlns:a16="http://schemas.microsoft.com/office/drawing/2014/main" xmlns="" id="{D174349A-5A49-5143-B13B-C58B11FE5985}"/>
                </a:ext>
              </a:extLst>
            </p:cNvPr>
            <p:cNvSpPr/>
            <p:nvPr/>
          </p:nvSpPr>
          <p:spPr>
            <a:xfrm rot="10800000">
              <a:off x="6942541" y="3703837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  <p:sp>
          <p:nvSpPr>
            <p:cNvPr id="15" name="Triangle 94">
              <a:extLst>
                <a:ext uri="{FF2B5EF4-FFF2-40B4-BE49-F238E27FC236}">
                  <a16:creationId xmlns:a16="http://schemas.microsoft.com/office/drawing/2014/main" xmlns="" id="{B599CF72-E562-5449-98AC-D642CA93E370}"/>
                </a:ext>
              </a:extLst>
            </p:cNvPr>
            <p:cNvSpPr/>
            <p:nvPr/>
          </p:nvSpPr>
          <p:spPr>
            <a:xfrm rot="14120827">
              <a:off x="6145540" y="5606403"/>
              <a:ext cx="170536" cy="214200"/>
            </a:xfrm>
            <a:prstGeom prst="triangle">
              <a:avLst>
                <a:gd name="adj" fmla="val 52793"/>
              </a:avLst>
            </a:prstGeom>
            <a:solidFill>
              <a:srgbClr val="2A729F"/>
            </a:solidFill>
            <a:ln w="12700">
              <a:miter lim="400000"/>
            </a:ln>
          </p:spPr>
          <p:txBody>
            <a:bodyPr lIns="36000" tIns="36000" rIns="36000" bIns="36000" anchor="ctr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defRPr sz="18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 kern="0" dirty="0">
                <a:solidFill>
                  <a:srgbClr val="FFFFFF"/>
                </a:solidFill>
                <a:latin typeface="Calibri Light"/>
                <a:cs typeface="Calibri Light"/>
                <a:sym typeface="Calibri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A819F88-D97E-794C-B59E-FB967C416C9A}"/>
              </a:ext>
            </a:extLst>
          </p:cNvPr>
          <p:cNvGrpSpPr/>
          <p:nvPr/>
        </p:nvGrpSpPr>
        <p:grpSpPr>
          <a:xfrm>
            <a:off x="3686770" y="1274867"/>
            <a:ext cx="1665278" cy="654901"/>
            <a:chOff x="2449156" y="3104577"/>
            <a:chExt cx="1666797" cy="10579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xmlns="" id="{66B995A2-255F-EC4C-B3A1-3171313D7EAE}"/>
                </a:ext>
              </a:extLst>
            </p:cNvPr>
            <p:cNvSpPr/>
            <p:nvPr/>
          </p:nvSpPr>
          <p:spPr>
            <a:xfrm>
              <a:off x="2449156" y="3104577"/>
              <a:ext cx="1666797" cy="1057992"/>
            </a:xfrm>
            <a:prstGeom prst="roundRect">
              <a:avLst>
                <a:gd name="adj" fmla="val 7866"/>
              </a:avLst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tIns="35967" rIns="35967" bIns="35967" rtlCol="0" anchor="ctr"/>
            <a:lstStyle/>
            <a:p>
              <a:pPr defTabSz="913577">
                <a:spcAft>
                  <a:spcPts val="999"/>
                </a:spcAft>
              </a:pPr>
              <a:endParaRPr lang="en-US" sz="9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D6489B2-80AF-7648-AC17-F2DBC2F6E4E3}"/>
                </a:ext>
              </a:extLst>
            </p:cNvPr>
            <p:cNvSpPr/>
            <p:nvPr/>
          </p:nvSpPr>
          <p:spPr>
            <a:xfrm>
              <a:off x="2693442" y="3436963"/>
              <a:ext cx="1262059" cy="372909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defTabSz="913577"/>
              <a:r>
                <a:rPr lang="en-US" sz="900" dirty="0" smtClean="0">
                  <a:latin typeface="Century Gothic" panose="020B0502020202020204" pitchFamily="34" charset="0"/>
                </a:rPr>
                <a:t>1. Define Goal(s)</a:t>
              </a:r>
              <a:endParaRPr lang="en-US" sz="9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6B7C708-216C-8443-81C3-A89F5EEABCBE}"/>
              </a:ext>
            </a:extLst>
          </p:cNvPr>
          <p:cNvGrpSpPr/>
          <p:nvPr/>
        </p:nvGrpSpPr>
        <p:grpSpPr>
          <a:xfrm>
            <a:off x="3703917" y="5857433"/>
            <a:ext cx="1665278" cy="654901"/>
            <a:chOff x="2449156" y="3104577"/>
            <a:chExt cx="1666797" cy="10579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xmlns="" id="{0F70AB2C-0D3A-3047-94FA-23091E2E3666}"/>
                </a:ext>
              </a:extLst>
            </p:cNvPr>
            <p:cNvSpPr/>
            <p:nvPr/>
          </p:nvSpPr>
          <p:spPr>
            <a:xfrm>
              <a:off x="2449156" y="3104577"/>
              <a:ext cx="1666797" cy="1057992"/>
            </a:xfrm>
            <a:prstGeom prst="roundRect">
              <a:avLst>
                <a:gd name="adj" fmla="val 7866"/>
              </a:avLst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tIns="35967" rIns="35967" bIns="35967" rtlCol="0" anchor="ctr"/>
            <a:lstStyle/>
            <a:p>
              <a:pPr defTabSz="913577">
                <a:spcAft>
                  <a:spcPts val="999"/>
                </a:spcAft>
              </a:pPr>
              <a:endParaRPr lang="en-US" sz="9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000C295-2985-0D4A-A30B-1B9A1EC42EF5}"/>
                </a:ext>
              </a:extLst>
            </p:cNvPr>
            <p:cNvSpPr/>
            <p:nvPr/>
          </p:nvSpPr>
          <p:spPr>
            <a:xfrm>
              <a:off x="2491487" y="3352813"/>
              <a:ext cx="1606871" cy="59665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defTabSz="913577"/>
              <a:r>
                <a:rPr lang="en-US" sz="900" dirty="0" smtClean="0">
                  <a:latin typeface="Century Gothic" panose="020B0502020202020204" pitchFamily="34" charset="0"/>
                </a:rPr>
                <a:t>4. Evaluate / Critique Model</a:t>
              </a:r>
              <a:endParaRPr lang="en-US" sz="9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EBB79B5-337E-AC49-A58E-275DEB238D3E}"/>
              </a:ext>
            </a:extLst>
          </p:cNvPr>
          <p:cNvGrpSpPr/>
          <p:nvPr/>
        </p:nvGrpSpPr>
        <p:grpSpPr>
          <a:xfrm>
            <a:off x="6237159" y="4264661"/>
            <a:ext cx="1665278" cy="654901"/>
            <a:chOff x="2449156" y="3104577"/>
            <a:chExt cx="1666797" cy="10579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xmlns="" id="{1DE616B9-E020-0A44-AE90-97BF209620B1}"/>
                </a:ext>
              </a:extLst>
            </p:cNvPr>
            <p:cNvSpPr/>
            <p:nvPr/>
          </p:nvSpPr>
          <p:spPr>
            <a:xfrm>
              <a:off x="2449156" y="3104577"/>
              <a:ext cx="1666797" cy="1057992"/>
            </a:xfrm>
            <a:prstGeom prst="roundRect">
              <a:avLst>
                <a:gd name="adj" fmla="val 7866"/>
              </a:avLst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tIns="35967" rIns="35967" bIns="35967" rtlCol="0" anchor="ctr"/>
            <a:lstStyle/>
            <a:p>
              <a:pPr defTabSz="913577">
                <a:spcAft>
                  <a:spcPts val="999"/>
                </a:spcAft>
              </a:pPr>
              <a:endParaRPr lang="en-US" sz="9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A2B9500-1296-344A-88D4-F50A3BC58AEB}"/>
                </a:ext>
              </a:extLst>
            </p:cNvPr>
            <p:cNvSpPr/>
            <p:nvPr/>
          </p:nvSpPr>
          <p:spPr>
            <a:xfrm>
              <a:off x="2740152" y="3447118"/>
              <a:ext cx="1184845" cy="372909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defTabSz="913577"/>
              <a:r>
                <a:rPr lang="en-US" sz="900" dirty="0" smtClean="0">
                  <a:latin typeface="Century Gothic" panose="020B0502020202020204" pitchFamily="34" charset="0"/>
                </a:rPr>
                <a:t>3. Build Model</a:t>
              </a:r>
              <a:endParaRPr lang="en-US" sz="9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A733654-DC40-574F-BB20-B978310065C8}"/>
              </a:ext>
            </a:extLst>
          </p:cNvPr>
          <p:cNvGrpSpPr/>
          <p:nvPr/>
        </p:nvGrpSpPr>
        <p:grpSpPr>
          <a:xfrm>
            <a:off x="1132696" y="4251004"/>
            <a:ext cx="1665278" cy="654901"/>
            <a:chOff x="2449156" y="3104577"/>
            <a:chExt cx="1666797" cy="10579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xmlns="" id="{4B24AC8B-BBD4-BC44-8387-285BDAC55A10}"/>
                </a:ext>
              </a:extLst>
            </p:cNvPr>
            <p:cNvSpPr/>
            <p:nvPr/>
          </p:nvSpPr>
          <p:spPr>
            <a:xfrm>
              <a:off x="2449156" y="3104577"/>
              <a:ext cx="1666797" cy="1057992"/>
            </a:xfrm>
            <a:prstGeom prst="roundRect">
              <a:avLst>
                <a:gd name="adj" fmla="val 7866"/>
              </a:avLst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tIns="35967" rIns="35967" bIns="35967" rtlCol="0" anchor="ctr"/>
            <a:lstStyle/>
            <a:p>
              <a:pPr defTabSz="913577">
                <a:spcAft>
                  <a:spcPts val="999"/>
                </a:spcAft>
              </a:pPr>
              <a:endParaRPr lang="en-US" sz="9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1A6206B4-78C4-CB4E-8732-01ADE9888430}"/>
                </a:ext>
              </a:extLst>
            </p:cNvPr>
            <p:cNvSpPr/>
            <p:nvPr/>
          </p:nvSpPr>
          <p:spPr>
            <a:xfrm>
              <a:off x="2654227" y="3447118"/>
              <a:ext cx="1272492" cy="372909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defTabSz="913577"/>
              <a:r>
                <a:rPr lang="en-US" sz="900" dirty="0" smtClean="0">
                  <a:latin typeface="Century Gothic" panose="020B0502020202020204" pitchFamily="34" charset="0"/>
                </a:rPr>
                <a:t>5. Present Results </a:t>
              </a:r>
              <a:endParaRPr lang="en-US" sz="9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19A424D-776A-DD4E-BC17-A25F8EB785CF}"/>
              </a:ext>
            </a:extLst>
          </p:cNvPr>
          <p:cNvGrpSpPr/>
          <p:nvPr/>
        </p:nvGrpSpPr>
        <p:grpSpPr>
          <a:xfrm>
            <a:off x="6237159" y="2453590"/>
            <a:ext cx="1665278" cy="654901"/>
            <a:chOff x="2449156" y="3104577"/>
            <a:chExt cx="1666797" cy="10579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xmlns="" id="{6A6741C7-C93D-5A44-97D3-565D4BAFAE0D}"/>
                </a:ext>
              </a:extLst>
            </p:cNvPr>
            <p:cNvSpPr/>
            <p:nvPr/>
          </p:nvSpPr>
          <p:spPr>
            <a:xfrm>
              <a:off x="2449156" y="3104577"/>
              <a:ext cx="1666797" cy="1057992"/>
            </a:xfrm>
            <a:prstGeom prst="roundRect">
              <a:avLst>
                <a:gd name="adj" fmla="val 7866"/>
              </a:avLst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tIns="35967" rIns="35967" bIns="35967" rtlCol="0" anchor="ctr"/>
            <a:lstStyle/>
            <a:p>
              <a:pPr defTabSz="913577">
                <a:spcAft>
                  <a:spcPts val="999"/>
                </a:spcAft>
              </a:pPr>
              <a:endParaRPr lang="en-US" sz="9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4DE7EEB-E3A3-DD43-9081-1819A51E2EFD}"/>
                </a:ext>
              </a:extLst>
            </p:cNvPr>
            <p:cNvSpPr/>
            <p:nvPr/>
          </p:nvSpPr>
          <p:spPr>
            <a:xfrm>
              <a:off x="2505442" y="3313180"/>
              <a:ext cx="1513879" cy="59665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defTabSz="913577"/>
              <a:r>
                <a:rPr lang="en-US" sz="900" dirty="0" smtClean="0">
                  <a:latin typeface="Century Gothic" panose="020B0502020202020204" pitchFamily="34" charset="0"/>
                </a:rPr>
                <a:t>2. Collect / Manage Data</a:t>
              </a:r>
              <a:endParaRPr lang="en-US" sz="9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4E53128-2B16-4C41-99A2-ECF2E518737F}"/>
              </a:ext>
            </a:extLst>
          </p:cNvPr>
          <p:cNvGrpSpPr/>
          <p:nvPr/>
        </p:nvGrpSpPr>
        <p:grpSpPr>
          <a:xfrm>
            <a:off x="1132696" y="2439932"/>
            <a:ext cx="1665278" cy="654901"/>
            <a:chOff x="2449156" y="3104577"/>
            <a:chExt cx="1666797" cy="10579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D8B4D261-62F0-B348-AC8F-7818EBDB029B}"/>
                </a:ext>
              </a:extLst>
            </p:cNvPr>
            <p:cNvSpPr/>
            <p:nvPr/>
          </p:nvSpPr>
          <p:spPr>
            <a:xfrm>
              <a:off x="2449156" y="3104577"/>
              <a:ext cx="1666797" cy="1057992"/>
            </a:xfrm>
            <a:prstGeom prst="roundRect">
              <a:avLst>
                <a:gd name="adj" fmla="val 7866"/>
              </a:avLst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67" tIns="35967" rIns="35967" bIns="35967" rtlCol="0" anchor="ctr"/>
            <a:lstStyle/>
            <a:p>
              <a:pPr defTabSz="913577">
                <a:spcAft>
                  <a:spcPts val="999"/>
                </a:spcAft>
              </a:pPr>
              <a:endParaRPr lang="en-US" sz="9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9008564-D95C-754D-A71D-01B3C3741300}"/>
                </a:ext>
              </a:extLst>
            </p:cNvPr>
            <p:cNvSpPr/>
            <p:nvPr/>
          </p:nvSpPr>
          <p:spPr>
            <a:xfrm>
              <a:off x="2486261" y="3451559"/>
              <a:ext cx="1606871" cy="372909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defTabSz="913577"/>
              <a:r>
                <a:rPr lang="en-US" sz="900" dirty="0" smtClean="0">
                  <a:latin typeface="Century Gothic" panose="020B0502020202020204" pitchFamily="34" charset="0"/>
                </a:rPr>
                <a:t>6. Deployment of Model</a:t>
              </a:r>
              <a:endParaRPr lang="en-US" sz="9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Oval 1">
            <a:extLst>
              <a:ext uri="{FF2B5EF4-FFF2-40B4-BE49-F238E27FC236}">
                <a16:creationId xmlns:a16="http://schemas.microsoft.com/office/drawing/2014/main" xmlns="" id="{7D43531C-6660-414C-8663-093101269272}"/>
              </a:ext>
            </a:extLst>
          </p:cNvPr>
          <p:cNvSpPr>
            <a:spLocks noChangeAspect="1"/>
          </p:cNvSpPr>
          <p:nvPr/>
        </p:nvSpPr>
        <p:spPr bwMode="gray">
          <a:xfrm>
            <a:off x="2942820" y="2375139"/>
            <a:ext cx="3153180" cy="3153512"/>
          </a:xfrm>
          <a:prstGeom prst="ellipse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  <a:ln w="9525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82869" tIns="41435" rIns="82869" bIns="41435" anchor="ctr"/>
          <a:lstStyle/>
          <a:p>
            <a:pPr defTabSz="913577">
              <a:spcAft>
                <a:spcPts val="999"/>
              </a:spcAft>
            </a:pPr>
            <a:endParaRPr lang="en-US" sz="1798" noProof="1">
              <a:latin typeface="Calibri Light"/>
            </a:endParaRP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xmlns="" id="{B7B3D121-0F6B-8F4D-B5FC-EE10860FB1B0}"/>
              </a:ext>
            </a:extLst>
          </p:cNvPr>
          <p:cNvSpPr>
            <a:spLocks noChangeAspect="1"/>
          </p:cNvSpPr>
          <p:nvPr/>
        </p:nvSpPr>
        <p:spPr bwMode="gray">
          <a:xfrm>
            <a:off x="3102464" y="2521637"/>
            <a:ext cx="2853176" cy="285348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82869" tIns="41435" rIns="82869" bIns="41435" anchor="ctr"/>
          <a:lstStyle/>
          <a:p>
            <a:pPr defTabSz="913577">
              <a:spcAft>
                <a:spcPts val="999"/>
              </a:spcAft>
            </a:pPr>
            <a:endParaRPr lang="en-US" sz="1798" noProof="1">
              <a:latin typeface="Calibri Light"/>
            </a:endParaRPr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xmlns="" id="{A7584BC1-050E-6141-9C5A-0D2E1715F3DE}"/>
              </a:ext>
            </a:extLst>
          </p:cNvPr>
          <p:cNvSpPr>
            <a:spLocks/>
          </p:cNvSpPr>
          <p:nvPr/>
        </p:nvSpPr>
        <p:spPr bwMode="gray">
          <a:xfrm>
            <a:off x="3179096" y="2598283"/>
            <a:ext cx="2705187" cy="2705475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  <a:ln w="9525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82869" tIns="41435" rIns="82869" bIns="41435" anchor="ctr"/>
          <a:lstStyle/>
          <a:p>
            <a:pPr defTabSz="913577">
              <a:spcAft>
                <a:spcPts val="999"/>
              </a:spcAft>
            </a:pPr>
            <a:endParaRPr lang="en-US" sz="1798" noProof="1">
              <a:latin typeface="Calibri Light"/>
            </a:endParaRPr>
          </a:p>
        </p:txBody>
      </p:sp>
      <p:sp>
        <p:nvSpPr>
          <p:cNvPr id="37" name="Oval 1">
            <a:extLst>
              <a:ext uri="{FF2B5EF4-FFF2-40B4-BE49-F238E27FC236}">
                <a16:creationId xmlns:a16="http://schemas.microsoft.com/office/drawing/2014/main" xmlns="" id="{1C4B6197-B6C3-E74E-8DAE-72DC3B3F7DFE}"/>
              </a:ext>
            </a:extLst>
          </p:cNvPr>
          <p:cNvSpPr>
            <a:spLocks noChangeAspect="1"/>
          </p:cNvSpPr>
          <p:nvPr/>
        </p:nvSpPr>
        <p:spPr bwMode="gray">
          <a:xfrm>
            <a:off x="3252698" y="2670751"/>
            <a:ext cx="2552571" cy="2552844"/>
          </a:xfrm>
          <a:prstGeom prst="ellipse">
            <a:avLst/>
          </a:prstGeom>
          <a:solidFill>
            <a:schemeClr val="accent1">
              <a:lumMod val="50000"/>
              <a:alpha val="35000"/>
            </a:schemeClr>
          </a:solidFill>
          <a:ln w="9525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82869" tIns="41435" rIns="82869" bIns="41435" anchor="ctr"/>
          <a:lstStyle/>
          <a:p>
            <a:pPr defTabSz="913577">
              <a:spcAft>
                <a:spcPts val="999"/>
              </a:spcAft>
            </a:pPr>
            <a:endParaRPr lang="en-US" sz="1798" noProof="1">
              <a:latin typeface="Calibri Light"/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xmlns="" id="{E6BBBDAD-BC41-DA40-8AB2-2AB8C9759FD6}"/>
              </a:ext>
            </a:extLst>
          </p:cNvPr>
          <p:cNvSpPr/>
          <p:nvPr/>
        </p:nvSpPr>
        <p:spPr>
          <a:xfrm>
            <a:off x="3333228" y="2752509"/>
            <a:ext cx="2398522" cy="2398775"/>
          </a:xfrm>
          <a:prstGeom prst="ellipse">
            <a:avLst/>
          </a:prstGeom>
          <a:solidFill>
            <a:schemeClr val="bg1"/>
          </a:solidFill>
          <a:ln w="19050" cap="flat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 lIns="36000" tIns="36000" rIns="36000" bIns="36000" numCol="1" anchor="ctr">
            <a:noAutofit/>
          </a:bodyPr>
          <a:lstStyle/>
          <a:p>
            <a:pPr algn="ctr" hangingPunct="0">
              <a:lnSpc>
                <a:spcPct val="90000"/>
              </a:lnSpc>
              <a:spcBef>
                <a:spcPts val="1000"/>
              </a:spcBef>
              <a:tabLst>
                <a:tab pos="647700" algn="l"/>
                <a:tab pos="1308100" algn="l"/>
                <a:tab pos="1968500" algn="l"/>
              </a:tabLst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endParaRPr sz="1400" kern="0" dirty="0">
              <a:solidFill>
                <a:srgbClr val="FFFFFF"/>
              </a:solidFill>
              <a:latin typeface="Bebas Neue"/>
              <a:sym typeface="Bebas Neu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5132E662-59D8-8A4B-B70E-6BEF5393448C}"/>
              </a:ext>
            </a:extLst>
          </p:cNvPr>
          <p:cNvGrpSpPr/>
          <p:nvPr/>
        </p:nvGrpSpPr>
        <p:grpSpPr>
          <a:xfrm>
            <a:off x="3765119" y="3204900"/>
            <a:ext cx="1508583" cy="1508743"/>
            <a:chOff x="3758769" y="3052831"/>
            <a:chExt cx="1508583" cy="1508743"/>
          </a:xfrm>
        </p:grpSpPr>
        <p:sp>
          <p:nvSpPr>
            <p:cNvPr id="40" name="Group">
              <a:extLst>
                <a:ext uri="{FF2B5EF4-FFF2-40B4-BE49-F238E27FC236}">
                  <a16:creationId xmlns:a16="http://schemas.microsoft.com/office/drawing/2014/main" xmlns="" id="{12BE3EFE-4AA2-F84F-82A9-0D63210CB5CD}"/>
                </a:ext>
              </a:extLst>
            </p:cNvPr>
            <p:cNvSpPr/>
            <p:nvPr/>
          </p:nvSpPr>
          <p:spPr>
            <a:xfrm>
              <a:off x="3758769" y="3052831"/>
              <a:ext cx="1508583" cy="1508743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4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41" name="Group 15">
              <a:extLst>
                <a:ext uri="{FF2B5EF4-FFF2-40B4-BE49-F238E27FC236}">
                  <a16:creationId xmlns:a16="http://schemas.microsoft.com/office/drawing/2014/main" xmlns="" id="{2BEFB99F-6D67-ED46-A1EA-785F74618E64}"/>
                </a:ext>
              </a:extLst>
            </p:cNvPr>
            <p:cNvGrpSpPr/>
            <p:nvPr/>
          </p:nvGrpSpPr>
          <p:grpSpPr>
            <a:xfrm rot="11920966">
              <a:off x="3848734" y="3133527"/>
              <a:ext cx="1362945" cy="1362946"/>
              <a:chOff x="79557" y="79556"/>
              <a:chExt cx="1362942" cy="1362944"/>
            </a:xfrm>
          </p:grpSpPr>
          <p:sp>
            <p:nvSpPr>
              <p:cNvPr id="43" name="Овал 1">
                <a:extLst>
                  <a:ext uri="{FF2B5EF4-FFF2-40B4-BE49-F238E27FC236}">
                    <a16:creationId xmlns:a16="http://schemas.microsoft.com/office/drawing/2014/main" xmlns="" id="{30249BC9-AC2C-1641-A4C9-C0FF587FA6B8}"/>
                  </a:ext>
                </a:extLst>
              </p:cNvPr>
              <p:cNvSpPr/>
              <p:nvPr/>
            </p:nvSpPr>
            <p:spPr>
              <a:xfrm rot="9329568">
                <a:off x="79557" y="79556"/>
                <a:ext cx="1362942" cy="1362944"/>
              </a:xfrm>
              <a:prstGeom prst="ellipse">
                <a:avLst/>
              </a:prstGeom>
              <a:gradFill flip="none"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6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6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44" name="Полилиния 51">
                <a:extLst>
                  <a:ext uri="{FF2B5EF4-FFF2-40B4-BE49-F238E27FC236}">
                    <a16:creationId xmlns:a16="http://schemas.microsoft.com/office/drawing/2014/main" xmlns="" id="{96FCF63E-447F-244D-B5C6-EFEE9A649DF0}"/>
                  </a:ext>
                </a:extLst>
              </p:cNvPr>
              <p:cNvSpPr/>
              <p:nvPr/>
            </p:nvSpPr>
            <p:spPr>
              <a:xfrm rot="4970797">
                <a:off x="1024876" y="849491"/>
                <a:ext cx="465394" cy="35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50" y="468"/>
                    </a:lnTo>
                    <a:cubicBezTo>
                      <a:pt x="10458" y="2931"/>
                      <a:pt x="17520" y="10439"/>
                      <a:pt x="21211" y="20474"/>
                    </a:cubicBezTo>
                    <a:lnTo>
                      <a:pt x="21600" y="21600"/>
                    </a:lnTo>
                    <a:lnTo>
                      <a:pt x="21431" y="21500"/>
                    </a:lnTo>
                    <a:cubicBezTo>
                      <a:pt x="18065" y="19635"/>
                      <a:pt x="14365" y="18604"/>
                      <a:pt x="10480" y="18604"/>
                    </a:cubicBezTo>
                    <a:cubicBezTo>
                      <a:pt x="9994" y="18604"/>
                      <a:pt x="9512" y="18620"/>
                      <a:pt x="9032" y="18652"/>
                    </a:cubicBezTo>
                    <a:lnTo>
                      <a:pt x="8101" y="18745"/>
                    </a:lnTo>
                    <a:lnTo>
                      <a:pt x="7883" y="17506"/>
                    </a:lnTo>
                    <a:cubicBezTo>
                      <a:pt x="6611" y="11031"/>
                      <a:pt x="4028" y="5244"/>
                      <a:pt x="528" y="6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defRPr sz="6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6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42" name="Rechteck 43">
              <a:extLst>
                <a:ext uri="{FF2B5EF4-FFF2-40B4-BE49-F238E27FC236}">
                  <a16:creationId xmlns:a16="http://schemas.microsoft.com/office/drawing/2014/main" xmlns="" id="{349BB260-5EF7-CD44-A41D-F9B261FC8E77}"/>
                </a:ext>
              </a:extLst>
            </p:cNvPr>
            <p:cNvSpPr txBox="1"/>
            <p:nvPr/>
          </p:nvSpPr>
          <p:spPr>
            <a:xfrm>
              <a:off x="3796496" y="3550659"/>
              <a:ext cx="1447396" cy="453629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anchor="ctr">
              <a:noAutofit/>
            </a:bodyPr>
            <a:lstStyle>
              <a:lvl1pPr algn="l">
                <a:lnSpc>
                  <a:spcPct val="100000"/>
                </a:lnSpc>
                <a:defRPr sz="1100"/>
              </a:lvl1pPr>
            </a:lstStyle>
            <a:p>
              <a:pPr algn="ctr" hangingPunct="0">
                <a:spcBef>
                  <a:spcPts val="1000"/>
                </a:spcBef>
                <a:defRPr/>
              </a:pPr>
              <a:r>
                <a:rPr lang="en-US" b="1" kern="0" dirty="0" smtClean="0">
                  <a:solidFill>
                    <a:srgbClr val="000000"/>
                  </a:solidFill>
                  <a:latin typeface="Century Gothic"/>
                  <a:sym typeface="Century Gothic"/>
                </a:rPr>
                <a:t>Data Science Framework</a:t>
              </a:r>
              <a:endParaRPr lang="en-US" b="1" kern="0" dirty="0">
                <a:solidFill>
                  <a:srgbClr val="000000"/>
                </a:solidFill>
                <a:latin typeface="Century Gothic"/>
                <a:sym typeface="Century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71906" y="1080380"/>
            <a:ext cx="3386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Define Goal(s)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What are we solving?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What limitations/constraints exist?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SMART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What solutions is being requested?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71906" y="1991363"/>
            <a:ext cx="3386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Collect / Manage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i="1" dirty="0" smtClean="0"/>
              <a:t>Data Acquisition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i="1" dirty="0" smtClean="0"/>
              <a:t>Data Processing/Cleansing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i="1" dirty="0" smtClean="0"/>
              <a:t>Data Exploration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8271906" y="2748157"/>
            <a:ext cx="338613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Build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Model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Model Development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71906" y="3415789"/>
            <a:ext cx="33861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Evaluate / Critique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Model Examination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Stage gate decision</a:t>
            </a:r>
            <a:endParaRPr lang="en-US" sz="12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8271906" y="4055104"/>
            <a:ext cx="3386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Present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Stakeholder analysis &amp; communication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Packaging deliverables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Report creations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Communication execution 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1906" y="5004780"/>
            <a:ext cx="33861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6. Deploy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Deployment strategy &amp;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User guides / model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i="1" dirty="0" smtClean="0"/>
              <a:t>Transition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3758" y="5736210"/>
            <a:ext cx="269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Leveraging the “Practical Data Science w/ R” Framework (</a:t>
            </a:r>
            <a:r>
              <a:rPr lang="en-US" sz="1200" dirty="0" err="1" smtClean="0"/>
              <a:t>Zumel</a:t>
            </a:r>
            <a:r>
              <a:rPr lang="en-US" sz="1200" dirty="0" smtClean="0"/>
              <a:t> &amp; Mount)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852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56 0.3419 L 0.00156 0.00487 " pathEditMode="relative" ptsTypes="AA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109 0.17199 L 0.0017 0.00209 " pathEditMode="relative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0594 0.16574 L -9.38478E-7 0.00833 " pathEditMode="relative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109 -0.09213 L 0.0017 -2.59259E-6 " pathEditMode="relative" ptsTypes="AA"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0816 -0.09814 L -0.00143 0.00463 " pathEditMode="relative" ptsTypes="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3 -0.33218 L 0.0013 0.0057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4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3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1. Define Goals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9362" y="1238224"/>
            <a:ext cx="817396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What </a:t>
            </a:r>
            <a:r>
              <a:rPr lang="en-US" sz="2000" dirty="0" smtClean="0"/>
              <a:t>are we solving</a:t>
            </a:r>
            <a:r>
              <a:rPr lang="en-US" sz="2000" dirty="0" smtClean="0"/>
              <a:t>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i="1" dirty="0" smtClean="0"/>
              <a:t>Addressing Credit One challenges around the increase in customer loan defaults which could potentially have negative impacts on the business.</a:t>
            </a:r>
          </a:p>
          <a:p>
            <a:pPr lvl="2"/>
            <a:endParaRPr lang="en-US" sz="2000" i="1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What </a:t>
            </a:r>
            <a:r>
              <a:rPr lang="en-US" sz="2000" dirty="0" smtClean="0"/>
              <a:t>limitations/constraints exist</a:t>
            </a:r>
            <a:r>
              <a:rPr lang="en-US" sz="2000" dirty="0" smtClean="0"/>
              <a:t>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i="1" dirty="0" smtClean="0"/>
              <a:t>Potential challenges could be lack of clear definitions from business requirements and goals.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i="1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SMART </a:t>
            </a:r>
            <a:r>
              <a:rPr lang="en-US" sz="2000" dirty="0" smtClean="0"/>
              <a:t>goals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i="1" dirty="0" smtClean="0"/>
              <a:t>Target a model that can predict 80</a:t>
            </a:r>
            <a:r>
              <a:rPr lang="en-US" i="1" dirty="0"/>
              <a:t>% or higher level of certainty of not defaulting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i="1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9258883" y="292448"/>
            <a:ext cx="2552117" cy="2336452"/>
            <a:chOff x="1132696" y="1043561"/>
            <a:chExt cx="6769741" cy="574895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 flipH="1">
              <a:off x="2263166" y="1712811"/>
              <a:ext cx="4590315" cy="4362960"/>
              <a:chOff x="1961452" y="1498209"/>
              <a:chExt cx="5151625" cy="484704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01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2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3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4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5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6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10C46E3-D24B-464F-B9A2-6FE69328481C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2372" y="1043561"/>
              <a:ext cx="5748345" cy="5748953"/>
            </a:xfrm>
            <a:prstGeom prst="ellipse">
              <a:avLst/>
            </a:prstGeom>
            <a:noFill/>
            <a:ln w="9525" cap="rnd" cmpd="sng">
              <a:solidFill>
                <a:srgbClr val="B3B3B3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000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xmlns="" id="{30FF0DFE-467B-8140-B75E-77E8E30B913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021468" y="2453800"/>
              <a:ext cx="3003344" cy="30036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>
              <a:off x="1967803" y="1498209"/>
              <a:ext cx="5151625" cy="4847048"/>
              <a:chOff x="1961452" y="1498209"/>
              <a:chExt cx="5151625" cy="4847048"/>
            </a:xfrm>
          </p:grpSpPr>
          <p:sp>
            <p:nvSpPr>
              <p:cNvPr id="93" name="Oval 3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94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6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7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8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9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BA819F88-D97E-794C-B59E-FB967C416C9A}"/>
                </a:ext>
              </a:extLst>
            </p:cNvPr>
            <p:cNvGrpSpPr/>
            <p:nvPr/>
          </p:nvGrpSpPr>
          <p:grpSpPr>
            <a:xfrm>
              <a:off x="3686770" y="1274867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xmlns="" id="{66B995A2-255F-EC4C-B3A1-3171313D7EAE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solidFill>
                <a:srgbClr val="00B050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8D6489B2-80AF-7648-AC17-F2DBC2F6E4E3}"/>
                  </a:ext>
                </a:extLst>
              </p:cNvPr>
              <p:cNvSpPr/>
              <p:nvPr/>
            </p:nvSpPr>
            <p:spPr>
              <a:xfrm>
                <a:off x="2693442" y="3191409"/>
                <a:ext cx="1262059" cy="86400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1. Define Goal(s)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76B7C708-216C-8443-81C3-A89F5EEABCBE}"/>
                </a:ext>
              </a:extLst>
            </p:cNvPr>
            <p:cNvGrpSpPr/>
            <p:nvPr/>
          </p:nvGrpSpPr>
          <p:grpSpPr>
            <a:xfrm>
              <a:off x="3703917" y="5844779"/>
              <a:ext cx="1665278" cy="701955"/>
              <a:chOff x="2449156" y="3084132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xmlns="" id="{0F70AB2C-0D3A-3047-94FA-23091E2E3666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A000C295-2985-0D4A-A30B-1B9A1EC42EF5}"/>
                  </a:ext>
                </a:extLst>
              </p:cNvPr>
              <p:cNvSpPr/>
              <p:nvPr/>
            </p:nvSpPr>
            <p:spPr>
              <a:xfrm>
                <a:off x="2491487" y="3084132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4. Evaluate / Critique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CEBB79B5-337E-AC49-A58E-275DEB238D3E}"/>
                </a:ext>
              </a:extLst>
            </p:cNvPr>
            <p:cNvGrpSpPr/>
            <p:nvPr/>
          </p:nvGrpSpPr>
          <p:grpSpPr>
            <a:xfrm>
              <a:off x="6237159" y="4264662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xmlns="" id="{1DE616B9-E020-0A44-AE90-97BF209620B1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BA2B9500-1296-344A-88D4-F50A3BC58AEB}"/>
                  </a:ext>
                </a:extLst>
              </p:cNvPr>
              <p:cNvSpPr/>
              <p:nvPr/>
            </p:nvSpPr>
            <p:spPr>
              <a:xfrm>
                <a:off x="2740152" y="3201567"/>
                <a:ext cx="1184845" cy="864004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3. Build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FA733654-DC40-574F-BB20-B978310065C8}"/>
                </a:ext>
              </a:extLst>
            </p:cNvPr>
            <p:cNvGrpSpPr/>
            <p:nvPr/>
          </p:nvGrpSpPr>
          <p:grpSpPr>
            <a:xfrm>
              <a:off x="1132696" y="4251003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xmlns="" id="{4B24AC8B-BBD4-BC44-8387-285BDAC55A10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1A6206B4-78C4-CB4E-8732-01ADE9888430}"/>
                  </a:ext>
                </a:extLst>
              </p:cNvPr>
              <p:cNvSpPr/>
              <p:nvPr/>
            </p:nvSpPr>
            <p:spPr>
              <a:xfrm>
                <a:off x="2654226" y="3201565"/>
                <a:ext cx="1272491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5. Present Results 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119A424D-776A-DD4E-BC17-A25F8EB785CF}"/>
                </a:ext>
              </a:extLst>
            </p:cNvPr>
            <p:cNvGrpSpPr/>
            <p:nvPr/>
          </p:nvGrpSpPr>
          <p:grpSpPr>
            <a:xfrm>
              <a:off x="6237159" y="2416406"/>
              <a:ext cx="1665278" cy="701955"/>
              <a:chOff x="2449156" y="3044503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xmlns="" id="{6A6741C7-C93D-5A44-97D3-565D4BAFAE0D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F4DE7EEB-E3A3-DD43-9081-1819A51E2EFD}"/>
                  </a:ext>
                </a:extLst>
              </p:cNvPr>
              <p:cNvSpPr/>
              <p:nvPr/>
            </p:nvSpPr>
            <p:spPr>
              <a:xfrm>
                <a:off x="2505441" y="3044503"/>
                <a:ext cx="151388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2. Collect / Manage Data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04E53128-2B16-4C41-99A2-ECF2E518737F}"/>
                </a:ext>
              </a:extLst>
            </p:cNvPr>
            <p:cNvGrpSpPr/>
            <p:nvPr/>
          </p:nvGrpSpPr>
          <p:grpSpPr>
            <a:xfrm>
              <a:off x="1132696" y="2419154"/>
              <a:ext cx="1665278" cy="701955"/>
              <a:chOff x="2449156" y="3071009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xmlns="" id="{D8B4D261-62F0-B348-AC8F-7818EBDB029B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99008564-D95C-754D-A71D-01B3C3741300}"/>
                  </a:ext>
                </a:extLst>
              </p:cNvPr>
              <p:cNvSpPr/>
              <p:nvPr/>
            </p:nvSpPr>
            <p:spPr>
              <a:xfrm>
                <a:off x="2486260" y="3071009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6. Deployment of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0" name="Oval 1">
              <a:extLst>
                <a:ext uri="{FF2B5EF4-FFF2-40B4-BE49-F238E27FC236}">
                  <a16:creationId xmlns:a16="http://schemas.microsoft.com/office/drawing/2014/main" xmlns="" id="{7D43531C-6660-414C-8663-0931012692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42820" y="2375139"/>
              <a:ext cx="3153180" cy="3153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1" name="Oval 1">
              <a:extLst>
                <a:ext uri="{FF2B5EF4-FFF2-40B4-BE49-F238E27FC236}">
                  <a16:creationId xmlns:a16="http://schemas.microsoft.com/office/drawing/2014/main" xmlns="" id="{B7B3D121-0F6B-8F4D-B5FC-EE10860FB1B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102464" y="2521637"/>
              <a:ext cx="2853176" cy="285348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xmlns="" id="{A7584BC1-050E-6141-9C5A-0D2E1715F3D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79096" y="2598283"/>
              <a:ext cx="2705187" cy="2705475"/>
            </a:xfrm>
            <a:prstGeom prst="ellipse">
              <a:avLst/>
            </a:prstGeom>
            <a:solidFill>
              <a:schemeClr val="accent1">
                <a:lumMod val="75000"/>
                <a:alpha val="37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3" name="Oval 1">
              <a:extLst>
                <a:ext uri="{FF2B5EF4-FFF2-40B4-BE49-F238E27FC236}">
                  <a16:creationId xmlns:a16="http://schemas.microsoft.com/office/drawing/2014/main" xmlns="" id="{1C4B6197-B6C3-E74E-8DAE-72DC3B3F7D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52698" y="2670751"/>
              <a:ext cx="2552571" cy="2552844"/>
            </a:xfrm>
            <a:prstGeom prst="ellipse">
              <a:avLst/>
            </a:prstGeom>
            <a:solidFill>
              <a:schemeClr val="accent1">
                <a:lumMod val="50000"/>
                <a:alpha val="3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4" name="Oval 3">
              <a:extLst>
                <a:ext uri="{FF2B5EF4-FFF2-40B4-BE49-F238E27FC236}">
                  <a16:creationId xmlns:a16="http://schemas.microsoft.com/office/drawing/2014/main" xmlns="" id="{E6BBBDAD-BC41-DA40-8AB2-2AB8C9759FD6}"/>
                </a:ext>
              </a:extLst>
            </p:cNvPr>
            <p:cNvSpPr/>
            <p:nvPr/>
          </p:nvSpPr>
          <p:spPr>
            <a:xfrm>
              <a:off x="3333228" y="2752509"/>
              <a:ext cx="2398522" cy="2398775"/>
            </a:xfrm>
            <a:prstGeom prst="ellipse">
              <a:avLst/>
            </a:prstGeom>
            <a:solidFill>
              <a:schemeClr val="bg1"/>
            </a:solidFill>
            <a:ln w="19050" cap="flat">
              <a:noFill/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0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5132E662-59D8-8A4B-B70E-6BEF5393448C}"/>
                </a:ext>
              </a:extLst>
            </p:cNvPr>
            <p:cNvGrpSpPr/>
            <p:nvPr/>
          </p:nvGrpSpPr>
          <p:grpSpPr>
            <a:xfrm>
              <a:off x="3765119" y="3204900"/>
              <a:ext cx="1508583" cy="1508743"/>
              <a:chOff x="3758769" y="3052831"/>
              <a:chExt cx="1508583" cy="1508743"/>
            </a:xfrm>
          </p:grpSpPr>
          <p:sp>
            <p:nvSpPr>
              <p:cNvPr id="76" name="Group">
                <a:extLst>
                  <a:ext uri="{FF2B5EF4-FFF2-40B4-BE49-F238E27FC236}">
                    <a16:creationId xmlns:a16="http://schemas.microsoft.com/office/drawing/2014/main" xmlns="" id="{12BE3EFE-4AA2-F84F-82A9-0D63210CB5CD}"/>
                  </a:ext>
                </a:extLst>
              </p:cNvPr>
              <p:cNvSpPr/>
              <p:nvPr/>
            </p:nvSpPr>
            <p:spPr>
              <a:xfrm>
                <a:off x="3758769" y="3052831"/>
                <a:ext cx="1508583" cy="1508743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tabLst>
                    <a:tab pos="647700" algn="l"/>
                    <a:tab pos="1308100" algn="l"/>
                    <a:tab pos="1968500" algn="l"/>
                  </a:tabLst>
                  <a:defRPr sz="14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1000" kern="0" dirty="0">
                  <a:solidFill>
                    <a:srgbClr val="FFFFFF"/>
                  </a:solidFill>
                  <a:latin typeface="Bebas Neue"/>
                  <a:sym typeface="Bebas Neue"/>
                </a:endParaRPr>
              </a:p>
            </p:txBody>
          </p:sp>
          <p:grpSp>
            <p:nvGrpSpPr>
              <p:cNvPr id="77" name="Group 15">
                <a:extLst>
                  <a:ext uri="{FF2B5EF4-FFF2-40B4-BE49-F238E27FC236}">
                    <a16:creationId xmlns:a16="http://schemas.microsoft.com/office/drawing/2014/main" xmlns="" id="{2BEFB99F-6D67-ED46-A1EA-785F74618E64}"/>
                  </a:ext>
                </a:extLst>
              </p:cNvPr>
              <p:cNvGrpSpPr/>
              <p:nvPr/>
            </p:nvGrpSpPr>
            <p:grpSpPr>
              <a:xfrm rot="11920966">
                <a:off x="3848734" y="3133527"/>
                <a:ext cx="1362945" cy="1362946"/>
                <a:chOff x="79557" y="79556"/>
                <a:chExt cx="1362942" cy="1362944"/>
              </a:xfrm>
            </p:grpSpPr>
            <p:sp>
              <p:nvSpPr>
                <p:cNvPr id="79" name="Овал 1">
                  <a:extLst>
                    <a:ext uri="{FF2B5EF4-FFF2-40B4-BE49-F238E27FC236}">
                      <a16:creationId xmlns:a16="http://schemas.microsoft.com/office/drawing/2014/main" xmlns="" id="{30249BC9-AC2C-1641-A4C9-C0FF587FA6B8}"/>
                    </a:ext>
                  </a:extLst>
                </p:cNvPr>
                <p:cNvSpPr/>
                <p:nvPr/>
              </p:nvSpPr>
              <p:spPr>
                <a:xfrm rot="9329568">
                  <a:off x="79557" y="79556"/>
                  <a:ext cx="1362942" cy="13629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path path="circle">
                    <a:fillToRect l="62278" t="119636" r="37721" b="-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  <p:sp>
              <p:nvSpPr>
                <p:cNvPr id="80" name="Полилиния 51">
                  <a:extLst>
                    <a:ext uri="{FF2B5EF4-FFF2-40B4-BE49-F238E27FC236}">
                      <a16:creationId xmlns:a16="http://schemas.microsoft.com/office/drawing/2014/main" xmlns="" id="{96FCF63E-447F-244D-B5C6-EFEE9A649DF0}"/>
                    </a:ext>
                  </a:extLst>
                </p:cNvPr>
                <p:cNvSpPr/>
                <p:nvPr/>
              </p:nvSpPr>
              <p:spPr>
                <a:xfrm rot="4970797">
                  <a:off x="1024876" y="849491"/>
                  <a:ext cx="465394" cy="355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50" y="468"/>
                      </a:lnTo>
                      <a:cubicBezTo>
                        <a:pt x="10458" y="2931"/>
                        <a:pt x="17520" y="10439"/>
                        <a:pt x="21211" y="20474"/>
                      </a:cubicBezTo>
                      <a:lnTo>
                        <a:pt x="21600" y="21600"/>
                      </a:lnTo>
                      <a:lnTo>
                        <a:pt x="21431" y="21500"/>
                      </a:lnTo>
                      <a:cubicBezTo>
                        <a:pt x="18065" y="19635"/>
                        <a:pt x="14365" y="18604"/>
                        <a:pt x="10480" y="18604"/>
                      </a:cubicBezTo>
                      <a:cubicBezTo>
                        <a:pt x="9994" y="18604"/>
                        <a:pt x="9512" y="18620"/>
                        <a:pt x="9032" y="18652"/>
                      </a:cubicBezTo>
                      <a:lnTo>
                        <a:pt x="8101" y="18745"/>
                      </a:lnTo>
                      <a:lnTo>
                        <a:pt x="7883" y="17506"/>
                      </a:lnTo>
                      <a:cubicBezTo>
                        <a:pt x="6611" y="11031"/>
                        <a:pt x="4028" y="5244"/>
                        <a:pt x="528" y="6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</p:grpSp>
          <p:sp>
            <p:nvSpPr>
              <p:cNvPr id="78" name="Rechteck 43">
                <a:extLst>
                  <a:ext uri="{FF2B5EF4-FFF2-40B4-BE49-F238E27FC236}">
                    <a16:creationId xmlns:a16="http://schemas.microsoft.com/office/drawing/2014/main" xmlns="" id="{349BB260-5EF7-CD44-A41D-F9B261FC8E77}"/>
                  </a:ext>
                </a:extLst>
              </p:cNvPr>
              <p:cNvSpPr txBox="1"/>
              <p:nvPr/>
            </p:nvSpPr>
            <p:spPr>
              <a:xfrm>
                <a:off x="3796496" y="3550659"/>
                <a:ext cx="1447396" cy="45362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6000" tIns="36000" rIns="36000" bIns="36000" anchor="ctr">
                <a:noAutofit/>
              </a:bodyPr>
              <a:lstStyle>
                <a:lvl1pPr algn="l">
                  <a:lnSpc>
                    <a:spcPct val="100000"/>
                  </a:lnSpc>
                  <a:defRPr sz="1100"/>
                </a:lvl1pPr>
              </a:lstStyle>
              <a:p>
                <a:pPr algn="ctr" hangingPunct="0">
                  <a:spcBef>
                    <a:spcPts val="1000"/>
                  </a:spcBef>
                  <a:defRPr/>
                </a:pPr>
                <a:r>
                  <a:rPr lang="en-US" sz="800" b="1" kern="0" dirty="0" smtClean="0">
                    <a:solidFill>
                      <a:srgbClr val="000000"/>
                    </a:solidFill>
                    <a:latin typeface="Century Gothic"/>
                    <a:sym typeface="Century Gothic"/>
                  </a:rPr>
                  <a:t>Data Science Framework</a:t>
                </a:r>
                <a:endParaRPr lang="en-US" sz="800" b="1" kern="0" dirty="0">
                  <a:solidFill>
                    <a:srgbClr val="000000"/>
                  </a:solidFill>
                  <a:latin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5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2. Collect / Manage Data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494630" y="386348"/>
            <a:ext cx="2552117" cy="2336452"/>
            <a:chOff x="1132696" y="1043561"/>
            <a:chExt cx="6769741" cy="574895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 flipH="1">
              <a:off x="2263166" y="1712811"/>
              <a:ext cx="4590315" cy="4362960"/>
              <a:chOff x="1961452" y="1498209"/>
              <a:chExt cx="5151625" cy="484704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42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3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4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5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6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7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210C46E3-D24B-464F-B9A2-6FE69328481C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2372" y="1043561"/>
              <a:ext cx="5748345" cy="5748953"/>
            </a:xfrm>
            <a:prstGeom prst="ellipse">
              <a:avLst/>
            </a:prstGeom>
            <a:noFill/>
            <a:ln w="9525" cap="rnd" cmpd="sng">
              <a:solidFill>
                <a:srgbClr val="B3B3B3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000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xmlns="" id="{30FF0DFE-467B-8140-B75E-77E8E30B913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021468" y="2453800"/>
              <a:ext cx="3003344" cy="30036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>
              <a:off x="1967803" y="1498209"/>
              <a:ext cx="5151625" cy="4847048"/>
              <a:chOff x="1961452" y="1498209"/>
              <a:chExt cx="5151625" cy="4847048"/>
            </a:xfrm>
          </p:grpSpPr>
          <p:sp>
            <p:nvSpPr>
              <p:cNvPr id="134" name="Oval 3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35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6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7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8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9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0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BA819F88-D97E-794C-B59E-FB967C416C9A}"/>
                </a:ext>
              </a:extLst>
            </p:cNvPr>
            <p:cNvGrpSpPr/>
            <p:nvPr/>
          </p:nvGrpSpPr>
          <p:grpSpPr>
            <a:xfrm>
              <a:off x="3686770" y="1274867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xmlns="" id="{66B995A2-255F-EC4C-B3A1-3171313D7EAE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id="{8D6489B2-80AF-7648-AC17-F2DBC2F6E4E3}"/>
                  </a:ext>
                </a:extLst>
              </p:cNvPr>
              <p:cNvSpPr/>
              <p:nvPr/>
            </p:nvSpPr>
            <p:spPr>
              <a:xfrm>
                <a:off x="2693442" y="3191409"/>
                <a:ext cx="1262059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1. Define Goal(s)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76B7C708-216C-8443-81C3-A89F5EEABCBE}"/>
                </a:ext>
              </a:extLst>
            </p:cNvPr>
            <p:cNvGrpSpPr/>
            <p:nvPr/>
          </p:nvGrpSpPr>
          <p:grpSpPr>
            <a:xfrm>
              <a:off x="3703917" y="5844779"/>
              <a:ext cx="1665278" cy="701955"/>
              <a:chOff x="2449156" y="3084132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xmlns="" id="{0F70AB2C-0D3A-3047-94FA-23091E2E3666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A000C295-2985-0D4A-A30B-1B9A1EC42EF5}"/>
                  </a:ext>
                </a:extLst>
              </p:cNvPr>
              <p:cNvSpPr/>
              <p:nvPr/>
            </p:nvSpPr>
            <p:spPr>
              <a:xfrm>
                <a:off x="2491487" y="3084132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4. Evaluate / Critique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CEBB79B5-337E-AC49-A58E-275DEB238D3E}"/>
                </a:ext>
              </a:extLst>
            </p:cNvPr>
            <p:cNvGrpSpPr/>
            <p:nvPr/>
          </p:nvGrpSpPr>
          <p:grpSpPr>
            <a:xfrm>
              <a:off x="6237159" y="4264662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xmlns="" id="{1DE616B9-E020-0A44-AE90-97BF209620B1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BA2B9500-1296-344A-88D4-F50A3BC58AEB}"/>
                  </a:ext>
                </a:extLst>
              </p:cNvPr>
              <p:cNvSpPr/>
              <p:nvPr/>
            </p:nvSpPr>
            <p:spPr>
              <a:xfrm>
                <a:off x="2740152" y="3201567"/>
                <a:ext cx="1184845" cy="864004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3. Build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FA733654-DC40-574F-BB20-B978310065C8}"/>
                </a:ext>
              </a:extLst>
            </p:cNvPr>
            <p:cNvGrpSpPr/>
            <p:nvPr/>
          </p:nvGrpSpPr>
          <p:grpSpPr>
            <a:xfrm>
              <a:off x="1132696" y="4251003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xmlns="" id="{4B24AC8B-BBD4-BC44-8387-285BDAC55A10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id="{1A6206B4-78C4-CB4E-8732-01ADE9888430}"/>
                  </a:ext>
                </a:extLst>
              </p:cNvPr>
              <p:cNvSpPr/>
              <p:nvPr/>
            </p:nvSpPr>
            <p:spPr>
              <a:xfrm>
                <a:off x="2654226" y="3201565"/>
                <a:ext cx="1272491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5. Present Results 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119A424D-776A-DD4E-BC17-A25F8EB785CF}"/>
                </a:ext>
              </a:extLst>
            </p:cNvPr>
            <p:cNvGrpSpPr/>
            <p:nvPr/>
          </p:nvGrpSpPr>
          <p:grpSpPr>
            <a:xfrm>
              <a:off x="6237159" y="2416406"/>
              <a:ext cx="1665278" cy="701955"/>
              <a:chOff x="2449156" y="3044503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xmlns="" id="{6A6741C7-C93D-5A44-97D3-565D4BAFAE0D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F4DE7EEB-E3A3-DD43-9081-1819A51E2EFD}"/>
                  </a:ext>
                </a:extLst>
              </p:cNvPr>
              <p:cNvSpPr/>
              <p:nvPr/>
            </p:nvSpPr>
            <p:spPr>
              <a:xfrm>
                <a:off x="2505441" y="3044503"/>
                <a:ext cx="1513880" cy="1134007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2. Collect / Manage Data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04E53128-2B16-4C41-99A2-ECF2E518737F}"/>
                </a:ext>
              </a:extLst>
            </p:cNvPr>
            <p:cNvGrpSpPr/>
            <p:nvPr/>
          </p:nvGrpSpPr>
          <p:grpSpPr>
            <a:xfrm>
              <a:off x="1132696" y="2419154"/>
              <a:ext cx="1665278" cy="701955"/>
              <a:chOff x="2449156" y="3071009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xmlns="" id="{D8B4D261-62F0-B348-AC8F-7818EBDB029B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9008564-D95C-754D-A71D-01B3C3741300}"/>
                  </a:ext>
                </a:extLst>
              </p:cNvPr>
              <p:cNvSpPr/>
              <p:nvPr/>
            </p:nvSpPr>
            <p:spPr>
              <a:xfrm>
                <a:off x="2486260" y="3071009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6. Deployment of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1" name="Oval 1">
              <a:extLst>
                <a:ext uri="{FF2B5EF4-FFF2-40B4-BE49-F238E27FC236}">
                  <a16:creationId xmlns:a16="http://schemas.microsoft.com/office/drawing/2014/main" xmlns="" id="{7D43531C-6660-414C-8663-0931012692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42820" y="2375139"/>
              <a:ext cx="3153180" cy="3153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2" name="Oval 1">
              <a:extLst>
                <a:ext uri="{FF2B5EF4-FFF2-40B4-BE49-F238E27FC236}">
                  <a16:creationId xmlns:a16="http://schemas.microsoft.com/office/drawing/2014/main" xmlns="" id="{B7B3D121-0F6B-8F4D-B5FC-EE10860FB1B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102464" y="2521637"/>
              <a:ext cx="2853176" cy="285348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3" name="Oval 1">
              <a:extLst>
                <a:ext uri="{FF2B5EF4-FFF2-40B4-BE49-F238E27FC236}">
                  <a16:creationId xmlns:a16="http://schemas.microsoft.com/office/drawing/2014/main" xmlns="" id="{A7584BC1-050E-6141-9C5A-0D2E1715F3D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79096" y="2598283"/>
              <a:ext cx="2705187" cy="2705475"/>
            </a:xfrm>
            <a:prstGeom prst="ellipse">
              <a:avLst/>
            </a:prstGeom>
            <a:solidFill>
              <a:schemeClr val="accent1">
                <a:lumMod val="75000"/>
                <a:alpha val="37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4" name="Oval 1">
              <a:extLst>
                <a:ext uri="{FF2B5EF4-FFF2-40B4-BE49-F238E27FC236}">
                  <a16:creationId xmlns:a16="http://schemas.microsoft.com/office/drawing/2014/main" xmlns="" id="{1C4B6197-B6C3-E74E-8DAE-72DC3B3F7D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52698" y="2670751"/>
              <a:ext cx="2552571" cy="2552844"/>
            </a:xfrm>
            <a:prstGeom prst="ellipse">
              <a:avLst/>
            </a:prstGeom>
            <a:solidFill>
              <a:schemeClr val="accent1">
                <a:lumMod val="50000"/>
                <a:alpha val="3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5" name="Oval 3">
              <a:extLst>
                <a:ext uri="{FF2B5EF4-FFF2-40B4-BE49-F238E27FC236}">
                  <a16:creationId xmlns:a16="http://schemas.microsoft.com/office/drawing/2014/main" xmlns="" id="{E6BBBDAD-BC41-DA40-8AB2-2AB8C9759FD6}"/>
                </a:ext>
              </a:extLst>
            </p:cNvPr>
            <p:cNvSpPr/>
            <p:nvPr/>
          </p:nvSpPr>
          <p:spPr>
            <a:xfrm>
              <a:off x="3333228" y="2752509"/>
              <a:ext cx="2398522" cy="2398775"/>
            </a:xfrm>
            <a:prstGeom prst="ellipse">
              <a:avLst/>
            </a:prstGeom>
            <a:solidFill>
              <a:schemeClr val="bg1"/>
            </a:solidFill>
            <a:ln w="19050" cap="flat">
              <a:noFill/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0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5132E662-59D8-8A4B-B70E-6BEF5393448C}"/>
                </a:ext>
              </a:extLst>
            </p:cNvPr>
            <p:cNvGrpSpPr/>
            <p:nvPr/>
          </p:nvGrpSpPr>
          <p:grpSpPr>
            <a:xfrm>
              <a:off x="3765119" y="3204900"/>
              <a:ext cx="1508583" cy="1508743"/>
              <a:chOff x="3758769" y="3052831"/>
              <a:chExt cx="1508583" cy="1508743"/>
            </a:xfrm>
          </p:grpSpPr>
          <p:sp>
            <p:nvSpPr>
              <p:cNvPr id="117" name="Group">
                <a:extLst>
                  <a:ext uri="{FF2B5EF4-FFF2-40B4-BE49-F238E27FC236}">
                    <a16:creationId xmlns:a16="http://schemas.microsoft.com/office/drawing/2014/main" xmlns="" id="{12BE3EFE-4AA2-F84F-82A9-0D63210CB5CD}"/>
                  </a:ext>
                </a:extLst>
              </p:cNvPr>
              <p:cNvSpPr/>
              <p:nvPr/>
            </p:nvSpPr>
            <p:spPr>
              <a:xfrm>
                <a:off x="3758769" y="3052831"/>
                <a:ext cx="1508583" cy="1508743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tabLst>
                    <a:tab pos="647700" algn="l"/>
                    <a:tab pos="1308100" algn="l"/>
                    <a:tab pos="1968500" algn="l"/>
                  </a:tabLst>
                  <a:defRPr sz="14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1000" kern="0" dirty="0">
                  <a:solidFill>
                    <a:srgbClr val="FFFFFF"/>
                  </a:solidFill>
                  <a:latin typeface="Bebas Neue"/>
                  <a:sym typeface="Bebas Neue"/>
                </a:endParaRPr>
              </a:p>
            </p:txBody>
          </p:sp>
          <p:grpSp>
            <p:nvGrpSpPr>
              <p:cNvPr id="118" name="Group 15">
                <a:extLst>
                  <a:ext uri="{FF2B5EF4-FFF2-40B4-BE49-F238E27FC236}">
                    <a16:creationId xmlns:a16="http://schemas.microsoft.com/office/drawing/2014/main" xmlns="" id="{2BEFB99F-6D67-ED46-A1EA-785F74618E64}"/>
                  </a:ext>
                </a:extLst>
              </p:cNvPr>
              <p:cNvGrpSpPr/>
              <p:nvPr/>
            </p:nvGrpSpPr>
            <p:grpSpPr>
              <a:xfrm rot="11920966">
                <a:off x="3848734" y="3133527"/>
                <a:ext cx="1362945" cy="1362946"/>
                <a:chOff x="79557" y="79556"/>
                <a:chExt cx="1362942" cy="1362944"/>
              </a:xfrm>
            </p:grpSpPr>
            <p:sp>
              <p:nvSpPr>
                <p:cNvPr id="120" name="Овал 1">
                  <a:extLst>
                    <a:ext uri="{FF2B5EF4-FFF2-40B4-BE49-F238E27FC236}">
                      <a16:creationId xmlns:a16="http://schemas.microsoft.com/office/drawing/2014/main" xmlns="" id="{30249BC9-AC2C-1641-A4C9-C0FF587FA6B8}"/>
                    </a:ext>
                  </a:extLst>
                </p:cNvPr>
                <p:cNvSpPr/>
                <p:nvPr/>
              </p:nvSpPr>
              <p:spPr>
                <a:xfrm rot="9329568">
                  <a:off x="79557" y="79556"/>
                  <a:ext cx="1362942" cy="13629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path path="circle">
                    <a:fillToRect l="62278" t="119636" r="37721" b="-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  <p:sp>
              <p:nvSpPr>
                <p:cNvPr id="121" name="Полилиния 51">
                  <a:extLst>
                    <a:ext uri="{FF2B5EF4-FFF2-40B4-BE49-F238E27FC236}">
                      <a16:creationId xmlns:a16="http://schemas.microsoft.com/office/drawing/2014/main" xmlns="" id="{96FCF63E-447F-244D-B5C6-EFEE9A649DF0}"/>
                    </a:ext>
                  </a:extLst>
                </p:cNvPr>
                <p:cNvSpPr/>
                <p:nvPr/>
              </p:nvSpPr>
              <p:spPr>
                <a:xfrm rot="4970797">
                  <a:off x="1024876" y="849491"/>
                  <a:ext cx="465394" cy="355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50" y="468"/>
                      </a:lnTo>
                      <a:cubicBezTo>
                        <a:pt x="10458" y="2931"/>
                        <a:pt x="17520" y="10439"/>
                        <a:pt x="21211" y="20474"/>
                      </a:cubicBezTo>
                      <a:lnTo>
                        <a:pt x="21600" y="21600"/>
                      </a:lnTo>
                      <a:lnTo>
                        <a:pt x="21431" y="21500"/>
                      </a:lnTo>
                      <a:cubicBezTo>
                        <a:pt x="18065" y="19635"/>
                        <a:pt x="14365" y="18604"/>
                        <a:pt x="10480" y="18604"/>
                      </a:cubicBezTo>
                      <a:cubicBezTo>
                        <a:pt x="9994" y="18604"/>
                        <a:pt x="9512" y="18620"/>
                        <a:pt x="9032" y="18652"/>
                      </a:cubicBezTo>
                      <a:lnTo>
                        <a:pt x="8101" y="18745"/>
                      </a:lnTo>
                      <a:lnTo>
                        <a:pt x="7883" y="17506"/>
                      </a:lnTo>
                      <a:cubicBezTo>
                        <a:pt x="6611" y="11031"/>
                        <a:pt x="4028" y="5244"/>
                        <a:pt x="528" y="6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</p:grpSp>
          <p:sp>
            <p:nvSpPr>
              <p:cNvPr id="119" name="Rechteck 43">
                <a:extLst>
                  <a:ext uri="{FF2B5EF4-FFF2-40B4-BE49-F238E27FC236}">
                    <a16:creationId xmlns:a16="http://schemas.microsoft.com/office/drawing/2014/main" xmlns="" id="{349BB260-5EF7-CD44-A41D-F9B261FC8E77}"/>
                  </a:ext>
                </a:extLst>
              </p:cNvPr>
              <p:cNvSpPr txBox="1"/>
              <p:nvPr/>
            </p:nvSpPr>
            <p:spPr>
              <a:xfrm>
                <a:off x="3796496" y="3550659"/>
                <a:ext cx="1447396" cy="45362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6000" tIns="36000" rIns="36000" bIns="36000" anchor="ctr">
                <a:noAutofit/>
              </a:bodyPr>
              <a:lstStyle>
                <a:lvl1pPr algn="l">
                  <a:lnSpc>
                    <a:spcPct val="100000"/>
                  </a:lnSpc>
                  <a:defRPr sz="1100"/>
                </a:lvl1pPr>
              </a:lstStyle>
              <a:p>
                <a:pPr algn="ctr" hangingPunct="0">
                  <a:spcBef>
                    <a:spcPts val="1000"/>
                  </a:spcBef>
                  <a:defRPr/>
                </a:pPr>
                <a:r>
                  <a:rPr lang="en-US" sz="800" b="1" kern="0" dirty="0" smtClean="0">
                    <a:solidFill>
                      <a:srgbClr val="000000"/>
                    </a:solidFill>
                    <a:latin typeface="Century Gothic"/>
                    <a:sym typeface="Century Gothic"/>
                  </a:rPr>
                  <a:t>Data Science Framework</a:t>
                </a:r>
                <a:endParaRPr lang="en-US" sz="800" b="1" kern="0" dirty="0">
                  <a:solidFill>
                    <a:srgbClr val="000000"/>
                  </a:solidFill>
                  <a:latin typeface="Century Gothic"/>
                  <a:sym typeface="Century Gothic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529188" y="1075924"/>
            <a:ext cx="6096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</a:t>
            </a:r>
            <a:r>
              <a:rPr lang="en-US" dirty="0"/>
              <a:t>: </a:t>
            </a:r>
            <a:r>
              <a:rPr lang="en-US" i="1" dirty="0"/>
              <a:t>customer provided raw credit card data for analysis.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i="1" dirty="0"/>
              <a:t>30K observations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i="1" dirty="0"/>
              <a:t>25 features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ID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 err="1"/>
              <a:t>Limit_Bal</a:t>
            </a:r>
            <a:endParaRPr lang="en-US" sz="1200" i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Sex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Education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Marriage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Pay_0 – Pay6  </a:t>
            </a:r>
            <a:r>
              <a:rPr lang="en-US" sz="1200" i="1" dirty="0">
                <a:sym typeface="Wingdings" panose="05000000000000000000" pitchFamily="2" charset="2"/>
              </a:rPr>
              <a:t> history of past payments (e.g., no consumption, pay delays, etc…)</a:t>
            </a:r>
            <a:endParaRPr lang="en-US" sz="1200" i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 err="1"/>
              <a:t>Bill_Amt</a:t>
            </a:r>
            <a:r>
              <a:rPr lang="en-US" sz="1200" i="1" dirty="0"/>
              <a:t> 1- Bill_Amt6 </a:t>
            </a:r>
            <a:r>
              <a:rPr lang="en-US" sz="1200" i="1" dirty="0">
                <a:sym typeface="Wingdings" panose="05000000000000000000" pitchFamily="2" charset="2"/>
              </a:rPr>
              <a:t>  </a:t>
            </a:r>
            <a:r>
              <a:rPr lang="en-US" sz="1200" dirty="0">
                <a:sym typeface="Wingdings" panose="05000000000000000000" pitchFamily="2" charset="2"/>
              </a:rPr>
              <a:t>bill statement amount</a:t>
            </a:r>
            <a:endParaRPr lang="en-US" sz="1200" i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Pay_Amt1 – Pay_Amt6 </a:t>
            </a:r>
            <a:r>
              <a:rPr lang="en-US" sz="1200" i="1" dirty="0">
                <a:sym typeface="Wingdings" panose="05000000000000000000" pitchFamily="2" charset="2"/>
              </a:rPr>
              <a:t> amount of previous payments</a:t>
            </a:r>
            <a:endParaRPr lang="en-US" sz="1200" i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Default Status</a:t>
            </a:r>
            <a:endParaRPr lang="en-US" sz="1600" i="1" dirty="0"/>
          </a:p>
          <a:p>
            <a:pPr lvl="1"/>
            <a:endParaRPr lang="en-US" sz="16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Management: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i="1" dirty="0"/>
              <a:t>Version control of all changes will be kept for both retention purposes and backup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i="1" dirty="0"/>
              <a:t>The original source file will not be modified but alter version of any cleansing and new features will be established in new version for modeling purposes.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5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3. Build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9188" y="107592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Model</a:t>
            </a:r>
            <a:r>
              <a:rPr lang="en-US" sz="2000" dirty="0" smtClean="0"/>
              <a:t>: the goal is to target the definition and creation of 3 models to identify the best performing model for continued use into the future and implementation of Credit One’s credit limit evaluation for future customers.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Target Goals for Model: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i="1" dirty="0" smtClean="0"/>
              <a:t>Must achieve 80% or higher on accuracy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i="1" dirty="0" smtClean="0"/>
              <a:t>Must meet stakeholder requirements &amp; needs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i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83913" y="395410"/>
            <a:ext cx="2552117" cy="2336452"/>
            <a:chOff x="1132696" y="1043561"/>
            <a:chExt cx="6769741" cy="574895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 flipH="1">
              <a:off x="2263166" y="1712811"/>
              <a:ext cx="4590315" cy="4362960"/>
              <a:chOff x="1961452" y="1498209"/>
              <a:chExt cx="5151625" cy="484704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01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2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3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4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5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06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10C46E3-D24B-464F-B9A2-6FE69328481C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2372" y="1043561"/>
              <a:ext cx="5748345" cy="5748953"/>
            </a:xfrm>
            <a:prstGeom prst="ellipse">
              <a:avLst/>
            </a:prstGeom>
            <a:noFill/>
            <a:ln w="9525" cap="rnd" cmpd="sng">
              <a:solidFill>
                <a:srgbClr val="B3B3B3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000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xmlns="" id="{30FF0DFE-467B-8140-B75E-77E8E30B913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021468" y="2453800"/>
              <a:ext cx="3003344" cy="30036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>
              <a:off x="1967803" y="1498209"/>
              <a:ext cx="5151625" cy="4847048"/>
              <a:chOff x="1961452" y="1498209"/>
              <a:chExt cx="5151625" cy="4847048"/>
            </a:xfrm>
          </p:grpSpPr>
          <p:sp>
            <p:nvSpPr>
              <p:cNvPr id="93" name="Oval 3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94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6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7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8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99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BA819F88-D97E-794C-B59E-FB967C416C9A}"/>
                </a:ext>
              </a:extLst>
            </p:cNvPr>
            <p:cNvGrpSpPr/>
            <p:nvPr/>
          </p:nvGrpSpPr>
          <p:grpSpPr>
            <a:xfrm>
              <a:off x="3686770" y="1274867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xmlns="" id="{66B995A2-255F-EC4C-B3A1-3171313D7EAE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8D6489B2-80AF-7648-AC17-F2DBC2F6E4E3}"/>
                  </a:ext>
                </a:extLst>
              </p:cNvPr>
              <p:cNvSpPr/>
              <p:nvPr/>
            </p:nvSpPr>
            <p:spPr>
              <a:xfrm>
                <a:off x="2693442" y="3191409"/>
                <a:ext cx="1262059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1. Define Goal(s)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76B7C708-216C-8443-81C3-A89F5EEABCBE}"/>
                </a:ext>
              </a:extLst>
            </p:cNvPr>
            <p:cNvGrpSpPr/>
            <p:nvPr/>
          </p:nvGrpSpPr>
          <p:grpSpPr>
            <a:xfrm>
              <a:off x="3703917" y="5844779"/>
              <a:ext cx="1665278" cy="701955"/>
              <a:chOff x="2449156" y="3084132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xmlns="" id="{0F70AB2C-0D3A-3047-94FA-23091E2E3666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A000C295-2985-0D4A-A30B-1B9A1EC42EF5}"/>
                  </a:ext>
                </a:extLst>
              </p:cNvPr>
              <p:cNvSpPr/>
              <p:nvPr/>
            </p:nvSpPr>
            <p:spPr>
              <a:xfrm>
                <a:off x="2491487" y="3084132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4. Evaluate / Critique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CEBB79B5-337E-AC49-A58E-275DEB238D3E}"/>
                </a:ext>
              </a:extLst>
            </p:cNvPr>
            <p:cNvGrpSpPr/>
            <p:nvPr/>
          </p:nvGrpSpPr>
          <p:grpSpPr>
            <a:xfrm>
              <a:off x="6237159" y="4264662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xmlns="" id="{1DE616B9-E020-0A44-AE90-97BF209620B1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solidFill>
                <a:srgbClr val="00B050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BA2B9500-1296-344A-88D4-F50A3BC58AEB}"/>
                  </a:ext>
                </a:extLst>
              </p:cNvPr>
              <p:cNvSpPr/>
              <p:nvPr/>
            </p:nvSpPr>
            <p:spPr>
              <a:xfrm>
                <a:off x="2740152" y="3201567"/>
                <a:ext cx="1184845" cy="86400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3. Build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FA733654-DC40-574F-BB20-B978310065C8}"/>
                </a:ext>
              </a:extLst>
            </p:cNvPr>
            <p:cNvGrpSpPr/>
            <p:nvPr/>
          </p:nvGrpSpPr>
          <p:grpSpPr>
            <a:xfrm>
              <a:off x="1132696" y="4251003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xmlns="" id="{4B24AC8B-BBD4-BC44-8387-285BDAC55A10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1A6206B4-78C4-CB4E-8732-01ADE9888430}"/>
                  </a:ext>
                </a:extLst>
              </p:cNvPr>
              <p:cNvSpPr/>
              <p:nvPr/>
            </p:nvSpPr>
            <p:spPr>
              <a:xfrm>
                <a:off x="2654226" y="3201565"/>
                <a:ext cx="1272491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5. Present Results 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119A424D-776A-DD4E-BC17-A25F8EB785CF}"/>
                </a:ext>
              </a:extLst>
            </p:cNvPr>
            <p:cNvGrpSpPr/>
            <p:nvPr/>
          </p:nvGrpSpPr>
          <p:grpSpPr>
            <a:xfrm>
              <a:off x="6237159" y="2416406"/>
              <a:ext cx="1665278" cy="701955"/>
              <a:chOff x="2449156" y="3044503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xmlns="" id="{6A6741C7-C93D-5A44-97D3-565D4BAFAE0D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F4DE7EEB-E3A3-DD43-9081-1819A51E2EFD}"/>
                  </a:ext>
                </a:extLst>
              </p:cNvPr>
              <p:cNvSpPr/>
              <p:nvPr/>
            </p:nvSpPr>
            <p:spPr>
              <a:xfrm>
                <a:off x="2505441" y="3044503"/>
                <a:ext cx="151388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2. Collect / Manage Data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04E53128-2B16-4C41-99A2-ECF2E518737F}"/>
                </a:ext>
              </a:extLst>
            </p:cNvPr>
            <p:cNvGrpSpPr/>
            <p:nvPr/>
          </p:nvGrpSpPr>
          <p:grpSpPr>
            <a:xfrm>
              <a:off x="1132696" y="2419154"/>
              <a:ext cx="1665278" cy="701955"/>
              <a:chOff x="2449156" y="3071009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xmlns="" id="{D8B4D261-62F0-B348-AC8F-7818EBDB029B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99008564-D95C-754D-A71D-01B3C3741300}"/>
                  </a:ext>
                </a:extLst>
              </p:cNvPr>
              <p:cNvSpPr/>
              <p:nvPr/>
            </p:nvSpPr>
            <p:spPr>
              <a:xfrm>
                <a:off x="2486260" y="3071009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6. Deployment of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0" name="Oval 1">
              <a:extLst>
                <a:ext uri="{FF2B5EF4-FFF2-40B4-BE49-F238E27FC236}">
                  <a16:creationId xmlns:a16="http://schemas.microsoft.com/office/drawing/2014/main" xmlns="" id="{7D43531C-6660-414C-8663-0931012692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42820" y="2375139"/>
              <a:ext cx="3153180" cy="3153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1" name="Oval 1">
              <a:extLst>
                <a:ext uri="{FF2B5EF4-FFF2-40B4-BE49-F238E27FC236}">
                  <a16:creationId xmlns:a16="http://schemas.microsoft.com/office/drawing/2014/main" xmlns="" id="{B7B3D121-0F6B-8F4D-B5FC-EE10860FB1B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102464" y="2521637"/>
              <a:ext cx="2853176" cy="285348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xmlns="" id="{A7584BC1-050E-6141-9C5A-0D2E1715F3D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79096" y="2598283"/>
              <a:ext cx="2705187" cy="2705475"/>
            </a:xfrm>
            <a:prstGeom prst="ellipse">
              <a:avLst/>
            </a:prstGeom>
            <a:solidFill>
              <a:schemeClr val="accent1">
                <a:lumMod val="75000"/>
                <a:alpha val="37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3" name="Oval 1">
              <a:extLst>
                <a:ext uri="{FF2B5EF4-FFF2-40B4-BE49-F238E27FC236}">
                  <a16:creationId xmlns:a16="http://schemas.microsoft.com/office/drawing/2014/main" xmlns="" id="{1C4B6197-B6C3-E74E-8DAE-72DC3B3F7D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52698" y="2670751"/>
              <a:ext cx="2552571" cy="2552844"/>
            </a:xfrm>
            <a:prstGeom prst="ellipse">
              <a:avLst/>
            </a:prstGeom>
            <a:solidFill>
              <a:schemeClr val="accent1">
                <a:lumMod val="50000"/>
                <a:alpha val="3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74" name="Oval 3">
              <a:extLst>
                <a:ext uri="{FF2B5EF4-FFF2-40B4-BE49-F238E27FC236}">
                  <a16:creationId xmlns:a16="http://schemas.microsoft.com/office/drawing/2014/main" xmlns="" id="{E6BBBDAD-BC41-DA40-8AB2-2AB8C9759FD6}"/>
                </a:ext>
              </a:extLst>
            </p:cNvPr>
            <p:cNvSpPr/>
            <p:nvPr/>
          </p:nvSpPr>
          <p:spPr>
            <a:xfrm>
              <a:off x="3333228" y="2752509"/>
              <a:ext cx="2398522" cy="2398775"/>
            </a:xfrm>
            <a:prstGeom prst="ellipse">
              <a:avLst/>
            </a:prstGeom>
            <a:solidFill>
              <a:schemeClr val="bg1"/>
            </a:solidFill>
            <a:ln w="19050" cap="flat">
              <a:noFill/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0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5132E662-59D8-8A4B-B70E-6BEF5393448C}"/>
                </a:ext>
              </a:extLst>
            </p:cNvPr>
            <p:cNvGrpSpPr/>
            <p:nvPr/>
          </p:nvGrpSpPr>
          <p:grpSpPr>
            <a:xfrm>
              <a:off x="3765119" y="3204900"/>
              <a:ext cx="1508583" cy="1508743"/>
              <a:chOff x="3758769" y="3052831"/>
              <a:chExt cx="1508583" cy="1508743"/>
            </a:xfrm>
          </p:grpSpPr>
          <p:sp>
            <p:nvSpPr>
              <p:cNvPr id="76" name="Group">
                <a:extLst>
                  <a:ext uri="{FF2B5EF4-FFF2-40B4-BE49-F238E27FC236}">
                    <a16:creationId xmlns:a16="http://schemas.microsoft.com/office/drawing/2014/main" xmlns="" id="{12BE3EFE-4AA2-F84F-82A9-0D63210CB5CD}"/>
                  </a:ext>
                </a:extLst>
              </p:cNvPr>
              <p:cNvSpPr/>
              <p:nvPr/>
            </p:nvSpPr>
            <p:spPr>
              <a:xfrm>
                <a:off x="3758769" y="3052831"/>
                <a:ext cx="1508583" cy="1508743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tabLst>
                    <a:tab pos="647700" algn="l"/>
                    <a:tab pos="1308100" algn="l"/>
                    <a:tab pos="1968500" algn="l"/>
                  </a:tabLst>
                  <a:defRPr sz="14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1000" kern="0" dirty="0">
                  <a:solidFill>
                    <a:srgbClr val="FFFFFF"/>
                  </a:solidFill>
                  <a:latin typeface="Bebas Neue"/>
                  <a:sym typeface="Bebas Neue"/>
                </a:endParaRPr>
              </a:p>
            </p:txBody>
          </p:sp>
          <p:grpSp>
            <p:nvGrpSpPr>
              <p:cNvPr id="77" name="Group 15">
                <a:extLst>
                  <a:ext uri="{FF2B5EF4-FFF2-40B4-BE49-F238E27FC236}">
                    <a16:creationId xmlns:a16="http://schemas.microsoft.com/office/drawing/2014/main" xmlns="" id="{2BEFB99F-6D67-ED46-A1EA-785F74618E64}"/>
                  </a:ext>
                </a:extLst>
              </p:cNvPr>
              <p:cNvGrpSpPr/>
              <p:nvPr/>
            </p:nvGrpSpPr>
            <p:grpSpPr>
              <a:xfrm rot="11920966">
                <a:off x="3848734" y="3133527"/>
                <a:ext cx="1362945" cy="1362946"/>
                <a:chOff x="79557" y="79556"/>
                <a:chExt cx="1362942" cy="1362944"/>
              </a:xfrm>
            </p:grpSpPr>
            <p:sp>
              <p:nvSpPr>
                <p:cNvPr id="79" name="Овал 1">
                  <a:extLst>
                    <a:ext uri="{FF2B5EF4-FFF2-40B4-BE49-F238E27FC236}">
                      <a16:creationId xmlns:a16="http://schemas.microsoft.com/office/drawing/2014/main" xmlns="" id="{30249BC9-AC2C-1641-A4C9-C0FF587FA6B8}"/>
                    </a:ext>
                  </a:extLst>
                </p:cNvPr>
                <p:cNvSpPr/>
                <p:nvPr/>
              </p:nvSpPr>
              <p:spPr>
                <a:xfrm rot="9329568">
                  <a:off x="79557" y="79556"/>
                  <a:ext cx="1362942" cy="13629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path path="circle">
                    <a:fillToRect l="62278" t="119636" r="37721" b="-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  <p:sp>
              <p:nvSpPr>
                <p:cNvPr id="80" name="Полилиния 51">
                  <a:extLst>
                    <a:ext uri="{FF2B5EF4-FFF2-40B4-BE49-F238E27FC236}">
                      <a16:creationId xmlns:a16="http://schemas.microsoft.com/office/drawing/2014/main" xmlns="" id="{96FCF63E-447F-244D-B5C6-EFEE9A649DF0}"/>
                    </a:ext>
                  </a:extLst>
                </p:cNvPr>
                <p:cNvSpPr/>
                <p:nvPr/>
              </p:nvSpPr>
              <p:spPr>
                <a:xfrm rot="4970797">
                  <a:off x="1024876" y="849491"/>
                  <a:ext cx="465394" cy="355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50" y="468"/>
                      </a:lnTo>
                      <a:cubicBezTo>
                        <a:pt x="10458" y="2931"/>
                        <a:pt x="17520" y="10439"/>
                        <a:pt x="21211" y="20474"/>
                      </a:cubicBezTo>
                      <a:lnTo>
                        <a:pt x="21600" y="21600"/>
                      </a:lnTo>
                      <a:lnTo>
                        <a:pt x="21431" y="21500"/>
                      </a:lnTo>
                      <a:cubicBezTo>
                        <a:pt x="18065" y="19635"/>
                        <a:pt x="14365" y="18604"/>
                        <a:pt x="10480" y="18604"/>
                      </a:cubicBezTo>
                      <a:cubicBezTo>
                        <a:pt x="9994" y="18604"/>
                        <a:pt x="9512" y="18620"/>
                        <a:pt x="9032" y="18652"/>
                      </a:cubicBezTo>
                      <a:lnTo>
                        <a:pt x="8101" y="18745"/>
                      </a:lnTo>
                      <a:lnTo>
                        <a:pt x="7883" y="17506"/>
                      </a:lnTo>
                      <a:cubicBezTo>
                        <a:pt x="6611" y="11031"/>
                        <a:pt x="4028" y="5244"/>
                        <a:pt x="528" y="6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</p:grpSp>
          <p:sp>
            <p:nvSpPr>
              <p:cNvPr id="78" name="Rechteck 43">
                <a:extLst>
                  <a:ext uri="{FF2B5EF4-FFF2-40B4-BE49-F238E27FC236}">
                    <a16:creationId xmlns:a16="http://schemas.microsoft.com/office/drawing/2014/main" xmlns="" id="{349BB260-5EF7-CD44-A41D-F9B261FC8E77}"/>
                  </a:ext>
                </a:extLst>
              </p:cNvPr>
              <p:cNvSpPr txBox="1"/>
              <p:nvPr/>
            </p:nvSpPr>
            <p:spPr>
              <a:xfrm>
                <a:off x="3796496" y="3550659"/>
                <a:ext cx="1447396" cy="45362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6000" tIns="36000" rIns="36000" bIns="36000" anchor="ctr">
                <a:noAutofit/>
              </a:bodyPr>
              <a:lstStyle>
                <a:lvl1pPr algn="l">
                  <a:lnSpc>
                    <a:spcPct val="100000"/>
                  </a:lnSpc>
                  <a:defRPr sz="1100"/>
                </a:lvl1pPr>
              </a:lstStyle>
              <a:p>
                <a:pPr algn="ctr" hangingPunct="0">
                  <a:spcBef>
                    <a:spcPts val="1000"/>
                  </a:spcBef>
                  <a:defRPr/>
                </a:pPr>
                <a:r>
                  <a:rPr lang="en-US" sz="800" b="1" kern="0" dirty="0" smtClean="0">
                    <a:solidFill>
                      <a:srgbClr val="000000"/>
                    </a:solidFill>
                    <a:latin typeface="Century Gothic"/>
                    <a:sym typeface="Century Gothic"/>
                  </a:rPr>
                  <a:t>Data Science Framework</a:t>
                </a:r>
                <a:endParaRPr lang="en-US" sz="800" b="1" kern="0" dirty="0">
                  <a:solidFill>
                    <a:srgbClr val="000000"/>
                  </a:solidFill>
                  <a:latin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9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8687" y="73909"/>
            <a:ext cx="10018713" cy="806116"/>
          </a:xfrm>
        </p:spPr>
        <p:txBody>
          <a:bodyPr/>
          <a:lstStyle/>
          <a:p>
            <a:pPr algn="l"/>
            <a:r>
              <a:rPr lang="en-US" dirty="0" smtClean="0"/>
              <a:t>4. Evaluation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9188" y="107592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Model Examination: </a:t>
            </a:r>
            <a:r>
              <a:rPr lang="en-US" sz="2000" dirty="0" smtClean="0"/>
              <a:t>evaluate the models against various performance factors to determine feasibility of the model.  As part of this evaluation; </a:t>
            </a:r>
            <a:r>
              <a:rPr lang="en-US" sz="2000" b="1" dirty="0" smtClean="0"/>
              <a:t>enhancements </a:t>
            </a:r>
            <a:r>
              <a:rPr lang="en-US" sz="2000" dirty="0" smtClean="0"/>
              <a:t>will be</a:t>
            </a:r>
            <a:r>
              <a:rPr lang="en-US" sz="2000" b="1" dirty="0" smtClean="0"/>
              <a:t> </a:t>
            </a:r>
            <a:r>
              <a:rPr lang="en-US" sz="2000" dirty="0" smtClean="0"/>
              <a:t>identified to further tune and optimize model performance. This process is </a:t>
            </a:r>
            <a:r>
              <a:rPr lang="en-US" sz="2000" b="1" i="1" dirty="0" smtClean="0"/>
              <a:t>iterative</a:t>
            </a:r>
            <a:r>
              <a:rPr lang="en-US" sz="2000" dirty="0" smtClean="0"/>
              <a:t> in nature and will be conducted to identify the best in class model for our goals.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Stage Gate</a:t>
            </a:r>
            <a:r>
              <a:rPr lang="en-US" sz="2000" dirty="0" smtClean="0"/>
              <a:t>: implement a stage gate evaluation steps to individually assess each model to determine alignment and success factors of addressing the goals.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308642" y="341434"/>
            <a:ext cx="2552117" cy="2336452"/>
            <a:chOff x="1132696" y="1043561"/>
            <a:chExt cx="6769741" cy="574895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 flipH="1">
              <a:off x="2263166" y="1712811"/>
              <a:ext cx="4590315" cy="4362960"/>
              <a:chOff x="1961452" y="1498209"/>
              <a:chExt cx="5151625" cy="4847048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43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4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5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6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7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8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210C46E3-D24B-464F-B9A2-6FE69328481C}"/>
                </a:ext>
              </a:extLst>
            </p:cNvPr>
            <p:cNvSpPr>
              <a:spLocks/>
            </p:cNvSpPr>
            <p:nvPr/>
          </p:nvSpPr>
          <p:spPr bwMode="gray">
            <a:xfrm>
              <a:off x="1652372" y="1043561"/>
              <a:ext cx="5748345" cy="5748953"/>
            </a:xfrm>
            <a:prstGeom prst="ellipse">
              <a:avLst/>
            </a:prstGeom>
            <a:noFill/>
            <a:ln w="9525" cap="rnd" cmpd="sng">
              <a:solidFill>
                <a:srgbClr val="B3B3B3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0" tIns="0" rIns="0" bIns="0" anchor="ctr" anchorCtr="1"/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spcAft>
                  <a:spcPts val="999"/>
                </a:spcAft>
                <a:tabLst>
                  <a:tab pos="656059" algn="l"/>
                  <a:tab pos="1312117" algn="l"/>
                  <a:tab pos="1968176" algn="l"/>
                </a:tabLst>
                <a:defRPr/>
              </a:pPr>
              <a:endParaRPr lang="en-US" sz="1000" kern="0" noProof="1">
                <a:solidFill>
                  <a:srgbClr val="FFFFFF"/>
                </a:solidFill>
                <a:latin typeface="Bebas Neue" panose="020B0506020202020201" pitchFamily="34" charset="0"/>
                <a:sym typeface="Century Gothic"/>
              </a:endParaRPr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xmlns="" id="{30FF0DFE-467B-8140-B75E-77E8E30B913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021468" y="2453800"/>
              <a:ext cx="3003344" cy="30036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8045E19E-DB9F-4148-A2A2-CCCC8CCCE57E}"/>
                </a:ext>
              </a:extLst>
            </p:cNvPr>
            <p:cNvGrpSpPr/>
            <p:nvPr/>
          </p:nvGrpSpPr>
          <p:grpSpPr>
            <a:xfrm>
              <a:off x="1967803" y="1498209"/>
              <a:ext cx="5151625" cy="4847048"/>
              <a:chOff x="1961452" y="1498209"/>
              <a:chExt cx="5151625" cy="4847048"/>
            </a:xfrm>
          </p:grpSpPr>
          <p:sp>
            <p:nvSpPr>
              <p:cNvPr id="135" name="Oval 3">
                <a:extLst>
                  <a:ext uri="{FF2B5EF4-FFF2-40B4-BE49-F238E27FC236}">
                    <a16:creationId xmlns:a16="http://schemas.microsoft.com/office/drawing/2014/main" xmlns="" id="{DCA5AA5C-92F8-8D47-90F7-15FFEE1FFA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51197" y="1498209"/>
                <a:ext cx="4969432" cy="4847048"/>
              </a:xfrm>
              <a:prstGeom prst="ellipse">
                <a:avLst/>
              </a:prstGeom>
              <a:noFill/>
              <a:ln w="12700" cmpd="sng">
                <a:solidFill>
                  <a:srgbClr val="29719F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wrap="none" lIns="0" tIns="0" rIns="0" bIns="0" anchor="ctr" anchorCtr="1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spcAft>
                    <a:spcPts val="999"/>
                  </a:spcAft>
                  <a:tabLst>
                    <a:tab pos="656059" algn="l"/>
                    <a:tab pos="1312117" algn="l"/>
                    <a:tab pos="1968176" algn="l"/>
                  </a:tabLst>
                  <a:defRPr/>
                </a:pPr>
                <a:endParaRPr lang="en-US" sz="1000" kern="0" noProof="1">
                  <a:solidFill>
                    <a:srgbClr val="FFFFFF"/>
                  </a:solidFill>
                  <a:latin typeface="Bebas Neue" panose="020B0506020202020201" pitchFamily="34" charset="0"/>
                  <a:sym typeface="Century Gothic"/>
                </a:endParaRPr>
              </a:p>
            </p:txBody>
          </p:sp>
          <p:sp>
            <p:nvSpPr>
              <p:cNvPr id="136" name="Triangle 94">
                <a:extLst>
                  <a:ext uri="{FF2B5EF4-FFF2-40B4-BE49-F238E27FC236}">
                    <a16:creationId xmlns:a16="http://schemas.microsoft.com/office/drawing/2014/main" xmlns="" id="{6CC2D354-8F76-974F-96B7-0F599981DFFC}"/>
                  </a:ext>
                </a:extLst>
              </p:cNvPr>
              <p:cNvSpPr/>
              <p:nvPr/>
            </p:nvSpPr>
            <p:spPr>
              <a:xfrm rot="18795304">
                <a:off x="2706356" y="5547876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7" name="Triangle 94">
                <a:extLst>
                  <a:ext uri="{FF2B5EF4-FFF2-40B4-BE49-F238E27FC236}">
                    <a16:creationId xmlns:a16="http://schemas.microsoft.com/office/drawing/2014/main" xmlns="" id="{0D7A7566-0991-8742-957B-7DF41084C3AC}"/>
                  </a:ext>
                </a:extLst>
              </p:cNvPr>
              <p:cNvSpPr/>
              <p:nvPr/>
            </p:nvSpPr>
            <p:spPr>
              <a:xfrm>
                <a:off x="1961452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8" name="Triangle 94">
                <a:extLst>
                  <a:ext uri="{FF2B5EF4-FFF2-40B4-BE49-F238E27FC236}">
                    <a16:creationId xmlns:a16="http://schemas.microsoft.com/office/drawing/2014/main" xmlns="" id="{FE7DAE83-A703-084A-9F0B-465AC8C1DEDB}"/>
                  </a:ext>
                </a:extLst>
              </p:cNvPr>
              <p:cNvSpPr/>
              <p:nvPr/>
            </p:nvSpPr>
            <p:spPr>
              <a:xfrm rot="3281549">
                <a:off x="2803589" y="198588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39" name="Triangle 94">
                <a:extLst>
                  <a:ext uri="{FF2B5EF4-FFF2-40B4-BE49-F238E27FC236}">
                    <a16:creationId xmlns:a16="http://schemas.microsoft.com/office/drawing/2014/main" xmlns="" id="{1FF77175-4728-C14E-BDCA-0BF5E40397BD}"/>
                  </a:ext>
                </a:extLst>
              </p:cNvPr>
              <p:cNvSpPr/>
              <p:nvPr/>
            </p:nvSpPr>
            <p:spPr>
              <a:xfrm rot="7413440">
                <a:off x="5876470" y="1829575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0" name="Triangle 94">
                <a:extLst>
                  <a:ext uri="{FF2B5EF4-FFF2-40B4-BE49-F238E27FC236}">
                    <a16:creationId xmlns:a16="http://schemas.microsoft.com/office/drawing/2014/main" xmlns="" id="{D174349A-5A49-5143-B13B-C58B11FE5985}"/>
                  </a:ext>
                </a:extLst>
              </p:cNvPr>
              <p:cNvSpPr/>
              <p:nvPr/>
            </p:nvSpPr>
            <p:spPr>
              <a:xfrm rot="10800000">
                <a:off x="6942541" y="3703837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  <p:sp>
            <p:nvSpPr>
              <p:cNvPr id="141" name="Triangle 94">
                <a:extLst>
                  <a:ext uri="{FF2B5EF4-FFF2-40B4-BE49-F238E27FC236}">
                    <a16:creationId xmlns:a16="http://schemas.microsoft.com/office/drawing/2014/main" xmlns="" id="{B599CF72-E562-5449-98AC-D642CA93E370}"/>
                  </a:ext>
                </a:extLst>
              </p:cNvPr>
              <p:cNvSpPr/>
              <p:nvPr/>
            </p:nvSpPr>
            <p:spPr>
              <a:xfrm rot="14120827">
                <a:off x="6145540" y="5606403"/>
                <a:ext cx="170536" cy="214200"/>
              </a:xfrm>
              <a:prstGeom prst="triangle">
                <a:avLst>
                  <a:gd name="adj" fmla="val 52793"/>
                </a:avLst>
              </a:prstGeom>
              <a:solidFill>
                <a:srgbClr val="2A729F"/>
              </a:solidFill>
              <a:ln w="12700">
                <a:miter lim="400000"/>
              </a:ln>
            </p:spPr>
            <p:txBody>
              <a:bodyPr lIns="36000" tIns="36000" rIns="36000" bIns="36000" anchor="ctr"/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defRPr sz="18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 sz="1100" kern="0" dirty="0">
                  <a:solidFill>
                    <a:srgbClr val="FFFFFF"/>
                  </a:solidFill>
                  <a:latin typeface="Calibri Light"/>
                  <a:cs typeface="Calibri Light"/>
                  <a:sym typeface="Calibri Light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BA819F88-D97E-794C-B59E-FB967C416C9A}"/>
                </a:ext>
              </a:extLst>
            </p:cNvPr>
            <p:cNvGrpSpPr/>
            <p:nvPr/>
          </p:nvGrpSpPr>
          <p:grpSpPr>
            <a:xfrm>
              <a:off x="3686770" y="1274867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xmlns="" id="{66B995A2-255F-EC4C-B3A1-3171313D7EAE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8D6489B2-80AF-7648-AC17-F2DBC2F6E4E3}"/>
                  </a:ext>
                </a:extLst>
              </p:cNvPr>
              <p:cNvSpPr/>
              <p:nvPr/>
            </p:nvSpPr>
            <p:spPr>
              <a:xfrm>
                <a:off x="2693442" y="3191409"/>
                <a:ext cx="1262059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1. Define Goal(s)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76B7C708-216C-8443-81C3-A89F5EEABCBE}"/>
                </a:ext>
              </a:extLst>
            </p:cNvPr>
            <p:cNvGrpSpPr/>
            <p:nvPr/>
          </p:nvGrpSpPr>
          <p:grpSpPr>
            <a:xfrm>
              <a:off x="3703917" y="5844779"/>
              <a:ext cx="1665278" cy="701955"/>
              <a:chOff x="2449156" y="3084132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xmlns="" id="{0F70AB2C-0D3A-3047-94FA-23091E2E3666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A000C295-2985-0D4A-A30B-1B9A1EC42EF5}"/>
                  </a:ext>
                </a:extLst>
              </p:cNvPr>
              <p:cNvSpPr/>
              <p:nvPr/>
            </p:nvSpPr>
            <p:spPr>
              <a:xfrm>
                <a:off x="2491487" y="3084132"/>
                <a:ext cx="1606870" cy="1134007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4. Evaluate / Critique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CEBB79B5-337E-AC49-A58E-275DEB238D3E}"/>
                </a:ext>
              </a:extLst>
            </p:cNvPr>
            <p:cNvGrpSpPr/>
            <p:nvPr/>
          </p:nvGrpSpPr>
          <p:grpSpPr>
            <a:xfrm>
              <a:off x="6237159" y="4264662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xmlns="" id="{1DE616B9-E020-0A44-AE90-97BF209620B1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BA2B9500-1296-344A-88D4-F50A3BC58AEB}"/>
                  </a:ext>
                </a:extLst>
              </p:cNvPr>
              <p:cNvSpPr/>
              <p:nvPr/>
            </p:nvSpPr>
            <p:spPr>
              <a:xfrm>
                <a:off x="2740152" y="3201567"/>
                <a:ext cx="1184845" cy="864004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3. Build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FA733654-DC40-574F-BB20-B978310065C8}"/>
                </a:ext>
              </a:extLst>
            </p:cNvPr>
            <p:cNvGrpSpPr/>
            <p:nvPr/>
          </p:nvGrpSpPr>
          <p:grpSpPr>
            <a:xfrm>
              <a:off x="1132696" y="4251003"/>
              <a:ext cx="1665278" cy="654901"/>
              <a:chOff x="2449156" y="3104577"/>
              <a:chExt cx="1666797" cy="1057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xmlns="" id="{4B24AC8B-BBD4-BC44-8387-285BDAC55A10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1A6206B4-78C4-CB4E-8732-01ADE9888430}"/>
                  </a:ext>
                </a:extLst>
              </p:cNvPr>
              <p:cNvSpPr/>
              <p:nvPr/>
            </p:nvSpPr>
            <p:spPr>
              <a:xfrm>
                <a:off x="2654226" y="3201565"/>
                <a:ext cx="1272491" cy="86400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5. Present Results 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119A424D-776A-DD4E-BC17-A25F8EB785CF}"/>
                </a:ext>
              </a:extLst>
            </p:cNvPr>
            <p:cNvGrpSpPr/>
            <p:nvPr/>
          </p:nvGrpSpPr>
          <p:grpSpPr>
            <a:xfrm>
              <a:off x="6237159" y="2416406"/>
              <a:ext cx="1665278" cy="701955"/>
              <a:chOff x="2449156" y="3044503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xmlns="" id="{6A6741C7-C93D-5A44-97D3-565D4BAFAE0D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F4DE7EEB-E3A3-DD43-9081-1819A51E2EFD}"/>
                  </a:ext>
                </a:extLst>
              </p:cNvPr>
              <p:cNvSpPr/>
              <p:nvPr/>
            </p:nvSpPr>
            <p:spPr>
              <a:xfrm>
                <a:off x="2505441" y="3044503"/>
                <a:ext cx="151388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2. Collect / Manage Data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04E53128-2B16-4C41-99A2-ECF2E518737F}"/>
                </a:ext>
              </a:extLst>
            </p:cNvPr>
            <p:cNvGrpSpPr/>
            <p:nvPr/>
          </p:nvGrpSpPr>
          <p:grpSpPr>
            <a:xfrm>
              <a:off x="1132696" y="2419154"/>
              <a:ext cx="1665278" cy="701955"/>
              <a:chOff x="2449156" y="3071009"/>
              <a:chExt cx="1666797" cy="113400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xmlns="" id="{D8B4D261-62F0-B348-AC8F-7818EBDB029B}"/>
                  </a:ext>
                </a:extLst>
              </p:cNvPr>
              <p:cNvSpPr/>
              <p:nvPr/>
            </p:nvSpPr>
            <p:spPr>
              <a:xfrm>
                <a:off x="2449156" y="3104577"/>
                <a:ext cx="1666797" cy="1057992"/>
              </a:xfrm>
              <a:prstGeom prst="roundRect">
                <a:avLst>
                  <a:gd name="adj" fmla="val 7866"/>
                </a:avLst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7" tIns="35967" rIns="35967" bIns="35967" rtlCol="0" anchor="ctr"/>
              <a:lstStyle/>
              <a:p>
                <a:pPr defTabSz="913577">
                  <a:spcAft>
                    <a:spcPts val="999"/>
                  </a:spcAft>
                </a:pPr>
                <a:endParaRPr lang="en-US" sz="500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99008564-D95C-754D-A71D-01B3C3741300}"/>
                  </a:ext>
                </a:extLst>
              </p:cNvPr>
              <p:cNvSpPr/>
              <p:nvPr/>
            </p:nvSpPr>
            <p:spPr>
              <a:xfrm>
                <a:off x="2486260" y="3071009"/>
                <a:ext cx="1606870" cy="1134007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defTabSz="913577"/>
                <a:r>
                  <a:rPr lang="en-US" sz="500" dirty="0" smtClean="0">
                    <a:latin typeface="Century Gothic" panose="020B0502020202020204" pitchFamily="34" charset="0"/>
                  </a:rPr>
                  <a:t>6. Deployment of Model</a:t>
                </a:r>
                <a:endParaRPr lang="en-US" sz="5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" name="Oval 1">
              <a:extLst>
                <a:ext uri="{FF2B5EF4-FFF2-40B4-BE49-F238E27FC236}">
                  <a16:creationId xmlns:a16="http://schemas.microsoft.com/office/drawing/2014/main" xmlns="" id="{7D43531C-6660-414C-8663-09310126927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942820" y="2375139"/>
              <a:ext cx="3153180" cy="3153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3" name="Oval 1">
              <a:extLst>
                <a:ext uri="{FF2B5EF4-FFF2-40B4-BE49-F238E27FC236}">
                  <a16:creationId xmlns:a16="http://schemas.microsoft.com/office/drawing/2014/main" xmlns="" id="{B7B3D121-0F6B-8F4D-B5FC-EE10860FB1B0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102464" y="2521637"/>
              <a:ext cx="2853176" cy="285348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4" name="Oval 1">
              <a:extLst>
                <a:ext uri="{FF2B5EF4-FFF2-40B4-BE49-F238E27FC236}">
                  <a16:creationId xmlns:a16="http://schemas.microsoft.com/office/drawing/2014/main" xmlns="" id="{A7584BC1-050E-6141-9C5A-0D2E1715F3DE}"/>
                </a:ext>
              </a:extLst>
            </p:cNvPr>
            <p:cNvSpPr>
              <a:spLocks/>
            </p:cNvSpPr>
            <p:nvPr/>
          </p:nvSpPr>
          <p:spPr bwMode="gray">
            <a:xfrm>
              <a:off x="3179096" y="2598283"/>
              <a:ext cx="2705187" cy="2705475"/>
            </a:xfrm>
            <a:prstGeom prst="ellipse">
              <a:avLst/>
            </a:prstGeom>
            <a:solidFill>
              <a:schemeClr val="accent1">
                <a:lumMod val="75000"/>
                <a:alpha val="37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xmlns="" id="{1C4B6197-B6C3-E74E-8DAE-72DC3B3F7D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252698" y="2670751"/>
              <a:ext cx="2552571" cy="2552844"/>
            </a:xfrm>
            <a:prstGeom prst="ellipse">
              <a:avLst/>
            </a:prstGeom>
            <a:solidFill>
              <a:schemeClr val="accent1">
                <a:lumMod val="50000"/>
                <a:alpha val="35000"/>
              </a:schemeClr>
            </a:solidFill>
            <a:ln w="9525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82869" tIns="41435" rIns="82869" bIns="41435" anchor="ctr"/>
            <a:lstStyle/>
            <a:p>
              <a:pPr defTabSz="913577">
                <a:spcAft>
                  <a:spcPts val="999"/>
                </a:spcAft>
              </a:pPr>
              <a:endParaRPr lang="en-US" sz="1100" noProof="1">
                <a:latin typeface="Calibri Light"/>
              </a:endParaRPr>
            </a:p>
          </p:txBody>
        </p:sp>
        <p:sp>
          <p:nvSpPr>
            <p:cNvPr id="116" name="Oval 3">
              <a:extLst>
                <a:ext uri="{FF2B5EF4-FFF2-40B4-BE49-F238E27FC236}">
                  <a16:creationId xmlns:a16="http://schemas.microsoft.com/office/drawing/2014/main" xmlns="" id="{E6BBBDAD-BC41-DA40-8AB2-2AB8C9759FD6}"/>
                </a:ext>
              </a:extLst>
            </p:cNvPr>
            <p:cNvSpPr/>
            <p:nvPr/>
          </p:nvSpPr>
          <p:spPr>
            <a:xfrm>
              <a:off x="3333228" y="2752509"/>
              <a:ext cx="2398522" cy="2398775"/>
            </a:xfrm>
            <a:prstGeom prst="ellipse">
              <a:avLst/>
            </a:prstGeom>
            <a:solidFill>
              <a:schemeClr val="bg1"/>
            </a:solidFill>
            <a:ln w="19050" cap="flat">
              <a:noFill/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 hangingPunct="0">
                <a:lnSpc>
                  <a:spcPct val="90000"/>
                </a:lnSpc>
                <a:spcBef>
                  <a:spcPts val="1000"/>
                </a:spcBef>
                <a:tabLst>
                  <a:tab pos="647700" algn="l"/>
                  <a:tab pos="1308100" algn="l"/>
                  <a:tab pos="1968500" algn="l"/>
                </a:tabLst>
                <a:defRPr sz="14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endParaRPr sz="1000" kern="0" dirty="0">
                <a:solidFill>
                  <a:srgbClr val="FFFFFF"/>
                </a:solidFill>
                <a:latin typeface="Bebas Neue"/>
                <a:sym typeface="Bebas Neue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5132E662-59D8-8A4B-B70E-6BEF5393448C}"/>
                </a:ext>
              </a:extLst>
            </p:cNvPr>
            <p:cNvGrpSpPr/>
            <p:nvPr/>
          </p:nvGrpSpPr>
          <p:grpSpPr>
            <a:xfrm>
              <a:off x="3765119" y="3204900"/>
              <a:ext cx="1508583" cy="1508743"/>
              <a:chOff x="3758769" y="3052831"/>
              <a:chExt cx="1508583" cy="1508743"/>
            </a:xfrm>
          </p:grpSpPr>
          <p:sp>
            <p:nvSpPr>
              <p:cNvPr id="118" name="Group">
                <a:extLst>
                  <a:ext uri="{FF2B5EF4-FFF2-40B4-BE49-F238E27FC236}">
                    <a16:creationId xmlns:a16="http://schemas.microsoft.com/office/drawing/2014/main" xmlns="" id="{12BE3EFE-4AA2-F84F-82A9-0D63210CB5CD}"/>
                  </a:ext>
                </a:extLst>
              </p:cNvPr>
              <p:cNvSpPr/>
              <p:nvPr/>
            </p:nvSpPr>
            <p:spPr>
              <a:xfrm>
                <a:off x="3758769" y="3052831"/>
                <a:ext cx="1508583" cy="1508743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36000" tIns="36000" rIns="36000" bIns="36000" numCol="1" anchor="ctr">
                <a:noAutofit/>
              </a:bodyPr>
              <a:lstStyle/>
              <a:p>
                <a:pPr algn="ctr" hangingPunct="0">
                  <a:lnSpc>
                    <a:spcPct val="90000"/>
                  </a:lnSpc>
                  <a:spcBef>
                    <a:spcPts val="1000"/>
                  </a:spcBef>
                  <a:tabLst>
                    <a:tab pos="647700" algn="l"/>
                    <a:tab pos="1308100" algn="l"/>
                    <a:tab pos="1968500" algn="l"/>
                  </a:tabLst>
                  <a:defRPr sz="14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1000" kern="0" dirty="0">
                  <a:solidFill>
                    <a:srgbClr val="FFFFFF"/>
                  </a:solidFill>
                  <a:latin typeface="Bebas Neue"/>
                  <a:sym typeface="Bebas Neue"/>
                </a:endParaRPr>
              </a:p>
            </p:txBody>
          </p:sp>
          <p:grpSp>
            <p:nvGrpSpPr>
              <p:cNvPr id="119" name="Group 15">
                <a:extLst>
                  <a:ext uri="{FF2B5EF4-FFF2-40B4-BE49-F238E27FC236}">
                    <a16:creationId xmlns:a16="http://schemas.microsoft.com/office/drawing/2014/main" xmlns="" id="{2BEFB99F-6D67-ED46-A1EA-785F74618E64}"/>
                  </a:ext>
                </a:extLst>
              </p:cNvPr>
              <p:cNvGrpSpPr/>
              <p:nvPr/>
            </p:nvGrpSpPr>
            <p:grpSpPr>
              <a:xfrm rot="11920966">
                <a:off x="3848734" y="3133527"/>
                <a:ext cx="1362945" cy="1362946"/>
                <a:chOff x="79557" y="79556"/>
                <a:chExt cx="1362942" cy="1362944"/>
              </a:xfrm>
            </p:grpSpPr>
            <p:sp>
              <p:nvSpPr>
                <p:cNvPr id="121" name="Овал 1">
                  <a:extLst>
                    <a:ext uri="{FF2B5EF4-FFF2-40B4-BE49-F238E27FC236}">
                      <a16:creationId xmlns:a16="http://schemas.microsoft.com/office/drawing/2014/main" xmlns="" id="{30249BC9-AC2C-1641-A4C9-C0FF587FA6B8}"/>
                    </a:ext>
                  </a:extLst>
                </p:cNvPr>
                <p:cNvSpPr/>
                <p:nvPr/>
              </p:nvSpPr>
              <p:spPr>
                <a:xfrm rot="9329568">
                  <a:off x="79557" y="79556"/>
                  <a:ext cx="1362942" cy="136294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C5C5C"/>
                    </a:gs>
                    <a:gs pos="100000">
                      <a:srgbClr val="FFFFFF"/>
                    </a:gs>
                  </a:gsLst>
                  <a:path path="circle">
                    <a:fillToRect l="62278" t="119636" r="37721" b="-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  <p:sp>
              <p:nvSpPr>
                <p:cNvPr id="122" name="Полилиния 51">
                  <a:extLst>
                    <a:ext uri="{FF2B5EF4-FFF2-40B4-BE49-F238E27FC236}">
                      <a16:creationId xmlns:a16="http://schemas.microsoft.com/office/drawing/2014/main" xmlns="" id="{96FCF63E-447F-244D-B5C6-EFEE9A649DF0}"/>
                    </a:ext>
                  </a:extLst>
                </p:cNvPr>
                <p:cNvSpPr/>
                <p:nvPr/>
              </p:nvSpPr>
              <p:spPr>
                <a:xfrm rot="4970797">
                  <a:off x="1024876" y="849491"/>
                  <a:ext cx="465394" cy="355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950" y="468"/>
                      </a:lnTo>
                      <a:cubicBezTo>
                        <a:pt x="10458" y="2931"/>
                        <a:pt x="17520" y="10439"/>
                        <a:pt x="21211" y="20474"/>
                      </a:cubicBezTo>
                      <a:lnTo>
                        <a:pt x="21600" y="21600"/>
                      </a:lnTo>
                      <a:lnTo>
                        <a:pt x="21431" y="21500"/>
                      </a:lnTo>
                      <a:cubicBezTo>
                        <a:pt x="18065" y="19635"/>
                        <a:pt x="14365" y="18604"/>
                        <a:pt x="10480" y="18604"/>
                      </a:cubicBezTo>
                      <a:cubicBezTo>
                        <a:pt x="9994" y="18604"/>
                        <a:pt x="9512" y="18620"/>
                        <a:pt x="9032" y="18652"/>
                      </a:cubicBezTo>
                      <a:lnTo>
                        <a:pt x="8101" y="18745"/>
                      </a:lnTo>
                      <a:lnTo>
                        <a:pt x="7883" y="17506"/>
                      </a:lnTo>
                      <a:cubicBezTo>
                        <a:pt x="6611" y="11031"/>
                        <a:pt x="4028" y="5244"/>
                        <a:pt x="528" y="6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6000" tIns="36000" rIns="36000" bIns="36000" numCol="1" anchor="ctr">
                  <a:noAutofit/>
                </a:bodyPr>
                <a:lstStyle/>
                <a:p>
                  <a:pPr algn="ctr" hangingPunct="0">
                    <a:defRPr sz="600">
                      <a:solidFill>
                        <a:srgbClr val="FFFFFF"/>
                      </a:solidFill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 sz="200" kern="0" dirty="0">
                    <a:solidFill>
                      <a:srgbClr val="FFFFFF"/>
                    </a:solidFill>
                    <a:latin typeface="Calibri Light"/>
                    <a:cs typeface="Calibri Light"/>
                    <a:sym typeface="Calibri Light"/>
                  </a:endParaRPr>
                </a:p>
              </p:txBody>
            </p:sp>
          </p:grpSp>
          <p:sp>
            <p:nvSpPr>
              <p:cNvPr id="120" name="Rechteck 43">
                <a:extLst>
                  <a:ext uri="{FF2B5EF4-FFF2-40B4-BE49-F238E27FC236}">
                    <a16:creationId xmlns:a16="http://schemas.microsoft.com/office/drawing/2014/main" xmlns="" id="{349BB260-5EF7-CD44-A41D-F9B261FC8E77}"/>
                  </a:ext>
                </a:extLst>
              </p:cNvPr>
              <p:cNvSpPr txBox="1"/>
              <p:nvPr/>
            </p:nvSpPr>
            <p:spPr>
              <a:xfrm>
                <a:off x="3796496" y="3550659"/>
                <a:ext cx="1447396" cy="45362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6000" tIns="36000" rIns="36000" bIns="36000" anchor="ctr">
                <a:noAutofit/>
              </a:bodyPr>
              <a:lstStyle>
                <a:lvl1pPr algn="l">
                  <a:lnSpc>
                    <a:spcPct val="100000"/>
                  </a:lnSpc>
                  <a:defRPr sz="1100"/>
                </a:lvl1pPr>
              </a:lstStyle>
              <a:p>
                <a:pPr algn="ctr" hangingPunct="0">
                  <a:spcBef>
                    <a:spcPts val="1000"/>
                  </a:spcBef>
                  <a:defRPr/>
                </a:pPr>
                <a:r>
                  <a:rPr lang="en-US" sz="800" b="1" kern="0" dirty="0" smtClean="0">
                    <a:solidFill>
                      <a:srgbClr val="000000"/>
                    </a:solidFill>
                    <a:latin typeface="Century Gothic"/>
                    <a:sym typeface="Century Gothic"/>
                  </a:rPr>
                  <a:t>Data Science Framework</a:t>
                </a:r>
                <a:endParaRPr lang="en-US" sz="800" b="1" kern="0" dirty="0">
                  <a:solidFill>
                    <a:srgbClr val="000000"/>
                  </a:solidFill>
                  <a:latin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9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3070</TotalTime>
  <Words>1086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Bebas Neue</vt:lpstr>
      <vt:lpstr>Calibri</vt:lpstr>
      <vt:lpstr>Calibri Light</vt:lpstr>
      <vt:lpstr>Century Gothic</vt:lpstr>
      <vt:lpstr>Century Schoolbook</vt:lpstr>
      <vt:lpstr>Corbel</vt:lpstr>
      <vt:lpstr>Wingdings</vt:lpstr>
      <vt:lpstr>Headlines</vt:lpstr>
      <vt:lpstr>Credit one  Reducing customer defaults Strategic overview</vt:lpstr>
      <vt:lpstr>Agenda</vt:lpstr>
      <vt:lpstr>Business Problem(s) </vt:lpstr>
      <vt:lpstr>Business Objectives</vt:lpstr>
      <vt:lpstr>R Framework for Analysis</vt:lpstr>
      <vt:lpstr>1. Define Goals</vt:lpstr>
      <vt:lpstr>2. Collect / Manage Data</vt:lpstr>
      <vt:lpstr>3. Build Model</vt:lpstr>
      <vt:lpstr>4. Evaluation</vt:lpstr>
      <vt:lpstr>5. Presentation of Results</vt:lpstr>
      <vt:lpstr>6. Deployment of Model</vt:lpstr>
      <vt:lpstr>Modeling Process Flow</vt:lpstr>
      <vt:lpstr>Initial Insights &amp; Observations 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Credit Defaults</dc:title>
  <dc:creator>Rodriguez, Jason W CIV USARMY CESWF (USA)</dc:creator>
  <cp:lastModifiedBy>Rodriguez, Jason W CIV USARMY CESWF (USA)</cp:lastModifiedBy>
  <cp:revision>38</cp:revision>
  <dcterms:created xsi:type="dcterms:W3CDTF">2020-04-27T02:15:41Z</dcterms:created>
  <dcterms:modified xsi:type="dcterms:W3CDTF">2020-05-03T20:39:11Z</dcterms:modified>
</cp:coreProperties>
</file>