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2" r:id="rId7"/>
    <p:sldId id="270" r:id="rId8"/>
    <p:sldId id="264" r:id="rId9"/>
    <p:sldId id="261" r:id="rId10"/>
    <p:sldId id="265"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5/30/2021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5/30/2021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5/30/2021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3829" y="2898201"/>
            <a:ext cx="8679915" cy="1748729"/>
          </a:xfrm>
        </p:spPr>
        <p:txBody>
          <a:bodyPr/>
          <a:lstStyle/>
          <a:p>
            <a:r>
              <a:rPr lang="zh-CN" altLang="en-US" dirty="0" smtClean="0">
                <a:effectLst>
                  <a:outerShdw blurRad="50800" dist="38100" dir="5400000" algn="t" rotWithShape="0">
                    <a:prstClr val="black">
                      <a:alpha val="40000"/>
                    </a:prstClr>
                  </a:outerShdw>
                </a:effectLst>
                <a:cs typeface="+mn-ea"/>
                <a:sym typeface="+mn-lt"/>
              </a:rPr>
              <a:t>短</a:t>
            </a:r>
            <a:r>
              <a:rPr lang="zh-CN" altLang="en-US" dirty="0">
                <a:effectLst>
                  <a:outerShdw blurRad="50800" dist="38100" dir="5400000" algn="t" rotWithShape="0">
                    <a:prstClr val="black">
                      <a:alpha val="40000"/>
                    </a:prstClr>
                  </a:outerShdw>
                </a:effectLst>
                <a:cs typeface="+mn-ea"/>
                <a:sym typeface="+mn-lt"/>
              </a:rPr>
              <a:t>视频用户行为分析</a:t>
            </a:r>
            <a:br>
              <a:rPr lang="zh-CN" altLang="en-US" dirty="0">
                <a:effectLst>
                  <a:outerShdw blurRad="50800" dist="38100" dir="5400000" algn="t" rotWithShape="0">
                    <a:prstClr val="black">
                      <a:alpha val="40000"/>
                    </a:prstClr>
                  </a:outerShdw>
                </a:effectLst>
                <a:cs typeface="+mn-ea"/>
                <a:sym typeface="+mn-lt"/>
              </a:rPr>
            </a:br>
            <a:endParaRPr lang="zh-CN" altLang="en-US" dirty="0"/>
          </a:p>
        </p:txBody>
      </p:sp>
    </p:spTree>
    <p:extLst>
      <p:ext uri="{BB962C8B-B14F-4D97-AF65-F5344CB8AC3E}">
        <p14:creationId xmlns:p14="http://schemas.microsoft.com/office/powerpoint/2010/main" val="3859505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271" y="2743388"/>
            <a:ext cx="3501197" cy="1223298"/>
          </a:xfrm>
        </p:spPr>
        <p:txBody>
          <a:bodyPr/>
          <a:lstStyle/>
          <a:p>
            <a:r>
              <a:rPr lang="zh-CN" altLang="en-US" sz="4000" dirty="0" smtClean="0"/>
              <a:t>全平台每日总播放量变化</a:t>
            </a:r>
            <a:endParaRPr lang="zh-CN" altLang="en-US" sz="4000" dirty="0"/>
          </a:p>
        </p:txBody>
      </p:sp>
      <p:pic>
        <p:nvPicPr>
          <p:cNvPr id="5" name="Content Placeholder 4"/>
          <p:cNvPicPr>
            <a:picLocks noGrp="1" noChangeAspect="1"/>
          </p:cNvPicPr>
          <p:nvPr>
            <p:ph idx="1"/>
          </p:nvPr>
        </p:nvPicPr>
        <p:blipFill>
          <a:blip r:embed="rId2"/>
          <a:stretch>
            <a:fillRect/>
          </a:stretch>
        </p:blipFill>
        <p:spPr>
          <a:xfrm>
            <a:off x="5110163" y="1057958"/>
            <a:ext cx="6275387" cy="4740497"/>
          </a:xfrm>
          <a:prstGeom prst="rect">
            <a:avLst/>
          </a:prstGeom>
        </p:spPr>
      </p:pic>
    </p:spTree>
    <p:extLst>
      <p:ext uri="{BB962C8B-B14F-4D97-AF65-F5344CB8AC3E}">
        <p14:creationId xmlns:p14="http://schemas.microsoft.com/office/powerpoint/2010/main" val="171860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951" y="2816557"/>
            <a:ext cx="3501197" cy="1223298"/>
          </a:xfrm>
        </p:spPr>
        <p:txBody>
          <a:bodyPr/>
          <a:lstStyle/>
          <a:p>
            <a:r>
              <a:rPr lang="zh-CN" altLang="en-US" sz="4000" dirty="0" smtClean="0"/>
              <a:t>全平台每日用户数量变换</a:t>
            </a:r>
            <a:endParaRPr lang="zh-CN" altLang="en-US" sz="4000" dirty="0"/>
          </a:p>
        </p:txBody>
      </p:sp>
      <p:pic>
        <p:nvPicPr>
          <p:cNvPr id="5" name="Content Placeholder 4"/>
          <p:cNvPicPr>
            <a:picLocks noGrp="1" noChangeAspect="1"/>
          </p:cNvPicPr>
          <p:nvPr>
            <p:ph idx="1"/>
          </p:nvPr>
        </p:nvPicPr>
        <p:blipFill>
          <a:blip r:embed="rId2"/>
          <a:stretch>
            <a:fillRect/>
          </a:stretch>
        </p:blipFill>
        <p:spPr>
          <a:xfrm>
            <a:off x="5110163" y="1008489"/>
            <a:ext cx="6275387" cy="4839434"/>
          </a:xfrm>
          <a:prstGeom prst="rect">
            <a:avLst/>
          </a:prstGeom>
        </p:spPr>
      </p:pic>
    </p:spTree>
    <p:extLst>
      <p:ext uri="{BB962C8B-B14F-4D97-AF65-F5344CB8AC3E}">
        <p14:creationId xmlns:p14="http://schemas.microsoft.com/office/powerpoint/2010/main" val="3414245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795203" y="1076960"/>
            <a:ext cx="6973282" cy="4563831"/>
          </a:xfrm>
          <a:prstGeom prst="rect">
            <a:avLst/>
          </a:prstGeom>
        </p:spPr>
      </p:pic>
      <p:sp>
        <p:nvSpPr>
          <p:cNvPr id="6" name="Title 1"/>
          <p:cNvSpPr>
            <a:spLocks noGrp="1"/>
          </p:cNvSpPr>
          <p:nvPr>
            <p:ph type="title"/>
          </p:nvPr>
        </p:nvSpPr>
        <p:spPr>
          <a:xfrm>
            <a:off x="888631" y="2838666"/>
            <a:ext cx="3501197" cy="1223298"/>
          </a:xfrm>
        </p:spPr>
        <p:txBody>
          <a:bodyPr/>
          <a:lstStyle/>
          <a:p>
            <a:r>
              <a:rPr lang="zh-CN" altLang="en-US" sz="4000" dirty="0" smtClean="0"/>
              <a:t>全平台每日制作者数量变换</a:t>
            </a:r>
            <a:endParaRPr lang="zh-CN" altLang="en-US" sz="4000" dirty="0"/>
          </a:p>
        </p:txBody>
      </p:sp>
    </p:spTree>
    <p:extLst>
      <p:ext uri="{BB962C8B-B14F-4D97-AF65-F5344CB8AC3E}">
        <p14:creationId xmlns:p14="http://schemas.microsoft.com/office/powerpoint/2010/main" val="2365220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91" y="2590800"/>
            <a:ext cx="3501197" cy="1631508"/>
          </a:xfrm>
        </p:spPr>
        <p:txBody>
          <a:bodyPr/>
          <a:lstStyle/>
          <a:p>
            <a:r>
              <a:rPr lang="zh-CN" altLang="en-US" sz="4000" dirty="0"/>
              <a:t>全平</a:t>
            </a:r>
            <a:r>
              <a:rPr lang="zh-CN" altLang="en-US" sz="4000" dirty="0" smtClean="0"/>
              <a:t>台各个作者为平台贡献的总播放量</a:t>
            </a:r>
            <a:endParaRPr lang="zh-CN" altLang="en-US" sz="4000" dirty="0"/>
          </a:p>
        </p:txBody>
      </p:sp>
      <p:pic>
        <p:nvPicPr>
          <p:cNvPr id="6" name="Content Placeholder 5"/>
          <p:cNvPicPr>
            <a:picLocks noGrp="1" noChangeAspect="1"/>
          </p:cNvPicPr>
          <p:nvPr>
            <p:ph idx="1"/>
          </p:nvPr>
        </p:nvPicPr>
        <p:blipFill>
          <a:blip r:embed="rId2"/>
          <a:stretch>
            <a:fillRect/>
          </a:stretch>
        </p:blipFill>
        <p:spPr>
          <a:xfrm>
            <a:off x="5110163" y="619760"/>
            <a:ext cx="6725822" cy="5264335"/>
          </a:xfrm>
          <a:prstGeom prst="rect">
            <a:avLst/>
          </a:prstGeom>
        </p:spPr>
      </p:pic>
    </p:spTree>
    <p:extLst>
      <p:ext uri="{BB962C8B-B14F-4D97-AF65-F5344CB8AC3E}">
        <p14:creationId xmlns:p14="http://schemas.microsoft.com/office/powerpoint/2010/main" val="2370860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471" y="2636506"/>
            <a:ext cx="3501197" cy="1223298"/>
          </a:xfrm>
        </p:spPr>
        <p:txBody>
          <a:bodyPr/>
          <a:lstStyle/>
          <a:p>
            <a:r>
              <a:rPr lang="zh-CN" altLang="en-US" sz="4000" dirty="0" smtClean="0"/>
              <a:t>分析结论</a:t>
            </a:r>
            <a:r>
              <a:rPr lang="en-US" altLang="zh-CN" sz="4000" dirty="0" smtClean="0"/>
              <a:t/>
            </a:r>
            <a:br>
              <a:rPr lang="en-US" altLang="zh-CN" sz="4000" dirty="0" smtClean="0"/>
            </a:br>
            <a:r>
              <a:rPr lang="zh-CN" altLang="en-US" sz="4000" dirty="0" smtClean="0"/>
              <a:t>（作者）</a:t>
            </a:r>
            <a:endParaRPr lang="zh-CN" altLang="en-US" sz="4000" dirty="0"/>
          </a:p>
        </p:txBody>
      </p:sp>
      <p:sp>
        <p:nvSpPr>
          <p:cNvPr id="3" name="Content Placeholder 2"/>
          <p:cNvSpPr>
            <a:spLocks noGrp="1"/>
          </p:cNvSpPr>
          <p:nvPr>
            <p:ph idx="1"/>
          </p:nvPr>
        </p:nvSpPr>
        <p:spPr>
          <a:xfrm>
            <a:off x="5049023" y="1381929"/>
            <a:ext cx="6275035" cy="4409271"/>
          </a:xfrm>
        </p:spPr>
        <p:txBody>
          <a:bodyPr/>
          <a:lstStyle/>
          <a:p>
            <a:r>
              <a:rPr lang="zh-CN" altLang="en-US" dirty="0"/>
              <a:t>总的来</a:t>
            </a:r>
            <a:r>
              <a:rPr lang="zh-CN" altLang="en-US" dirty="0" smtClean="0"/>
              <a:t>说，作品时长与播放量，点赞完播率承负相关。如果作品时长小于</a:t>
            </a:r>
            <a:r>
              <a:rPr lang="en-US" altLang="zh-CN" dirty="0" smtClean="0"/>
              <a:t>60</a:t>
            </a:r>
            <a:r>
              <a:rPr lang="zh-CN" altLang="en-US" dirty="0" smtClean="0"/>
              <a:t>秒，点赞完播率相对稳定，（完播率：</a:t>
            </a:r>
            <a:r>
              <a:rPr lang="en-US" altLang="zh-CN" dirty="0" smtClean="0"/>
              <a:t>40.25%</a:t>
            </a:r>
            <a:r>
              <a:rPr lang="zh-CN" altLang="en-US" dirty="0" smtClean="0"/>
              <a:t>，点赞率：</a:t>
            </a:r>
            <a:r>
              <a:rPr lang="en-US" altLang="zh-CN" dirty="0" smtClean="0"/>
              <a:t>0.97%</a:t>
            </a:r>
            <a:r>
              <a:rPr lang="zh-CN" altLang="en-US" dirty="0" smtClean="0"/>
              <a:t>），而播放量在作品时长则达到顶峰。</a:t>
            </a:r>
            <a:endParaRPr lang="en-US" altLang="zh-CN" dirty="0" smtClean="0"/>
          </a:p>
          <a:p>
            <a:r>
              <a:rPr lang="zh-CN" altLang="en-US" dirty="0" smtClean="0"/>
              <a:t>背景音乐与播放量，点赞完播率没有呈现明显的关系，只能通过图表看出个别背景音乐有着更多的播放量，点赞完播率。不同背景音乐可能对应不对的主题，这也可能是个别音乐得到更多关注的原因。</a:t>
            </a:r>
            <a:endParaRPr lang="en-US" altLang="zh-CN" dirty="0" smtClean="0"/>
          </a:p>
          <a:p>
            <a:endParaRPr lang="zh-CN" altLang="en-US" dirty="0"/>
          </a:p>
        </p:txBody>
      </p:sp>
    </p:spTree>
    <p:extLst>
      <p:ext uri="{BB962C8B-B14F-4D97-AF65-F5344CB8AC3E}">
        <p14:creationId xmlns:p14="http://schemas.microsoft.com/office/powerpoint/2010/main" val="396596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91" y="2816130"/>
            <a:ext cx="3501197" cy="1223298"/>
          </a:xfrm>
        </p:spPr>
        <p:txBody>
          <a:bodyPr/>
          <a:lstStyle/>
          <a:p>
            <a:r>
              <a:rPr lang="zh-CN" altLang="en-US" sz="4000" dirty="0"/>
              <a:t>分析结论</a:t>
            </a:r>
            <a:r>
              <a:rPr lang="en-US" altLang="zh-CN" sz="4000" dirty="0"/>
              <a:t/>
            </a:r>
            <a:br>
              <a:rPr lang="en-US" altLang="zh-CN" sz="4000" dirty="0"/>
            </a:br>
            <a:r>
              <a:rPr lang="zh-CN" altLang="en-US" sz="4000" dirty="0" smtClean="0"/>
              <a:t>（</a:t>
            </a:r>
            <a:r>
              <a:rPr lang="zh-CN" altLang="en-US" sz="4000" dirty="0"/>
              <a:t>运</a:t>
            </a:r>
            <a:r>
              <a:rPr lang="zh-CN" altLang="en-US" sz="4000" dirty="0" smtClean="0"/>
              <a:t>营团队）</a:t>
            </a:r>
            <a:endParaRPr lang="zh-CN" altLang="en-US" sz="4000" dirty="0"/>
          </a:p>
        </p:txBody>
      </p:sp>
      <p:sp>
        <p:nvSpPr>
          <p:cNvPr id="3" name="Content Placeholder 2"/>
          <p:cNvSpPr>
            <a:spLocks noGrp="1"/>
          </p:cNvSpPr>
          <p:nvPr>
            <p:ph idx="1"/>
          </p:nvPr>
        </p:nvSpPr>
        <p:spPr/>
        <p:txBody>
          <a:bodyPr/>
          <a:lstStyle/>
          <a:p>
            <a:r>
              <a:rPr lang="en-US" altLang="zh-CN" dirty="0" smtClean="0"/>
              <a:t>10</a:t>
            </a:r>
            <a:r>
              <a:rPr lang="zh-CN" altLang="en-US" dirty="0" smtClean="0"/>
              <a:t>月份，每日总播放量和日用户达到顶峰。可以通过分析背后的原因（假期，内容质量提高，时事热点）</a:t>
            </a:r>
            <a:endParaRPr lang="en-US" altLang="zh-CN" dirty="0" smtClean="0"/>
          </a:p>
          <a:p>
            <a:r>
              <a:rPr lang="zh-CN" altLang="en-US" dirty="0" smtClean="0"/>
              <a:t>从</a:t>
            </a:r>
            <a:r>
              <a:rPr lang="en-US" altLang="zh-CN" dirty="0" smtClean="0"/>
              <a:t>9</a:t>
            </a:r>
            <a:r>
              <a:rPr lang="zh-CN" altLang="en-US" dirty="0" smtClean="0"/>
              <a:t>月份到</a:t>
            </a:r>
            <a:r>
              <a:rPr lang="en-US" altLang="zh-CN" dirty="0" smtClean="0"/>
              <a:t>11</a:t>
            </a:r>
            <a:r>
              <a:rPr lang="zh-CN" altLang="en-US" dirty="0" smtClean="0"/>
              <a:t>月份，每日制作者是稳定上升，运营团队可以对产出一定数量视频以及贡献一定播放量的抖音作者做到流量倾斜，让他们得到更多次推送。</a:t>
            </a:r>
            <a:endParaRPr lang="en-US" altLang="zh-CN" dirty="0" smtClean="0"/>
          </a:p>
          <a:p>
            <a:r>
              <a:rPr lang="zh-CN" altLang="en-US" dirty="0"/>
              <a:t>基</a:t>
            </a:r>
            <a:r>
              <a:rPr lang="zh-CN" altLang="en-US" dirty="0" smtClean="0"/>
              <a:t>于作者</a:t>
            </a:r>
            <a:r>
              <a:rPr lang="en-US" altLang="zh-CN" dirty="0" smtClean="0"/>
              <a:t>ID</a:t>
            </a:r>
            <a:r>
              <a:rPr lang="zh-CN" altLang="en-US" dirty="0"/>
              <a:t>可</a:t>
            </a:r>
            <a:r>
              <a:rPr lang="zh-CN" altLang="en-US" dirty="0" smtClean="0"/>
              <a:t>能是按照入驻抖音时间来生成，可以看出最早一批的抖音作者贡献了大部分的播放量，平台需要考虑如何留下这些抖音作者以避免流量流失。</a:t>
            </a:r>
            <a:endParaRPr lang="en-US" altLang="zh-CN" dirty="0" smtClean="0"/>
          </a:p>
          <a:p>
            <a:endParaRPr lang="zh-CN" altLang="en-US" dirty="0"/>
          </a:p>
        </p:txBody>
      </p:sp>
    </p:spTree>
    <p:extLst>
      <p:ext uri="{BB962C8B-B14F-4D97-AF65-F5344CB8AC3E}">
        <p14:creationId xmlns:p14="http://schemas.microsoft.com/office/powerpoint/2010/main" val="3376126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effectLst>
                  <a:outerShdw blurRad="50800" dist="38100" dir="5400000" algn="t" rotWithShape="0">
                    <a:prstClr val="black">
                      <a:alpha val="40000"/>
                    </a:prstClr>
                  </a:outerShdw>
                </a:effectLst>
                <a:cs typeface="+mn-ea"/>
                <a:sym typeface="+mn-lt"/>
              </a:rPr>
              <a:t/>
            </a:r>
            <a:br>
              <a:rPr lang="en-US" altLang="zh-CN" b="1" dirty="0" smtClean="0">
                <a:effectLst>
                  <a:outerShdw blurRad="50800" dist="38100" dir="5400000" algn="t" rotWithShape="0">
                    <a:prstClr val="black">
                      <a:alpha val="40000"/>
                    </a:prstClr>
                  </a:outerShdw>
                </a:effectLst>
                <a:cs typeface="+mn-ea"/>
                <a:sym typeface="+mn-lt"/>
              </a:rPr>
            </a:br>
            <a:r>
              <a:rPr lang="zh-CN" altLang="en-US" sz="4400" b="1" dirty="0" smtClean="0">
                <a:effectLst>
                  <a:outerShdw blurRad="50800" dist="38100" dir="5400000" algn="t" rotWithShape="0">
                    <a:prstClr val="black">
                      <a:alpha val="40000"/>
                    </a:prstClr>
                  </a:outerShdw>
                </a:effectLst>
                <a:cs typeface="+mn-ea"/>
                <a:sym typeface="+mn-lt"/>
              </a:rPr>
              <a:t>项</a:t>
            </a:r>
            <a:r>
              <a:rPr lang="zh-CN" altLang="en-US" sz="4400" b="1" dirty="0">
                <a:effectLst>
                  <a:outerShdw blurRad="50800" dist="38100" dir="5400000" algn="t" rotWithShape="0">
                    <a:prstClr val="black">
                      <a:alpha val="40000"/>
                    </a:prstClr>
                  </a:outerShdw>
                </a:effectLst>
                <a:cs typeface="+mn-ea"/>
                <a:sym typeface="+mn-lt"/>
              </a:rPr>
              <a:t>目背景 </a:t>
            </a:r>
            <a:r>
              <a:rPr lang="en-US" altLang="zh-CN" sz="4400" b="1" dirty="0" smtClean="0">
                <a:effectLst>
                  <a:outerShdw blurRad="50800" dist="38100" dir="5400000" algn="t" rotWithShape="0">
                    <a:prstClr val="black">
                      <a:alpha val="40000"/>
                    </a:prstClr>
                  </a:outerShdw>
                </a:effectLst>
                <a:cs typeface="+mn-ea"/>
                <a:sym typeface="+mn-lt"/>
              </a:rPr>
              <a:t/>
            </a:r>
            <a:br>
              <a:rPr lang="en-US" altLang="zh-CN" sz="4400" b="1" dirty="0" smtClean="0">
                <a:effectLst>
                  <a:outerShdw blurRad="50800" dist="38100" dir="5400000" algn="t" rotWithShape="0">
                    <a:prstClr val="black">
                      <a:alpha val="40000"/>
                    </a:prstClr>
                  </a:outerShdw>
                </a:effectLst>
                <a:cs typeface="+mn-ea"/>
                <a:sym typeface="+mn-lt"/>
              </a:rPr>
            </a:br>
            <a:r>
              <a:rPr lang="en-US" altLang="zh-CN" sz="4400" b="1" dirty="0" smtClean="0">
                <a:effectLst>
                  <a:outerShdw blurRad="50800" dist="38100" dir="5400000" algn="t" rotWithShape="0">
                    <a:prstClr val="black">
                      <a:alpha val="40000"/>
                    </a:prstClr>
                  </a:outerShdw>
                </a:effectLst>
                <a:cs typeface="+mn-ea"/>
                <a:sym typeface="+mn-lt"/>
              </a:rPr>
              <a:t>&amp; </a:t>
            </a:r>
            <a:br>
              <a:rPr lang="en-US" altLang="zh-CN" sz="4400" b="1" dirty="0" smtClean="0">
                <a:effectLst>
                  <a:outerShdw blurRad="50800" dist="38100" dir="5400000" algn="t" rotWithShape="0">
                    <a:prstClr val="black">
                      <a:alpha val="40000"/>
                    </a:prstClr>
                  </a:outerShdw>
                </a:effectLst>
                <a:cs typeface="+mn-ea"/>
                <a:sym typeface="+mn-lt"/>
              </a:rPr>
            </a:br>
            <a:r>
              <a:rPr lang="zh-CN" altLang="en-US" sz="4400" b="1" dirty="0" smtClean="0">
                <a:effectLst>
                  <a:outerShdw blurRad="50800" dist="38100" dir="5400000" algn="t" rotWithShape="0">
                    <a:prstClr val="black">
                      <a:alpha val="40000"/>
                    </a:prstClr>
                  </a:outerShdw>
                </a:effectLst>
                <a:cs typeface="+mn-ea"/>
                <a:sym typeface="+mn-lt"/>
              </a:rPr>
              <a:t>项</a:t>
            </a:r>
            <a:r>
              <a:rPr lang="zh-CN" altLang="en-US" sz="4400" b="1" dirty="0">
                <a:effectLst>
                  <a:outerShdw blurRad="50800" dist="38100" dir="5400000" algn="t" rotWithShape="0">
                    <a:prstClr val="black">
                      <a:alpha val="40000"/>
                    </a:prstClr>
                  </a:outerShdw>
                </a:effectLst>
                <a:cs typeface="+mn-ea"/>
                <a:sym typeface="+mn-lt"/>
              </a:rPr>
              <a:t>目目的</a:t>
            </a:r>
            <a:r>
              <a:rPr lang="zh-CN" altLang="en-US" b="1" dirty="0">
                <a:effectLst>
                  <a:outerShdw blurRad="50800" dist="38100" dir="5400000" algn="t" rotWithShape="0">
                    <a:prstClr val="black">
                      <a:alpha val="40000"/>
                    </a:prstClr>
                  </a:outerShdw>
                </a:effectLst>
                <a:cs typeface="+mn-ea"/>
                <a:sym typeface="+mn-lt"/>
              </a:rPr>
              <a:t/>
            </a:r>
            <a:br>
              <a:rPr lang="zh-CN" altLang="en-US" b="1" dirty="0">
                <a:effectLst>
                  <a:outerShdw blurRad="50800" dist="38100" dir="5400000" algn="t" rotWithShape="0">
                    <a:prstClr val="black">
                      <a:alpha val="40000"/>
                    </a:prstClr>
                  </a:outerShdw>
                </a:effectLst>
                <a:cs typeface="+mn-ea"/>
                <a:sym typeface="+mn-lt"/>
              </a:rPr>
            </a:br>
            <a:endParaRPr lang="zh-CN" altLang="en-US" dirty="0"/>
          </a:p>
        </p:txBody>
      </p:sp>
      <p:sp>
        <p:nvSpPr>
          <p:cNvPr id="3" name="Content Placeholder 2"/>
          <p:cNvSpPr>
            <a:spLocks noGrp="1"/>
          </p:cNvSpPr>
          <p:nvPr>
            <p:ph idx="1"/>
          </p:nvPr>
        </p:nvSpPr>
        <p:spPr/>
        <p:txBody>
          <a:bodyPr/>
          <a:lstStyle/>
          <a:p>
            <a:r>
              <a:rPr lang="zh-CN" altLang="zh-CN" dirty="0">
                <a:latin typeface="Segoe UI Black" panose="020B0A02040204020203" pitchFamily="34" charset="0"/>
              </a:rPr>
              <a:t>抖音是一个面向全年龄的音乐短视频社区平台。目前日活跃用户高达</a:t>
            </a:r>
            <a:r>
              <a:rPr lang="en-US" altLang="zh-CN" dirty="0">
                <a:latin typeface="Segoe UI Black" panose="020B0A02040204020203" pitchFamily="34" charset="0"/>
                <a:ea typeface="Segoe UI Black" panose="020B0A02040204020203" pitchFamily="34" charset="0"/>
              </a:rPr>
              <a:t>6</a:t>
            </a:r>
            <a:r>
              <a:rPr lang="zh-CN" altLang="zh-CN" dirty="0">
                <a:latin typeface="Segoe UI Black" panose="020B0A02040204020203" pitchFamily="34" charset="0"/>
              </a:rPr>
              <a:t>亿。是目前中国最大，也是最受欢迎短视频分享平台。仅</a:t>
            </a:r>
            <a:r>
              <a:rPr lang="en-US" altLang="zh-CN" dirty="0">
                <a:latin typeface="Segoe UI Black" panose="020B0A02040204020203" pitchFamily="34" charset="0"/>
                <a:ea typeface="Segoe UI Black" panose="020B0A02040204020203" pitchFamily="34" charset="0"/>
              </a:rPr>
              <a:t>2020</a:t>
            </a:r>
            <a:r>
              <a:rPr lang="zh-CN" altLang="zh-CN" dirty="0">
                <a:latin typeface="Segoe UI Black" panose="020B0A02040204020203" pitchFamily="34" charset="0"/>
              </a:rPr>
              <a:t>第一季度，全球下载量已高达</a:t>
            </a:r>
            <a:r>
              <a:rPr lang="en-US" altLang="zh-CN" dirty="0">
                <a:latin typeface="Segoe UI Black" panose="020B0A02040204020203" pitchFamily="34" charset="0"/>
                <a:ea typeface="Segoe UI Black" panose="020B0A02040204020203" pitchFamily="34" charset="0"/>
              </a:rPr>
              <a:t>3.15</a:t>
            </a:r>
            <a:r>
              <a:rPr lang="zh-CN" altLang="zh-CN" dirty="0">
                <a:latin typeface="Segoe UI Black" panose="020B0A02040204020203" pitchFamily="34" charset="0"/>
              </a:rPr>
              <a:t>次。在抖音上，不少人依靠成功的作品走红，成为了拥有大量粉丝的抖音作者，从此改变了他们的命运。</a:t>
            </a:r>
          </a:p>
          <a:p>
            <a:pPr>
              <a:buNone/>
            </a:pPr>
            <a:endParaRPr lang="zh-CN" altLang="zh-CN" dirty="0">
              <a:latin typeface="Segoe UI Black" panose="020B0A02040204020203" pitchFamily="34" charset="0"/>
            </a:endParaRPr>
          </a:p>
          <a:p>
            <a:r>
              <a:rPr lang="zh-CN" altLang="zh-CN" dirty="0">
                <a:latin typeface="Segoe UI Black" panose="020B0A02040204020203" pitchFamily="34" charset="0"/>
              </a:rPr>
              <a:t>在此我希望能通过数据来分析这些网红成功背后的原因</a:t>
            </a:r>
            <a:r>
              <a:rPr lang="en-US" altLang="zh-CN" dirty="0">
                <a:latin typeface="Segoe UI Black" panose="020B0A02040204020203" pitchFamily="34" charset="0"/>
                <a:ea typeface="Segoe UI Black" panose="020B0A02040204020203" pitchFamily="34" charset="0"/>
              </a:rPr>
              <a:t>,</a:t>
            </a:r>
            <a:r>
              <a:rPr lang="zh-CN" altLang="zh-CN" dirty="0">
                <a:latin typeface="Segoe UI Black" panose="020B0A02040204020203" pitchFamily="34" charset="0"/>
              </a:rPr>
              <a:t>来看出一些他们之间存在的共性，帮助后来人少走一些弯路。不仅如此，也可以结合实际观察抖音运营存的现状，提出一些建议。</a:t>
            </a:r>
          </a:p>
          <a:p>
            <a:pPr algn="just">
              <a:lnSpc>
                <a:spcPct val="150000"/>
              </a:lnSpc>
              <a:spcBef>
                <a:spcPct val="0"/>
              </a:spcBef>
              <a:buNone/>
            </a:pPr>
            <a:endParaRPr lang="ru-RU" altLang="zh-CN" sz="800" dirty="0">
              <a:latin typeface="Raleway" panose="020B0503030101060003" pitchFamily="34" charset="0"/>
              <a:cs typeface="+mn-ea"/>
              <a:sym typeface="+mn-lt"/>
            </a:endParaRPr>
          </a:p>
          <a:p>
            <a:endParaRPr lang="zh-CN" altLang="en-US" dirty="0"/>
          </a:p>
        </p:txBody>
      </p:sp>
    </p:spTree>
    <p:extLst>
      <p:ext uri="{BB962C8B-B14F-4D97-AF65-F5344CB8AC3E}">
        <p14:creationId xmlns:p14="http://schemas.microsoft.com/office/powerpoint/2010/main" val="237930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88631" y="2617202"/>
            <a:ext cx="3501197" cy="1223298"/>
          </a:xfrm>
        </p:spPr>
        <p:txBody>
          <a:bodyPr/>
          <a:lstStyle/>
          <a:p>
            <a:r>
              <a:rPr lang="zh-CN" altLang="en-US" sz="4000" dirty="0" smtClean="0"/>
              <a:t>数据预处理</a:t>
            </a:r>
            <a:endParaRPr lang="zh-CN" altLang="en-US" sz="4000" dirty="0"/>
          </a:p>
        </p:txBody>
      </p:sp>
      <p:sp>
        <p:nvSpPr>
          <p:cNvPr id="16" name="Content Placeholder 15"/>
          <p:cNvSpPr>
            <a:spLocks noGrp="1"/>
          </p:cNvSpPr>
          <p:nvPr>
            <p:ph idx="1"/>
          </p:nvPr>
        </p:nvSpPr>
        <p:spPr/>
        <p:txBody>
          <a:bodyPr/>
          <a:lstStyle/>
          <a:p>
            <a:r>
              <a:rPr lang="en-US" altLang="zh-CN" dirty="0" smtClean="0"/>
              <a:t>1. </a:t>
            </a:r>
            <a:r>
              <a:rPr lang="zh-CN" altLang="en-US" dirty="0" smtClean="0"/>
              <a:t>缺省值清洗</a:t>
            </a:r>
            <a:endParaRPr lang="en-US" altLang="zh-CN" dirty="0" smtClean="0"/>
          </a:p>
          <a:p>
            <a:pPr lvl="1"/>
            <a:r>
              <a:rPr lang="zh-CN" altLang="en-US" dirty="0"/>
              <a:t>去</a:t>
            </a:r>
            <a:r>
              <a:rPr lang="zh-CN" altLang="en-US" dirty="0" smtClean="0"/>
              <a:t>除本数据集中数值为</a:t>
            </a:r>
            <a:r>
              <a:rPr lang="en-US" altLang="zh-CN" dirty="0" smtClean="0"/>
              <a:t>-1</a:t>
            </a:r>
            <a:r>
              <a:rPr lang="zh-CN" altLang="en-US" dirty="0" smtClean="0"/>
              <a:t>的所有数据</a:t>
            </a:r>
            <a:endParaRPr lang="en-US" altLang="zh-CN" dirty="0" smtClean="0"/>
          </a:p>
          <a:p>
            <a:r>
              <a:rPr lang="en-US" altLang="zh-CN" dirty="0" smtClean="0"/>
              <a:t>2. </a:t>
            </a:r>
            <a:r>
              <a:rPr lang="zh-CN" altLang="en-US" dirty="0" smtClean="0"/>
              <a:t>重复值处理</a:t>
            </a:r>
            <a:endParaRPr lang="en-US" altLang="zh-CN" dirty="0" smtClean="0"/>
          </a:p>
          <a:p>
            <a:pPr lvl="1"/>
            <a:r>
              <a:rPr lang="zh-CN" altLang="en-US" dirty="0"/>
              <a:t>去</a:t>
            </a:r>
            <a:r>
              <a:rPr lang="zh-CN" altLang="en-US" dirty="0" smtClean="0"/>
              <a:t>除重复的数据</a:t>
            </a:r>
            <a:endParaRPr lang="en-US" altLang="zh-CN" dirty="0" smtClean="0"/>
          </a:p>
          <a:p>
            <a:r>
              <a:rPr lang="en-US" altLang="zh-CN" dirty="0" smtClean="0"/>
              <a:t>3. </a:t>
            </a:r>
            <a:r>
              <a:rPr lang="zh-CN" altLang="en-US" dirty="0"/>
              <a:t>各</a:t>
            </a:r>
            <a:r>
              <a:rPr lang="zh-CN" altLang="en-US" dirty="0" smtClean="0"/>
              <a:t>列数据格式处理 </a:t>
            </a:r>
            <a:endParaRPr lang="en-US" altLang="zh-CN" dirty="0" smtClean="0"/>
          </a:p>
          <a:p>
            <a:pPr lvl="1"/>
            <a:r>
              <a:rPr lang="en-US" altLang="zh-CN" dirty="0" smtClean="0"/>
              <a:t>Time</a:t>
            </a:r>
            <a:r>
              <a:rPr lang="zh-CN" altLang="en-US" dirty="0" smtClean="0"/>
              <a:t>中数据为脱敏数据，通过将首位字符去除，然后再转换为时间数据格式。</a:t>
            </a:r>
            <a:endParaRPr lang="zh-CN" altLang="en-US" dirty="0"/>
          </a:p>
        </p:txBody>
      </p:sp>
    </p:spTree>
    <p:extLst>
      <p:ext uri="{BB962C8B-B14F-4D97-AF65-F5344CB8AC3E}">
        <p14:creationId xmlns:p14="http://schemas.microsoft.com/office/powerpoint/2010/main" val="175331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数</a:t>
            </a:r>
            <a:r>
              <a:rPr lang="zh-CN" altLang="en-US" dirty="0" smtClean="0"/>
              <a:t>据分析角度</a:t>
            </a:r>
            <a:endParaRPr lang="zh-CN" altLang="en-US" dirty="0"/>
          </a:p>
        </p:txBody>
      </p:sp>
      <p:sp>
        <p:nvSpPr>
          <p:cNvPr id="5" name="Content Placeholder 4"/>
          <p:cNvSpPr>
            <a:spLocks noGrp="1"/>
          </p:cNvSpPr>
          <p:nvPr>
            <p:ph sz="half" idx="1"/>
          </p:nvPr>
        </p:nvSpPr>
        <p:spPr>
          <a:xfrm>
            <a:off x="5120878" y="1639410"/>
            <a:ext cx="6269591" cy="1400517"/>
          </a:xfrm>
        </p:spPr>
        <p:txBody>
          <a:bodyPr>
            <a:normAutofit/>
          </a:bodyPr>
          <a:lstStyle/>
          <a:p>
            <a:r>
              <a:rPr lang="zh-CN" altLang="en-US" dirty="0" smtClean="0">
                <a:latin typeface="+mj-ea"/>
                <a:ea typeface="+mj-ea"/>
              </a:rPr>
              <a:t>抖音作者</a:t>
            </a:r>
            <a:endParaRPr lang="en-US" altLang="zh-CN" dirty="0" smtClean="0">
              <a:latin typeface="+mj-ea"/>
              <a:ea typeface="+mj-ea"/>
            </a:endParaRPr>
          </a:p>
          <a:p>
            <a:pPr lvl="1"/>
            <a:r>
              <a:rPr lang="zh-CN" altLang="zh-CN" sz="1800" dirty="0">
                <a:latin typeface="+mj-ea"/>
                <a:ea typeface="+mj-ea"/>
              </a:rPr>
              <a:t>作品时长与播放量，完播率，点赞率的关系</a:t>
            </a:r>
          </a:p>
          <a:p>
            <a:pPr lvl="1"/>
            <a:r>
              <a:rPr lang="zh-CN" altLang="zh-CN" sz="1800" dirty="0">
                <a:latin typeface="+mj-ea"/>
                <a:ea typeface="+mj-ea"/>
              </a:rPr>
              <a:t>背景音乐和点赞完播率的关</a:t>
            </a:r>
            <a:r>
              <a:rPr lang="zh-CN" altLang="zh-CN" sz="1800" dirty="0" smtClean="0">
                <a:latin typeface="+mj-ea"/>
                <a:ea typeface="+mj-ea"/>
              </a:rPr>
              <a:t>系</a:t>
            </a:r>
            <a:endParaRPr lang="zh-CN" altLang="zh-CN" sz="1800" dirty="0">
              <a:latin typeface="+mj-ea"/>
              <a:ea typeface="+mj-ea"/>
            </a:endParaRPr>
          </a:p>
        </p:txBody>
      </p:sp>
      <p:sp>
        <p:nvSpPr>
          <p:cNvPr id="6" name="Content Placeholder 5"/>
          <p:cNvSpPr>
            <a:spLocks noGrp="1"/>
          </p:cNvSpPr>
          <p:nvPr>
            <p:ph sz="half" idx="2"/>
          </p:nvPr>
        </p:nvSpPr>
        <p:spPr>
          <a:xfrm>
            <a:off x="5027007" y="3315546"/>
            <a:ext cx="6272022" cy="2383586"/>
          </a:xfrm>
        </p:spPr>
        <p:txBody>
          <a:bodyPr/>
          <a:lstStyle/>
          <a:p>
            <a:pPr lvl="0"/>
            <a:r>
              <a:rPr lang="zh-CN" altLang="zh-CN" dirty="0"/>
              <a:t>抖音的运营团队</a:t>
            </a:r>
          </a:p>
          <a:p>
            <a:pPr lvl="1"/>
            <a:r>
              <a:rPr lang="zh-CN" altLang="zh-CN" sz="1800" dirty="0"/>
              <a:t>全平台每日播放量变化</a:t>
            </a:r>
          </a:p>
          <a:p>
            <a:pPr lvl="1"/>
            <a:r>
              <a:rPr lang="zh-CN" altLang="zh-CN" sz="1800" dirty="0"/>
              <a:t>全平台每日用户数变化</a:t>
            </a:r>
          </a:p>
          <a:p>
            <a:pPr lvl="1"/>
            <a:r>
              <a:rPr lang="zh-CN" altLang="zh-CN" sz="1800" dirty="0"/>
              <a:t>全平台每日制作者变化</a:t>
            </a:r>
          </a:p>
          <a:p>
            <a:pPr lvl="1"/>
            <a:r>
              <a:rPr lang="zh-CN" altLang="zh-CN" sz="1800" dirty="0"/>
              <a:t>各个作者为平台贡献的总播</a:t>
            </a:r>
            <a:r>
              <a:rPr lang="zh-CN" altLang="zh-CN" sz="1800" dirty="0" smtClean="0"/>
              <a:t>放</a:t>
            </a:r>
            <a:r>
              <a:rPr lang="zh-CN" altLang="en-US" sz="1800" dirty="0" smtClean="0"/>
              <a:t>数</a:t>
            </a:r>
            <a:endParaRPr lang="zh-CN" altLang="zh-CN" sz="1800" dirty="0"/>
          </a:p>
          <a:p>
            <a:endParaRPr lang="zh-CN" altLang="en-US" dirty="0"/>
          </a:p>
        </p:txBody>
      </p:sp>
    </p:spTree>
    <p:extLst>
      <p:ext uri="{BB962C8B-B14F-4D97-AF65-F5344CB8AC3E}">
        <p14:creationId xmlns:p14="http://schemas.microsoft.com/office/powerpoint/2010/main" val="3789781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75165" y="294888"/>
            <a:ext cx="11258071" cy="5612719"/>
          </a:xfrm>
          <a:prstGeom prst="rect">
            <a:avLst/>
          </a:prstGeom>
        </p:spPr>
      </p:pic>
      <p:sp>
        <p:nvSpPr>
          <p:cNvPr id="10" name="TextBox 9"/>
          <p:cNvSpPr txBox="1"/>
          <p:nvPr/>
        </p:nvSpPr>
        <p:spPr>
          <a:xfrm>
            <a:off x="5519365" y="5907607"/>
            <a:ext cx="1569670" cy="553998"/>
          </a:xfrm>
          <a:prstGeom prst="rect">
            <a:avLst/>
          </a:prstGeom>
          <a:noFill/>
        </p:spPr>
        <p:txBody>
          <a:bodyPr wrap="square" rtlCol="0">
            <a:spAutoFit/>
          </a:bodyPr>
          <a:lstStyle/>
          <a:p>
            <a:r>
              <a:rPr lang="zh-CN" altLang="en-US" sz="3000" dirty="0" smtClean="0"/>
              <a:t>图表</a:t>
            </a:r>
            <a:r>
              <a:rPr lang="en-US" altLang="zh-CN" sz="3000" dirty="0" smtClean="0"/>
              <a:t>1</a:t>
            </a:r>
            <a:endParaRPr lang="zh-CN" altLang="en-US" sz="3000" dirty="0"/>
          </a:p>
        </p:txBody>
      </p:sp>
    </p:spTree>
    <p:extLst>
      <p:ext uri="{BB962C8B-B14F-4D97-AF65-F5344CB8AC3E}">
        <p14:creationId xmlns:p14="http://schemas.microsoft.com/office/powerpoint/2010/main" val="3538522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zh-CN" altLang="en-US"/>
          </a:p>
        </p:txBody>
      </p:sp>
      <p:pic>
        <p:nvPicPr>
          <p:cNvPr id="6" name="Picture 5"/>
          <p:cNvPicPr>
            <a:picLocks noChangeAspect="1"/>
          </p:cNvPicPr>
          <p:nvPr/>
        </p:nvPicPr>
        <p:blipFill>
          <a:blip r:embed="rId2"/>
          <a:stretch>
            <a:fillRect/>
          </a:stretch>
        </p:blipFill>
        <p:spPr>
          <a:xfrm>
            <a:off x="281144" y="381102"/>
            <a:ext cx="11594675" cy="5583331"/>
          </a:xfrm>
          <a:prstGeom prst="rect">
            <a:avLst/>
          </a:prstGeom>
        </p:spPr>
      </p:pic>
      <p:sp>
        <p:nvSpPr>
          <p:cNvPr id="8" name="TextBox 7"/>
          <p:cNvSpPr txBox="1"/>
          <p:nvPr/>
        </p:nvSpPr>
        <p:spPr>
          <a:xfrm>
            <a:off x="5293646" y="6056463"/>
            <a:ext cx="1569670" cy="553998"/>
          </a:xfrm>
          <a:prstGeom prst="rect">
            <a:avLst/>
          </a:prstGeom>
          <a:noFill/>
        </p:spPr>
        <p:txBody>
          <a:bodyPr wrap="square" rtlCol="0">
            <a:spAutoFit/>
          </a:bodyPr>
          <a:lstStyle/>
          <a:p>
            <a:r>
              <a:rPr lang="zh-CN" altLang="en-US" sz="3000" dirty="0" smtClean="0"/>
              <a:t>图表</a:t>
            </a:r>
            <a:r>
              <a:rPr lang="en-US" altLang="zh-CN" sz="3000" dirty="0"/>
              <a:t>2</a:t>
            </a:r>
            <a:endParaRPr lang="zh-CN" altLang="en-US" sz="3000" dirty="0"/>
          </a:p>
        </p:txBody>
      </p:sp>
    </p:spTree>
    <p:extLst>
      <p:ext uri="{BB962C8B-B14F-4D97-AF65-F5344CB8AC3E}">
        <p14:creationId xmlns:p14="http://schemas.microsoft.com/office/powerpoint/2010/main" val="1667296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抖音作者 </a:t>
            </a:r>
            <a:endParaRPr lang="zh-CN" altLang="en-US" dirty="0"/>
          </a:p>
        </p:txBody>
      </p:sp>
      <p:sp>
        <p:nvSpPr>
          <p:cNvPr id="3" name="Content Placeholder 2"/>
          <p:cNvSpPr>
            <a:spLocks noGrp="1"/>
          </p:cNvSpPr>
          <p:nvPr>
            <p:ph idx="1"/>
          </p:nvPr>
        </p:nvSpPr>
        <p:spPr/>
        <p:txBody>
          <a:bodyPr/>
          <a:lstStyle/>
          <a:p>
            <a:r>
              <a:rPr lang="zh-CN" altLang="en-US" dirty="0" smtClean="0"/>
              <a:t>通过从作品时长，背景音乐这两个变量，来分析对视频播放量，点赞率以及完播率之间的关系。</a:t>
            </a:r>
            <a:endParaRPr lang="en-US" altLang="zh-CN" dirty="0" smtClean="0"/>
          </a:p>
          <a:p>
            <a:r>
              <a:rPr lang="zh-CN" altLang="en-US" dirty="0" smtClean="0"/>
              <a:t>将作品时长限制在</a:t>
            </a:r>
            <a:r>
              <a:rPr lang="en-US" altLang="zh-CN" dirty="0" smtClean="0"/>
              <a:t>60</a:t>
            </a:r>
            <a:r>
              <a:rPr lang="zh-CN" altLang="en-US" dirty="0" smtClean="0"/>
              <a:t>秒以内，因为数据在</a:t>
            </a:r>
            <a:r>
              <a:rPr lang="en-US" altLang="zh-CN" dirty="0" smtClean="0"/>
              <a:t>60</a:t>
            </a:r>
            <a:r>
              <a:rPr lang="zh-CN" altLang="en-US" dirty="0" smtClean="0"/>
              <a:t>秒以后出现了噪点。</a:t>
            </a:r>
            <a:endParaRPr lang="en-US" altLang="zh-CN" dirty="0" smtClean="0"/>
          </a:p>
          <a:p>
            <a:r>
              <a:rPr lang="zh-CN" altLang="en-US" dirty="0"/>
              <a:t>通</a:t>
            </a:r>
            <a:r>
              <a:rPr lang="zh-CN" altLang="en-US" dirty="0" smtClean="0"/>
              <a:t>过回归分析，得出播放量，点赞率，和完播率与作品时长是承负相关。意味着，随着作品时长的增加，播放量，点赞完播率都会下降，其中点赞率受作品时长影响最大，播放量受影响最小。</a:t>
            </a:r>
            <a:endParaRPr lang="en-US" altLang="zh-CN" dirty="0" smtClean="0"/>
          </a:p>
          <a:p>
            <a:r>
              <a:rPr lang="zh-CN" altLang="en-US" dirty="0"/>
              <a:t>通</a:t>
            </a:r>
            <a:r>
              <a:rPr lang="zh-CN" altLang="en-US" dirty="0" smtClean="0"/>
              <a:t>过图表</a:t>
            </a:r>
            <a:r>
              <a:rPr lang="en-US" altLang="zh-CN" dirty="0" smtClean="0"/>
              <a:t>1</a:t>
            </a:r>
            <a:r>
              <a:rPr lang="zh-CN" altLang="en-US" dirty="0" smtClean="0"/>
              <a:t>和</a:t>
            </a:r>
            <a:r>
              <a:rPr lang="en-US" altLang="zh-CN" dirty="0" smtClean="0"/>
              <a:t>2</a:t>
            </a:r>
            <a:r>
              <a:rPr lang="zh-CN" altLang="en-US" dirty="0" smtClean="0"/>
              <a:t>，点赞和完播率都相对稳定，并不受作品时长影响，但是播放量有着明显增加如果作品时长小于</a:t>
            </a:r>
            <a:r>
              <a:rPr lang="en-US" altLang="zh-CN" dirty="0" smtClean="0"/>
              <a:t>30</a:t>
            </a:r>
            <a:r>
              <a:rPr lang="zh-CN" altLang="en-US" dirty="0" smtClean="0"/>
              <a:t>秒。</a:t>
            </a:r>
            <a:endParaRPr lang="zh-CN" altLang="en-US" dirty="0"/>
          </a:p>
        </p:txBody>
      </p:sp>
    </p:spTree>
    <p:extLst>
      <p:ext uri="{BB962C8B-B14F-4D97-AF65-F5344CB8AC3E}">
        <p14:creationId xmlns:p14="http://schemas.microsoft.com/office/powerpoint/2010/main" val="314058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4" name="Text Placeholder 3"/>
          <p:cNvSpPr>
            <a:spLocks noGrp="1"/>
          </p:cNvSpPr>
          <p:nvPr>
            <p:ph type="body" sz="half" idx="2"/>
          </p:nvPr>
        </p:nvSpPr>
        <p:spPr/>
        <p:txBody>
          <a:bodyPr/>
          <a:lstStyle/>
          <a:p>
            <a:endParaRPr lang="zh-CN" altLang="en-US"/>
          </a:p>
        </p:txBody>
      </p:sp>
      <p:pic>
        <p:nvPicPr>
          <p:cNvPr id="5" name="Picture 4"/>
          <p:cNvPicPr>
            <a:picLocks noChangeAspect="1"/>
          </p:cNvPicPr>
          <p:nvPr/>
        </p:nvPicPr>
        <p:blipFill>
          <a:blip r:embed="rId2"/>
          <a:stretch>
            <a:fillRect/>
          </a:stretch>
        </p:blipFill>
        <p:spPr>
          <a:xfrm>
            <a:off x="562811" y="719859"/>
            <a:ext cx="10977548" cy="5427720"/>
          </a:xfrm>
          <a:prstGeom prst="rect">
            <a:avLst/>
          </a:prstGeom>
        </p:spPr>
      </p:pic>
    </p:spTree>
    <p:extLst>
      <p:ext uri="{BB962C8B-B14F-4D97-AF65-F5344CB8AC3E}">
        <p14:creationId xmlns:p14="http://schemas.microsoft.com/office/powerpoint/2010/main" val="560602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zh-CN" altLang="zh-CN" dirty="0"/>
              <a:t>抖音的运营团队</a:t>
            </a:r>
            <a:endParaRPr lang="zh-CN" altLang="zh-CN" dirty="0"/>
          </a:p>
        </p:txBody>
      </p:sp>
      <p:sp>
        <p:nvSpPr>
          <p:cNvPr id="3" name="Content Placeholder 2"/>
          <p:cNvSpPr>
            <a:spLocks noGrp="1"/>
          </p:cNvSpPr>
          <p:nvPr>
            <p:ph idx="1"/>
          </p:nvPr>
        </p:nvSpPr>
        <p:spPr/>
        <p:txBody>
          <a:bodyPr/>
          <a:lstStyle/>
          <a:p>
            <a:endParaRPr lang="en-US" altLang="zh-CN" dirty="0" smtClean="0"/>
          </a:p>
          <a:p>
            <a:r>
              <a:rPr lang="zh-CN" altLang="en-US" dirty="0"/>
              <a:t>根据日期，截取了从</a:t>
            </a:r>
            <a:r>
              <a:rPr lang="en-US" altLang="zh-CN" dirty="0"/>
              <a:t>2067</a:t>
            </a:r>
            <a:r>
              <a:rPr lang="zh-CN" altLang="en-US" dirty="0"/>
              <a:t>年</a:t>
            </a:r>
            <a:r>
              <a:rPr lang="en-US" altLang="zh-CN" dirty="0"/>
              <a:t>9</a:t>
            </a:r>
            <a:r>
              <a:rPr lang="zh-CN" altLang="en-US" dirty="0"/>
              <a:t>月</a:t>
            </a:r>
            <a:r>
              <a:rPr lang="en-US" altLang="zh-CN" dirty="0"/>
              <a:t>18</a:t>
            </a:r>
            <a:r>
              <a:rPr lang="zh-CN" altLang="en-US" dirty="0"/>
              <a:t>号到</a:t>
            </a:r>
            <a:r>
              <a:rPr lang="en-US" altLang="zh-CN" dirty="0"/>
              <a:t>2067</a:t>
            </a:r>
            <a:r>
              <a:rPr lang="zh-CN" altLang="en-US" dirty="0"/>
              <a:t>年</a:t>
            </a:r>
            <a:r>
              <a:rPr lang="en-US" altLang="zh-CN" dirty="0"/>
              <a:t>11</a:t>
            </a:r>
            <a:r>
              <a:rPr lang="zh-CN" altLang="en-US" dirty="0"/>
              <a:t>月</a:t>
            </a:r>
            <a:r>
              <a:rPr lang="en-US" altLang="zh-CN" dirty="0"/>
              <a:t>5</a:t>
            </a:r>
            <a:r>
              <a:rPr lang="zh-CN" altLang="en-US" dirty="0"/>
              <a:t>号的数据来体现每日总播放量的变化。</a:t>
            </a:r>
          </a:p>
          <a:p>
            <a:r>
              <a:rPr lang="zh-CN" altLang="en-US" dirty="0" smtClean="0"/>
              <a:t>通过从分析对比全平台每日总播放量，每日用户数，每日制作者的变化，以及各个作者为平台贡献的总播放量，得出在</a:t>
            </a:r>
            <a:r>
              <a:rPr lang="en-US" altLang="zh-CN" dirty="0" smtClean="0"/>
              <a:t>10</a:t>
            </a:r>
            <a:r>
              <a:rPr lang="zh-CN" altLang="en-US" dirty="0" smtClean="0"/>
              <a:t>月份，抖音在播放量，用户数，制作者达到了顶峰。</a:t>
            </a:r>
            <a:endParaRPr lang="en-US" altLang="zh-CN" dirty="0" smtClean="0"/>
          </a:p>
          <a:p>
            <a:r>
              <a:rPr lang="zh-CN" altLang="en-US" dirty="0" smtClean="0"/>
              <a:t>从</a:t>
            </a:r>
            <a:r>
              <a:rPr lang="en-US" altLang="zh-CN" dirty="0" smtClean="0"/>
              <a:t>9</a:t>
            </a:r>
            <a:r>
              <a:rPr lang="zh-CN" altLang="en-US" dirty="0" smtClean="0"/>
              <a:t>月到</a:t>
            </a:r>
            <a:r>
              <a:rPr lang="en-US" altLang="zh-CN" dirty="0" smtClean="0"/>
              <a:t>11</a:t>
            </a:r>
            <a:r>
              <a:rPr lang="zh-CN" altLang="en-US" dirty="0" smtClean="0"/>
              <a:t>月，全平台每日作者数量稳定上升，并在</a:t>
            </a:r>
            <a:r>
              <a:rPr lang="en-US" altLang="zh-CN" dirty="0" smtClean="0"/>
              <a:t>11</a:t>
            </a:r>
            <a:r>
              <a:rPr lang="zh-CN" altLang="en-US" dirty="0" smtClean="0"/>
              <a:t>月份达到峰值。</a:t>
            </a:r>
            <a:endParaRPr lang="en-US" altLang="zh-CN" dirty="0" smtClean="0"/>
          </a:p>
          <a:p>
            <a:r>
              <a:rPr lang="en-US" altLang="zh-CN" dirty="0" smtClean="0"/>
              <a:t>ID</a:t>
            </a:r>
            <a:r>
              <a:rPr lang="zh-CN" altLang="en-US" dirty="0" smtClean="0"/>
              <a:t>越靠前的作者为平台贡献了越多总播放量。</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854470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
  <TotalTime>342</TotalTime>
  <Words>1205</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Raleway</vt:lpstr>
      <vt:lpstr>宋体</vt:lpstr>
      <vt:lpstr>Calibri Light</vt:lpstr>
      <vt:lpstr>Rockwell</vt:lpstr>
      <vt:lpstr>Segoe UI Black</vt:lpstr>
      <vt:lpstr>Wingdings</vt:lpstr>
      <vt:lpstr>Atlas</vt:lpstr>
      <vt:lpstr>短视频用户行为分析 </vt:lpstr>
      <vt:lpstr> 项目背景  &amp;  项目目的 </vt:lpstr>
      <vt:lpstr>数据预处理</vt:lpstr>
      <vt:lpstr>数据分析角度</vt:lpstr>
      <vt:lpstr>PowerPoint Presentation</vt:lpstr>
      <vt:lpstr>PowerPoint Presentation</vt:lpstr>
      <vt:lpstr>抖音作者 </vt:lpstr>
      <vt:lpstr>PowerPoint Presentation</vt:lpstr>
      <vt:lpstr>抖音的运营团队</vt:lpstr>
      <vt:lpstr>全平台每日总播放量变化</vt:lpstr>
      <vt:lpstr>全平台每日用户数量变换</vt:lpstr>
      <vt:lpstr>全平台每日制作者数量变换</vt:lpstr>
      <vt:lpstr>全平台各个作者为平台贡献的总播放量</vt:lpstr>
      <vt:lpstr>分析结论 （作者）</vt:lpstr>
      <vt:lpstr>分析结论 （运营团队）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短视频用户行为分析</dc:title>
  <dc:creator>Windows User</dc:creator>
  <cp:lastModifiedBy>Windows User</cp:lastModifiedBy>
  <cp:revision>17</cp:revision>
  <dcterms:created xsi:type="dcterms:W3CDTF">2021-05-30T06:20:14Z</dcterms:created>
  <dcterms:modified xsi:type="dcterms:W3CDTF">2021-05-30T12:02:50Z</dcterms:modified>
</cp:coreProperties>
</file>