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8"/>
  </p:notesMasterIdLst>
  <p:sldIdLst>
    <p:sldId id="256" r:id="rId2"/>
    <p:sldId id="258" r:id="rId3"/>
    <p:sldId id="257"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39"/>
  </p:normalViewPr>
  <p:slideViewPr>
    <p:cSldViewPr snapToGrid="0" snapToObjects="1">
      <p:cViewPr varScale="1">
        <p:scale>
          <a:sx n="111" d="100"/>
          <a:sy n="111" d="100"/>
        </p:scale>
        <p:origin x="240" y="7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2DED136-E228-DB48-8D86-F6911E9E4352}" type="datetimeFigureOut">
              <a:rPr lang="en-US" smtClean="0"/>
              <a:t>10/28/18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C2A5834-767A-754D-897C-FBC60285FE15}" type="slidenum">
              <a:rPr lang="en-US" smtClean="0"/>
              <a:t>‹#›</a:t>
            </a:fld>
            <a:endParaRPr lang="en-US"/>
          </a:p>
        </p:txBody>
      </p:sp>
    </p:spTree>
    <p:extLst>
      <p:ext uri="{BB962C8B-B14F-4D97-AF65-F5344CB8AC3E}">
        <p14:creationId xmlns:p14="http://schemas.microsoft.com/office/powerpoint/2010/main" val="17960577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Java platform provides an enormous class library (a set of packages) suitable for use in your own applications. This library is known as the "Application Programming Interface", or "API" for short. Its packages represent the tasks most commonly associated with general-purpose programming. For example, a String object contains state and behavior for character strings; a File object allows a programmer to easily create, delete, inspect, compare, or modify a file on the filesystem; a </a:t>
            </a:r>
            <a:r>
              <a:rPr lang="en-US" dirty="0" err="1"/>
              <a:t>Socketobject</a:t>
            </a:r>
            <a:r>
              <a:rPr lang="en-US" dirty="0"/>
              <a:t> allows for the creation and use of network sockets; various GUI objects control buttons and checkboxes and anything else related to graphical user interfaces. There are literally thousands of classes to choose from. This allows you, the programmer, to focus on the design of your particular application, rather than the infrastructure required to make it work.</a:t>
            </a:r>
          </a:p>
          <a:p>
            <a:endParaRPr lang="en-US" dirty="0"/>
          </a:p>
        </p:txBody>
      </p:sp>
      <p:sp>
        <p:nvSpPr>
          <p:cNvPr id="4" name="Slide Number Placeholder 3"/>
          <p:cNvSpPr>
            <a:spLocks noGrp="1"/>
          </p:cNvSpPr>
          <p:nvPr>
            <p:ph type="sldNum" sz="quarter" idx="5"/>
          </p:nvPr>
        </p:nvSpPr>
        <p:spPr/>
        <p:txBody>
          <a:bodyPr/>
          <a:lstStyle/>
          <a:p>
            <a:fld id="{FC2A5834-767A-754D-897C-FBC60285FE15}" type="slidenum">
              <a:rPr lang="en-US" smtClean="0"/>
              <a:t>3</a:t>
            </a:fld>
            <a:endParaRPr lang="en-US"/>
          </a:p>
        </p:txBody>
      </p:sp>
    </p:spTree>
    <p:extLst>
      <p:ext uri="{BB962C8B-B14F-4D97-AF65-F5344CB8AC3E}">
        <p14:creationId xmlns:p14="http://schemas.microsoft.com/office/powerpoint/2010/main" val="20646266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A964DB-5158-D748-B478-31B97BDDD8B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F3CB226-6174-C54C-B336-D8313F18186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C091392-2A66-AA46-9862-176A91D0D0B9}"/>
              </a:ext>
            </a:extLst>
          </p:cNvPr>
          <p:cNvSpPr>
            <a:spLocks noGrp="1"/>
          </p:cNvSpPr>
          <p:nvPr>
            <p:ph type="dt" sz="half" idx="10"/>
          </p:nvPr>
        </p:nvSpPr>
        <p:spPr/>
        <p:txBody>
          <a:bodyPr/>
          <a:lstStyle/>
          <a:p>
            <a:fld id="{FD752360-DDA9-8A47-B7BC-06D83BDBC440}" type="datetimeFigureOut">
              <a:rPr lang="en-US" smtClean="0"/>
              <a:t>10/28/18</a:t>
            </a:fld>
            <a:endParaRPr lang="en-US"/>
          </a:p>
        </p:txBody>
      </p:sp>
      <p:sp>
        <p:nvSpPr>
          <p:cNvPr id="5" name="Footer Placeholder 4">
            <a:extLst>
              <a:ext uri="{FF2B5EF4-FFF2-40B4-BE49-F238E27FC236}">
                <a16:creationId xmlns:a16="http://schemas.microsoft.com/office/drawing/2014/main" id="{B9B8E9D3-417F-AD41-B86C-47F1CC0199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1F14E5-7BE7-4441-A774-85FD34CAC1B8}"/>
              </a:ext>
            </a:extLst>
          </p:cNvPr>
          <p:cNvSpPr>
            <a:spLocks noGrp="1"/>
          </p:cNvSpPr>
          <p:nvPr>
            <p:ph type="sldNum" sz="quarter" idx="12"/>
          </p:nvPr>
        </p:nvSpPr>
        <p:spPr/>
        <p:txBody>
          <a:bodyPr/>
          <a:lstStyle/>
          <a:p>
            <a:fld id="{C8FDF595-0E35-2E43-9527-EF2880D5A907}" type="slidenum">
              <a:rPr lang="en-US" smtClean="0"/>
              <a:t>‹#›</a:t>
            </a:fld>
            <a:endParaRPr lang="en-US"/>
          </a:p>
        </p:txBody>
      </p:sp>
    </p:spTree>
    <p:extLst>
      <p:ext uri="{BB962C8B-B14F-4D97-AF65-F5344CB8AC3E}">
        <p14:creationId xmlns:p14="http://schemas.microsoft.com/office/powerpoint/2010/main" val="17049637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67A801-9EAB-514E-BC26-E31457C16B6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00846FC-7DC2-ED4B-A801-E50606292AA8}"/>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F0BF73F-C759-924E-8681-F58A101E8C6D}"/>
              </a:ext>
            </a:extLst>
          </p:cNvPr>
          <p:cNvSpPr>
            <a:spLocks noGrp="1"/>
          </p:cNvSpPr>
          <p:nvPr>
            <p:ph type="dt" sz="half" idx="10"/>
          </p:nvPr>
        </p:nvSpPr>
        <p:spPr/>
        <p:txBody>
          <a:bodyPr/>
          <a:lstStyle/>
          <a:p>
            <a:fld id="{FD752360-DDA9-8A47-B7BC-06D83BDBC440}" type="datetimeFigureOut">
              <a:rPr lang="en-US" smtClean="0"/>
              <a:t>10/28/18</a:t>
            </a:fld>
            <a:endParaRPr lang="en-US"/>
          </a:p>
        </p:txBody>
      </p:sp>
      <p:sp>
        <p:nvSpPr>
          <p:cNvPr id="5" name="Footer Placeholder 4">
            <a:extLst>
              <a:ext uri="{FF2B5EF4-FFF2-40B4-BE49-F238E27FC236}">
                <a16:creationId xmlns:a16="http://schemas.microsoft.com/office/drawing/2014/main" id="{07190172-D9AD-3940-A94E-A0F7B439C6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D8800CE-D47D-004B-BFB5-5FD240EC74C2}"/>
              </a:ext>
            </a:extLst>
          </p:cNvPr>
          <p:cNvSpPr>
            <a:spLocks noGrp="1"/>
          </p:cNvSpPr>
          <p:nvPr>
            <p:ph type="sldNum" sz="quarter" idx="12"/>
          </p:nvPr>
        </p:nvSpPr>
        <p:spPr/>
        <p:txBody>
          <a:bodyPr/>
          <a:lstStyle/>
          <a:p>
            <a:fld id="{C8FDF595-0E35-2E43-9527-EF2880D5A907}" type="slidenum">
              <a:rPr lang="en-US" smtClean="0"/>
              <a:t>‹#›</a:t>
            </a:fld>
            <a:endParaRPr lang="en-US"/>
          </a:p>
        </p:txBody>
      </p:sp>
    </p:spTree>
    <p:extLst>
      <p:ext uri="{BB962C8B-B14F-4D97-AF65-F5344CB8AC3E}">
        <p14:creationId xmlns:p14="http://schemas.microsoft.com/office/powerpoint/2010/main" val="37983677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E663E49-7F9B-7E44-B6DC-5FCCAB129A1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43A80BF-48A7-9241-A610-2C6394270BC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93285A3-9F4D-7E48-9DCB-3CE2F079BC83}"/>
              </a:ext>
            </a:extLst>
          </p:cNvPr>
          <p:cNvSpPr>
            <a:spLocks noGrp="1"/>
          </p:cNvSpPr>
          <p:nvPr>
            <p:ph type="dt" sz="half" idx="10"/>
          </p:nvPr>
        </p:nvSpPr>
        <p:spPr/>
        <p:txBody>
          <a:bodyPr/>
          <a:lstStyle/>
          <a:p>
            <a:fld id="{FD752360-DDA9-8A47-B7BC-06D83BDBC440}" type="datetimeFigureOut">
              <a:rPr lang="en-US" smtClean="0"/>
              <a:t>10/28/18</a:t>
            </a:fld>
            <a:endParaRPr lang="en-US"/>
          </a:p>
        </p:txBody>
      </p:sp>
      <p:sp>
        <p:nvSpPr>
          <p:cNvPr id="5" name="Footer Placeholder 4">
            <a:extLst>
              <a:ext uri="{FF2B5EF4-FFF2-40B4-BE49-F238E27FC236}">
                <a16:creationId xmlns:a16="http://schemas.microsoft.com/office/drawing/2014/main" id="{901DFB9B-0434-A449-916F-7635174E1E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3892CF-26C1-994B-92B2-EC1CED243C34}"/>
              </a:ext>
            </a:extLst>
          </p:cNvPr>
          <p:cNvSpPr>
            <a:spLocks noGrp="1"/>
          </p:cNvSpPr>
          <p:nvPr>
            <p:ph type="sldNum" sz="quarter" idx="12"/>
          </p:nvPr>
        </p:nvSpPr>
        <p:spPr/>
        <p:txBody>
          <a:bodyPr/>
          <a:lstStyle/>
          <a:p>
            <a:fld id="{C8FDF595-0E35-2E43-9527-EF2880D5A907}" type="slidenum">
              <a:rPr lang="en-US" smtClean="0"/>
              <a:t>‹#›</a:t>
            </a:fld>
            <a:endParaRPr lang="en-US"/>
          </a:p>
        </p:txBody>
      </p:sp>
    </p:spTree>
    <p:extLst>
      <p:ext uri="{BB962C8B-B14F-4D97-AF65-F5344CB8AC3E}">
        <p14:creationId xmlns:p14="http://schemas.microsoft.com/office/powerpoint/2010/main" val="32245451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5F1CF0-4008-1743-BA4B-0A9C80E840D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C592A2F-7F07-C34B-9414-C74C12ACD40F}"/>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D8441B-C163-294C-A26B-8C1FD5D17434}"/>
              </a:ext>
            </a:extLst>
          </p:cNvPr>
          <p:cNvSpPr>
            <a:spLocks noGrp="1"/>
          </p:cNvSpPr>
          <p:nvPr>
            <p:ph type="dt" sz="half" idx="10"/>
          </p:nvPr>
        </p:nvSpPr>
        <p:spPr/>
        <p:txBody>
          <a:bodyPr/>
          <a:lstStyle/>
          <a:p>
            <a:fld id="{FD752360-DDA9-8A47-B7BC-06D83BDBC440}" type="datetimeFigureOut">
              <a:rPr lang="en-US" smtClean="0"/>
              <a:t>10/28/18</a:t>
            </a:fld>
            <a:endParaRPr lang="en-US"/>
          </a:p>
        </p:txBody>
      </p:sp>
      <p:sp>
        <p:nvSpPr>
          <p:cNvPr id="5" name="Footer Placeholder 4">
            <a:extLst>
              <a:ext uri="{FF2B5EF4-FFF2-40B4-BE49-F238E27FC236}">
                <a16:creationId xmlns:a16="http://schemas.microsoft.com/office/drawing/2014/main" id="{3F2CA99D-0154-964C-9CA6-E30A4426E48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5435A03-2E5A-184C-AF4A-F9098E04C186}"/>
              </a:ext>
            </a:extLst>
          </p:cNvPr>
          <p:cNvSpPr>
            <a:spLocks noGrp="1"/>
          </p:cNvSpPr>
          <p:nvPr>
            <p:ph type="sldNum" sz="quarter" idx="12"/>
          </p:nvPr>
        </p:nvSpPr>
        <p:spPr/>
        <p:txBody>
          <a:bodyPr/>
          <a:lstStyle/>
          <a:p>
            <a:fld id="{C8FDF595-0E35-2E43-9527-EF2880D5A907}" type="slidenum">
              <a:rPr lang="en-US" smtClean="0"/>
              <a:t>‹#›</a:t>
            </a:fld>
            <a:endParaRPr lang="en-US"/>
          </a:p>
        </p:txBody>
      </p:sp>
    </p:spTree>
    <p:extLst>
      <p:ext uri="{BB962C8B-B14F-4D97-AF65-F5344CB8AC3E}">
        <p14:creationId xmlns:p14="http://schemas.microsoft.com/office/powerpoint/2010/main" val="41204316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EAD061-BED2-0D49-8880-1F79E2DBB6E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55BB309-B442-8E40-8D63-403AD49C99F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E70991CD-0E7A-D147-B300-6D7512B6CD1B}"/>
              </a:ext>
            </a:extLst>
          </p:cNvPr>
          <p:cNvSpPr>
            <a:spLocks noGrp="1"/>
          </p:cNvSpPr>
          <p:nvPr>
            <p:ph type="dt" sz="half" idx="10"/>
          </p:nvPr>
        </p:nvSpPr>
        <p:spPr/>
        <p:txBody>
          <a:bodyPr/>
          <a:lstStyle/>
          <a:p>
            <a:fld id="{FD752360-DDA9-8A47-B7BC-06D83BDBC440}" type="datetimeFigureOut">
              <a:rPr lang="en-US" smtClean="0"/>
              <a:t>10/28/18</a:t>
            </a:fld>
            <a:endParaRPr lang="en-US"/>
          </a:p>
        </p:txBody>
      </p:sp>
      <p:sp>
        <p:nvSpPr>
          <p:cNvPr id="5" name="Footer Placeholder 4">
            <a:extLst>
              <a:ext uri="{FF2B5EF4-FFF2-40B4-BE49-F238E27FC236}">
                <a16:creationId xmlns:a16="http://schemas.microsoft.com/office/drawing/2014/main" id="{4B9E465F-9A7E-1544-BFC8-7B784E14B0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C82491-F89C-AE44-9428-73335E178371}"/>
              </a:ext>
            </a:extLst>
          </p:cNvPr>
          <p:cNvSpPr>
            <a:spLocks noGrp="1"/>
          </p:cNvSpPr>
          <p:nvPr>
            <p:ph type="sldNum" sz="quarter" idx="12"/>
          </p:nvPr>
        </p:nvSpPr>
        <p:spPr/>
        <p:txBody>
          <a:bodyPr/>
          <a:lstStyle/>
          <a:p>
            <a:fld id="{C8FDF595-0E35-2E43-9527-EF2880D5A907}" type="slidenum">
              <a:rPr lang="en-US" smtClean="0"/>
              <a:t>‹#›</a:t>
            </a:fld>
            <a:endParaRPr lang="en-US"/>
          </a:p>
        </p:txBody>
      </p:sp>
    </p:spTree>
    <p:extLst>
      <p:ext uri="{BB962C8B-B14F-4D97-AF65-F5344CB8AC3E}">
        <p14:creationId xmlns:p14="http://schemas.microsoft.com/office/powerpoint/2010/main" val="25312258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F252A-4099-C74B-A0AE-92F72D40001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2505E53-2BCE-FA4E-9C2B-5DF9C44F8B1B}"/>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163B145-BFDF-5F4B-B164-8B11E9FB1323}"/>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2FE08DF-5C61-9546-A893-C1F731332138}"/>
              </a:ext>
            </a:extLst>
          </p:cNvPr>
          <p:cNvSpPr>
            <a:spLocks noGrp="1"/>
          </p:cNvSpPr>
          <p:nvPr>
            <p:ph type="dt" sz="half" idx="10"/>
          </p:nvPr>
        </p:nvSpPr>
        <p:spPr/>
        <p:txBody>
          <a:bodyPr/>
          <a:lstStyle/>
          <a:p>
            <a:fld id="{FD752360-DDA9-8A47-B7BC-06D83BDBC440}" type="datetimeFigureOut">
              <a:rPr lang="en-US" smtClean="0"/>
              <a:t>10/28/18</a:t>
            </a:fld>
            <a:endParaRPr lang="en-US"/>
          </a:p>
        </p:txBody>
      </p:sp>
      <p:sp>
        <p:nvSpPr>
          <p:cNvPr id="6" name="Footer Placeholder 5">
            <a:extLst>
              <a:ext uri="{FF2B5EF4-FFF2-40B4-BE49-F238E27FC236}">
                <a16:creationId xmlns:a16="http://schemas.microsoft.com/office/drawing/2014/main" id="{1A9A441D-AEDB-9C43-8E5F-FB2AD1C4367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1492018-D8A5-E340-93FD-F448B700B83C}"/>
              </a:ext>
            </a:extLst>
          </p:cNvPr>
          <p:cNvSpPr>
            <a:spLocks noGrp="1"/>
          </p:cNvSpPr>
          <p:nvPr>
            <p:ph type="sldNum" sz="quarter" idx="12"/>
          </p:nvPr>
        </p:nvSpPr>
        <p:spPr/>
        <p:txBody>
          <a:bodyPr/>
          <a:lstStyle/>
          <a:p>
            <a:fld id="{C8FDF595-0E35-2E43-9527-EF2880D5A907}" type="slidenum">
              <a:rPr lang="en-US" smtClean="0"/>
              <a:t>‹#›</a:t>
            </a:fld>
            <a:endParaRPr lang="en-US"/>
          </a:p>
        </p:txBody>
      </p:sp>
    </p:spTree>
    <p:extLst>
      <p:ext uri="{BB962C8B-B14F-4D97-AF65-F5344CB8AC3E}">
        <p14:creationId xmlns:p14="http://schemas.microsoft.com/office/powerpoint/2010/main" val="10532365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0EF6B4-7CAD-DD42-94E0-C0F8B82A58E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C16FA85-5DA7-654D-9611-944E032C136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17269C5D-830F-8C45-B3E0-A6005B3C5516}"/>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EB1C2A5-9BD9-164F-84B8-FB1B32AAD5F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8BA1E7D8-A73A-CE42-9A62-52495D78104E}"/>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D9A84A6-E628-F243-BD02-301E99E448D0}"/>
              </a:ext>
            </a:extLst>
          </p:cNvPr>
          <p:cNvSpPr>
            <a:spLocks noGrp="1"/>
          </p:cNvSpPr>
          <p:nvPr>
            <p:ph type="dt" sz="half" idx="10"/>
          </p:nvPr>
        </p:nvSpPr>
        <p:spPr/>
        <p:txBody>
          <a:bodyPr/>
          <a:lstStyle/>
          <a:p>
            <a:fld id="{FD752360-DDA9-8A47-B7BC-06D83BDBC440}" type="datetimeFigureOut">
              <a:rPr lang="en-US" smtClean="0"/>
              <a:t>10/28/18</a:t>
            </a:fld>
            <a:endParaRPr lang="en-US"/>
          </a:p>
        </p:txBody>
      </p:sp>
      <p:sp>
        <p:nvSpPr>
          <p:cNvPr id="8" name="Footer Placeholder 7">
            <a:extLst>
              <a:ext uri="{FF2B5EF4-FFF2-40B4-BE49-F238E27FC236}">
                <a16:creationId xmlns:a16="http://schemas.microsoft.com/office/drawing/2014/main" id="{FA7A2D93-864D-7A49-940A-94E3F18D7A7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C3F6D14-4CE5-D247-8DDF-B4D08EBD48AB}"/>
              </a:ext>
            </a:extLst>
          </p:cNvPr>
          <p:cNvSpPr>
            <a:spLocks noGrp="1"/>
          </p:cNvSpPr>
          <p:nvPr>
            <p:ph type="sldNum" sz="quarter" idx="12"/>
          </p:nvPr>
        </p:nvSpPr>
        <p:spPr/>
        <p:txBody>
          <a:bodyPr/>
          <a:lstStyle/>
          <a:p>
            <a:fld id="{C8FDF595-0E35-2E43-9527-EF2880D5A907}" type="slidenum">
              <a:rPr lang="en-US" smtClean="0"/>
              <a:t>‹#›</a:t>
            </a:fld>
            <a:endParaRPr lang="en-US"/>
          </a:p>
        </p:txBody>
      </p:sp>
    </p:spTree>
    <p:extLst>
      <p:ext uri="{BB962C8B-B14F-4D97-AF65-F5344CB8AC3E}">
        <p14:creationId xmlns:p14="http://schemas.microsoft.com/office/powerpoint/2010/main" val="12170611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E95A0-BCF8-F24D-8C3A-7667E98FF65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D49D437-DD78-F54D-97F4-7CC968003D9B}"/>
              </a:ext>
            </a:extLst>
          </p:cNvPr>
          <p:cNvSpPr>
            <a:spLocks noGrp="1"/>
          </p:cNvSpPr>
          <p:nvPr>
            <p:ph type="dt" sz="half" idx="10"/>
          </p:nvPr>
        </p:nvSpPr>
        <p:spPr/>
        <p:txBody>
          <a:bodyPr/>
          <a:lstStyle/>
          <a:p>
            <a:fld id="{FD752360-DDA9-8A47-B7BC-06D83BDBC440}" type="datetimeFigureOut">
              <a:rPr lang="en-US" smtClean="0"/>
              <a:t>10/28/18</a:t>
            </a:fld>
            <a:endParaRPr lang="en-US"/>
          </a:p>
        </p:txBody>
      </p:sp>
      <p:sp>
        <p:nvSpPr>
          <p:cNvPr id="4" name="Footer Placeholder 3">
            <a:extLst>
              <a:ext uri="{FF2B5EF4-FFF2-40B4-BE49-F238E27FC236}">
                <a16:creationId xmlns:a16="http://schemas.microsoft.com/office/drawing/2014/main" id="{D2460055-ADD3-994D-90F9-21C68AA47AE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57D05FD-1A39-AA4E-992E-B044C111A836}"/>
              </a:ext>
            </a:extLst>
          </p:cNvPr>
          <p:cNvSpPr>
            <a:spLocks noGrp="1"/>
          </p:cNvSpPr>
          <p:nvPr>
            <p:ph type="sldNum" sz="quarter" idx="12"/>
          </p:nvPr>
        </p:nvSpPr>
        <p:spPr/>
        <p:txBody>
          <a:bodyPr/>
          <a:lstStyle/>
          <a:p>
            <a:fld id="{C8FDF595-0E35-2E43-9527-EF2880D5A907}" type="slidenum">
              <a:rPr lang="en-US" smtClean="0"/>
              <a:t>‹#›</a:t>
            </a:fld>
            <a:endParaRPr lang="en-US"/>
          </a:p>
        </p:txBody>
      </p:sp>
    </p:spTree>
    <p:extLst>
      <p:ext uri="{BB962C8B-B14F-4D97-AF65-F5344CB8AC3E}">
        <p14:creationId xmlns:p14="http://schemas.microsoft.com/office/powerpoint/2010/main" val="38279462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C69CC5A-01C8-3C47-943C-6AB3BE025AAB}"/>
              </a:ext>
            </a:extLst>
          </p:cNvPr>
          <p:cNvSpPr>
            <a:spLocks noGrp="1"/>
          </p:cNvSpPr>
          <p:nvPr>
            <p:ph type="dt" sz="half" idx="10"/>
          </p:nvPr>
        </p:nvSpPr>
        <p:spPr/>
        <p:txBody>
          <a:bodyPr/>
          <a:lstStyle/>
          <a:p>
            <a:fld id="{FD752360-DDA9-8A47-B7BC-06D83BDBC440}" type="datetimeFigureOut">
              <a:rPr lang="en-US" smtClean="0"/>
              <a:t>10/28/18</a:t>
            </a:fld>
            <a:endParaRPr lang="en-US"/>
          </a:p>
        </p:txBody>
      </p:sp>
      <p:sp>
        <p:nvSpPr>
          <p:cNvPr id="3" name="Footer Placeholder 2">
            <a:extLst>
              <a:ext uri="{FF2B5EF4-FFF2-40B4-BE49-F238E27FC236}">
                <a16:creationId xmlns:a16="http://schemas.microsoft.com/office/drawing/2014/main" id="{AE791B73-004A-9A41-A8F7-81AC33322A4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8B836FD-A8B4-6742-BFF2-37B696F7DF47}"/>
              </a:ext>
            </a:extLst>
          </p:cNvPr>
          <p:cNvSpPr>
            <a:spLocks noGrp="1"/>
          </p:cNvSpPr>
          <p:nvPr>
            <p:ph type="sldNum" sz="quarter" idx="12"/>
          </p:nvPr>
        </p:nvSpPr>
        <p:spPr/>
        <p:txBody>
          <a:bodyPr/>
          <a:lstStyle/>
          <a:p>
            <a:fld id="{C8FDF595-0E35-2E43-9527-EF2880D5A907}" type="slidenum">
              <a:rPr lang="en-US" smtClean="0"/>
              <a:t>‹#›</a:t>
            </a:fld>
            <a:endParaRPr lang="en-US"/>
          </a:p>
        </p:txBody>
      </p:sp>
    </p:spTree>
    <p:extLst>
      <p:ext uri="{BB962C8B-B14F-4D97-AF65-F5344CB8AC3E}">
        <p14:creationId xmlns:p14="http://schemas.microsoft.com/office/powerpoint/2010/main" val="18394407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150BDD-D67C-DD47-8812-03891F5AB54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F41F2C4-E216-CB45-A511-3ACEDFEB25D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BFECA09-507F-F64E-9CCE-C799694054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9DB84F8-80ED-0544-AA49-7F000DD7C53B}"/>
              </a:ext>
            </a:extLst>
          </p:cNvPr>
          <p:cNvSpPr>
            <a:spLocks noGrp="1"/>
          </p:cNvSpPr>
          <p:nvPr>
            <p:ph type="dt" sz="half" idx="10"/>
          </p:nvPr>
        </p:nvSpPr>
        <p:spPr/>
        <p:txBody>
          <a:bodyPr/>
          <a:lstStyle/>
          <a:p>
            <a:fld id="{FD752360-DDA9-8A47-B7BC-06D83BDBC440}" type="datetimeFigureOut">
              <a:rPr lang="en-US" smtClean="0"/>
              <a:t>10/28/18</a:t>
            </a:fld>
            <a:endParaRPr lang="en-US"/>
          </a:p>
        </p:txBody>
      </p:sp>
      <p:sp>
        <p:nvSpPr>
          <p:cNvPr id="6" name="Footer Placeholder 5">
            <a:extLst>
              <a:ext uri="{FF2B5EF4-FFF2-40B4-BE49-F238E27FC236}">
                <a16:creationId xmlns:a16="http://schemas.microsoft.com/office/drawing/2014/main" id="{3C791359-E974-F044-863D-DDAB76E3EB2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8214CAE-993B-4F4A-8657-4C1567888A30}"/>
              </a:ext>
            </a:extLst>
          </p:cNvPr>
          <p:cNvSpPr>
            <a:spLocks noGrp="1"/>
          </p:cNvSpPr>
          <p:nvPr>
            <p:ph type="sldNum" sz="quarter" idx="12"/>
          </p:nvPr>
        </p:nvSpPr>
        <p:spPr/>
        <p:txBody>
          <a:bodyPr/>
          <a:lstStyle/>
          <a:p>
            <a:fld id="{C8FDF595-0E35-2E43-9527-EF2880D5A907}" type="slidenum">
              <a:rPr lang="en-US" smtClean="0"/>
              <a:t>‹#›</a:t>
            </a:fld>
            <a:endParaRPr lang="en-US"/>
          </a:p>
        </p:txBody>
      </p:sp>
    </p:spTree>
    <p:extLst>
      <p:ext uri="{BB962C8B-B14F-4D97-AF65-F5344CB8AC3E}">
        <p14:creationId xmlns:p14="http://schemas.microsoft.com/office/powerpoint/2010/main" val="14199531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3FD926-B372-0A4D-9A01-DB2944E03DB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A8E1C37-04E0-5441-BF06-BB10E4A5B46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094F514-D695-7446-AEDD-9F31438E792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0FB8F5C-AA89-D84A-B705-C6D34B1CEDB6}"/>
              </a:ext>
            </a:extLst>
          </p:cNvPr>
          <p:cNvSpPr>
            <a:spLocks noGrp="1"/>
          </p:cNvSpPr>
          <p:nvPr>
            <p:ph type="dt" sz="half" idx="10"/>
          </p:nvPr>
        </p:nvSpPr>
        <p:spPr/>
        <p:txBody>
          <a:bodyPr/>
          <a:lstStyle/>
          <a:p>
            <a:fld id="{FD752360-DDA9-8A47-B7BC-06D83BDBC440}" type="datetimeFigureOut">
              <a:rPr lang="en-US" smtClean="0"/>
              <a:t>10/28/18</a:t>
            </a:fld>
            <a:endParaRPr lang="en-US"/>
          </a:p>
        </p:txBody>
      </p:sp>
      <p:sp>
        <p:nvSpPr>
          <p:cNvPr id="6" name="Footer Placeholder 5">
            <a:extLst>
              <a:ext uri="{FF2B5EF4-FFF2-40B4-BE49-F238E27FC236}">
                <a16:creationId xmlns:a16="http://schemas.microsoft.com/office/drawing/2014/main" id="{80D0ECAB-9ADC-A14A-A7BD-A7B74230CF5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F690E3F-1A46-9847-8A90-253B6E973329}"/>
              </a:ext>
            </a:extLst>
          </p:cNvPr>
          <p:cNvSpPr>
            <a:spLocks noGrp="1"/>
          </p:cNvSpPr>
          <p:nvPr>
            <p:ph type="sldNum" sz="quarter" idx="12"/>
          </p:nvPr>
        </p:nvSpPr>
        <p:spPr/>
        <p:txBody>
          <a:bodyPr/>
          <a:lstStyle/>
          <a:p>
            <a:fld id="{C8FDF595-0E35-2E43-9527-EF2880D5A907}" type="slidenum">
              <a:rPr lang="en-US" smtClean="0"/>
              <a:t>‹#›</a:t>
            </a:fld>
            <a:endParaRPr lang="en-US"/>
          </a:p>
        </p:txBody>
      </p:sp>
    </p:spTree>
    <p:extLst>
      <p:ext uri="{BB962C8B-B14F-4D97-AF65-F5344CB8AC3E}">
        <p14:creationId xmlns:p14="http://schemas.microsoft.com/office/powerpoint/2010/main" val="20371142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0F0B586-C5C4-0248-8C46-45BE207A17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21975C0-2000-6548-96A9-E9E8A3863BB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1180210-2E55-EF4A-9CCC-EFF3E2B3DB1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752360-DDA9-8A47-B7BC-06D83BDBC440}" type="datetimeFigureOut">
              <a:rPr lang="en-US" smtClean="0"/>
              <a:t>10/28/18</a:t>
            </a:fld>
            <a:endParaRPr lang="en-US"/>
          </a:p>
        </p:txBody>
      </p:sp>
      <p:sp>
        <p:nvSpPr>
          <p:cNvPr id="5" name="Footer Placeholder 4">
            <a:extLst>
              <a:ext uri="{FF2B5EF4-FFF2-40B4-BE49-F238E27FC236}">
                <a16:creationId xmlns:a16="http://schemas.microsoft.com/office/drawing/2014/main" id="{AD5CB33D-A404-0B44-A94C-A2A848EFB0A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3305024-F04F-B947-90FA-463E3510F32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8FDF595-0E35-2E43-9527-EF2880D5A907}" type="slidenum">
              <a:rPr lang="en-US" smtClean="0"/>
              <a:t>‹#›</a:t>
            </a:fld>
            <a:endParaRPr lang="en-US"/>
          </a:p>
        </p:txBody>
      </p:sp>
    </p:spTree>
    <p:extLst>
      <p:ext uri="{BB962C8B-B14F-4D97-AF65-F5344CB8AC3E}">
        <p14:creationId xmlns:p14="http://schemas.microsoft.com/office/powerpoint/2010/main" val="6717743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1.tif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A330D5E-304B-3242-82E9-46ED98FA701E}"/>
              </a:ext>
            </a:extLst>
          </p:cNvPr>
          <p:cNvSpPr>
            <a:spLocks noGrp="1"/>
          </p:cNvSpPr>
          <p:nvPr>
            <p:ph type="title"/>
          </p:nvPr>
        </p:nvSpPr>
        <p:spPr/>
        <p:txBody>
          <a:bodyPr/>
          <a:lstStyle/>
          <a:p>
            <a:r>
              <a:rPr lang="en-US" dirty="0"/>
              <a:t>Review</a:t>
            </a:r>
          </a:p>
        </p:txBody>
      </p:sp>
      <p:sp>
        <p:nvSpPr>
          <p:cNvPr id="6" name="Content Placeholder 5">
            <a:extLst>
              <a:ext uri="{FF2B5EF4-FFF2-40B4-BE49-F238E27FC236}">
                <a16:creationId xmlns:a16="http://schemas.microsoft.com/office/drawing/2014/main" id="{8055BF0B-DC2B-D847-9F89-4A7A6B748AF8}"/>
              </a:ext>
            </a:extLst>
          </p:cNvPr>
          <p:cNvSpPr>
            <a:spLocks noGrp="1"/>
          </p:cNvSpPr>
          <p:nvPr>
            <p:ph idx="1"/>
          </p:nvPr>
        </p:nvSpPr>
        <p:spPr/>
        <p:txBody>
          <a:bodyPr>
            <a:normAutofit lnSpcReduction="10000"/>
          </a:bodyPr>
          <a:lstStyle/>
          <a:p>
            <a:r>
              <a:rPr lang="en-US" altLang="zh-CN" dirty="0"/>
              <a:t>Purpose</a:t>
            </a:r>
            <a:r>
              <a:rPr lang="zh-CN" altLang="en-US" dirty="0"/>
              <a:t> </a:t>
            </a:r>
            <a:r>
              <a:rPr lang="en-US" altLang="zh-CN" dirty="0"/>
              <a:t>of</a:t>
            </a:r>
            <a:r>
              <a:rPr lang="zh-CN" altLang="en-US" dirty="0"/>
              <a:t> </a:t>
            </a:r>
            <a:r>
              <a:rPr lang="en-US" altLang="zh-CN" dirty="0"/>
              <a:t>Class</a:t>
            </a:r>
          </a:p>
          <a:p>
            <a:pPr lvl="1"/>
            <a:r>
              <a:rPr lang="en-US" altLang="zh-CN" dirty="0"/>
              <a:t>Code</a:t>
            </a:r>
            <a:r>
              <a:rPr lang="zh-CN" altLang="en-US" dirty="0"/>
              <a:t> </a:t>
            </a:r>
            <a:r>
              <a:rPr lang="en-US" altLang="zh-CN" dirty="0"/>
              <a:t>reuse</a:t>
            </a:r>
            <a:r>
              <a:rPr lang="zh-CN" altLang="en-US" dirty="0"/>
              <a:t> </a:t>
            </a:r>
            <a:endParaRPr lang="en-US" altLang="zh-CN" dirty="0"/>
          </a:p>
          <a:p>
            <a:pPr lvl="1"/>
            <a:r>
              <a:rPr lang="en-US" altLang="zh-CN" dirty="0"/>
              <a:t>Encapsulation</a:t>
            </a:r>
          </a:p>
          <a:p>
            <a:pPr lvl="2"/>
            <a:r>
              <a:rPr lang="en-US" altLang="zh-CN" dirty="0"/>
              <a:t>Implementation</a:t>
            </a:r>
            <a:r>
              <a:rPr lang="zh-CN" altLang="en-US" dirty="0"/>
              <a:t> </a:t>
            </a:r>
            <a:r>
              <a:rPr lang="en-US" altLang="zh-CN" dirty="0"/>
              <a:t>is</a:t>
            </a:r>
            <a:r>
              <a:rPr lang="zh-CN" altLang="en-US" dirty="0"/>
              <a:t> </a:t>
            </a:r>
            <a:r>
              <a:rPr lang="en-US" altLang="zh-CN" dirty="0"/>
              <a:t>hidden,</a:t>
            </a:r>
            <a:r>
              <a:rPr lang="zh-CN" altLang="en-US" dirty="0"/>
              <a:t> </a:t>
            </a:r>
            <a:r>
              <a:rPr lang="en-US" altLang="zh-CN" dirty="0"/>
              <a:t>black</a:t>
            </a:r>
            <a:r>
              <a:rPr lang="zh-CN" altLang="en-US" dirty="0"/>
              <a:t> </a:t>
            </a:r>
            <a:r>
              <a:rPr lang="en-US" altLang="zh-CN" dirty="0"/>
              <a:t>box</a:t>
            </a:r>
          </a:p>
          <a:p>
            <a:pPr lvl="2"/>
            <a:r>
              <a:rPr lang="en-US" altLang="zh-CN" dirty="0"/>
              <a:t>Avoid</a:t>
            </a:r>
            <a:r>
              <a:rPr lang="zh-CN" altLang="en-US" dirty="0"/>
              <a:t> </a:t>
            </a:r>
            <a:r>
              <a:rPr lang="en-US" altLang="zh-CN" dirty="0"/>
              <a:t>malicious</a:t>
            </a:r>
            <a:r>
              <a:rPr lang="zh-CN" altLang="en-US" dirty="0"/>
              <a:t> </a:t>
            </a:r>
            <a:r>
              <a:rPr lang="en-US" altLang="zh-CN" dirty="0"/>
              <a:t>manipulation</a:t>
            </a:r>
          </a:p>
          <a:p>
            <a:pPr lvl="1"/>
            <a:r>
              <a:rPr lang="en-US" altLang="zh-CN" dirty="0"/>
              <a:t>Design</a:t>
            </a:r>
          </a:p>
          <a:p>
            <a:pPr lvl="1"/>
            <a:r>
              <a:rPr lang="en-US" altLang="zh-CN" dirty="0"/>
              <a:t>Maintenance</a:t>
            </a:r>
          </a:p>
          <a:p>
            <a:r>
              <a:rPr lang="en-US" altLang="zh-CN" dirty="0"/>
              <a:t>Inheritance</a:t>
            </a:r>
          </a:p>
          <a:p>
            <a:pPr lvl="1"/>
            <a:r>
              <a:rPr lang="en-US" dirty="0"/>
              <a:t>All of the classes in Java exist in a hierarchy</a:t>
            </a:r>
          </a:p>
          <a:p>
            <a:pPr lvl="1"/>
            <a:r>
              <a:rPr lang="en-US" altLang="zh-CN" b="1" i="1" dirty="0"/>
              <a:t>extends</a:t>
            </a:r>
            <a:endParaRPr lang="en-US" altLang="zh-CN" dirty="0"/>
          </a:p>
          <a:p>
            <a:pPr lvl="1"/>
            <a:r>
              <a:rPr lang="en-US" altLang="zh-CN" dirty="0"/>
              <a:t>Shadowed</a:t>
            </a:r>
            <a:r>
              <a:rPr lang="zh-CN" altLang="en-US" dirty="0"/>
              <a:t> </a:t>
            </a:r>
            <a:r>
              <a:rPr lang="en-US" altLang="zh-CN" dirty="0"/>
              <a:t>variable</a:t>
            </a:r>
          </a:p>
          <a:p>
            <a:pPr lvl="1"/>
            <a:endParaRPr lang="en-US" dirty="0"/>
          </a:p>
        </p:txBody>
      </p:sp>
    </p:spTree>
    <p:extLst>
      <p:ext uri="{BB962C8B-B14F-4D97-AF65-F5344CB8AC3E}">
        <p14:creationId xmlns:p14="http://schemas.microsoft.com/office/powerpoint/2010/main" val="15130923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7C5365-9B32-D148-A351-871FE0C5701B}"/>
              </a:ext>
            </a:extLst>
          </p:cNvPr>
          <p:cNvSpPr>
            <a:spLocks noGrp="1"/>
          </p:cNvSpPr>
          <p:nvPr>
            <p:ph type="title"/>
          </p:nvPr>
        </p:nvSpPr>
        <p:spPr/>
        <p:txBody>
          <a:bodyPr/>
          <a:lstStyle/>
          <a:p>
            <a:r>
              <a:rPr lang="en-US" dirty="0"/>
              <a:t>Apache Maven</a:t>
            </a:r>
          </a:p>
        </p:txBody>
      </p:sp>
      <p:sp>
        <p:nvSpPr>
          <p:cNvPr id="3" name="Content Placeholder 2">
            <a:extLst>
              <a:ext uri="{FF2B5EF4-FFF2-40B4-BE49-F238E27FC236}">
                <a16:creationId xmlns:a16="http://schemas.microsoft.com/office/drawing/2014/main" id="{EF68BBED-EF10-8047-B96D-3419847EDF4D}"/>
              </a:ext>
            </a:extLst>
          </p:cNvPr>
          <p:cNvSpPr>
            <a:spLocks noGrp="1"/>
          </p:cNvSpPr>
          <p:nvPr>
            <p:ph idx="1"/>
          </p:nvPr>
        </p:nvSpPr>
        <p:spPr/>
        <p:txBody>
          <a:bodyPr/>
          <a:lstStyle/>
          <a:p>
            <a:r>
              <a:rPr lang="en-US" dirty="0"/>
              <a:t>software project management and comprehension tool.</a:t>
            </a:r>
          </a:p>
          <a:p>
            <a:r>
              <a:rPr lang="en-US" dirty="0"/>
              <a:t>JAR</a:t>
            </a:r>
          </a:p>
          <a:p>
            <a:pPr lvl="1"/>
            <a:r>
              <a:rPr lang="en-US" dirty="0"/>
              <a:t>Java Archive</a:t>
            </a:r>
          </a:p>
          <a:p>
            <a:pPr lvl="1"/>
            <a:r>
              <a:rPr lang="en-US" dirty="0"/>
              <a:t>package file format, used to aggregate many Java class files and associated metadata and resources (text, images, </a:t>
            </a:r>
            <a:r>
              <a:rPr lang="en-US" dirty="0" err="1"/>
              <a:t>etc</a:t>
            </a:r>
            <a:r>
              <a:rPr lang="en-US" dirty="0"/>
              <a:t>) into one file for distribution.</a:t>
            </a:r>
          </a:p>
          <a:p>
            <a:r>
              <a:rPr lang="en-US" dirty="0"/>
              <a:t>Millions of JARs in repository</a:t>
            </a:r>
          </a:p>
          <a:p>
            <a:pPr lvl="1"/>
            <a:r>
              <a:rPr lang="en-US" dirty="0"/>
              <a:t>How to avoid naming conflict?</a:t>
            </a:r>
          </a:p>
        </p:txBody>
      </p:sp>
    </p:spTree>
    <p:extLst>
      <p:ext uri="{BB962C8B-B14F-4D97-AF65-F5344CB8AC3E}">
        <p14:creationId xmlns:p14="http://schemas.microsoft.com/office/powerpoint/2010/main" val="40246874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647F41-DD5E-DA4C-B057-6EC74C9CA3D4}"/>
              </a:ext>
            </a:extLst>
          </p:cNvPr>
          <p:cNvSpPr>
            <a:spLocks noGrp="1"/>
          </p:cNvSpPr>
          <p:nvPr>
            <p:ph type="title"/>
          </p:nvPr>
        </p:nvSpPr>
        <p:spPr/>
        <p:txBody>
          <a:bodyPr/>
          <a:lstStyle/>
          <a:p>
            <a:r>
              <a:rPr lang="en-US" dirty="0"/>
              <a:t>Package</a:t>
            </a:r>
          </a:p>
        </p:txBody>
      </p:sp>
      <p:sp>
        <p:nvSpPr>
          <p:cNvPr id="3" name="Content Placeholder 2">
            <a:extLst>
              <a:ext uri="{FF2B5EF4-FFF2-40B4-BE49-F238E27FC236}">
                <a16:creationId xmlns:a16="http://schemas.microsoft.com/office/drawing/2014/main" id="{FA6084CB-655F-7240-AF8E-297AB6C51C73}"/>
              </a:ext>
            </a:extLst>
          </p:cNvPr>
          <p:cNvSpPr>
            <a:spLocks noGrp="1"/>
          </p:cNvSpPr>
          <p:nvPr>
            <p:ph idx="1"/>
          </p:nvPr>
        </p:nvSpPr>
        <p:spPr/>
        <p:txBody>
          <a:bodyPr>
            <a:normAutofit/>
          </a:bodyPr>
          <a:lstStyle/>
          <a:p>
            <a:pPr marL="0" indent="0">
              <a:buNone/>
            </a:pPr>
            <a:r>
              <a:rPr lang="en-US" dirty="0"/>
              <a:t>A package is a namespace that organizes a set of related classes and interfaces. </a:t>
            </a:r>
          </a:p>
          <a:p>
            <a:pPr marL="0" indent="0">
              <a:buNone/>
            </a:pPr>
            <a:r>
              <a:rPr lang="en-US" dirty="0"/>
              <a:t>Package similar to different folders on your computer. You might keep HTML pages in one folder, images in another, and scripts or applications in yet another. Because software written in the Java programming language can be composed of hundreds or </a:t>
            </a:r>
            <a:r>
              <a:rPr lang="en-US" i="1" dirty="0"/>
              <a:t>thousands</a:t>
            </a:r>
            <a:r>
              <a:rPr lang="en-US" dirty="0"/>
              <a:t> of individual classes, it makes sense to keep things organized by placing related classes and interfaces into packages.</a:t>
            </a:r>
          </a:p>
          <a:p>
            <a:endParaRPr lang="en-US" dirty="0"/>
          </a:p>
        </p:txBody>
      </p:sp>
    </p:spTree>
    <p:extLst>
      <p:ext uri="{BB962C8B-B14F-4D97-AF65-F5344CB8AC3E}">
        <p14:creationId xmlns:p14="http://schemas.microsoft.com/office/powerpoint/2010/main" val="4037565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369DA-9501-834B-8B0D-79E79142E31D}"/>
              </a:ext>
            </a:extLst>
          </p:cNvPr>
          <p:cNvSpPr>
            <a:spLocks noGrp="1"/>
          </p:cNvSpPr>
          <p:nvPr>
            <p:ph type="title"/>
          </p:nvPr>
        </p:nvSpPr>
        <p:spPr/>
        <p:txBody>
          <a:bodyPr/>
          <a:lstStyle/>
          <a:p>
            <a:r>
              <a:rPr lang="en-US" dirty="0"/>
              <a:t>Package</a:t>
            </a:r>
          </a:p>
        </p:txBody>
      </p:sp>
      <p:sp>
        <p:nvSpPr>
          <p:cNvPr id="3" name="Content Placeholder 2">
            <a:extLst>
              <a:ext uri="{FF2B5EF4-FFF2-40B4-BE49-F238E27FC236}">
                <a16:creationId xmlns:a16="http://schemas.microsoft.com/office/drawing/2014/main" id="{213C33BA-1E19-9546-88DA-6C5E81BFA058}"/>
              </a:ext>
            </a:extLst>
          </p:cNvPr>
          <p:cNvSpPr>
            <a:spLocks noGrp="1"/>
          </p:cNvSpPr>
          <p:nvPr>
            <p:ph idx="1"/>
          </p:nvPr>
        </p:nvSpPr>
        <p:spPr/>
        <p:txBody>
          <a:bodyPr/>
          <a:lstStyle/>
          <a:p>
            <a:pPr fontAlgn="base"/>
            <a:r>
              <a:rPr lang="en-US" dirty="0"/>
              <a:t>Preventing naming conflicts. </a:t>
            </a:r>
          </a:p>
          <a:p>
            <a:pPr fontAlgn="base"/>
            <a:r>
              <a:rPr lang="en-US" dirty="0"/>
              <a:t>Making searching/locating and usage of classes, interfaces, enumerations and annotations easier</a:t>
            </a:r>
          </a:p>
          <a:p>
            <a:pPr fontAlgn="base"/>
            <a:r>
              <a:rPr lang="en-US" dirty="0"/>
              <a:t>Providing controlled access: protected and default have package level access control. A protected member is accessible by classes in the same package and its subclasses. A default member (without any access specifier) is accessible by classes in the same package only.</a:t>
            </a:r>
          </a:p>
          <a:p>
            <a:pPr fontAlgn="base"/>
            <a:r>
              <a:rPr lang="en-US" dirty="0"/>
              <a:t>Packages can be considered as data encapsulation.</a:t>
            </a:r>
          </a:p>
          <a:p>
            <a:endParaRPr lang="en-US" dirty="0"/>
          </a:p>
        </p:txBody>
      </p:sp>
    </p:spTree>
    <p:extLst>
      <p:ext uri="{BB962C8B-B14F-4D97-AF65-F5344CB8AC3E}">
        <p14:creationId xmlns:p14="http://schemas.microsoft.com/office/powerpoint/2010/main" val="24428235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654904-A33E-CF46-BBBD-4048CD4455F1}"/>
              </a:ext>
            </a:extLst>
          </p:cNvPr>
          <p:cNvSpPr>
            <a:spLocks noGrp="1"/>
          </p:cNvSpPr>
          <p:nvPr>
            <p:ph type="title"/>
          </p:nvPr>
        </p:nvSpPr>
        <p:spPr/>
        <p:txBody>
          <a:bodyPr/>
          <a:lstStyle/>
          <a:p>
            <a:r>
              <a:rPr lang="en-US" dirty="0"/>
              <a:t>Inheritance</a:t>
            </a:r>
          </a:p>
        </p:txBody>
      </p:sp>
      <p:sp>
        <p:nvSpPr>
          <p:cNvPr id="4" name="Rectangle 3">
            <a:extLst>
              <a:ext uri="{FF2B5EF4-FFF2-40B4-BE49-F238E27FC236}">
                <a16:creationId xmlns:a16="http://schemas.microsoft.com/office/drawing/2014/main" id="{F4B2AA37-5196-614C-AD2A-6428C6B97C54}"/>
              </a:ext>
            </a:extLst>
          </p:cNvPr>
          <p:cNvSpPr/>
          <p:nvPr/>
        </p:nvSpPr>
        <p:spPr>
          <a:xfrm>
            <a:off x="2202024" y="2230016"/>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Class A</a:t>
            </a:r>
          </a:p>
        </p:txBody>
      </p:sp>
      <p:sp>
        <p:nvSpPr>
          <p:cNvPr id="5" name="Rectangle 4">
            <a:extLst>
              <a:ext uri="{FF2B5EF4-FFF2-40B4-BE49-F238E27FC236}">
                <a16:creationId xmlns:a16="http://schemas.microsoft.com/office/drawing/2014/main" id="{07FCA0EE-3257-7F49-B79D-86AAD0EDDBAB}"/>
              </a:ext>
            </a:extLst>
          </p:cNvPr>
          <p:cNvSpPr/>
          <p:nvPr/>
        </p:nvSpPr>
        <p:spPr>
          <a:xfrm>
            <a:off x="2202024" y="4369836"/>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Class B</a:t>
            </a:r>
          </a:p>
        </p:txBody>
      </p:sp>
      <p:cxnSp>
        <p:nvCxnSpPr>
          <p:cNvPr id="7" name="Straight Arrow Connector 6">
            <a:extLst>
              <a:ext uri="{FF2B5EF4-FFF2-40B4-BE49-F238E27FC236}">
                <a16:creationId xmlns:a16="http://schemas.microsoft.com/office/drawing/2014/main" id="{DDA4569C-BCE6-E947-A6E4-73FA033731DC}"/>
              </a:ext>
            </a:extLst>
          </p:cNvPr>
          <p:cNvCxnSpPr>
            <a:cxnSpLocks/>
            <a:stCxn id="5" idx="0"/>
            <a:endCxn id="4" idx="2"/>
          </p:cNvCxnSpPr>
          <p:nvPr/>
        </p:nvCxnSpPr>
        <p:spPr>
          <a:xfrm flipV="1">
            <a:off x="2659224" y="3144416"/>
            <a:ext cx="0" cy="122542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736230CF-1914-D74D-BEB3-26F4B6AB1CF7}"/>
              </a:ext>
            </a:extLst>
          </p:cNvPr>
          <p:cNvSpPr txBox="1"/>
          <p:nvPr/>
        </p:nvSpPr>
        <p:spPr>
          <a:xfrm>
            <a:off x="3692324" y="2502550"/>
            <a:ext cx="3752309" cy="369332"/>
          </a:xfrm>
          <a:prstGeom prst="rect">
            <a:avLst/>
          </a:prstGeom>
          <a:noFill/>
        </p:spPr>
        <p:txBody>
          <a:bodyPr wrap="none" rtlCol="0">
            <a:spAutoFit/>
          </a:bodyPr>
          <a:lstStyle/>
          <a:p>
            <a:r>
              <a:rPr lang="en-US" i="1" dirty="0"/>
              <a:t>superclass, base class,</a:t>
            </a:r>
            <a:r>
              <a:rPr lang="en-US" dirty="0"/>
              <a:t> or </a:t>
            </a:r>
            <a:r>
              <a:rPr lang="en-US" i="1" dirty="0"/>
              <a:t>parent class</a:t>
            </a:r>
            <a:r>
              <a:rPr lang="en-US" dirty="0"/>
              <a:t>)</a:t>
            </a:r>
          </a:p>
        </p:txBody>
      </p:sp>
      <p:sp>
        <p:nvSpPr>
          <p:cNvPr id="10" name="TextBox 9">
            <a:extLst>
              <a:ext uri="{FF2B5EF4-FFF2-40B4-BE49-F238E27FC236}">
                <a16:creationId xmlns:a16="http://schemas.microsoft.com/office/drawing/2014/main" id="{4E1145A7-A7D9-B740-A838-46B11939232D}"/>
              </a:ext>
            </a:extLst>
          </p:cNvPr>
          <p:cNvSpPr txBox="1"/>
          <p:nvPr/>
        </p:nvSpPr>
        <p:spPr>
          <a:xfrm>
            <a:off x="3692324" y="4642370"/>
            <a:ext cx="5049652" cy="369332"/>
          </a:xfrm>
          <a:prstGeom prst="rect">
            <a:avLst/>
          </a:prstGeom>
          <a:noFill/>
        </p:spPr>
        <p:txBody>
          <a:bodyPr wrap="none" rtlCol="0">
            <a:spAutoFit/>
          </a:bodyPr>
          <a:lstStyle/>
          <a:p>
            <a:r>
              <a:rPr lang="en-US" i="1" dirty="0"/>
              <a:t>subclass, derived class</a:t>
            </a:r>
            <a:r>
              <a:rPr lang="en-US" dirty="0"/>
              <a:t>, </a:t>
            </a:r>
            <a:r>
              <a:rPr lang="en-US" i="1" dirty="0"/>
              <a:t>extended class</a:t>
            </a:r>
            <a:r>
              <a:rPr lang="en-US" dirty="0"/>
              <a:t>, or </a:t>
            </a:r>
            <a:r>
              <a:rPr lang="en-US" i="1" dirty="0"/>
              <a:t>child class</a:t>
            </a:r>
            <a:endParaRPr lang="en-US" dirty="0"/>
          </a:p>
        </p:txBody>
      </p:sp>
      <p:sp>
        <p:nvSpPr>
          <p:cNvPr id="11" name="TextBox 10">
            <a:extLst>
              <a:ext uri="{FF2B5EF4-FFF2-40B4-BE49-F238E27FC236}">
                <a16:creationId xmlns:a16="http://schemas.microsoft.com/office/drawing/2014/main" id="{DA5901B1-D53F-C945-B320-9A803BECC31F}"/>
              </a:ext>
            </a:extLst>
          </p:cNvPr>
          <p:cNvSpPr txBox="1"/>
          <p:nvPr/>
        </p:nvSpPr>
        <p:spPr>
          <a:xfrm>
            <a:off x="3692324" y="3572460"/>
            <a:ext cx="332142" cy="369332"/>
          </a:xfrm>
          <a:prstGeom prst="rect">
            <a:avLst/>
          </a:prstGeom>
          <a:noFill/>
        </p:spPr>
        <p:txBody>
          <a:bodyPr wrap="none" rtlCol="0">
            <a:spAutoFit/>
          </a:bodyPr>
          <a:lstStyle/>
          <a:p>
            <a:r>
              <a:rPr lang="en-US" b="1" dirty="0"/>
              <a:t>is</a:t>
            </a:r>
          </a:p>
        </p:txBody>
      </p:sp>
    </p:spTree>
    <p:extLst>
      <p:ext uri="{BB962C8B-B14F-4D97-AF65-F5344CB8AC3E}">
        <p14:creationId xmlns:p14="http://schemas.microsoft.com/office/powerpoint/2010/main" val="12757839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654904-A33E-CF46-BBBD-4048CD4455F1}"/>
              </a:ext>
            </a:extLst>
          </p:cNvPr>
          <p:cNvSpPr>
            <a:spLocks noGrp="1"/>
          </p:cNvSpPr>
          <p:nvPr>
            <p:ph type="title"/>
          </p:nvPr>
        </p:nvSpPr>
        <p:spPr/>
        <p:txBody>
          <a:bodyPr/>
          <a:lstStyle/>
          <a:p>
            <a:r>
              <a:rPr lang="en-US" dirty="0"/>
              <a:t>Inheritance</a:t>
            </a:r>
          </a:p>
        </p:txBody>
      </p:sp>
      <p:sp>
        <p:nvSpPr>
          <p:cNvPr id="4" name="Rectangle 3">
            <a:extLst>
              <a:ext uri="{FF2B5EF4-FFF2-40B4-BE49-F238E27FC236}">
                <a16:creationId xmlns:a16="http://schemas.microsoft.com/office/drawing/2014/main" id="{F4B2AA37-5196-614C-AD2A-6428C6B97C54}"/>
              </a:ext>
            </a:extLst>
          </p:cNvPr>
          <p:cNvSpPr/>
          <p:nvPr/>
        </p:nvSpPr>
        <p:spPr>
          <a:xfrm>
            <a:off x="2248323" y="1409951"/>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Animal</a:t>
            </a:r>
          </a:p>
        </p:txBody>
      </p:sp>
      <p:sp>
        <p:nvSpPr>
          <p:cNvPr id="5" name="Rectangle 4">
            <a:extLst>
              <a:ext uri="{FF2B5EF4-FFF2-40B4-BE49-F238E27FC236}">
                <a16:creationId xmlns:a16="http://schemas.microsoft.com/office/drawing/2014/main" id="{07FCA0EE-3257-7F49-B79D-86AAD0EDDBAB}"/>
              </a:ext>
            </a:extLst>
          </p:cNvPr>
          <p:cNvSpPr/>
          <p:nvPr/>
        </p:nvSpPr>
        <p:spPr>
          <a:xfrm>
            <a:off x="1150147" y="2814658"/>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Dog</a:t>
            </a:r>
          </a:p>
        </p:txBody>
      </p:sp>
      <p:cxnSp>
        <p:nvCxnSpPr>
          <p:cNvPr id="7" name="Straight Arrow Connector 6">
            <a:extLst>
              <a:ext uri="{FF2B5EF4-FFF2-40B4-BE49-F238E27FC236}">
                <a16:creationId xmlns:a16="http://schemas.microsoft.com/office/drawing/2014/main" id="{DDA4569C-BCE6-E947-A6E4-73FA033731DC}"/>
              </a:ext>
            </a:extLst>
          </p:cNvPr>
          <p:cNvCxnSpPr>
            <a:cxnSpLocks/>
            <a:stCxn id="5" idx="0"/>
            <a:endCxn id="4" idx="2"/>
          </p:cNvCxnSpPr>
          <p:nvPr/>
        </p:nvCxnSpPr>
        <p:spPr>
          <a:xfrm flipV="1">
            <a:off x="1607347" y="2324351"/>
            <a:ext cx="1098176" cy="490307"/>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graphicFrame>
        <p:nvGraphicFramePr>
          <p:cNvPr id="8" name="Table 7">
            <a:extLst>
              <a:ext uri="{FF2B5EF4-FFF2-40B4-BE49-F238E27FC236}">
                <a16:creationId xmlns:a16="http://schemas.microsoft.com/office/drawing/2014/main" id="{36BE7725-1B97-454B-9196-7AA4E1A5E7AA}"/>
              </a:ext>
            </a:extLst>
          </p:cNvPr>
          <p:cNvGraphicFramePr>
            <a:graphicFrameLocks noGrp="1"/>
          </p:cNvGraphicFramePr>
          <p:nvPr>
            <p:extLst>
              <p:ext uri="{D42A27DB-BD31-4B8C-83A1-F6EECF244321}">
                <p14:modId xmlns:p14="http://schemas.microsoft.com/office/powerpoint/2010/main" val="1159513972"/>
              </p:ext>
            </p:extLst>
          </p:nvPr>
        </p:nvGraphicFramePr>
        <p:xfrm>
          <a:off x="7338350" y="988387"/>
          <a:ext cx="2257064" cy="2199640"/>
        </p:xfrm>
        <a:graphic>
          <a:graphicData uri="http://schemas.openxmlformats.org/drawingml/2006/table">
            <a:tbl>
              <a:tblPr firstRow="1" bandRow="1">
                <a:tableStyleId>{5C22544A-7EE6-4342-B048-85BDC9FD1C3A}</a:tableStyleId>
              </a:tblPr>
              <a:tblGrid>
                <a:gridCol w="2257064">
                  <a:extLst>
                    <a:ext uri="{9D8B030D-6E8A-4147-A177-3AD203B41FA5}">
                      <a16:colId xmlns:a16="http://schemas.microsoft.com/office/drawing/2014/main" val="2255335019"/>
                    </a:ext>
                  </a:extLst>
                </a:gridCol>
              </a:tblGrid>
              <a:tr h="370840">
                <a:tc>
                  <a:txBody>
                    <a:bodyPr/>
                    <a:lstStyle/>
                    <a:p>
                      <a:pPr algn="ctr"/>
                      <a:r>
                        <a:rPr lang="en-US" dirty="0"/>
                        <a:t>Animal</a:t>
                      </a:r>
                    </a:p>
                  </a:txBody>
                  <a:tcPr/>
                </a:tc>
                <a:extLst>
                  <a:ext uri="{0D108BD9-81ED-4DB2-BD59-A6C34878D82A}">
                    <a16:rowId xmlns:a16="http://schemas.microsoft.com/office/drawing/2014/main" val="301879295"/>
                  </a:ext>
                </a:extLst>
              </a:tr>
              <a:tr h="370840">
                <a:tc>
                  <a:txBody>
                    <a:bodyPr/>
                    <a:lstStyle/>
                    <a:p>
                      <a:r>
                        <a:rPr lang="en-US" sz="1800" b="0" i="0" kern="1200" dirty="0">
                          <a:solidFill>
                            <a:schemeClr val="dk1"/>
                          </a:solidFill>
                          <a:effectLst/>
                          <a:latin typeface="+mn-lt"/>
                          <a:ea typeface="+mn-ea"/>
                          <a:cs typeface="+mn-cs"/>
                        </a:rPr>
                        <a:t>weight: float</a:t>
                      </a:r>
                    </a:p>
                    <a:p>
                      <a:r>
                        <a:rPr lang="en-US" sz="1800" b="0" i="0" kern="1200" dirty="0">
                          <a:solidFill>
                            <a:schemeClr val="dk1"/>
                          </a:solidFill>
                          <a:effectLst/>
                          <a:latin typeface="+mn-lt"/>
                          <a:ea typeface="+mn-ea"/>
                          <a:cs typeface="+mn-cs"/>
                        </a:rPr>
                        <a:t>age: </a:t>
                      </a:r>
                      <a:r>
                        <a:rPr lang="en-US" sz="1800" b="0" i="0" kern="1200" dirty="0" err="1">
                          <a:solidFill>
                            <a:schemeClr val="dk1"/>
                          </a:solidFill>
                          <a:effectLst/>
                          <a:latin typeface="+mn-lt"/>
                          <a:ea typeface="+mn-ea"/>
                          <a:cs typeface="+mn-cs"/>
                        </a:rPr>
                        <a:t>int</a:t>
                      </a:r>
                      <a:endParaRPr lang="en-US" sz="1800" b="0" i="0" kern="1200" dirty="0">
                        <a:solidFill>
                          <a:schemeClr val="dk1"/>
                        </a:solidFill>
                        <a:effectLst/>
                        <a:latin typeface="+mn-lt"/>
                        <a:ea typeface="+mn-ea"/>
                        <a:cs typeface="+mn-cs"/>
                      </a:endParaRPr>
                    </a:p>
                    <a:p>
                      <a:r>
                        <a:rPr lang="en-US" sz="1800" b="0" i="0" kern="1200" dirty="0">
                          <a:solidFill>
                            <a:schemeClr val="dk1"/>
                          </a:solidFill>
                          <a:effectLst/>
                          <a:latin typeface="+mn-lt"/>
                          <a:ea typeface="+mn-ea"/>
                          <a:cs typeface="+mn-cs"/>
                        </a:rPr>
                        <a:t>name: String</a:t>
                      </a:r>
                      <a:endParaRPr lang="en-US" dirty="0"/>
                    </a:p>
                  </a:txBody>
                  <a:tcPr/>
                </a:tc>
                <a:extLst>
                  <a:ext uri="{0D108BD9-81ED-4DB2-BD59-A6C34878D82A}">
                    <a16:rowId xmlns:a16="http://schemas.microsoft.com/office/drawing/2014/main" val="2534950122"/>
                  </a:ext>
                </a:extLst>
              </a:tr>
              <a:tr h="370840">
                <a:tc>
                  <a:txBody>
                    <a:bodyPr/>
                    <a:lstStyle/>
                    <a:p>
                      <a:r>
                        <a:rPr lang="en-US" dirty="0"/>
                        <a:t>eat()</a:t>
                      </a:r>
                    </a:p>
                    <a:p>
                      <a:r>
                        <a:rPr lang="en-US" dirty="0"/>
                        <a:t>move()</a:t>
                      </a:r>
                    </a:p>
                    <a:p>
                      <a:r>
                        <a:rPr lang="en-US" dirty="0" err="1"/>
                        <a:t>makeSound</a:t>
                      </a:r>
                      <a:r>
                        <a:rPr lang="en-US" dirty="0"/>
                        <a:t>()</a:t>
                      </a:r>
                    </a:p>
                  </a:txBody>
                  <a:tcPr/>
                </a:tc>
                <a:extLst>
                  <a:ext uri="{0D108BD9-81ED-4DB2-BD59-A6C34878D82A}">
                    <a16:rowId xmlns:a16="http://schemas.microsoft.com/office/drawing/2014/main" val="593668605"/>
                  </a:ext>
                </a:extLst>
              </a:tr>
            </a:tbl>
          </a:graphicData>
        </a:graphic>
      </p:graphicFrame>
      <p:graphicFrame>
        <p:nvGraphicFramePr>
          <p:cNvPr id="13" name="Table 12">
            <a:extLst>
              <a:ext uri="{FF2B5EF4-FFF2-40B4-BE49-F238E27FC236}">
                <a16:creationId xmlns:a16="http://schemas.microsoft.com/office/drawing/2014/main" id="{D19846DF-DE3E-454B-9160-459E38656D8D}"/>
              </a:ext>
            </a:extLst>
          </p:cNvPr>
          <p:cNvGraphicFramePr>
            <a:graphicFrameLocks noGrp="1"/>
          </p:cNvGraphicFramePr>
          <p:nvPr>
            <p:extLst>
              <p:ext uri="{D42A27DB-BD31-4B8C-83A1-F6EECF244321}">
                <p14:modId xmlns:p14="http://schemas.microsoft.com/office/powerpoint/2010/main" val="413917075"/>
              </p:ext>
            </p:extLst>
          </p:nvPr>
        </p:nvGraphicFramePr>
        <p:xfrm>
          <a:off x="5081286" y="3999734"/>
          <a:ext cx="2257064" cy="1112520"/>
        </p:xfrm>
        <a:graphic>
          <a:graphicData uri="http://schemas.openxmlformats.org/drawingml/2006/table">
            <a:tbl>
              <a:tblPr firstRow="1" bandRow="1">
                <a:tableStyleId>{5C22544A-7EE6-4342-B048-85BDC9FD1C3A}</a:tableStyleId>
              </a:tblPr>
              <a:tblGrid>
                <a:gridCol w="2257064">
                  <a:extLst>
                    <a:ext uri="{9D8B030D-6E8A-4147-A177-3AD203B41FA5}">
                      <a16:colId xmlns:a16="http://schemas.microsoft.com/office/drawing/2014/main" val="2255335019"/>
                    </a:ext>
                  </a:extLst>
                </a:gridCol>
              </a:tblGrid>
              <a:tr h="370840">
                <a:tc>
                  <a:txBody>
                    <a:bodyPr/>
                    <a:lstStyle/>
                    <a:p>
                      <a:pPr algn="ctr"/>
                      <a:r>
                        <a:rPr lang="en-US" dirty="0"/>
                        <a:t>Dog</a:t>
                      </a:r>
                    </a:p>
                  </a:txBody>
                  <a:tcPr/>
                </a:tc>
                <a:extLst>
                  <a:ext uri="{0D108BD9-81ED-4DB2-BD59-A6C34878D82A}">
                    <a16:rowId xmlns:a16="http://schemas.microsoft.com/office/drawing/2014/main" val="301879295"/>
                  </a:ext>
                </a:extLst>
              </a:tr>
              <a:tr h="370840">
                <a:tc>
                  <a:txBody>
                    <a:bodyPr/>
                    <a:lstStyle/>
                    <a:p>
                      <a:endParaRPr lang="en-US" dirty="0"/>
                    </a:p>
                  </a:txBody>
                  <a:tcPr/>
                </a:tc>
                <a:extLst>
                  <a:ext uri="{0D108BD9-81ED-4DB2-BD59-A6C34878D82A}">
                    <a16:rowId xmlns:a16="http://schemas.microsoft.com/office/drawing/2014/main" val="2534950122"/>
                  </a:ext>
                </a:extLst>
              </a:tr>
              <a:tr h="370840">
                <a:tc>
                  <a:txBody>
                    <a:bodyPr/>
                    <a:lstStyle/>
                    <a:p>
                      <a:r>
                        <a:rPr lang="en-US" dirty="0"/>
                        <a:t>bark()</a:t>
                      </a:r>
                    </a:p>
                  </a:txBody>
                  <a:tcPr/>
                </a:tc>
                <a:extLst>
                  <a:ext uri="{0D108BD9-81ED-4DB2-BD59-A6C34878D82A}">
                    <a16:rowId xmlns:a16="http://schemas.microsoft.com/office/drawing/2014/main" val="593668605"/>
                  </a:ext>
                </a:extLst>
              </a:tr>
            </a:tbl>
          </a:graphicData>
        </a:graphic>
      </p:graphicFrame>
      <p:graphicFrame>
        <p:nvGraphicFramePr>
          <p:cNvPr id="14" name="Table 13">
            <a:extLst>
              <a:ext uri="{FF2B5EF4-FFF2-40B4-BE49-F238E27FC236}">
                <a16:creationId xmlns:a16="http://schemas.microsoft.com/office/drawing/2014/main" id="{84469F40-0585-D34C-89AD-709224DB5BA1}"/>
              </a:ext>
            </a:extLst>
          </p:cNvPr>
          <p:cNvGraphicFramePr>
            <a:graphicFrameLocks noGrp="1"/>
          </p:cNvGraphicFramePr>
          <p:nvPr>
            <p:extLst>
              <p:ext uri="{D42A27DB-BD31-4B8C-83A1-F6EECF244321}">
                <p14:modId xmlns:p14="http://schemas.microsoft.com/office/powerpoint/2010/main" val="1716046566"/>
              </p:ext>
            </p:extLst>
          </p:nvPr>
        </p:nvGraphicFramePr>
        <p:xfrm>
          <a:off x="9423721" y="3999734"/>
          <a:ext cx="2257064" cy="1112520"/>
        </p:xfrm>
        <a:graphic>
          <a:graphicData uri="http://schemas.openxmlformats.org/drawingml/2006/table">
            <a:tbl>
              <a:tblPr firstRow="1" bandRow="1">
                <a:tableStyleId>{5C22544A-7EE6-4342-B048-85BDC9FD1C3A}</a:tableStyleId>
              </a:tblPr>
              <a:tblGrid>
                <a:gridCol w="2257064">
                  <a:extLst>
                    <a:ext uri="{9D8B030D-6E8A-4147-A177-3AD203B41FA5}">
                      <a16:colId xmlns:a16="http://schemas.microsoft.com/office/drawing/2014/main" val="2255335019"/>
                    </a:ext>
                  </a:extLst>
                </a:gridCol>
              </a:tblGrid>
              <a:tr h="370840">
                <a:tc>
                  <a:txBody>
                    <a:bodyPr/>
                    <a:lstStyle/>
                    <a:p>
                      <a:pPr algn="ctr"/>
                      <a:r>
                        <a:rPr lang="en-US" dirty="0"/>
                        <a:t>Cat</a:t>
                      </a:r>
                    </a:p>
                  </a:txBody>
                  <a:tcPr/>
                </a:tc>
                <a:extLst>
                  <a:ext uri="{0D108BD9-81ED-4DB2-BD59-A6C34878D82A}">
                    <a16:rowId xmlns:a16="http://schemas.microsoft.com/office/drawing/2014/main" val="301879295"/>
                  </a:ext>
                </a:extLst>
              </a:tr>
              <a:tr h="370840">
                <a:tc>
                  <a:txBody>
                    <a:bodyPr/>
                    <a:lstStyle/>
                    <a:p>
                      <a:endParaRPr lang="en-US" dirty="0"/>
                    </a:p>
                  </a:txBody>
                  <a:tcPr/>
                </a:tc>
                <a:extLst>
                  <a:ext uri="{0D108BD9-81ED-4DB2-BD59-A6C34878D82A}">
                    <a16:rowId xmlns:a16="http://schemas.microsoft.com/office/drawing/2014/main" val="2534950122"/>
                  </a:ext>
                </a:extLst>
              </a:tr>
              <a:tr h="370840">
                <a:tc>
                  <a:txBody>
                    <a:bodyPr/>
                    <a:lstStyle/>
                    <a:p>
                      <a:r>
                        <a:rPr lang="en-US" dirty="0"/>
                        <a:t>meow()</a:t>
                      </a:r>
                    </a:p>
                  </a:txBody>
                  <a:tcPr/>
                </a:tc>
                <a:extLst>
                  <a:ext uri="{0D108BD9-81ED-4DB2-BD59-A6C34878D82A}">
                    <a16:rowId xmlns:a16="http://schemas.microsoft.com/office/drawing/2014/main" val="593668605"/>
                  </a:ext>
                </a:extLst>
              </a:tr>
            </a:tbl>
          </a:graphicData>
        </a:graphic>
      </p:graphicFrame>
      <p:sp>
        <p:nvSpPr>
          <p:cNvPr id="16" name="Rectangle 15">
            <a:extLst>
              <a:ext uri="{FF2B5EF4-FFF2-40B4-BE49-F238E27FC236}">
                <a16:creationId xmlns:a16="http://schemas.microsoft.com/office/drawing/2014/main" id="{BD2D25D8-A135-DA43-A9FB-ED4E405E59E8}"/>
              </a:ext>
            </a:extLst>
          </p:cNvPr>
          <p:cNvSpPr/>
          <p:nvPr/>
        </p:nvSpPr>
        <p:spPr>
          <a:xfrm>
            <a:off x="3235518" y="2836479"/>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a:t>
            </a:r>
          </a:p>
        </p:txBody>
      </p:sp>
      <p:cxnSp>
        <p:nvCxnSpPr>
          <p:cNvPr id="17" name="Straight Arrow Connector 16">
            <a:extLst>
              <a:ext uri="{FF2B5EF4-FFF2-40B4-BE49-F238E27FC236}">
                <a16:creationId xmlns:a16="http://schemas.microsoft.com/office/drawing/2014/main" id="{1AAD4ABA-3F54-9C4C-A5AD-EDE625A574DB}"/>
              </a:ext>
            </a:extLst>
          </p:cNvPr>
          <p:cNvCxnSpPr>
            <a:cxnSpLocks/>
            <a:stCxn id="16" idx="0"/>
            <a:endCxn id="4" idx="2"/>
          </p:cNvCxnSpPr>
          <p:nvPr/>
        </p:nvCxnSpPr>
        <p:spPr>
          <a:xfrm flipH="1" flipV="1">
            <a:off x="2705523" y="2324351"/>
            <a:ext cx="987195" cy="512128"/>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3A0F3462-FB46-2B41-9E04-2C6D4FA4601F}"/>
              </a:ext>
            </a:extLst>
          </p:cNvPr>
          <p:cNvSpPr/>
          <p:nvPr/>
        </p:nvSpPr>
        <p:spPr>
          <a:xfrm>
            <a:off x="277873" y="4404560"/>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BullDog</a:t>
            </a:r>
            <a:endParaRPr lang="en-US" dirty="0"/>
          </a:p>
        </p:txBody>
      </p:sp>
      <p:cxnSp>
        <p:nvCxnSpPr>
          <p:cNvPr id="22" name="Straight Arrow Connector 21">
            <a:extLst>
              <a:ext uri="{FF2B5EF4-FFF2-40B4-BE49-F238E27FC236}">
                <a16:creationId xmlns:a16="http://schemas.microsoft.com/office/drawing/2014/main" id="{5F8123D9-AFD4-2643-AD5B-6810A2463E53}"/>
              </a:ext>
            </a:extLst>
          </p:cNvPr>
          <p:cNvCxnSpPr>
            <a:cxnSpLocks/>
            <a:stCxn id="21" idx="0"/>
            <a:endCxn id="5" idx="2"/>
          </p:cNvCxnSpPr>
          <p:nvPr/>
        </p:nvCxnSpPr>
        <p:spPr>
          <a:xfrm flipV="1">
            <a:off x="735073" y="3729058"/>
            <a:ext cx="872274" cy="675502"/>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07283769-EC54-9747-B90C-6BE1EF0F2A92}"/>
              </a:ext>
            </a:extLst>
          </p:cNvPr>
          <p:cNvSpPr/>
          <p:nvPr/>
        </p:nvSpPr>
        <p:spPr>
          <a:xfrm>
            <a:off x="1906044" y="4404560"/>
            <a:ext cx="1256679"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Chihuahua</a:t>
            </a:r>
          </a:p>
        </p:txBody>
      </p:sp>
      <p:cxnSp>
        <p:nvCxnSpPr>
          <p:cNvPr id="26" name="Straight Arrow Connector 25">
            <a:extLst>
              <a:ext uri="{FF2B5EF4-FFF2-40B4-BE49-F238E27FC236}">
                <a16:creationId xmlns:a16="http://schemas.microsoft.com/office/drawing/2014/main" id="{AE0D66FB-5021-2E4A-B450-54872DF75FA6}"/>
              </a:ext>
            </a:extLst>
          </p:cNvPr>
          <p:cNvCxnSpPr>
            <a:cxnSpLocks/>
            <a:stCxn id="25" idx="0"/>
            <a:endCxn id="5" idx="2"/>
          </p:cNvCxnSpPr>
          <p:nvPr/>
        </p:nvCxnSpPr>
        <p:spPr>
          <a:xfrm flipH="1" flipV="1">
            <a:off x="1607347" y="3729058"/>
            <a:ext cx="927037" cy="675502"/>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pic>
        <p:nvPicPr>
          <p:cNvPr id="29" name="Picture 28">
            <a:extLst>
              <a:ext uri="{FF2B5EF4-FFF2-40B4-BE49-F238E27FC236}">
                <a16:creationId xmlns:a16="http://schemas.microsoft.com/office/drawing/2014/main" id="{FC0F388B-8B6C-8C44-B39C-9C24E805A297}"/>
              </a:ext>
            </a:extLst>
          </p:cNvPr>
          <p:cNvPicPr>
            <a:picLocks noChangeAspect="1"/>
          </p:cNvPicPr>
          <p:nvPr/>
        </p:nvPicPr>
        <p:blipFill>
          <a:blip r:embed="rId2"/>
          <a:stretch>
            <a:fillRect/>
          </a:stretch>
        </p:blipFill>
        <p:spPr>
          <a:xfrm>
            <a:off x="354073" y="5378843"/>
            <a:ext cx="762000" cy="762000"/>
          </a:xfrm>
          <a:prstGeom prst="rect">
            <a:avLst/>
          </a:prstGeom>
        </p:spPr>
      </p:pic>
      <p:pic>
        <p:nvPicPr>
          <p:cNvPr id="30" name="Picture 29">
            <a:extLst>
              <a:ext uri="{FF2B5EF4-FFF2-40B4-BE49-F238E27FC236}">
                <a16:creationId xmlns:a16="http://schemas.microsoft.com/office/drawing/2014/main" id="{BD4EC1C7-EB8D-D049-A294-19FCF567D8D8}"/>
              </a:ext>
            </a:extLst>
          </p:cNvPr>
          <p:cNvPicPr>
            <a:picLocks noChangeAspect="1"/>
          </p:cNvPicPr>
          <p:nvPr/>
        </p:nvPicPr>
        <p:blipFill>
          <a:blip r:embed="rId3"/>
          <a:stretch>
            <a:fillRect/>
          </a:stretch>
        </p:blipFill>
        <p:spPr>
          <a:xfrm>
            <a:off x="2147440" y="5378843"/>
            <a:ext cx="762000" cy="762000"/>
          </a:xfrm>
          <a:prstGeom prst="rect">
            <a:avLst/>
          </a:prstGeom>
        </p:spPr>
      </p:pic>
      <p:sp>
        <p:nvSpPr>
          <p:cNvPr id="32" name="Rectangle 31">
            <a:extLst>
              <a:ext uri="{FF2B5EF4-FFF2-40B4-BE49-F238E27FC236}">
                <a16:creationId xmlns:a16="http://schemas.microsoft.com/office/drawing/2014/main" id="{F1E115A7-10F6-A447-9A6B-19EC4B0C3584}"/>
              </a:ext>
            </a:extLst>
          </p:cNvPr>
          <p:cNvSpPr/>
          <p:nvPr/>
        </p:nvSpPr>
        <p:spPr>
          <a:xfrm>
            <a:off x="3335456" y="1682485"/>
            <a:ext cx="1237390" cy="369332"/>
          </a:xfrm>
          <a:prstGeom prst="rect">
            <a:avLst/>
          </a:prstGeom>
        </p:spPr>
        <p:txBody>
          <a:bodyPr wrap="none">
            <a:spAutoFit/>
          </a:bodyPr>
          <a:lstStyle/>
          <a:p>
            <a:r>
              <a:rPr lang="en-US" dirty="0"/>
              <a:t>abstraction</a:t>
            </a:r>
          </a:p>
        </p:txBody>
      </p:sp>
      <p:sp>
        <p:nvSpPr>
          <p:cNvPr id="33" name="TextBox 32">
            <a:extLst>
              <a:ext uri="{FF2B5EF4-FFF2-40B4-BE49-F238E27FC236}">
                <a16:creationId xmlns:a16="http://schemas.microsoft.com/office/drawing/2014/main" id="{16CE6F0D-F916-9342-B866-594D34E569A7}"/>
              </a:ext>
            </a:extLst>
          </p:cNvPr>
          <p:cNvSpPr txBox="1"/>
          <p:nvPr/>
        </p:nvSpPr>
        <p:spPr>
          <a:xfrm>
            <a:off x="4371315" y="3109013"/>
            <a:ext cx="1419941" cy="369332"/>
          </a:xfrm>
          <a:prstGeom prst="rect">
            <a:avLst/>
          </a:prstGeom>
          <a:noFill/>
        </p:spPr>
        <p:txBody>
          <a:bodyPr wrap="none" rtlCol="0">
            <a:spAutoFit/>
          </a:bodyPr>
          <a:lstStyle/>
          <a:p>
            <a:r>
              <a:rPr lang="en-US" altLang="zh-CN" dirty="0"/>
              <a:t>concreteness</a:t>
            </a:r>
            <a:endParaRPr lang="en-US" dirty="0"/>
          </a:p>
        </p:txBody>
      </p:sp>
    </p:spTree>
    <p:extLst>
      <p:ext uri="{BB962C8B-B14F-4D97-AF65-F5344CB8AC3E}">
        <p14:creationId xmlns:p14="http://schemas.microsoft.com/office/powerpoint/2010/main" val="22296163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87</TotalTime>
  <Words>322</Words>
  <Application>Microsoft Macintosh PowerPoint</Application>
  <PresentationFormat>Widescreen</PresentationFormat>
  <Paragraphs>54</Paragraphs>
  <Slides>6</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等线</vt:lpstr>
      <vt:lpstr>Arial</vt:lpstr>
      <vt:lpstr>Calibri</vt:lpstr>
      <vt:lpstr>Calibri Light</vt:lpstr>
      <vt:lpstr>Office Theme</vt:lpstr>
      <vt:lpstr>Review</vt:lpstr>
      <vt:lpstr>Apache Maven</vt:lpstr>
      <vt:lpstr>Package</vt:lpstr>
      <vt:lpstr>Package</vt:lpstr>
      <vt:lpstr>Inheritance</vt:lpstr>
      <vt:lpstr>Inheritance</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Review</dc:title>
  <dc:creator>Jason Wang</dc:creator>
  <cp:lastModifiedBy>Jason Wang</cp:lastModifiedBy>
  <cp:revision>9</cp:revision>
  <dcterms:created xsi:type="dcterms:W3CDTF">2018-10-28T13:05:47Z</dcterms:created>
  <dcterms:modified xsi:type="dcterms:W3CDTF">2018-10-28T14:33:17Z</dcterms:modified>
</cp:coreProperties>
</file>