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9EAA0E2-71DC-4C28-98BA-1797BD257BA5}">
  <a:tblStyle styleId="{E9EAA0E2-71DC-4C28-98BA-1797BD257BA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6" Type="http://schemas.openxmlformats.org/officeDocument/2006/relationships/slide" Target="slides/slide9.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de597b267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11de597b267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1de597b267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11de597b267_2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de597b267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11de597b267_2_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1de597b267_7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11de597b267_7_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1de597b26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11de597b267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1de597b267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11de597b267_7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1de597b267_7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11de597b267_7_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de597b267_7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11de597b267_7_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de597b267_7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11de597b267_7_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mailto:zehong.wu@macaulay.cuny.edu" TargetMode="External"/><Relationship Id="rId4" Type="http://schemas.openxmlformats.org/officeDocument/2006/relationships/hyperlink" Target="mailto:hsleenet@gmail.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rPr lang="en"/>
              <a:t>Project Progress Report</a:t>
            </a:r>
            <a:endParaRPr/>
          </a:p>
        </p:txBody>
      </p:sp>
      <p:sp>
        <p:nvSpPr>
          <p:cNvPr id="130" name="Google Shape;130;p2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rPr lang="en"/>
              <a:t>DOT Traffic Ops database migration project</a:t>
            </a:r>
            <a:endParaRPr/>
          </a:p>
          <a:p>
            <a:pPr indent="0" lvl="0" marL="0" rtl="0" algn="ctr">
              <a:lnSpc>
                <a:spcPct val="90000"/>
              </a:lnSpc>
              <a:spcBef>
                <a:spcPts val="800"/>
              </a:spcBef>
              <a:spcAft>
                <a:spcPts val="0"/>
              </a:spcAft>
              <a:buClr>
                <a:schemeClr val="dk1"/>
              </a:buClr>
              <a:buSzPts val="1800"/>
              <a:buNone/>
            </a:pPr>
            <a:r>
              <a:rPr lang="en"/>
              <a:t>Jason Wu, Hyunsoo Lee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Background, Goals, Objectives</a:t>
            </a:r>
            <a:endParaRPr/>
          </a:p>
        </p:txBody>
      </p:sp>
      <p:sp>
        <p:nvSpPr>
          <p:cNvPr id="136" name="Google Shape;136;p2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t>Background: The current database that NYC DOT Traffic Ops is using to store relevant information on crossing signals is slow to respond to input, takes up excessive and redundant storage, is user unfriendly, and requires dedicated maintenance.</a:t>
            </a:r>
            <a:endParaRPr/>
          </a:p>
          <a:p>
            <a:pPr indent="-171450" lvl="0" marL="177800" rtl="0" algn="l">
              <a:lnSpc>
                <a:spcPct val="90000"/>
              </a:lnSpc>
              <a:spcBef>
                <a:spcPts val="800"/>
              </a:spcBef>
              <a:spcAft>
                <a:spcPts val="0"/>
              </a:spcAft>
              <a:buClr>
                <a:schemeClr val="dk1"/>
              </a:buClr>
              <a:buSzPts val="2100"/>
              <a:buChar char="•"/>
            </a:pPr>
            <a:r>
              <a:rPr lang="en"/>
              <a:t>This project intends to resolve this problem by creating a new database and User Interface that will replace the existing database and UI and port over all existing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Updates</a:t>
            </a:r>
            <a:endParaRPr/>
          </a:p>
        </p:txBody>
      </p:sp>
      <p:sp>
        <p:nvSpPr>
          <p:cNvPr id="142" name="Google Shape;142;p2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t>We have received a copy of the database from Bill. Hyun Soo has migrated the database file to our existing back-end.</a:t>
            </a:r>
            <a:endParaRPr/>
          </a:p>
          <a:p>
            <a:pPr indent="-171450" lvl="0" marL="177800" rtl="0" algn="l">
              <a:lnSpc>
                <a:spcPct val="90000"/>
              </a:lnSpc>
              <a:spcBef>
                <a:spcPts val="800"/>
              </a:spcBef>
              <a:spcAft>
                <a:spcPts val="0"/>
              </a:spcAft>
              <a:buClr>
                <a:schemeClr val="dk1"/>
              </a:buClr>
              <a:buSzPts val="2100"/>
              <a:buChar char="•"/>
            </a:pPr>
            <a:r>
              <a:rPr lang="en"/>
              <a:t>We have created development environments for the back-end server and front-end UI. Hyun Soo has started implementing some features to both ends (such as the interactive map and data point markers).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Screenshots</a:t>
            </a:r>
            <a:endParaRPr/>
          </a:p>
        </p:txBody>
      </p:sp>
      <p:sp>
        <p:nvSpPr>
          <p:cNvPr id="148" name="Google Shape;148;p2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rPr lang="en" sz="2200"/>
              <a:t> </a:t>
            </a:r>
            <a:endParaRPr sz="2200"/>
          </a:p>
        </p:txBody>
      </p:sp>
      <p:pic>
        <p:nvPicPr>
          <p:cNvPr id="149" name="Google Shape;149;p28"/>
          <p:cNvPicPr preferRelativeResize="0"/>
          <p:nvPr/>
        </p:nvPicPr>
        <p:blipFill>
          <a:blip r:embed="rId3">
            <a:alphaModFix/>
          </a:blip>
          <a:stretch>
            <a:fillRect/>
          </a:stretch>
        </p:blipFill>
        <p:spPr>
          <a:xfrm>
            <a:off x="628650" y="976475"/>
            <a:ext cx="7270449" cy="39900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Screenshots</a:t>
            </a:r>
            <a:endParaRPr/>
          </a:p>
        </p:txBody>
      </p:sp>
      <p:sp>
        <p:nvSpPr>
          <p:cNvPr id="155" name="Google Shape;155;p29"/>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rPr lang="en" sz="2200"/>
              <a:t> </a:t>
            </a:r>
            <a:endParaRPr sz="2200"/>
          </a:p>
        </p:txBody>
      </p:sp>
      <p:pic>
        <p:nvPicPr>
          <p:cNvPr id="156" name="Google Shape;156;p29"/>
          <p:cNvPicPr preferRelativeResize="0"/>
          <p:nvPr/>
        </p:nvPicPr>
        <p:blipFill>
          <a:blip r:embed="rId3">
            <a:alphaModFix/>
          </a:blip>
          <a:stretch>
            <a:fillRect/>
          </a:stretch>
        </p:blipFill>
        <p:spPr>
          <a:xfrm>
            <a:off x="628650" y="966100"/>
            <a:ext cx="7226052" cy="4000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Process</a:t>
            </a:r>
            <a:endParaRPr/>
          </a:p>
        </p:txBody>
      </p:sp>
      <p:grpSp>
        <p:nvGrpSpPr>
          <p:cNvPr id="162" name="Google Shape;162;p30"/>
          <p:cNvGrpSpPr/>
          <p:nvPr/>
        </p:nvGrpSpPr>
        <p:grpSpPr>
          <a:xfrm>
            <a:off x="632501" y="2112295"/>
            <a:ext cx="7878998" cy="1777351"/>
            <a:chOff x="5134" y="990768"/>
            <a:chExt cx="10505331" cy="2369801"/>
          </a:xfrm>
        </p:grpSpPr>
        <p:sp>
          <p:nvSpPr>
            <p:cNvPr id="163" name="Google Shape;163;p30"/>
            <p:cNvSpPr/>
            <p:nvPr/>
          </p:nvSpPr>
          <p:spPr>
            <a:xfrm>
              <a:off x="682897" y="990768"/>
              <a:ext cx="2711053" cy="2369801"/>
            </a:xfrm>
            <a:prstGeom prst="rightArrow">
              <a:avLst>
                <a:gd fmla="val 70000" name="adj1"/>
                <a:gd fmla="val 50000" name="adj2"/>
              </a:avLst>
            </a:prstGeom>
            <a:solidFill>
              <a:srgbClr val="CFDEEF">
                <a:alpha val="89803"/>
              </a:srgbClr>
            </a:solidFill>
            <a:ln cap="flat" cmpd="sng" w="12700">
              <a:solidFill>
                <a:srgbClr val="CFDEEF">
                  <a:alpha val="89803"/>
                </a:srgb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4" name="Google Shape;164;p30"/>
            <p:cNvSpPr txBox="1"/>
            <p:nvPr/>
          </p:nvSpPr>
          <p:spPr>
            <a:xfrm>
              <a:off x="1360661" y="1346238"/>
              <a:ext cx="1321638" cy="1658861"/>
            </a:xfrm>
            <a:prstGeom prst="rect">
              <a:avLst/>
            </a:prstGeom>
            <a:noFill/>
            <a:ln>
              <a:noFill/>
            </a:ln>
          </p:spPr>
          <p:txBody>
            <a:bodyPr anchorCtr="0" anchor="ctr" bIns="8575" lIns="34275" spcFirstLastPara="1" rIns="17150" wrap="square" tIns="8575">
              <a:noAutofit/>
            </a:bodyPr>
            <a:lstStyle/>
            <a:p>
              <a:pPr indent="-127000" lvl="1" marL="127000" marR="0" rtl="0" algn="l">
                <a:lnSpc>
                  <a:spcPct val="90000"/>
                </a:lnSpc>
                <a:spcBef>
                  <a:spcPts val="0"/>
                </a:spcBef>
                <a:spcAft>
                  <a:spcPts val="0"/>
                </a:spcAft>
                <a:buClr>
                  <a:schemeClr val="dk1"/>
                </a:buClr>
                <a:buSzPts val="1400"/>
                <a:buFont typeface="Calibri"/>
                <a:buChar char="•"/>
              </a:pPr>
              <a:r>
                <a:rPr b="0" i="0" lang="en" sz="1400" u="none" cap="none" strike="noStrike">
                  <a:solidFill>
                    <a:schemeClr val="dk1"/>
                  </a:solidFill>
                  <a:latin typeface="Calibri"/>
                  <a:ea typeface="Calibri"/>
                  <a:cs typeface="Calibri"/>
                  <a:sym typeface="Calibri"/>
                </a:rPr>
                <a:t>User Interface</a:t>
              </a:r>
              <a:endParaRPr sz="1100"/>
            </a:p>
            <a:p>
              <a:pPr indent="-127000" lvl="1" marL="127000" marR="0" rtl="0" algn="l">
                <a:lnSpc>
                  <a:spcPct val="90000"/>
                </a:lnSpc>
                <a:spcBef>
                  <a:spcPts val="200"/>
                </a:spcBef>
                <a:spcAft>
                  <a:spcPts val="0"/>
                </a:spcAft>
                <a:buClr>
                  <a:schemeClr val="dk1"/>
                </a:buClr>
                <a:buSzPts val="1400"/>
                <a:buFont typeface="Calibri"/>
                <a:buChar char="•"/>
              </a:pPr>
              <a:r>
                <a:rPr b="0" i="0" lang="en" sz="1400" u="none" cap="none" strike="noStrike">
                  <a:solidFill>
                    <a:schemeClr val="dk1"/>
                  </a:solidFill>
                  <a:latin typeface="Calibri"/>
                  <a:ea typeface="Calibri"/>
                  <a:cs typeface="Calibri"/>
                  <a:sym typeface="Calibri"/>
                </a:rPr>
                <a:t>Database and server</a:t>
              </a:r>
              <a:endParaRPr sz="1100"/>
            </a:p>
          </p:txBody>
        </p:sp>
        <p:sp>
          <p:nvSpPr>
            <p:cNvPr id="165" name="Google Shape;165;p30"/>
            <p:cNvSpPr/>
            <p:nvPr/>
          </p:nvSpPr>
          <p:spPr>
            <a:xfrm>
              <a:off x="5134" y="1497905"/>
              <a:ext cx="1355526" cy="1355526"/>
            </a:xfrm>
            <a:prstGeom prst="ellipse">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6" name="Google Shape;166;p30"/>
            <p:cNvSpPr txBox="1"/>
            <p:nvPr/>
          </p:nvSpPr>
          <p:spPr>
            <a:xfrm>
              <a:off x="203646" y="1696417"/>
              <a:ext cx="958502" cy="958502"/>
            </a:xfrm>
            <a:prstGeom prst="rect">
              <a:avLst/>
            </a:prstGeom>
            <a:noFill/>
            <a:ln>
              <a:noFill/>
            </a:ln>
          </p:spPr>
          <p:txBody>
            <a:bodyPr anchorCtr="0" anchor="ctr" bIns="8575" lIns="8575" spcFirstLastPara="1" rIns="8575" wrap="square" tIns="8575">
              <a:noAutofit/>
            </a:bodyPr>
            <a:lstStyle/>
            <a:p>
              <a:pPr indent="0" lvl="0" marL="0" marR="0" rtl="0" algn="ctr">
                <a:lnSpc>
                  <a:spcPct val="90000"/>
                </a:lnSpc>
                <a:spcBef>
                  <a:spcPts val="0"/>
                </a:spcBef>
                <a:spcAft>
                  <a:spcPts val="0"/>
                </a:spcAft>
                <a:buClr>
                  <a:schemeClr val="lt1"/>
                </a:buClr>
                <a:buSzPts val="1400"/>
                <a:buFont typeface="Calibri"/>
                <a:buNone/>
              </a:pPr>
              <a:r>
                <a:rPr b="0" i="0" lang="en" sz="1400" u="none" cap="none" strike="noStrike">
                  <a:solidFill>
                    <a:schemeClr val="lt1"/>
                  </a:solidFill>
                  <a:latin typeface="Calibri"/>
                  <a:ea typeface="Calibri"/>
                  <a:cs typeface="Calibri"/>
                  <a:sym typeface="Calibri"/>
                </a:rPr>
                <a:t>Front and back ends</a:t>
              </a:r>
              <a:endParaRPr sz="1100"/>
            </a:p>
          </p:txBody>
        </p:sp>
        <p:sp>
          <p:nvSpPr>
            <p:cNvPr id="167" name="Google Shape;167;p30"/>
            <p:cNvSpPr/>
            <p:nvPr/>
          </p:nvSpPr>
          <p:spPr>
            <a:xfrm>
              <a:off x="4241155" y="990768"/>
              <a:ext cx="2711053" cy="2369801"/>
            </a:xfrm>
            <a:prstGeom prst="rightArrow">
              <a:avLst>
                <a:gd fmla="val 70000" name="adj1"/>
                <a:gd fmla="val 50000" name="adj2"/>
              </a:avLst>
            </a:prstGeom>
            <a:solidFill>
              <a:srgbClr val="CFDEEF">
                <a:alpha val="89803"/>
              </a:srgbClr>
            </a:solidFill>
            <a:ln cap="flat" cmpd="sng" w="12700">
              <a:solidFill>
                <a:srgbClr val="CFDEEF">
                  <a:alpha val="89803"/>
                </a:srgb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8" name="Google Shape;168;p30"/>
            <p:cNvSpPr txBox="1"/>
            <p:nvPr/>
          </p:nvSpPr>
          <p:spPr>
            <a:xfrm>
              <a:off x="4918918" y="1346238"/>
              <a:ext cx="1321638" cy="1658861"/>
            </a:xfrm>
            <a:prstGeom prst="rect">
              <a:avLst/>
            </a:prstGeom>
            <a:noFill/>
            <a:ln>
              <a:noFill/>
            </a:ln>
          </p:spPr>
          <p:txBody>
            <a:bodyPr anchorCtr="0" anchor="ctr" bIns="8575" lIns="34275" spcFirstLastPara="1" rIns="17150" wrap="square" tIns="8575">
              <a:noAutofit/>
            </a:bodyPr>
            <a:lstStyle/>
            <a:p>
              <a:pPr indent="-127000" lvl="1" marL="127000" marR="0" rtl="0" algn="l">
                <a:lnSpc>
                  <a:spcPct val="90000"/>
                </a:lnSpc>
                <a:spcBef>
                  <a:spcPts val="0"/>
                </a:spcBef>
                <a:spcAft>
                  <a:spcPts val="0"/>
                </a:spcAft>
                <a:buClr>
                  <a:schemeClr val="dk1"/>
                </a:buClr>
                <a:buSzPts val="1400"/>
                <a:buFont typeface="Calibri"/>
                <a:buChar char="•"/>
              </a:pPr>
              <a:r>
                <a:rPr b="0" i="0" lang="en" sz="1400" u="none" cap="none" strike="noStrike">
                  <a:solidFill>
                    <a:schemeClr val="dk1"/>
                  </a:solidFill>
                  <a:latin typeface="Calibri"/>
                  <a:ea typeface="Calibri"/>
                  <a:cs typeface="Calibri"/>
                  <a:sym typeface="Calibri"/>
                </a:rPr>
                <a:t>Ensure functional UI</a:t>
              </a:r>
              <a:endParaRPr sz="1100"/>
            </a:p>
            <a:p>
              <a:pPr indent="-127000" lvl="1" marL="127000" marR="0" rtl="0" algn="l">
                <a:lnSpc>
                  <a:spcPct val="90000"/>
                </a:lnSpc>
                <a:spcBef>
                  <a:spcPts val="200"/>
                </a:spcBef>
                <a:spcAft>
                  <a:spcPts val="0"/>
                </a:spcAft>
                <a:buClr>
                  <a:schemeClr val="dk1"/>
                </a:buClr>
                <a:buSzPts val="1400"/>
                <a:buFont typeface="Calibri"/>
                <a:buChar char="•"/>
              </a:pPr>
              <a:r>
                <a:rPr b="0" i="0" lang="en" sz="1400" u="none" cap="none" strike="noStrike">
                  <a:solidFill>
                    <a:schemeClr val="dk1"/>
                  </a:solidFill>
                  <a:latin typeface="Calibri"/>
                  <a:ea typeface="Calibri"/>
                  <a:cs typeface="Calibri"/>
                  <a:sym typeface="Calibri"/>
                </a:rPr>
                <a:t>Ensure responsive database </a:t>
              </a:r>
              <a:endParaRPr sz="1100"/>
            </a:p>
          </p:txBody>
        </p:sp>
        <p:sp>
          <p:nvSpPr>
            <p:cNvPr id="169" name="Google Shape;169;p30"/>
            <p:cNvSpPr/>
            <p:nvPr/>
          </p:nvSpPr>
          <p:spPr>
            <a:xfrm>
              <a:off x="3563391" y="1497905"/>
              <a:ext cx="1355526" cy="1355526"/>
            </a:xfrm>
            <a:prstGeom prst="ellipse">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0" name="Google Shape;170;p30"/>
            <p:cNvSpPr txBox="1"/>
            <p:nvPr/>
          </p:nvSpPr>
          <p:spPr>
            <a:xfrm>
              <a:off x="3761903" y="1696417"/>
              <a:ext cx="958502" cy="958502"/>
            </a:xfrm>
            <a:prstGeom prst="rect">
              <a:avLst/>
            </a:prstGeom>
            <a:noFill/>
            <a:ln>
              <a:noFill/>
            </a:ln>
          </p:spPr>
          <p:txBody>
            <a:bodyPr anchorCtr="0" anchor="ctr" bIns="8575" lIns="8575" spcFirstLastPara="1" rIns="8575" wrap="square" tIns="8575">
              <a:noAutofit/>
            </a:bodyPr>
            <a:lstStyle/>
            <a:p>
              <a:pPr indent="0" lvl="0" marL="0" marR="0" rtl="0" algn="ctr">
                <a:lnSpc>
                  <a:spcPct val="90000"/>
                </a:lnSpc>
                <a:spcBef>
                  <a:spcPts val="0"/>
                </a:spcBef>
                <a:spcAft>
                  <a:spcPts val="0"/>
                </a:spcAft>
                <a:buClr>
                  <a:schemeClr val="lt1"/>
                </a:buClr>
                <a:buSzPts val="1400"/>
                <a:buFont typeface="Calibri"/>
                <a:buNone/>
              </a:pPr>
              <a:r>
                <a:rPr b="0" i="0" lang="en" sz="1400" u="none" cap="none" strike="noStrike">
                  <a:solidFill>
                    <a:schemeClr val="lt1"/>
                  </a:solidFill>
                  <a:latin typeface="Calibri"/>
                  <a:ea typeface="Calibri"/>
                  <a:cs typeface="Calibri"/>
                  <a:sym typeface="Calibri"/>
                </a:rPr>
                <a:t>Testing</a:t>
              </a:r>
              <a:endParaRPr sz="1100"/>
            </a:p>
          </p:txBody>
        </p:sp>
        <p:sp>
          <p:nvSpPr>
            <p:cNvPr id="171" name="Google Shape;171;p30"/>
            <p:cNvSpPr/>
            <p:nvPr/>
          </p:nvSpPr>
          <p:spPr>
            <a:xfrm>
              <a:off x="7799412" y="990768"/>
              <a:ext cx="2711053" cy="2369801"/>
            </a:xfrm>
            <a:prstGeom prst="rightArrow">
              <a:avLst>
                <a:gd fmla="val 70000" name="adj1"/>
                <a:gd fmla="val 50000" name="adj2"/>
              </a:avLst>
            </a:prstGeom>
            <a:solidFill>
              <a:srgbClr val="CFDEEF">
                <a:alpha val="89803"/>
              </a:srgbClr>
            </a:solidFill>
            <a:ln cap="flat" cmpd="sng" w="12700">
              <a:solidFill>
                <a:srgbClr val="CFDEEF">
                  <a:alpha val="89803"/>
                </a:srgb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2" name="Google Shape;172;p30"/>
            <p:cNvSpPr txBox="1"/>
            <p:nvPr/>
          </p:nvSpPr>
          <p:spPr>
            <a:xfrm>
              <a:off x="8477175" y="1346238"/>
              <a:ext cx="1321638" cy="1658861"/>
            </a:xfrm>
            <a:prstGeom prst="rect">
              <a:avLst/>
            </a:prstGeom>
            <a:noFill/>
            <a:ln>
              <a:noFill/>
            </a:ln>
          </p:spPr>
          <p:txBody>
            <a:bodyPr anchorCtr="0" anchor="ctr" bIns="8575" lIns="34275" spcFirstLastPara="1" rIns="17150" wrap="square" tIns="8575">
              <a:noAutofit/>
            </a:bodyPr>
            <a:lstStyle/>
            <a:p>
              <a:pPr indent="-127000" lvl="1" marL="127000" marR="0" rtl="0" algn="l">
                <a:lnSpc>
                  <a:spcPct val="90000"/>
                </a:lnSpc>
                <a:spcBef>
                  <a:spcPts val="0"/>
                </a:spcBef>
                <a:spcAft>
                  <a:spcPts val="0"/>
                </a:spcAft>
                <a:buClr>
                  <a:schemeClr val="dk1"/>
                </a:buClr>
                <a:buSzPts val="1400"/>
                <a:buFont typeface="Calibri"/>
                <a:buChar char="•"/>
              </a:pPr>
              <a:r>
                <a:rPr b="0" i="0" lang="en" sz="1400" u="none" cap="none" strike="noStrike">
                  <a:solidFill>
                    <a:schemeClr val="dk1"/>
                  </a:solidFill>
                  <a:latin typeface="Calibri"/>
                  <a:ea typeface="Calibri"/>
                  <a:cs typeface="Calibri"/>
                  <a:sym typeface="Calibri"/>
                </a:rPr>
                <a:t>Clean data from old database</a:t>
              </a:r>
              <a:endParaRPr sz="1100"/>
            </a:p>
            <a:p>
              <a:pPr indent="-127000" lvl="1" marL="127000" marR="0" rtl="0" algn="l">
                <a:lnSpc>
                  <a:spcPct val="90000"/>
                </a:lnSpc>
                <a:spcBef>
                  <a:spcPts val="200"/>
                </a:spcBef>
                <a:spcAft>
                  <a:spcPts val="0"/>
                </a:spcAft>
                <a:buClr>
                  <a:schemeClr val="dk1"/>
                </a:buClr>
                <a:buSzPts val="1400"/>
                <a:buFont typeface="Calibri"/>
                <a:buChar char="•"/>
              </a:pPr>
              <a:r>
                <a:rPr b="0" i="0" lang="en" sz="1400" u="none" cap="none" strike="noStrike">
                  <a:solidFill>
                    <a:schemeClr val="dk1"/>
                  </a:solidFill>
                  <a:latin typeface="Calibri"/>
                  <a:ea typeface="Calibri"/>
                  <a:cs typeface="Calibri"/>
                  <a:sym typeface="Calibri"/>
                </a:rPr>
                <a:t>Parse data to new database</a:t>
              </a:r>
              <a:endParaRPr sz="1100"/>
            </a:p>
          </p:txBody>
        </p:sp>
        <p:sp>
          <p:nvSpPr>
            <p:cNvPr id="173" name="Google Shape;173;p30"/>
            <p:cNvSpPr/>
            <p:nvPr/>
          </p:nvSpPr>
          <p:spPr>
            <a:xfrm>
              <a:off x="7121649" y="1497905"/>
              <a:ext cx="1355526" cy="1355526"/>
            </a:xfrm>
            <a:prstGeom prst="ellipse">
              <a:avLst/>
            </a:prstGeom>
            <a:solidFill>
              <a:srgbClr val="599BD5"/>
            </a:solidFill>
            <a:ln cap="flat" cmpd="sng" w="12700">
              <a:solidFill>
                <a:schemeClr val="l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4" name="Google Shape;174;p30"/>
            <p:cNvSpPr txBox="1"/>
            <p:nvPr/>
          </p:nvSpPr>
          <p:spPr>
            <a:xfrm>
              <a:off x="7320161" y="1696417"/>
              <a:ext cx="958502" cy="958502"/>
            </a:xfrm>
            <a:prstGeom prst="rect">
              <a:avLst/>
            </a:prstGeom>
            <a:noFill/>
            <a:ln>
              <a:noFill/>
            </a:ln>
          </p:spPr>
          <p:txBody>
            <a:bodyPr anchorCtr="0" anchor="ctr" bIns="8575" lIns="8575" spcFirstLastPara="1" rIns="8575" wrap="square" tIns="8575">
              <a:noAutofit/>
            </a:bodyPr>
            <a:lstStyle/>
            <a:p>
              <a:pPr indent="0" lvl="0" marL="0" marR="0" rtl="0" algn="ctr">
                <a:lnSpc>
                  <a:spcPct val="90000"/>
                </a:lnSpc>
                <a:spcBef>
                  <a:spcPts val="0"/>
                </a:spcBef>
                <a:spcAft>
                  <a:spcPts val="0"/>
                </a:spcAft>
                <a:buClr>
                  <a:schemeClr val="lt1"/>
                </a:buClr>
                <a:buSzPts val="1400"/>
                <a:buFont typeface="Calibri"/>
                <a:buNone/>
              </a:pPr>
              <a:r>
                <a:rPr b="0" i="0" lang="en" sz="1400" u="none" cap="none" strike="noStrike">
                  <a:solidFill>
                    <a:schemeClr val="lt1"/>
                  </a:solidFill>
                  <a:latin typeface="Calibri"/>
                  <a:ea typeface="Calibri"/>
                  <a:cs typeface="Calibri"/>
                  <a:sym typeface="Calibri"/>
                </a:rPr>
                <a:t>Data migration</a:t>
              </a:r>
              <a:endParaRPr sz="1100"/>
            </a:p>
          </p:txBody>
        </p:sp>
      </p:grpSp>
      <p:sp>
        <p:nvSpPr>
          <p:cNvPr id="175" name="Google Shape;175;p30"/>
          <p:cNvSpPr txBox="1"/>
          <p:nvPr/>
        </p:nvSpPr>
        <p:spPr>
          <a:xfrm>
            <a:off x="728825" y="1280675"/>
            <a:ext cx="478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We are currently in the first section (front and back ends).</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Current work breakdown</a:t>
            </a:r>
            <a:endParaRPr/>
          </a:p>
        </p:txBody>
      </p:sp>
      <p:sp>
        <p:nvSpPr>
          <p:cNvPr id="181" name="Google Shape;181;p31"/>
          <p:cNvSpPr txBox="1"/>
          <p:nvPr>
            <p:ph idx="1" type="body"/>
          </p:nvPr>
        </p:nvSpPr>
        <p:spPr>
          <a:xfrm>
            <a:off x="628650" y="969886"/>
            <a:ext cx="7886700" cy="41574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rPr lang="en" sz="1100"/>
              <a:t> </a:t>
            </a:r>
            <a:endParaRPr sz="1100"/>
          </a:p>
        </p:txBody>
      </p:sp>
      <p:pic>
        <p:nvPicPr>
          <p:cNvPr id="182" name="Google Shape;182;p31"/>
          <p:cNvPicPr preferRelativeResize="0"/>
          <p:nvPr/>
        </p:nvPicPr>
        <p:blipFill rotWithShape="1">
          <a:blip r:embed="rId3">
            <a:alphaModFix/>
          </a:blip>
          <a:srcRect b="0" l="0" r="0" t="0"/>
          <a:stretch/>
        </p:blipFill>
        <p:spPr>
          <a:xfrm>
            <a:off x="628650" y="1385627"/>
            <a:ext cx="4464844" cy="312181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Communication Plan</a:t>
            </a:r>
            <a:endParaRPr/>
          </a:p>
        </p:txBody>
      </p:sp>
      <p:graphicFrame>
        <p:nvGraphicFramePr>
          <p:cNvPr id="188" name="Google Shape;188;p32"/>
          <p:cNvGraphicFramePr/>
          <p:nvPr/>
        </p:nvGraphicFramePr>
        <p:xfrm>
          <a:off x="628674" y="3068562"/>
          <a:ext cx="3000000" cy="3000000"/>
        </p:xfrm>
        <a:graphic>
          <a:graphicData uri="http://schemas.openxmlformats.org/drawingml/2006/table">
            <a:tbl>
              <a:tblPr bandRow="1" firstRow="1">
                <a:noFill/>
                <a:tableStyleId>{E9EAA0E2-71DC-4C28-98BA-1797BD257BA5}</a:tableStyleId>
              </a:tblPr>
              <a:tblGrid>
                <a:gridCol w="1259625"/>
                <a:gridCol w="1033400"/>
                <a:gridCol w="1146125"/>
                <a:gridCol w="1756775"/>
                <a:gridCol w="1376275"/>
                <a:gridCol w="1314450"/>
              </a:tblGrid>
              <a:tr h="278125">
                <a:tc>
                  <a:txBody>
                    <a:bodyPr/>
                    <a:lstStyle/>
                    <a:p>
                      <a:pPr indent="0" lvl="0" marL="0" marR="0" rtl="0" algn="l">
                        <a:spcBef>
                          <a:spcPts val="0"/>
                        </a:spcBef>
                        <a:spcAft>
                          <a:spcPts val="0"/>
                        </a:spcAft>
                        <a:buNone/>
                      </a:pPr>
                      <a:r>
                        <a:rPr lang="en" sz="1400" u="none" cap="none" strike="noStrike"/>
                        <a:t>Type</a:t>
                      </a:r>
                      <a:endParaRPr sz="1100"/>
                    </a:p>
                  </a:txBody>
                  <a:tcPr marT="34300" marB="34300" marR="68600" marL="68600"/>
                </a:tc>
                <a:tc>
                  <a:txBody>
                    <a:bodyPr/>
                    <a:lstStyle/>
                    <a:p>
                      <a:pPr indent="0" lvl="0" marL="0" marR="0" rtl="0" algn="l">
                        <a:spcBef>
                          <a:spcPts val="0"/>
                        </a:spcBef>
                        <a:spcAft>
                          <a:spcPts val="0"/>
                        </a:spcAft>
                        <a:buNone/>
                      </a:pPr>
                      <a:r>
                        <a:rPr lang="en" sz="1400"/>
                        <a:t>Method</a:t>
                      </a:r>
                      <a:endParaRPr sz="1100"/>
                    </a:p>
                  </a:txBody>
                  <a:tcPr marT="34300" marB="34300" marR="68600" marL="68600"/>
                </a:tc>
                <a:tc>
                  <a:txBody>
                    <a:bodyPr/>
                    <a:lstStyle/>
                    <a:p>
                      <a:pPr indent="0" lvl="0" marL="0" marR="0" rtl="0" algn="l">
                        <a:spcBef>
                          <a:spcPts val="0"/>
                        </a:spcBef>
                        <a:spcAft>
                          <a:spcPts val="0"/>
                        </a:spcAft>
                        <a:buNone/>
                      </a:pPr>
                      <a:r>
                        <a:rPr lang="en" sz="1400"/>
                        <a:t>Frequency</a:t>
                      </a:r>
                      <a:endParaRPr sz="1100"/>
                    </a:p>
                  </a:txBody>
                  <a:tcPr marT="34300" marB="34300" marR="68600" marL="68600"/>
                </a:tc>
                <a:tc>
                  <a:txBody>
                    <a:bodyPr/>
                    <a:lstStyle/>
                    <a:p>
                      <a:pPr indent="0" lvl="0" marL="0" marR="0" rtl="0" algn="l">
                        <a:spcBef>
                          <a:spcPts val="0"/>
                        </a:spcBef>
                        <a:spcAft>
                          <a:spcPts val="0"/>
                        </a:spcAft>
                        <a:buNone/>
                      </a:pPr>
                      <a:r>
                        <a:rPr lang="en" sz="1400"/>
                        <a:t>Goal</a:t>
                      </a:r>
                      <a:endParaRPr sz="1100"/>
                    </a:p>
                  </a:txBody>
                  <a:tcPr marT="34300" marB="34300" marR="68600" marL="68600"/>
                </a:tc>
                <a:tc>
                  <a:txBody>
                    <a:bodyPr/>
                    <a:lstStyle/>
                    <a:p>
                      <a:pPr indent="0" lvl="0" marL="0" marR="0" rtl="0" algn="l">
                        <a:spcBef>
                          <a:spcPts val="0"/>
                        </a:spcBef>
                        <a:spcAft>
                          <a:spcPts val="0"/>
                        </a:spcAft>
                        <a:buNone/>
                      </a:pPr>
                      <a:r>
                        <a:rPr lang="en" sz="1400"/>
                        <a:t>Owner</a:t>
                      </a:r>
                      <a:endParaRPr sz="1100"/>
                    </a:p>
                  </a:txBody>
                  <a:tcPr marT="34300" marB="34300" marR="68600" marL="68600"/>
                </a:tc>
                <a:tc>
                  <a:txBody>
                    <a:bodyPr/>
                    <a:lstStyle/>
                    <a:p>
                      <a:pPr indent="0" lvl="0" marL="0" marR="0" rtl="0" algn="l">
                        <a:spcBef>
                          <a:spcPts val="0"/>
                        </a:spcBef>
                        <a:spcAft>
                          <a:spcPts val="0"/>
                        </a:spcAft>
                        <a:buNone/>
                      </a:pPr>
                      <a:r>
                        <a:rPr lang="en" sz="1400"/>
                        <a:t>Audience</a:t>
                      </a:r>
                      <a:endParaRPr sz="1100"/>
                    </a:p>
                  </a:txBody>
                  <a:tcPr marT="34300" marB="34300" marR="68600" marL="68600"/>
                </a:tc>
              </a:tr>
              <a:tr h="278125">
                <a:tc>
                  <a:txBody>
                    <a:bodyPr/>
                    <a:lstStyle/>
                    <a:p>
                      <a:pPr indent="0" lvl="0" marL="0" marR="0" rtl="0" algn="l">
                        <a:spcBef>
                          <a:spcPts val="0"/>
                        </a:spcBef>
                        <a:spcAft>
                          <a:spcPts val="0"/>
                        </a:spcAft>
                        <a:buNone/>
                      </a:pPr>
                      <a:r>
                        <a:rPr lang="en" sz="1400"/>
                        <a:t>Progress Report</a:t>
                      </a:r>
                      <a:endParaRPr sz="1100"/>
                    </a:p>
                  </a:txBody>
                  <a:tcPr marT="34300" marB="34300" marR="68600" marL="68600"/>
                </a:tc>
                <a:tc>
                  <a:txBody>
                    <a:bodyPr/>
                    <a:lstStyle/>
                    <a:p>
                      <a:pPr indent="0" lvl="0" marL="0" marR="0" rtl="0" algn="l">
                        <a:spcBef>
                          <a:spcPts val="0"/>
                        </a:spcBef>
                        <a:spcAft>
                          <a:spcPts val="0"/>
                        </a:spcAft>
                        <a:buNone/>
                      </a:pPr>
                      <a:r>
                        <a:rPr lang="en" sz="1400"/>
                        <a:t>Presentation via Zoom</a:t>
                      </a:r>
                      <a:endParaRPr sz="1100"/>
                    </a:p>
                  </a:txBody>
                  <a:tcPr marT="34300" marB="34300" marR="68600" marL="68600"/>
                </a:tc>
                <a:tc>
                  <a:txBody>
                    <a:bodyPr/>
                    <a:lstStyle/>
                    <a:p>
                      <a:pPr indent="0" lvl="0" marL="0" marR="0" rtl="0" algn="l">
                        <a:spcBef>
                          <a:spcPts val="0"/>
                        </a:spcBef>
                        <a:spcAft>
                          <a:spcPts val="0"/>
                        </a:spcAft>
                        <a:buNone/>
                      </a:pPr>
                      <a:r>
                        <a:rPr lang="en" sz="1400"/>
                        <a:t>Weekly, every Wednesday</a:t>
                      </a:r>
                      <a:endParaRPr sz="1100"/>
                    </a:p>
                  </a:txBody>
                  <a:tcPr marT="34300" marB="34300" marR="68600" marL="68600"/>
                </a:tc>
                <a:tc>
                  <a:txBody>
                    <a:bodyPr/>
                    <a:lstStyle/>
                    <a:p>
                      <a:pPr indent="0" lvl="0" marL="0" marR="0" rtl="0" algn="l">
                        <a:spcBef>
                          <a:spcPts val="0"/>
                        </a:spcBef>
                        <a:spcAft>
                          <a:spcPts val="0"/>
                        </a:spcAft>
                        <a:buNone/>
                      </a:pPr>
                      <a:r>
                        <a:rPr lang="en" sz="1400"/>
                        <a:t>Inform audience of the state of the project as of each report</a:t>
                      </a:r>
                      <a:endParaRPr sz="1100"/>
                    </a:p>
                  </a:txBody>
                  <a:tcPr marT="34300" marB="34300" marR="68600" marL="68600"/>
                </a:tc>
                <a:tc>
                  <a:txBody>
                    <a:bodyPr/>
                    <a:lstStyle/>
                    <a:p>
                      <a:pPr indent="0" lvl="0" marL="0" marR="0" rtl="0" algn="l">
                        <a:spcBef>
                          <a:spcPts val="0"/>
                        </a:spcBef>
                        <a:spcAft>
                          <a:spcPts val="0"/>
                        </a:spcAft>
                        <a:buNone/>
                      </a:pPr>
                      <a:r>
                        <a:rPr lang="en" sz="1400"/>
                        <a:t>Project Managers</a:t>
                      </a:r>
                      <a:endParaRPr sz="1100"/>
                    </a:p>
                  </a:txBody>
                  <a:tcPr marT="34300" marB="34300" marR="68600" marL="68600"/>
                </a:tc>
                <a:tc>
                  <a:txBody>
                    <a:bodyPr/>
                    <a:lstStyle/>
                    <a:p>
                      <a:pPr indent="0" lvl="0" marL="0" marR="0" rtl="0" algn="l">
                        <a:spcBef>
                          <a:spcPts val="0"/>
                        </a:spcBef>
                        <a:spcAft>
                          <a:spcPts val="0"/>
                        </a:spcAft>
                        <a:buNone/>
                      </a:pPr>
                      <a:r>
                        <a:rPr lang="en" sz="1400"/>
                        <a:t>Stakeholders, Customers</a:t>
                      </a:r>
                      <a:endParaRPr sz="1100"/>
                    </a:p>
                  </a:txBody>
                  <a:tcPr marT="34300" marB="34300" marR="68600" marL="68600"/>
                </a:tc>
              </a:tr>
              <a:tr h="0">
                <a:tc>
                  <a:txBody>
                    <a:bodyPr/>
                    <a:lstStyle/>
                    <a:p>
                      <a:pPr indent="0" lvl="0" marL="0" marR="0" rtl="0" algn="l">
                        <a:spcBef>
                          <a:spcPts val="0"/>
                        </a:spcBef>
                        <a:spcAft>
                          <a:spcPts val="0"/>
                        </a:spcAft>
                        <a:buNone/>
                      </a:pPr>
                      <a:r>
                        <a:t/>
                      </a:r>
                      <a:endParaRPr sz="1400"/>
                    </a:p>
                  </a:txBody>
                  <a:tcPr marT="34300" marB="34300" marR="68600" marL="68600"/>
                </a:tc>
                <a:tc>
                  <a:txBody>
                    <a:bodyPr/>
                    <a:lstStyle/>
                    <a:p>
                      <a:pPr indent="0" lvl="0" marL="0" marR="0" rtl="0" algn="l">
                        <a:spcBef>
                          <a:spcPts val="0"/>
                        </a:spcBef>
                        <a:spcAft>
                          <a:spcPts val="0"/>
                        </a:spcAft>
                        <a:buNone/>
                      </a:pPr>
                      <a:r>
                        <a:t/>
                      </a:r>
                      <a:endParaRPr sz="1400"/>
                    </a:p>
                  </a:txBody>
                  <a:tcPr marT="34300" marB="34300" marR="68600" marL="68600"/>
                </a:tc>
                <a:tc>
                  <a:txBody>
                    <a:bodyPr/>
                    <a:lstStyle/>
                    <a:p>
                      <a:pPr indent="0" lvl="0" marL="0" marR="0" rtl="0" algn="l">
                        <a:spcBef>
                          <a:spcPts val="0"/>
                        </a:spcBef>
                        <a:spcAft>
                          <a:spcPts val="0"/>
                        </a:spcAft>
                        <a:buNone/>
                      </a:pPr>
                      <a:r>
                        <a:t/>
                      </a:r>
                      <a:endParaRPr sz="1400"/>
                    </a:p>
                  </a:txBody>
                  <a:tcPr marT="34300" marB="34300" marR="68600" marL="68600"/>
                </a:tc>
                <a:tc>
                  <a:txBody>
                    <a:bodyPr/>
                    <a:lstStyle/>
                    <a:p>
                      <a:pPr indent="0" lvl="0" marL="0" marR="0" rtl="0" algn="l">
                        <a:spcBef>
                          <a:spcPts val="0"/>
                        </a:spcBef>
                        <a:spcAft>
                          <a:spcPts val="0"/>
                        </a:spcAft>
                        <a:buNone/>
                      </a:pPr>
                      <a:r>
                        <a:t/>
                      </a:r>
                      <a:endParaRPr sz="1400"/>
                    </a:p>
                  </a:txBody>
                  <a:tcPr marT="34300" marB="34300" marR="68600" marL="68600"/>
                </a:tc>
                <a:tc>
                  <a:txBody>
                    <a:bodyPr/>
                    <a:lstStyle/>
                    <a:p>
                      <a:pPr indent="0" lvl="0" marL="0" marR="0" rtl="0" algn="l">
                        <a:spcBef>
                          <a:spcPts val="0"/>
                        </a:spcBef>
                        <a:spcAft>
                          <a:spcPts val="0"/>
                        </a:spcAft>
                        <a:buNone/>
                      </a:pPr>
                      <a:r>
                        <a:t/>
                      </a:r>
                      <a:endParaRPr sz="1400"/>
                    </a:p>
                  </a:txBody>
                  <a:tcPr marT="34300" marB="34300" marR="68600" marL="68600"/>
                </a:tc>
                <a:tc>
                  <a:txBody>
                    <a:bodyPr/>
                    <a:lstStyle/>
                    <a:p>
                      <a:pPr indent="0" lvl="0" marL="0" marR="0" rtl="0" algn="l">
                        <a:spcBef>
                          <a:spcPts val="0"/>
                        </a:spcBef>
                        <a:spcAft>
                          <a:spcPts val="0"/>
                        </a:spcAft>
                        <a:buNone/>
                      </a:pPr>
                      <a:r>
                        <a:t/>
                      </a:r>
                      <a:endParaRPr sz="1400"/>
                    </a:p>
                  </a:txBody>
                  <a:tcPr marT="34300" marB="34300" marR="68600" marL="68600"/>
                </a:tc>
              </a:tr>
            </a:tbl>
          </a:graphicData>
        </a:graphic>
      </p:graphicFrame>
      <p:graphicFrame>
        <p:nvGraphicFramePr>
          <p:cNvPr id="189" name="Google Shape;189;p32"/>
          <p:cNvGraphicFramePr/>
          <p:nvPr/>
        </p:nvGraphicFramePr>
        <p:xfrm>
          <a:off x="628649" y="1369219"/>
          <a:ext cx="3000000" cy="3000000"/>
        </p:xfrm>
        <a:graphic>
          <a:graphicData uri="http://schemas.openxmlformats.org/drawingml/2006/table">
            <a:tbl>
              <a:tblPr bandRow="1" firstRow="1">
                <a:noFill/>
                <a:tableStyleId>{E9EAA0E2-71DC-4C28-98BA-1797BD257BA5}</a:tableStyleId>
              </a:tblPr>
              <a:tblGrid>
                <a:gridCol w="1560275"/>
                <a:gridCol w="967625"/>
                <a:gridCol w="1230675"/>
                <a:gridCol w="1822525"/>
                <a:gridCol w="2305575"/>
              </a:tblGrid>
              <a:tr h="278125">
                <a:tc>
                  <a:txBody>
                    <a:bodyPr/>
                    <a:lstStyle/>
                    <a:p>
                      <a:pPr indent="0" lvl="0" marL="0" marR="0" rtl="0" algn="l">
                        <a:spcBef>
                          <a:spcPts val="0"/>
                        </a:spcBef>
                        <a:spcAft>
                          <a:spcPts val="0"/>
                        </a:spcAft>
                        <a:buNone/>
                      </a:pPr>
                      <a:r>
                        <a:rPr lang="en" sz="1400"/>
                        <a:t>Name</a:t>
                      </a:r>
                      <a:endParaRPr sz="1100"/>
                    </a:p>
                  </a:txBody>
                  <a:tcPr marT="34300" marB="34300" marR="68600" marL="68600"/>
                </a:tc>
                <a:tc>
                  <a:txBody>
                    <a:bodyPr/>
                    <a:lstStyle/>
                    <a:p>
                      <a:pPr indent="0" lvl="0" marL="0" marR="0" rtl="0" algn="l">
                        <a:spcBef>
                          <a:spcPts val="0"/>
                        </a:spcBef>
                        <a:spcAft>
                          <a:spcPts val="0"/>
                        </a:spcAft>
                        <a:buNone/>
                      </a:pPr>
                      <a:r>
                        <a:rPr lang="en" sz="1400"/>
                        <a:t>Title</a:t>
                      </a:r>
                      <a:endParaRPr sz="1100"/>
                    </a:p>
                  </a:txBody>
                  <a:tcPr marT="34300" marB="34300" marR="68600" marL="68600"/>
                </a:tc>
                <a:tc>
                  <a:txBody>
                    <a:bodyPr/>
                    <a:lstStyle/>
                    <a:p>
                      <a:pPr indent="0" lvl="0" marL="0" marR="0" rtl="0" algn="l">
                        <a:spcBef>
                          <a:spcPts val="0"/>
                        </a:spcBef>
                        <a:spcAft>
                          <a:spcPts val="0"/>
                        </a:spcAft>
                        <a:buNone/>
                      </a:pPr>
                      <a:r>
                        <a:rPr lang="en" sz="1400"/>
                        <a:t>Frequency</a:t>
                      </a:r>
                      <a:endParaRPr sz="1100"/>
                    </a:p>
                  </a:txBody>
                  <a:tcPr marT="34300" marB="34300" marR="68600" marL="68600"/>
                </a:tc>
                <a:tc>
                  <a:txBody>
                    <a:bodyPr/>
                    <a:lstStyle/>
                    <a:p>
                      <a:pPr indent="0" lvl="0" marL="0" marR="0" rtl="0" algn="l">
                        <a:spcBef>
                          <a:spcPts val="0"/>
                        </a:spcBef>
                        <a:spcAft>
                          <a:spcPts val="0"/>
                        </a:spcAft>
                        <a:buNone/>
                      </a:pPr>
                      <a:r>
                        <a:rPr lang="en" sz="1400"/>
                        <a:t>Format, Channel</a:t>
                      </a:r>
                      <a:endParaRPr sz="1100"/>
                    </a:p>
                  </a:txBody>
                  <a:tcPr marT="34300" marB="34300" marR="68600" marL="68600"/>
                </a:tc>
                <a:tc>
                  <a:txBody>
                    <a:bodyPr/>
                    <a:lstStyle/>
                    <a:p>
                      <a:pPr indent="0" lvl="0" marL="0" marR="0" rtl="0" algn="l">
                        <a:spcBef>
                          <a:spcPts val="0"/>
                        </a:spcBef>
                        <a:spcAft>
                          <a:spcPts val="0"/>
                        </a:spcAft>
                        <a:buNone/>
                      </a:pPr>
                      <a:r>
                        <a:rPr lang="en" sz="1400"/>
                        <a:t>Notes</a:t>
                      </a:r>
                      <a:endParaRPr sz="1100"/>
                    </a:p>
                  </a:txBody>
                  <a:tcPr marT="34300" marB="34300" marR="68600" marL="68600"/>
                </a:tc>
              </a:tr>
              <a:tr h="278125">
                <a:tc>
                  <a:txBody>
                    <a:bodyPr/>
                    <a:lstStyle/>
                    <a:p>
                      <a:pPr indent="0" lvl="0" marL="0" marR="0" rtl="0" algn="l">
                        <a:spcBef>
                          <a:spcPts val="0"/>
                        </a:spcBef>
                        <a:spcAft>
                          <a:spcPts val="0"/>
                        </a:spcAft>
                        <a:buNone/>
                      </a:pPr>
                      <a:r>
                        <a:rPr lang="en" sz="1400"/>
                        <a:t>Maddalena Romano</a:t>
                      </a:r>
                      <a:endParaRPr sz="1100"/>
                    </a:p>
                  </a:txBody>
                  <a:tcPr marT="34300" marB="34300" marR="68600" marL="68600"/>
                </a:tc>
                <a:tc>
                  <a:txBody>
                    <a:bodyPr/>
                    <a:lstStyle/>
                    <a:p>
                      <a:pPr indent="0" lvl="0" marL="0" marR="0" rtl="0" algn="l">
                        <a:spcBef>
                          <a:spcPts val="0"/>
                        </a:spcBef>
                        <a:spcAft>
                          <a:spcPts val="0"/>
                        </a:spcAft>
                        <a:buNone/>
                      </a:pPr>
                      <a:r>
                        <a:rPr lang="en" sz="1400"/>
                        <a:t>Sponsor, Stakeholder</a:t>
                      </a:r>
                      <a:endParaRPr sz="1100"/>
                    </a:p>
                  </a:txBody>
                  <a:tcPr marT="34300" marB="34300" marR="68600" marL="68600"/>
                </a:tc>
                <a:tc>
                  <a:txBody>
                    <a:bodyPr/>
                    <a:lstStyle/>
                    <a:p>
                      <a:pPr indent="0" lvl="0" marL="0" marR="0" rtl="0" algn="l">
                        <a:spcBef>
                          <a:spcPts val="0"/>
                        </a:spcBef>
                        <a:spcAft>
                          <a:spcPts val="0"/>
                        </a:spcAft>
                        <a:buNone/>
                      </a:pPr>
                      <a:r>
                        <a:rPr lang="en" sz="1400"/>
                        <a:t>Weekly</a:t>
                      </a:r>
                      <a:endParaRPr sz="1100"/>
                    </a:p>
                  </a:txBody>
                  <a:tcPr marT="34300" marB="34300" marR="68600" marL="68600"/>
                </a:tc>
                <a:tc>
                  <a:txBody>
                    <a:bodyPr/>
                    <a:lstStyle/>
                    <a:p>
                      <a:pPr indent="0" lvl="0" marL="0" marR="0" rtl="0" algn="l">
                        <a:spcBef>
                          <a:spcPts val="0"/>
                        </a:spcBef>
                        <a:spcAft>
                          <a:spcPts val="0"/>
                        </a:spcAft>
                        <a:buNone/>
                      </a:pPr>
                      <a:r>
                        <a:rPr lang="en" sz="1400"/>
                        <a:t>Presentations via Zoom, other issues via email</a:t>
                      </a:r>
                      <a:endParaRPr sz="1100"/>
                    </a:p>
                  </a:txBody>
                  <a:tcPr marT="34300" marB="34300" marR="68600" marL="68600"/>
                </a:tc>
                <a:tc>
                  <a:txBody>
                    <a:bodyPr/>
                    <a:lstStyle/>
                    <a:p>
                      <a:pPr indent="0" lvl="0" marL="0" marR="0" rtl="0" algn="l">
                        <a:spcBef>
                          <a:spcPts val="0"/>
                        </a:spcBef>
                        <a:spcAft>
                          <a:spcPts val="0"/>
                        </a:spcAft>
                        <a:buNone/>
                      </a:pPr>
                      <a:r>
                        <a:t/>
                      </a:r>
                      <a:endParaRPr sz="1400"/>
                    </a:p>
                  </a:txBody>
                  <a:tcPr marT="34300" marB="34300" marR="68600" marL="68600"/>
                </a:tc>
              </a:tr>
              <a:tr h="278125">
                <a:tc>
                  <a:txBody>
                    <a:bodyPr/>
                    <a:lstStyle/>
                    <a:p>
                      <a:pPr indent="0" lvl="0" marL="0" marR="0" rtl="0" algn="l">
                        <a:spcBef>
                          <a:spcPts val="0"/>
                        </a:spcBef>
                        <a:spcAft>
                          <a:spcPts val="0"/>
                        </a:spcAft>
                        <a:buNone/>
                      </a:pPr>
                      <a:r>
                        <a:rPr lang="en" sz="1400"/>
                        <a:t>Bill Harrison</a:t>
                      </a:r>
                      <a:endParaRPr sz="1100"/>
                    </a:p>
                  </a:txBody>
                  <a:tcPr marT="34300" marB="34300" marR="68600" marL="68600"/>
                </a:tc>
                <a:tc>
                  <a:txBody>
                    <a:bodyPr/>
                    <a:lstStyle/>
                    <a:p>
                      <a:pPr indent="0" lvl="0" marL="0" marR="0" rtl="0" algn="l">
                        <a:spcBef>
                          <a:spcPts val="0"/>
                        </a:spcBef>
                        <a:spcAft>
                          <a:spcPts val="0"/>
                        </a:spcAft>
                        <a:buNone/>
                      </a:pPr>
                      <a:r>
                        <a:rPr lang="en" sz="1400"/>
                        <a:t>Stakeholder</a:t>
                      </a:r>
                      <a:endParaRPr sz="1100"/>
                    </a:p>
                  </a:txBody>
                  <a:tcPr marT="34300" marB="34300" marR="68600" marL="68600"/>
                </a:tc>
                <a:tc>
                  <a:txBody>
                    <a:bodyPr/>
                    <a:lstStyle/>
                    <a:p>
                      <a:pPr indent="0" lvl="0" marL="0" marR="0" rtl="0" algn="l">
                        <a:spcBef>
                          <a:spcPts val="0"/>
                        </a:spcBef>
                        <a:spcAft>
                          <a:spcPts val="0"/>
                        </a:spcAft>
                        <a:buNone/>
                      </a:pPr>
                      <a:r>
                        <a:rPr lang="en" sz="1400"/>
                        <a:t>Asynchronous</a:t>
                      </a:r>
                      <a:endParaRPr sz="1100"/>
                    </a:p>
                  </a:txBody>
                  <a:tcPr marT="34300" marB="34300" marR="68600" marL="68600"/>
                </a:tc>
                <a:tc>
                  <a:txBody>
                    <a:bodyPr/>
                    <a:lstStyle/>
                    <a:p>
                      <a:pPr indent="0" lvl="0" marL="0" marR="0" rtl="0" algn="l">
                        <a:spcBef>
                          <a:spcPts val="0"/>
                        </a:spcBef>
                        <a:spcAft>
                          <a:spcPts val="0"/>
                        </a:spcAft>
                        <a:buNone/>
                      </a:pPr>
                      <a:r>
                        <a:rPr lang="en" sz="1400"/>
                        <a:t>Presentations via Zoom if present, other issues via email as needed</a:t>
                      </a:r>
                      <a:endParaRPr sz="1100"/>
                    </a:p>
                  </a:txBody>
                  <a:tcPr marT="34300" marB="34300" marR="68600" marL="68600"/>
                </a:tc>
                <a:tc>
                  <a:txBody>
                    <a:bodyPr/>
                    <a:lstStyle/>
                    <a:p>
                      <a:pPr indent="0" lvl="0" marL="0" marR="0" rtl="0" algn="l">
                        <a:spcBef>
                          <a:spcPts val="0"/>
                        </a:spcBef>
                        <a:spcAft>
                          <a:spcPts val="0"/>
                        </a:spcAft>
                        <a:buNone/>
                      </a:pPr>
                      <a:r>
                        <a:t/>
                      </a:r>
                      <a:endParaRPr sz="1400"/>
                    </a:p>
                  </a:txBody>
                  <a:tcPr marT="34300" marB="34300" marR="68600" marL="686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Questions, contact</a:t>
            </a:r>
            <a:endParaRPr/>
          </a:p>
        </p:txBody>
      </p:sp>
      <p:sp>
        <p:nvSpPr>
          <p:cNvPr id="195" name="Google Shape;195;p33"/>
          <p:cNvSpPr txBox="1"/>
          <p:nvPr>
            <p:ph idx="1" type="body"/>
          </p:nvPr>
        </p:nvSpPr>
        <p:spPr>
          <a:xfrm>
            <a:off x="628650" y="1268016"/>
            <a:ext cx="7886700" cy="326350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rPr lang="en" sz="2200"/>
              <a:t>Contact info (Jason Wu): </a:t>
            </a:r>
            <a:endParaRPr sz="2200"/>
          </a:p>
          <a:p>
            <a:pPr indent="0" lvl="0" marL="0" rtl="0" algn="l">
              <a:lnSpc>
                <a:spcPct val="90000"/>
              </a:lnSpc>
              <a:spcBef>
                <a:spcPts val="800"/>
              </a:spcBef>
              <a:spcAft>
                <a:spcPts val="0"/>
              </a:spcAft>
              <a:buClr>
                <a:schemeClr val="dk1"/>
              </a:buClr>
              <a:buSzPts val="2100"/>
              <a:buNone/>
            </a:pPr>
            <a:r>
              <a:rPr lang="en" sz="2200"/>
              <a:t>(347)274-4302, </a:t>
            </a:r>
            <a:r>
              <a:rPr lang="en" sz="2200" u="sng">
                <a:solidFill>
                  <a:schemeClr val="hlink"/>
                </a:solidFill>
                <a:hlinkClick r:id="rId3"/>
              </a:rPr>
              <a:t>zehong.wu@macaulay.cuny.edu</a:t>
            </a:r>
            <a:endParaRPr sz="2200"/>
          </a:p>
          <a:p>
            <a:pPr indent="0" lvl="0" marL="0" rtl="0" algn="l">
              <a:lnSpc>
                <a:spcPct val="90000"/>
              </a:lnSpc>
              <a:spcBef>
                <a:spcPts val="800"/>
              </a:spcBef>
              <a:spcAft>
                <a:spcPts val="0"/>
              </a:spcAft>
              <a:buClr>
                <a:schemeClr val="dk1"/>
              </a:buClr>
              <a:buSzPts val="2100"/>
              <a:buNone/>
            </a:pPr>
            <a:r>
              <a:t/>
            </a:r>
            <a:endParaRPr sz="2200"/>
          </a:p>
          <a:p>
            <a:pPr indent="0" lvl="0" marL="0" rtl="0" algn="l">
              <a:lnSpc>
                <a:spcPct val="90000"/>
              </a:lnSpc>
              <a:spcBef>
                <a:spcPts val="800"/>
              </a:spcBef>
              <a:spcAft>
                <a:spcPts val="0"/>
              </a:spcAft>
              <a:buClr>
                <a:schemeClr val="dk1"/>
              </a:buClr>
              <a:buSzPts val="2100"/>
              <a:buNone/>
            </a:pPr>
            <a:r>
              <a:rPr lang="en" sz="2200"/>
              <a:t>Contact info (Hyunsoo Lee):</a:t>
            </a:r>
            <a:endParaRPr sz="2200"/>
          </a:p>
          <a:p>
            <a:pPr indent="0" lvl="0" marL="0" rtl="0" algn="l">
              <a:lnSpc>
                <a:spcPct val="90000"/>
              </a:lnSpc>
              <a:spcBef>
                <a:spcPts val="800"/>
              </a:spcBef>
              <a:spcAft>
                <a:spcPts val="0"/>
              </a:spcAft>
              <a:buClr>
                <a:schemeClr val="dk1"/>
              </a:buClr>
              <a:buSzPts val="2100"/>
              <a:buNone/>
            </a:pPr>
            <a:r>
              <a:rPr lang="en" sz="2200" u="sng">
                <a:solidFill>
                  <a:schemeClr val="hlink"/>
                </a:solidFill>
                <a:hlinkClick r:id="rId4"/>
              </a:rPr>
              <a:t>hsleenet@gmail.com</a:t>
            </a:r>
            <a:endParaRPr sz="2200"/>
          </a:p>
          <a:p>
            <a:pPr indent="0" lvl="0" marL="0" rtl="0" algn="l">
              <a:lnSpc>
                <a:spcPct val="90000"/>
              </a:lnSpc>
              <a:spcBef>
                <a:spcPts val="800"/>
              </a:spcBef>
              <a:spcAft>
                <a:spcPts val="0"/>
              </a:spcAft>
              <a:buClr>
                <a:schemeClr val="dk1"/>
              </a:buClr>
              <a:buSzPts val="2100"/>
              <a:buNone/>
            </a:pPr>
            <a:r>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