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1"/>
  </p:notesMasterIdLst>
  <p:sldIdLst>
    <p:sldId id="256" r:id="rId3"/>
    <p:sldId id="257" r:id="rId4"/>
    <p:sldId id="258" r:id="rId5"/>
    <p:sldId id="259" r:id="rId6"/>
    <p:sldId id="262" r:id="rId7"/>
    <p:sldId id="264" r:id="rId8"/>
    <p:sldId id="263" r:id="rId9"/>
    <p:sldId id="261"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EAA0E2-71DC-4C28-98BA-1797BD257BA5}">
  <a:tblStyle styleId="{E9EAA0E2-71DC-4C28-98BA-1797BD257BA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3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de597b267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1de597b267_2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de597b267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11de597b267_2_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de597b267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11de597b267_2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de597b267_7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11de597b267_7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de597b267_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11de597b267_7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de597b267_7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11de597b267_7_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de597b267_7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11de597b267_7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de597b267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11de597b267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mailto:zehong.wu@macaulay.cuny.edu"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mailto:hsleenet@gmail.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a:buNone/>
            </a:pPr>
            <a:r>
              <a:rPr lang="en"/>
              <a:t>Project Progress Report</a:t>
            </a:r>
            <a:endParaRPr/>
          </a:p>
        </p:txBody>
      </p:sp>
      <p:sp>
        <p:nvSpPr>
          <p:cNvPr id="130" name="Google Shape;130;p25"/>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1800"/>
              <a:buNone/>
            </a:pPr>
            <a:r>
              <a:rPr lang="en"/>
              <a:t>DOT Traffic Ops database migration project</a:t>
            </a:r>
            <a:endParaRPr/>
          </a:p>
          <a:p>
            <a:pPr marL="0" lvl="0" indent="0" algn="ctr" rtl="0">
              <a:lnSpc>
                <a:spcPct val="90000"/>
              </a:lnSpc>
              <a:spcBef>
                <a:spcPts val="800"/>
              </a:spcBef>
              <a:spcAft>
                <a:spcPts val="0"/>
              </a:spcAft>
              <a:buClr>
                <a:schemeClr val="dk1"/>
              </a:buClr>
              <a:buSzPts val="1800"/>
              <a:buNone/>
            </a:pPr>
            <a:r>
              <a:rPr lang="en"/>
              <a:t>Jason Wu, Hyunsoo Lee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Background, Goals, Objectives</a:t>
            </a:r>
            <a:endParaRPr/>
          </a:p>
        </p:txBody>
      </p:sp>
      <p:sp>
        <p:nvSpPr>
          <p:cNvPr id="136" name="Google Shape;136;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en"/>
              <a:t>Background: The current database that NYC DOT Traffic Ops is using to store relevant information on crossing signals is slow to respond to input, takes up excessive and redundant storage, is user unfriendly, and requires dedicated maintenance.</a:t>
            </a:r>
            <a:endParaRPr/>
          </a:p>
          <a:p>
            <a:pPr marL="177800" lvl="0" indent="-171450" algn="l" rtl="0">
              <a:lnSpc>
                <a:spcPct val="90000"/>
              </a:lnSpc>
              <a:spcBef>
                <a:spcPts val="800"/>
              </a:spcBef>
              <a:spcAft>
                <a:spcPts val="0"/>
              </a:spcAft>
              <a:buClr>
                <a:schemeClr val="dk1"/>
              </a:buClr>
              <a:buSzPts val="2100"/>
              <a:buChar char="•"/>
            </a:pPr>
            <a:r>
              <a:rPr lang="en"/>
              <a:t>This project intends to resolve this problem by creating a new database and User Interface that will replace the existing database and UI and port over all existing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Updates</a:t>
            </a:r>
            <a:endParaRPr/>
          </a:p>
        </p:txBody>
      </p:sp>
      <p:sp>
        <p:nvSpPr>
          <p:cNvPr id="142" name="Google Shape;142;p2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en-US" dirty="0"/>
              <a:t>We have implemented functionality for displaying portions of or the entirety of the database. The user can toggle between different subsets of the database to be shown via various buttons.</a:t>
            </a:r>
          </a:p>
          <a:p>
            <a:pPr marL="177800" lvl="0" indent="-171450" algn="l" rtl="0">
              <a:lnSpc>
                <a:spcPct val="90000"/>
              </a:lnSpc>
              <a:spcBef>
                <a:spcPts val="0"/>
              </a:spcBef>
              <a:spcAft>
                <a:spcPts val="0"/>
              </a:spcAft>
              <a:buClr>
                <a:schemeClr val="dk1"/>
              </a:buClr>
              <a:buSzPts val="2100"/>
              <a:buChar char="•"/>
            </a:pPr>
            <a:r>
              <a:rPr lang="en-US" dirty="0"/>
              <a:t>Screenshot for this is in the next slide.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Screenshots</a:t>
            </a:r>
            <a:endParaRPr/>
          </a:p>
        </p:txBody>
      </p:sp>
      <p:sp>
        <p:nvSpPr>
          <p:cNvPr id="148" name="Google Shape;148;p28"/>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r>
              <a:rPr lang="en" sz="2200"/>
              <a:t> </a:t>
            </a:r>
            <a:endParaRPr sz="2200"/>
          </a:p>
        </p:txBody>
      </p:sp>
      <p:pic>
        <p:nvPicPr>
          <p:cNvPr id="3" name="Picture 2" descr="Graphical user interface&#10;&#10;Description automatically generated">
            <a:extLst>
              <a:ext uri="{FF2B5EF4-FFF2-40B4-BE49-F238E27FC236}">
                <a16:creationId xmlns:a16="http://schemas.microsoft.com/office/drawing/2014/main" id="{1BE54215-44A9-4D68-8537-C4E95CD4E894}"/>
              </a:ext>
            </a:extLst>
          </p:cNvPr>
          <p:cNvPicPr>
            <a:picLocks noChangeAspect="1"/>
          </p:cNvPicPr>
          <p:nvPr/>
        </p:nvPicPr>
        <p:blipFill>
          <a:blip r:embed="rId3"/>
          <a:stretch>
            <a:fillRect/>
          </a:stretch>
        </p:blipFill>
        <p:spPr>
          <a:xfrm>
            <a:off x="539819" y="985837"/>
            <a:ext cx="3813841" cy="38838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Current work breakdown</a:t>
            </a:r>
            <a:endParaRPr/>
          </a:p>
        </p:txBody>
      </p:sp>
      <p:sp>
        <p:nvSpPr>
          <p:cNvPr id="181" name="Google Shape;181;p31"/>
          <p:cNvSpPr txBox="1">
            <a:spLocks noGrp="1"/>
          </p:cNvSpPr>
          <p:nvPr>
            <p:ph type="body" idx="1"/>
          </p:nvPr>
        </p:nvSpPr>
        <p:spPr>
          <a:xfrm>
            <a:off x="628650" y="969886"/>
            <a:ext cx="7886700" cy="41574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r>
              <a:rPr lang="en" sz="1100"/>
              <a:t> </a:t>
            </a:r>
            <a:endParaRPr sz="1100"/>
          </a:p>
        </p:txBody>
      </p:sp>
      <p:pic>
        <p:nvPicPr>
          <p:cNvPr id="3" name="Picture 2">
            <a:extLst>
              <a:ext uri="{FF2B5EF4-FFF2-40B4-BE49-F238E27FC236}">
                <a16:creationId xmlns:a16="http://schemas.microsoft.com/office/drawing/2014/main" id="{4E5FB546-8570-4720-B04C-AFC1B4AFC953}"/>
              </a:ext>
            </a:extLst>
          </p:cNvPr>
          <p:cNvPicPr>
            <a:picLocks noChangeAspect="1"/>
          </p:cNvPicPr>
          <p:nvPr/>
        </p:nvPicPr>
        <p:blipFill>
          <a:blip r:embed="rId3"/>
          <a:stretch>
            <a:fillRect/>
          </a:stretch>
        </p:blipFill>
        <p:spPr>
          <a:xfrm>
            <a:off x="628650" y="962025"/>
            <a:ext cx="5981700" cy="41814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Questions, contact</a:t>
            </a:r>
            <a:endParaRPr/>
          </a:p>
        </p:txBody>
      </p:sp>
      <p:sp>
        <p:nvSpPr>
          <p:cNvPr id="195" name="Google Shape;195;p33"/>
          <p:cNvSpPr txBox="1">
            <a:spLocks noGrp="1"/>
          </p:cNvSpPr>
          <p:nvPr>
            <p:ph type="body" idx="1"/>
          </p:nvPr>
        </p:nvSpPr>
        <p:spPr>
          <a:xfrm>
            <a:off x="628650" y="1268016"/>
            <a:ext cx="7886700" cy="3263504"/>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r>
              <a:rPr lang="en" sz="2200"/>
              <a:t>Contact info (Jason Wu): </a:t>
            </a:r>
            <a:endParaRPr sz="2200"/>
          </a:p>
          <a:p>
            <a:pPr marL="0" lvl="0" indent="0" algn="l" rtl="0">
              <a:lnSpc>
                <a:spcPct val="90000"/>
              </a:lnSpc>
              <a:spcBef>
                <a:spcPts val="800"/>
              </a:spcBef>
              <a:spcAft>
                <a:spcPts val="0"/>
              </a:spcAft>
              <a:buClr>
                <a:schemeClr val="dk1"/>
              </a:buClr>
              <a:buSzPts val="2100"/>
              <a:buNone/>
            </a:pPr>
            <a:r>
              <a:rPr lang="en" sz="2200"/>
              <a:t>(347)274-4302, </a:t>
            </a:r>
            <a:r>
              <a:rPr lang="en" sz="2200" u="sng">
                <a:solidFill>
                  <a:schemeClr val="hlink"/>
                </a:solidFill>
                <a:hlinkClick r:id="rId3"/>
              </a:rPr>
              <a:t>zehong.wu@macaulay.cuny.edu</a:t>
            </a:r>
            <a:endParaRPr sz="2200"/>
          </a:p>
          <a:p>
            <a:pPr marL="0" lvl="0" indent="0" algn="l" rtl="0">
              <a:lnSpc>
                <a:spcPct val="90000"/>
              </a:lnSpc>
              <a:spcBef>
                <a:spcPts val="800"/>
              </a:spcBef>
              <a:spcAft>
                <a:spcPts val="0"/>
              </a:spcAft>
              <a:buClr>
                <a:schemeClr val="dk1"/>
              </a:buClr>
              <a:buSzPts val="2100"/>
              <a:buNone/>
            </a:pPr>
            <a:endParaRPr sz="2200"/>
          </a:p>
          <a:p>
            <a:pPr marL="0" lvl="0" indent="0" algn="l" rtl="0">
              <a:lnSpc>
                <a:spcPct val="90000"/>
              </a:lnSpc>
              <a:spcBef>
                <a:spcPts val="800"/>
              </a:spcBef>
              <a:spcAft>
                <a:spcPts val="0"/>
              </a:spcAft>
              <a:buClr>
                <a:schemeClr val="dk1"/>
              </a:buClr>
              <a:buSzPts val="2100"/>
              <a:buNone/>
            </a:pPr>
            <a:r>
              <a:rPr lang="en" sz="2200"/>
              <a:t>Contact info (Hyunsoo Lee):</a:t>
            </a:r>
            <a:endParaRPr sz="2200"/>
          </a:p>
          <a:p>
            <a:pPr marL="0" lvl="0" indent="0" algn="l" rtl="0">
              <a:lnSpc>
                <a:spcPct val="90000"/>
              </a:lnSpc>
              <a:spcBef>
                <a:spcPts val="800"/>
              </a:spcBef>
              <a:spcAft>
                <a:spcPts val="0"/>
              </a:spcAft>
              <a:buClr>
                <a:schemeClr val="dk1"/>
              </a:buClr>
              <a:buSzPts val="2100"/>
              <a:buNone/>
            </a:pPr>
            <a:r>
              <a:rPr lang="en" sz="2200" u="sng">
                <a:solidFill>
                  <a:schemeClr val="hlink"/>
                </a:solidFill>
                <a:hlinkClick r:id="rId4"/>
              </a:rPr>
              <a:t>hsleenet@gmail.com</a:t>
            </a:r>
            <a:endParaRPr sz="2200"/>
          </a:p>
          <a:p>
            <a:pPr marL="0" lvl="0" indent="0" algn="l" rtl="0">
              <a:lnSpc>
                <a:spcPct val="90000"/>
              </a:lnSpc>
              <a:spcBef>
                <a:spcPts val="800"/>
              </a:spcBef>
              <a:spcAft>
                <a:spcPts val="0"/>
              </a:spcAft>
              <a:buClr>
                <a:schemeClr val="dk1"/>
              </a:buClr>
              <a:buSzPts val="2100"/>
              <a:buNone/>
            </a:pP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Communication Plan</a:t>
            </a:r>
            <a:endParaRPr/>
          </a:p>
        </p:txBody>
      </p:sp>
      <p:graphicFrame>
        <p:nvGraphicFramePr>
          <p:cNvPr id="188" name="Google Shape;188;p32"/>
          <p:cNvGraphicFramePr/>
          <p:nvPr/>
        </p:nvGraphicFramePr>
        <p:xfrm>
          <a:off x="628674" y="3068562"/>
          <a:ext cx="7886650" cy="1485960"/>
        </p:xfrm>
        <a:graphic>
          <a:graphicData uri="http://schemas.openxmlformats.org/drawingml/2006/table">
            <a:tbl>
              <a:tblPr firstRow="1" bandRow="1">
                <a:noFill/>
                <a:tableStyleId>{E9EAA0E2-71DC-4C28-98BA-1797BD257BA5}</a:tableStyleId>
              </a:tblPr>
              <a:tblGrid>
                <a:gridCol w="1259625">
                  <a:extLst>
                    <a:ext uri="{9D8B030D-6E8A-4147-A177-3AD203B41FA5}">
                      <a16:colId xmlns:a16="http://schemas.microsoft.com/office/drawing/2014/main" val="20000"/>
                    </a:ext>
                  </a:extLst>
                </a:gridCol>
                <a:gridCol w="1033400">
                  <a:extLst>
                    <a:ext uri="{9D8B030D-6E8A-4147-A177-3AD203B41FA5}">
                      <a16:colId xmlns:a16="http://schemas.microsoft.com/office/drawing/2014/main" val="20001"/>
                    </a:ext>
                  </a:extLst>
                </a:gridCol>
                <a:gridCol w="1146125">
                  <a:extLst>
                    <a:ext uri="{9D8B030D-6E8A-4147-A177-3AD203B41FA5}">
                      <a16:colId xmlns:a16="http://schemas.microsoft.com/office/drawing/2014/main" val="20002"/>
                    </a:ext>
                  </a:extLst>
                </a:gridCol>
                <a:gridCol w="1756775">
                  <a:extLst>
                    <a:ext uri="{9D8B030D-6E8A-4147-A177-3AD203B41FA5}">
                      <a16:colId xmlns:a16="http://schemas.microsoft.com/office/drawing/2014/main" val="20003"/>
                    </a:ext>
                  </a:extLst>
                </a:gridCol>
                <a:gridCol w="1376275">
                  <a:extLst>
                    <a:ext uri="{9D8B030D-6E8A-4147-A177-3AD203B41FA5}">
                      <a16:colId xmlns:a16="http://schemas.microsoft.com/office/drawing/2014/main" val="20004"/>
                    </a:ext>
                  </a:extLst>
                </a:gridCol>
                <a:gridCol w="1314450">
                  <a:extLst>
                    <a:ext uri="{9D8B030D-6E8A-4147-A177-3AD203B41FA5}">
                      <a16:colId xmlns:a16="http://schemas.microsoft.com/office/drawing/2014/main" val="20005"/>
                    </a:ext>
                  </a:extLst>
                </a:gridCol>
              </a:tblGrid>
              <a:tr h="278125">
                <a:tc>
                  <a:txBody>
                    <a:bodyPr/>
                    <a:lstStyle/>
                    <a:p>
                      <a:pPr marL="0" marR="0" lvl="0" indent="0" algn="l" rtl="0">
                        <a:spcBef>
                          <a:spcPts val="0"/>
                        </a:spcBef>
                        <a:spcAft>
                          <a:spcPts val="0"/>
                        </a:spcAft>
                        <a:buNone/>
                      </a:pPr>
                      <a:r>
                        <a:rPr lang="en" sz="1400" u="none" strike="noStrike" cap="none"/>
                        <a:t>Type</a:t>
                      </a:r>
                      <a:endParaRPr sz="1100"/>
                    </a:p>
                  </a:txBody>
                  <a:tcPr marL="68600" marR="68600" marT="34300" marB="34300"/>
                </a:tc>
                <a:tc>
                  <a:txBody>
                    <a:bodyPr/>
                    <a:lstStyle/>
                    <a:p>
                      <a:pPr marL="0" marR="0" lvl="0" indent="0" algn="l" rtl="0">
                        <a:spcBef>
                          <a:spcPts val="0"/>
                        </a:spcBef>
                        <a:spcAft>
                          <a:spcPts val="0"/>
                        </a:spcAft>
                        <a:buNone/>
                      </a:pPr>
                      <a:r>
                        <a:rPr lang="en" sz="1400"/>
                        <a:t>Method</a:t>
                      </a:r>
                      <a:endParaRPr sz="1100"/>
                    </a:p>
                  </a:txBody>
                  <a:tcPr marL="68600" marR="68600" marT="34300" marB="34300"/>
                </a:tc>
                <a:tc>
                  <a:txBody>
                    <a:bodyPr/>
                    <a:lstStyle/>
                    <a:p>
                      <a:pPr marL="0" marR="0" lvl="0" indent="0" algn="l" rtl="0">
                        <a:spcBef>
                          <a:spcPts val="0"/>
                        </a:spcBef>
                        <a:spcAft>
                          <a:spcPts val="0"/>
                        </a:spcAft>
                        <a:buNone/>
                      </a:pPr>
                      <a:r>
                        <a:rPr lang="en" sz="1400"/>
                        <a:t>Frequency</a:t>
                      </a:r>
                      <a:endParaRPr sz="1100"/>
                    </a:p>
                  </a:txBody>
                  <a:tcPr marL="68600" marR="68600" marT="34300" marB="34300"/>
                </a:tc>
                <a:tc>
                  <a:txBody>
                    <a:bodyPr/>
                    <a:lstStyle/>
                    <a:p>
                      <a:pPr marL="0" marR="0" lvl="0" indent="0" algn="l" rtl="0">
                        <a:spcBef>
                          <a:spcPts val="0"/>
                        </a:spcBef>
                        <a:spcAft>
                          <a:spcPts val="0"/>
                        </a:spcAft>
                        <a:buNone/>
                      </a:pPr>
                      <a:r>
                        <a:rPr lang="en" sz="1400"/>
                        <a:t>Goal</a:t>
                      </a:r>
                      <a:endParaRPr sz="1100"/>
                    </a:p>
                  </a:txBody>
                  <a:tcPr marL="68600" marR="68600" marT="34300" marB="34300"/>
                </a:tc>
                <a:tc>
                  <a:txBody>
                    <a:bodyPr/>
                    <a:lstStyle/>
                    <a:p>
                      <a:pPr marL="0" marR="0" lvl="0" indent="0" algn="l" rtl="0">
                        <a:spcBef>
                          <a:spcPts val="0"/>
                        </a:spcBef>
                        <a:spcAft>
                          <a:spcPts val="0"/>
                        </a:spcAft>
                        <a:buNone/>
                      </a:pPr>
                      <a:r>
                        <a:rPr lang="en" sz="1400"/>
                        <a:t>Owner</a:t>
                      </a:r>
                      <a:endParaRPr sz="1100"/>
                    </a:p>
                  </a:txBody>
                  <a:tcPr marL="68600" marR="68600" marT="34300" marB="34300"/>
                </a:tc>
                <a:tc>
                  <a:txBody>
                    <a:bodyPr/>
                    <a:lstStyle/>
                    <a:p>
                      <a:pPr marL="0" marR="0" lvl="0" indent="0" algn="l" rtl="0">
                        <a:spcBef>
                          <a:spcPts val="0"/>
                        </a:spcBef>
                        <a:spcAft>
                          <a:spcPts val="0"/>
                        </a:spcAft>
                        <a:buNone/>
                      </a:pPr>
                      <a:r>
                        <a:rPr lang="en" sz="1400"/>
                        <a:t>Audience</a:t>
                      </a:r>
                      <a:endParaRPr sz="1100"/>
                    </a:p>
                  </a:txBody>
                  <a:tcPr marL="68600" marR="68600" marT="34300" marB="34300"/>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 sz="1400"/>
                        <a:t>Progress Report</a:t>
                      </a:r>
                      <a:endParaRPr sz="1100"/>
                    </a:p>
                  </a:txBody>
                  <a:tcPr marL="68600" marR="68600" marT="34300" marB="34300"/>
                </a:tc>
                <a:tc>
                  <a:txBody>
                    <a:bodyPr/>
                    <a:lstStyle/>
                    <a:p>
                      <a:pPr marL="0" marR="0" lvl="0" indent="0" algn="l" rtl="0">
                        <a:spcBef>
                          <a:spcPts val="0"/>
                        </a:spcBef>
                        <a:spcAft>
                          <a:spcPts val="0"/>
                        </a:spcAft>
                        <a:buNone/>
                      </a:pPr>
                      <a:r>
                        <a:rPr lang="en" sz="1400"/>
                        <a:t>Presentation via Zoom</a:t>
                      </a:r>
                      <a:endParaRPr sz="1100"/>
                    </a:p>
                  </a:txBody>
                  <a:tcPr marL="68600" marR="68600" marT="34300" marB="34300"/>
                </a:tc>
                <a:tc>
                  <a:txBody>
                    <a:bodyPr/>
                    <a:lstStyle/>
                    <a:p>
                      <a:pPr marL="0" marR="0" lvl="0" indent="0" algn="l" rtl="0">
                        <a:spcBef>
                          <a:spcPts val="0"/>
                        </a:spcBef>
                        <a:spcAft>
                          <a:spcPts val="0"/>
                        </a:spcAft>
                        <a:buNone/>
                      </a:pPr>
                      <a:r>
                        <a:rPr lang="en" sz="1400"/>
                        <a:t>Weekly, every Wednesday</a:t>
                      </a:r>
                      <a:endParaRPr sz="1100"/>
                    </a:p>
                  </a:txBody>
                  <a:tcPr marL="68600" marR="68600" marT="34300" marB="34300"/>
                </a:tc>
                <a:tc>
                  <a:txBody>
                    <a:bodyPr/>
                    <a:lstStyle/>
                    <a:p>
                      <a:pPr marL="0" marR="0" lvl="0" indent="0" algn="l" rtl="0">
                        <a:spcBef>
                          <a:spcPts val="0"/>
                        </a:spcBef>
                        <a:spcAft>
                          <a:spcPts val="0"/>
                        </a:spcAft>
                        <a:buNone/>
                      </a:pPr>
                      <a:r>
                        <a:rPr lang="en" sz="1400"/>
                        <a:t>Inform audience of the state of the project as of each report</a:t>
                      </a:r>
                      <a:endParaRPr sz="1100"/>
                    </a:p>
                  </a:txBody>
                  <a:tcPr marL="68600" marR="68600" marT="34300" marB="34300"/>
                </a:tc>
                <a:tc>
                  <a:txBody>
                    <a:bodyPr/>
                    <a:lstStyle/>
                    <a:p>
                      <a:pPr marL="0" marR="0" lvl="0" indent="0" algn="l" rtl="0">
                        <a:spcBef>
                          <a:spcPts val="0"/>
                        </a:spcBef>
                        <a:spcAft>
                          <a:spcPts val="0"/>
                        </a:spcAft>
                        <a:buNone/>
                      </a:pPr>
                      <a:r>
                        <a:rPr lang="en" sz="1400"/>
                        <a:t>Project Managers</a:t>
                      </a:r>
                      <a:endParaRPr sz="1100"/>
                    </a:p>
                  </a:txBody>
                  <a:tcPr marL="68600" marR="68600" marT="34300" marB="34300"/>
                </a:tc>
                <a:tc>
                  <a:txBody>
                    <a:bodyPr/>
                    <a:lstStyle/>
                    <a:p>
                      <a:pPr marL="0" marR="0" lvl="0" indent="0" algn="l" rtl="0">
                        <a:spcBef>
                          <a:spcPts val="0"/>
                        </a:spcBef>
                        <a:spcAft>
                          <a:spcPts val="0"/>
                        </a:spcAft>
                        <a:buNone/>
                      </a:pPr>
                      <a:r>
                        <a:rPr lang="en" sz="1400"/>
                        <a:t>Stakeholders, Customers</a:t>
                      </a:r>
                      <a:endParaRPr sz="1100"/>
                    </a:p>
                  </a:txBody>
                  <a:tcPr marL="68600" marR="68600" marT="34300" marB="34300"/>
                </a:tc>
                <a:extLst>
                  <a:ext uri="{0D108BD9-81ED-4DB2-BD59-A6C34878D82A}">
                    <a16:rowId xmlns:a16="http://schemas.microsoft.com/office/drawing/2014/main" val="10001"/>
                  </a:ext>
                </a:extLst>
              </a:tr>
              <a:tr h="0">
                <a:tc>
                  <a:txBody>
                    <a:bodyPr/>
                    <a:lstStyle/>
                    <a:p>
                      <a:pPr marL="0" marR="0" lvl="0" indent="0" algn="l" rtl="0">
                        <a:spcBef>
                          <a:spcPts val="0"/>
                        </a:spcBef>
                        <a:spcAft>
                          <a:spcPts val="0"/>
                        </a:spcAft>
                        <a:buNone/>
                      </a:pPr>
                      <a:endParaRPr sz="1400"/>
                    </a:p>
                  </a:txBody>
                  <a:tcPr marL="68600" marR="68600" marT="34300" marB="34300"/>
                </a:tc>
                <a:tc>
                  <a:txBody>
                    <a:bodyPr/>
                    <a:lstStyle/>
                    <a:p>
                      <a:pPr marL="0" marR="0" lvl="0" indent="0" algn="l" rtl="0">
                        <a:spcBef>
                          <a:spcPts val="0"/>
                        </a:spcBef>
                        <a:spcAft>
                          <a:spcPts val="0"/>
                        </a:spcAft>
                        <a:buNone/>
                      </a:pPr>
                      <a:endParaRPr sz="1400"/>
                    </a:p>
                  </a:txBody>
                  <a:tcPr marL="68600" marR="68600" marT="34300" marB="34300"/>
                </a:tc>
                <a:tc>
                  <a:txBody>
                    <a:bodyPr/>
                    <a:lstStyle/>
                    <a:p>
                      <a:pPr marL="0" marR="0" lvl="0" indent="0" algn="l" rtl="0">
                        <a:spcBef>
                          <a:spcPts val="0"/>
                        </a:spcBef>
                        <a:spcAft>
                          <a:spcPts val="0"/>
                        </a:spcAft>
                        <a:buNone/>
                      </a:pPr>
                      <a:endParaRPr sz="1400"/>
                    </a:p>
                  </a:txBody>
                  <a:tcPr marL="68600" marR="68600" marT="34300" marB="34300"/>
                </a:tc>
                <a:tc>
                  <a:txBody>
                    <a:bodyPr/>
                    <a:lstStyle/>
                    <a:p>
                      <a:pPr marL="0" marR="0" lvl="0" indent="0" algn="l" rtl="0">
                        <a:spcBef>
                          <a:spcPts val="0"/>
                        </a:spcBef>
                        <a:spcAft>
                          <a:spcPts val="0"/>
                        </a:spcAft>
                        <a:buNone/>
                      </a:pPr>
                      <a:endParaRPr sz="1400"/>
                    </a:p>
                  </a:txBody>
                  <a:tcPr marL="68600" marR="68600" marT="34300" marB="34300"/>
                </a:tc>
                <a:tc>
                  <a:txBody>
                    <a:bodyPr/>
                    <a:lstStyle/>
                    <a:p>
                      <a:pPr marL="0" marR="0" lvl="0" indent="0" algn="l" rtl="0">
                        <a:spcBef>
                          <a:spcPts val="0"/>
                        </a:spcBef>
                        <a:spcAft>
                          <a:spcPts val="0"/>
                        </a:spcAft>
                        <a:buNone/>
                      </a:pPr>
                      <a:endParaRPr sz="1400"/>
                    </a:p>
                  </a:txBody>
                  <a:tcPr marL="68600" marR="68600" marT="34300" marB="34300"/>
                </a:tc>
                <a:tc>
                  <a:txBody>
                    <a:bodyPr/>
                    <a:lstStyle/>
                    <a:p>
                      <a:pPr marL="0" marR="0" lvl="0" indent="0" algn="l" rtl="0">
                        <a:spcBef>
                          <a:spcPts val="0"/>
                        </a:spcBef>
                        <a:spcAft>
                          <a:spcPts val="0"/>
                        </a:spcAft>
                        <a:buNone/>
                      </a:pPr>
                      <a:endParaRPr sz="1400"/>
                    </a:p>
                  </a:txBody>
                  <a:tcPr marL="68600" marR="68600" marT="34300" marB="34300"/>
                </a:tc>
                <a:extLst>
                  <a:ext uri="{0D108BD9-81ED-4DB2-BD59-A6C34878D82A}">
                    <a16:rowId xmlns:a16="http://schemas.microsoft.com/office/drawing/2014/main" val="10002"/>
                  </a:ext>
                </a:extLst>
              </a:tr>
            </a:tbl>
          </a:graphicData>
        </a:graphic>
      </p:graphicFrame>
      <p:graphicFrame>
        <p:nvGraphicFramePr>
          <p:cNvPr id="189" name="Google Shape;189;p32"/>
          <p:cNvGraphicFramePr/>
          <p:nvPr>
            <p:extLst>
              <p:ext uri="{D42A27DB-BD31-4B8C-83A1-F6EECF244321}">
                <p14:modId xmlns:p14="http://schemas.microsoft.com/office/powerpoint/2010/main" val="1356269107"/>
              </p:ext>
            </p:extLst>
          </p:nvPr>
        </p:nvGraphicFramePr>
        <p:xfrm>
          <a:off x="628661" y="1041228"/>
          <a:ext cx="7886675" cy="1912680"/>
        </p:xfrm>
        <a:graphic>
          <a:graphicData uri="http://schemas.openxmlformats.org/drawingml/2006/table">
            <a:tbl>
              <a:tblPr firstRow="1" bandRow="1">
                <a:noFill/>
                <a:tableStyleId>{E9EAA0E2-71DC-4C28-98BA-1797BD257BA5}</a:tableStyleId>
              </a:tblPr>
              <a:tblGrid>
                <a:gridCol w="1560275">
                  <a:extLst>
                    <a:ext uri="{9D8B030D-6E8A-4147-A177-3AD203B41FA5}">
                      <a16:colId xmlns:a16="http://schemas.microsoft.com/office/drawing/2014/main" val="20000"/>
                    </a:ext>
                  </a:extLst>
                </a:gridCol>
                <a:gridCol w="967625">
                  <a:extLst>
                    <a:ext uri="{9D8B030D-6E8A-4147-A177-3AD203B41FA5}">
                      <a16:colId xmlns:a16="http://schemas.microsoft.com/office/drawing/2014/main" val="20001"/>
                    </a:ext>
                  </a:extLst>
                </a:gridCol>
                <a:gridCol w="1230675">
                  <a:extLst>
                    <a:ext uri="{9D8B030D-6E8A-4147-A177-3AD203B41FA5}">
                      <a16:colId xmlns:a16="http://schemas.microsoft.com/office/drawing/2014/main" val="20002"/>
                    </a:ext>
                  </a:extLst>
                </a:gridCol>
                <a:gridCol w="1822525">
                  <a:extLst>
                    <a:ext uri="{9D8B030D-6E8A-4147-A177-3AD203B41FA5}">
                      <a16:colId xmlns:a16="http://schemas.microsoft.com/office/drawing/2014/main" val="20003"/>
                    </a:ext>
                  </a:extLst>
                </a:gridCol>
                <a:gridCol w="2305575">
                  <a:extLst>
                    <a:ext uri="{9D8B030D-6E8A-4147-A177-3AD203B41FA5}">
                      <a16:colId xmlns:a16="http://schemas.microsoft.com/office/drawing/2014/main" val="20004"/>
                    </a:ext>
                  </a:extLst>
                </a:gridCol>
              </a:tblGrid>
              <a:tr h="278125">
                <a:tc>
                  <a:txBody>
                    <a:bodyPr/>
                    <a:lstStyle/>
                    <a:p>
                      <a:pPr marL="0" marR="0" lvl="0" indent="0" algn="l" rtl="0">
                        <a:spcBef>
                          <a:spcPts val="0"/>
                        </a:spcBef>
                        <a:spcAft>
                          <a:spcPts val="0"/>
                        </a:spcAft>
                        <a:buNone/>
                      </a:pPr>
                      <a:r>
                        <a:rPr lang="en" sz="1400"/>
                        <a:t>Name</a:t>
                      </a:r>
                      <a:endParaRPr sz="1100"/>
                    </a:p>
                  </a:txBody>
                  <a:tcPr marL="68600" marR="68600" marT="34300" marB="34300"/>
                </a:tc>
                <a:tc>
                  <a:txBody>
                    <a:bodyPr/>
                    <a:lstStyle/>
                    <a:p>
                      <a:pPr marL="0" marR="0" lvl="0" indent="0" algn="l" rtl="0">
                        <a:spcBef>
                          <a:spcPts val="0"/>
                        </a:spcBef>
                        <a:spcAft>
                          <a:spcPts val="0"/>
                        </a:spcAft>
                        <a:buNone/>
                      </a:pPr>
                      <a:r>
                        <a:rPr lang="en" sz="1400"/>
                        <a:t>Title</a:t>
                      </a:r>
                      <a:endParaRPr sz="1100"/>
                    </a:p>
                  </a:txBody>
                  <a:tcPr marL="68600" marR="68600" marT="34300" marB="34300"/>
                </a:tc>
                <a:tc>
                  <a:txBody>
                    <a:bodyPr/>
                    <a:lstStyle/>
                    <a:p>
                      <a:pPr marL="0" marR="0" lvl="0" indent="0" algn="l" rtl="0">
                        <a:spcBef>
                          <a:spcPts val="0"/>
                        </a:spcBef>
                        <a:spcAft>
                          <a:spcPts val="0"/>
                        </a:spcAft>
                        <a:buNone/>
                      </a:pPr>
                      <a:r>
                        <a:rPr lang="en" sz="1400"/>
                        <a:t>Frequency</a:t>
                      </a:r>
                      <a:endParaRPr sz="1100"/>
                    </a:p>
                  </a:txBody>
                  <a:tcPr marL="68600" marR="68600" marT="34300" marB="34300"/>
                </a:tc>
                <a:tc>
                  <a:txBody>
                    <a:bodyPr/>
                    <a:lstStyle/>
                    <a:p>
                      <a:pPr marL="0" marR="0" lvl="0" indent="0" algn="l" rtl="0">
                        <a:spcBef>
                          <a:spcPts val="0"/>
                        </a:spcBef>
                        <a:spcAft>
                          <a:spcPts val="0"/>
                        </a:spcAft>
                        <a:buNone/>
                      </a:pPr>
                      <a:r>
                        <a:rPr lang="en" sz="1400"/>
                        <a:t>Format, Channel</a:t>
                      </a:r>
                      <a:endParaRPr sz="1100"/>
                    </a:p>
                  </a:txBody>
                  <a:tcPr marL="68600" marR="68600" marT="34300" marB="34300"/>
                </a:tc>
                <a:tc>
                  <a:txBody>
                    <a:bodyPr/>
                    <a:lstStyle/>
                    <a:p>
                      <a:pPr marL="0" marR="0" lvl="0" indent="0" algn="l" rtl="0">
                        <a:spcBef>
                          <a:spcPts val="0"/>
                        </a:spcBef>
                        <a:spcAft>
                          <a:spcPts val="0"/>
                        </a:spcAft>
                        <a:buNone/>
                      </a:pPr>
                      <a:r>
                        <a:rPr lang="en" sz="1400"/>
                        <a:t>Notes</a:t>
                      </a:r>
                      <a:endParaRPr sz="1100"/>
                    </a:p>
                  </a:txBody>
                  <a:tcPr marL="68600" marR="68600" marT="34300" marB="34300"/>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 sz="1400" dirty="0"/>
                        <a:t>Maddalena Romano</a:t>
                      </a:r>
                      <a:endParaRPr sz="1100" dirty="0"/>
                    </a:p>
                  </a:txBody>
                  <a:tcPr marL="68600" marR="68600" marT="34300" marB="34300"/>
                </a:tc>
                <a:tc>
                  <a:txBody>
                    <a:bodyPr/>
                    <a:lstStyle/>
                    <a:p>
                      <a:pPr marL="0" marR="0" lvl="0" indent="0" algn="l" rtl="0">
                        <a:spcBef>
                          <a:spcPts val="0"/>
                        </a:spcBef>
                        <a:spcAft>
                          <a:spcPts val="0"/>
                        </a:spcAft>
                        <a:buNone/>
                      </a:pPr>
                      <a:r>
                        <a:rPr lang="en" sz="1400"/>
                        <a:t>Sponsor, Stakeholder</a:t>
                      </a:r>
                      <a:endParaRPr sz="1100"/>
                    </a:p>
                  </a:txBody>
                  <a:tcPr marL="68600" marR="68600" marT="34300" marB="34300"/>
                </a:tc>
                <a:tc>
                  <a:txBody>
                    <a:bodyPr/>
                    <a:lstStyle/>
                    <a:p>
                      <a:pPr marL="0" marR="0" lvl="0" indent="0" algn="l" rtl="0">
                        <a:spcBef>
                          <a:spcPts val="0"/>
                        </a:spcBef>
                        <a:spcAft>
                          <a:spcPts val="0"/>
                        </a:spcAft>
                        <a:buNone/>
                      </a:pPr>
                      <a:r>
                        <a:rPr lang="en" sz="1400"/>
                        <a:t>Weekly</a:t>
                      </a:r>
                      <a:endParaRPr sz="1100"/>
                    </a:p>
                  </a:txBody>
                  <a:tcPr marL="68600" marR="68600" marT="34300" marB="34300"/>
                </a:tc>
                <a:tc>
                  <a:txBody>
                    <a:bodyPr/>
                    <a:lstStyle/>
                    <a:p>
                      <a:pPr marL="0" marR="0" lvl="0" indent="0" algn="l" rtl="0">
                        <a:spcBef>
                          <a:spcPts val="0"/>
                        </a:spcBef>
                        <a:spcAft>
                          <a:spcPts val="0"/>
                        </a:spcAft>
                        <a:buNone/>
                      </a:pPr>
                      <a:r>
                        <a:rPr lang="en" sz="1400"/>
                        <a:t>Presentations via Zoom, other issues via email</a:t>
                      </a:r>
                      <a:endParaRPr sz="1100"/>
                    </a:p>
                  </a:txBody>
                  <a:tcPr marL="68600" marR="68600" marT="34300" marB="34300"/>
                </a:tc>
                <a:tc>
                  <a:txBody>
                    <a:bodyPr/>
                    <a:lstStyle/>
                    <a:p>
                      <a:pPr marL="0" marR="0" lvl="0" indent="0" algn="l" rtl="0">
                        <a:spcBef>
                          <a:spcPts val="0"/>
                        </a:spcBef>
                        <a:spcAft>
                          <a:spcPts val="0"/>
                        </a:spcAft>
                        <a:buNone/>
                      </a:pPr>
                      <a:endParaRPr sz="1400"/>
                    </a:p>
                  </a:txBody>
                  <a:tcPr marL="68600" marR="68600" marT="34300" marB="34300"/>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en" sz="1400"/>
                        <a:t>Bill Harrison</a:t>
                      </a:r>
                      <a:endParaRPr sz="1100"/>
                    </a:p>
                  </a:txBody>
                  <a:tcPr marL="68600" marR="68600" marT="34300" marB="34300"/>
                </a:tc>
                <a:tc>
                  <a:txBody>
                    <a:bodyPr/>
                    <a:lstStyle/>
                    <a:p>
                      <a:pPr marL="0" marR="0" lvl="0" indent="0" algn="l" rtl="0">
                        <a:spcBef>
                          <a:spcPts val="0"/>
                        </a:spcBef>
                        <a:spcAft>
                          <a:spcPts val="0"/>
                        </a:spcAft>
                        <a:buNone/>
                      </a:pPr>
                      <a:r>
                        <a:rPr lang="en" sz="1400"/>
                        <a:t>Stakeholder</a:t>
                      </a:r>
                      <a:endParaRPr sz="1100"/>
                    </a:p>
                  </a:txBody>
                  <a:tcPr marL="68600" marR="68600" marT="34300" marB="34300"/>
                </a:tc>
                <a:tc>
                  <a:txBody>
                    <a:bodyPr/>
                    <a:lstStyle/>
                    <a:p>
                      <a:pPr marL="0" marR="0" lvl="0" indent="0" algn="l" rtl="0">
                        <a:spcBef>
                          <a:spcPts val="0"/>
                        </a:spcBef>
                        <a:spcAft>
                          <a:spcPts val="0"/>
                        </a:spcAft>
                        <a:buNone/>
                      </a:pPr>
                      <a:r>
                        <a:rPr lang="en" sz="1400"/>
                        <a:t>Asynchronous</a:t>
                      </a:r>
                      <a:endParaRPr sz="1100"/>
                    </a:p>
                  </a:txBody>
                  <a:tcPr marL="68600" marR="68600" marT="34300" marB="34300"/>
                </a:tc>
                <a:tc>
                  <a:txBody>
                    <a:bodyPr/>
                    <a:lstStyle/>
                    <a:p>
                      <a:pPr marL="0" marR="0" lvl="0" indent="0" algn="l" rtl="0">
                        <a:spcBef>
                          <a:spcPts val="0"/>
                        </a:spcBef>
                        <a:spcAft>
                          <a:spcPts val="0"/>
                        </a:spcAft>
                        <a:buNone/>
                      </a:pPr>
                      <a:r>
                        <a:rPr lang="en" sz="1400"/>
                        <a:t>Presentations via Zoom if present, other issues via email as needed</a:t>
                      </a:r>
                      <a:endParaRPr sz="1100"/>
                    </a:p>
                  </a:txBody>
                  <a:tcPr marL="68600" marR="68600" marT="34300" marB="34300"/>
                </a:tc>
                <a:tc>
                  <a:txBody>
                    <a:bodyPr/>
                    <a:lstStyle/>
                    <a:p>
                      <a:pPr marL="0" marR="0" lvl="0" indent="0" algn="l" rtl="0">
                        <a:spcBef>
                          <a:spcPts val="0"/>
                        </a:spcBef>
                        <a:spcAft>
                          <a:spcPts val="0"/>
                        </a:spcAft>
                        <a:buNone/>
                      </a:pPr>
                      <a:endParaRPr sz="1400" dirty="0"/>
                    </a:p>
                  </a:txBody>
                  <a:tcPr marL="68600" marR="68600" marT="34300" marB="34300"/>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Process</a:t>
            </a:r>
            <a:endParaRPr/>
          </a:p>
        </p:txBody>
      </p:sp>
      <p:grpSp>
        <p:nvGrpSpPr>
          <p:cNvPr id="162" name="Google Shape;162;p30"/>
          <p:cNvGrpSpPr/>
          <p:nvPr/>
        </p:nvGrpSpPr>
        <p:grpSpPr>
          <a:xfrm>
            <a:off x="632501" y="2112295"/>
            <a:ext cx="7878998" cy="1777351"/>
            <a:chOff x="5134" y="990768"/>
            <a:chExt cx="10505331" cy="2369801"/>
          </a:xfrm>
        </p:grpSpPr>
        <p:sp>
          <p:nvSpPr>
            <p:cNvPr id="163" name="Google Shape;163;p30"/>
            <p:cNvSpPr/>
            <p:nvPr/>
          </p:nvSpPr>
          <p:spPr>
            <a:xfrm>
              <a:off x="682897" y="990768"/>
              <a:ext cx="2711053" cy="2369801"/>
            </a:xfrm>
            <a:prstGeom prst="rightArrow">
              <a:avLst>
                <a:gd name="adj1" fmla="val 70000"/>
                <a:gd name="adj2" fmla="val 50000"/>
              </a:avLst>
            </a:prstGeom>
            <a:solidFill>
              <a:srgbClr val="CFDEEF">
                <a:alpha val="89803"/>
              </a:srgbClr>
            </a:solidFill>
            <a:ln w="12700" cap="flat" cmpd="sng">
              <a:solidFill>
                <a:srgbClr val="CFDEEF">
                  <a:alpha val="89803"/>
                </a:srgb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4" name="Google Shape;164;p30"/>
            <p:cNvSpPr txBox="1"/>
            <p:nvPr/>
          </p:nvSpPr>
          <p:spPr>
            <a:xfrm>
              <a:off x="1360661" y="1346238"/>
              <a:ext cx="1321638" cy="1658861"/>
            </a:xfrm>
            <a:prstGeom prst="rect">
              <a:avLst/>
            </a:prstGeom>
            <a:noFill/>
            <a:ln>
              <a:noFill/>
            </a:ln>
          </p:spPr>
          <p:txBody>
            <a:bodyPr spcFirstLastPara="1" wrap="square" lIns="34275" tIns="8575" rIns="17150" bIns="8575" anchor="ctr" anchorCtr="0">
              <a:noAutofit/>
            </a:bodyPr>
            <a:lstStyle/>
            <a:p>
              <a:pPr marL="127000" marR="0" lvl="1" indent="-127000" algn="l" rtl="0">
                <a:lnSpc>
                  <a:spcPct val="90000"/>
                </a:lnSpc>
                <a:spcBef>
                  <a:spcPts val="0"/>
                </a:spcBef>
                <a:spcAft>
                  <a:spcPts val="0"/>
                </a:spcAft>
                <a:buClr>
                  <a:schemeClr val="dk1"/>
                </a:buClr>
                <a:buSzPts val="1400"/>
                <a:buFont typeface="Calibri"/>
                <a:buChar char="•"/>
              </a:pPr>
              <a:r>
                <a:rPr lang="en" sz="1400" b="0" i="0" u="none" strike="noStrike" cap="none">
                  <a:solidFill>
                    <a:schemeClr val="dk1"/>
                  </a:solidFill>
                  <a:latin typeface="Calibri"/>
                  <a:ea typeface="Calibri"/>
                  <a:cs typeface="Calibri"/>
                  <a:sym typeface="Calibri"/>
                </a:rPr>
                <a:t>User Interface</a:t>
              </a:r>
              <a:endParaRPr sz="1100"/>
            </a:p>
            <a:p>
              <a:pPr marL="127000" marR="0" lvl="1" indent="-127000" algn="l" rtl="0">
                <a:lnSpc>
                  <a:spcPct val="90000"/>
                </a:lnSpc>
                <a:spcBef>
                  <a:spcPts val="200"/>
                </a:spcBef>
                <a:spcAft>
                  <a:spcPts val="0"/>
                </a:spcAft>
                <a:buClr>
                  <a:schemeClr val="dk1"/>
                </a:buClr>
                <a:buSzPts val="1400"/>
                <a:buFont typeface="Calibri"/>
                <a:buChar char="•"/>
              </a:pPr>
              <a:r>
                <a:rPr lang="en" sz="1400" b="0" i="0" u="none" strike="noStrike" cap="none">
                  <a:solidFill>
                    <a:schemeClr val="dk1"/>
                  </a:solidFill>
                  <a:latin typeface="Calibri"/>
                  <a:ea typeface="Calibri"/>
                  <a:cs typeface="Calibri"/>
                  <a:sym typeface="Calibri"/>
                </a:rPr>
                <a:t>Database and server</a:t>
              </a:r>
              <a:endParaRPr sz="1100"/>
            </a:p>
          </p:txBody>
        </p:sp>
        <p:sp>
          <p:nvSpPr>
            <p:cNvPr id="165" name="Google Shape;165;p30"/>
            <p:cNvSpPr/>
            <p:nvPr/>
          </p:nvSpPr>
          <p:spPr>
            <a:xfrm>
              <a:off x="5134" y="1497905"/>
              <a:ext cx="1355526" cy="1355526"/>
            </a:xfrm>
            <a:prstGeom prst="ellipse">
              <a:avLst/>
            </a:prstGeom>
            <a:solidFill>
              <a:srgbClr val="599BD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6" name="Google Shape;166;p30"/>
            <p:cNvSpPr txBox="1"/>
            <p:nvPr/>
          </p:nvSpPr>
          <p:spPr>
            <a:xfrm>
              <a:off x="203646" y="1696417"/>
              <a:ext cx="958502" cy="958502"/>
            </a:xfrm>
            <a:prstGeom prst="rect">
              <a:avLst/>
            </a:prstGeom>
            <a:noFill/>
            <a:ln>
              <a:noFill/>
            </a:ln>
          </p:spPr>
          <p:txBody>
            <a:bodyPr spcFirstLastPara="1" wrap="square" lIns="8575" tIns="8575" rIns="8575" bIns="8575"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 sz="1400" b="0" i="0" u="none" strike="noStrike" cap="none">
                  <a:solidFill>
                    <a:schemeClr val="lt1"/>
                  </a:solidFill>
                  <a:latin typeface="Calibri"/>
                  <a:ea typeface="Calibri"/>
                  <a:cs typeface="Calibri"/>
                  <a:sym typeface="Calibri"/>
                </a:rPr>
                <a:t>Front and back ends</a:t>
              </a:r>
              <a:endParaRPr sz="1100"/>
            </a:p>
          </p:txBody>
        </p:sp>
        <p:sp>
          <p:nvSpPr>
            <p:cNvPr id="167" name="Google Shape;167;p30"/>
            <p:cNvSpPr/>
            <p:nvPr/>
          </p:nvSpPr>
          <p:spPr>
            <a:xfrm>
              <a:off x="4241155" y="990768"/>
              <a:ext cx="2711053" cy="2369801"/>
            </a:xfrm>
            <a:prstGeom prst="rightArrow">
              <a:avLst>
                <a:gd name="adj1" fmla="val 70000"/>
                <a:gd name="adj2" fmla="val 50000"/>
              </a:avLst>
            </a:prstGeom>
            <a:solidFill>
              <a:srgbClr val="CFDEEF">
                <a:alpha val="89803"/>
              </a:srgbClr>
            </a:solidFill>
            <a:ln w="12700" cap="flat" cmpd="sng">
              <a:solidFill>
                <a:srgbClr val="CFDEEF">
                  <a:alpha val="89803"/>
                </a:srgb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8" name="Google Shape;168;p30"/>
            <p:cNvSpPr txBox="1"/>
            <p:nvPr/>
          </p:nvSpPr>
          <p:spPr>
            <a:xfrm>
              <a:off x="4918918" y="1346238"/>
              <a:ext cx="1321638" cy="1658861"/>
            </a:xfrm>
            <a:prstGeom prst="rect">
              <a:avLst/>
            </a:prstGeom>
            <a:noFill/>
            <a:ln>
              <a:noFill/>
            </a:ln>
          </p:spPr>
          <p:txBody>
            <a:bodyPr spcFirstLastPara="1" wrap="square" lIns="34275" tIns="8575" rIns="17150" bIns="8575" anchor="ctr" anchorCtr="0">
              <a:noAutofit/>
            </a:bodyPr>
            <a:lstStyle/>
            <a:p>
              <a:pPr marL="127000" marR="0" lvl="1" indent="-127000" algn="l" rtl="0">
                <a:lnSpc>
                  <a:spcPct val="90000"/>
                </a:lnSpc>
                <a:spcBef>
                  <a:spcPts val="0"/>
                </a:spcBef>
                <a:spcAft>
                  <a:spcPts val="0"/>
                </a:spcAft>
                <a:buClr>
                  <a:schemeClr val="dk1"/>
                </a:buClr>
                <a:buSzPts val="1400"/>
                <a:buFont typeface="Calibri"/>
                <a:buChar char="•"/>
              </a:pPr>
              <a:r>
                <a:rPr lang="en" sz="1400" b="0" i="0" u="none" strike="noStrike" cap="none">
                  <a:solidFill>
                    <a:schemeClr val="dk1"/>
                  </a:solidFill>
                  <a:latin typeface="Calibri"/>
                  <a:ea typeface="Calibri"/>
                  <a:cs typeface="Calibri"/>
                  <a:sym typeface="Calibri"/>
                </a:rPr>
                <a:t>Ensure functional UI</a:t>
              </a:r>
              <a:endParaRPr sz="1100"/>
            </a:p>
            <a:p>
              <a:pPr marL="127000" marR="0" lvl="1" indent="-127000" algn="l" rtl="0">
                <a:lnSpc>
                  <a:spcPct val="90000"/>
                </a:lnSpc>
                <a:spcBef>
                  <a:spcPts val="200"/>
                </a:spcBef>
                <a:spcAft>
                  <a:spcPts val="0"/>
                </a:spcAft>
                <a:buClr>
                  <a:schemeClr val="dk1"/>
                </a:buClr>
                <a:buSzPts val="1400"/>
                <a:buFont typeface="Calibri"/>
                <a:buChar char="•"/>
              </a:pPr>
              <a:r>
                <a:rPr lang="en" sz="1400" b="0" i="0" u="none" strike="noStrike" cap="none">
                  <a:solidFill>
                    <a:schemeClr val="dk1"/>
                  </a:solidFill>
                  <a:latin typeface="Calibri"/>
                  <a:ea typeface="Calibri"/>
                  <a:cs typeface="Calibri"/>
                  <a:sym typeface="Calibri"/>
                </a:rPr>
                <a:t>Ensure responsive database </a:t>
              </a:r>
              <a:endParaRPr sz="1100"/>
            </a:p>
          </p:txBody>
        </p:sp>
        <p:sp>
          <p:nvSpPr>
            <p:cNvPr id="169" name="Google Shape;169;p30"/>
            <p:cNvSpPr/>
            <p:nvPr/>
          </p:nvSpPr>
          <p:spPr>
            <a:xfrm>
              <a:off x="3563391" y="1497905"/>
              <a:ext cx="1355526" cy="1355526"/>
            </a:xfrm>
            <a:prstGeom prst="ellipse">
              <a:avLst/>
            </a:prstGeom>
            <a:solidFill>
              <a:srgbClr val="599BD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0" name="Google Shape;170;p30"/>
            <p:cNvSpPr txBox="1"/>
            <p:nvPr/>
          </p:nvSpPr>
          <p:spPr>
            <a:xfrm>
              <a:off x="3761903" y="1696417"/>
              <a:ext cx="958502" cy="958502"/>
            </a:xfrm>
            <a:prstGeom prst="rect">
              <a:avLst/>
            </a:prstGeom>
            <a:noFill/>
            <a:ln>
              <a:noFill/>
            </a:ln>
          </p:spPr>
          <p:txBody>
            <a:bodyPr spcFirstLastPara="1" wrap="square" lIns="8575" tIns="8575" rIns="8575" bIns="8575"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 sz="1400" b="0" i="0" u="none" strike="noStrike" cap="none">
                  <a:solidFill>
                    <a:schemeClr val="lt1"/>
                  </a:solidFill>
                  <a:latin typeface="Calibri"/>
                  <a:ea typeface="Calibri"/>
                  <a:cs typeface="Calibri"/>
                  <a:sym typeface="Calibri"/>
                </a:rPr>
                <a:t>Testing</a:t>
              </a:r>
              <a:endParaRPr sz="1100"/>
            </a:p>
          </p:txBody>
        </p:sp>
        <p:sp>
          <p:nvSpPr>
            <p:cNvPr id="171" name="Google Shape;171;p30"/>
            <p:cNvSpPr/>
            <p:nvPr/>
          </p:nvSpPr>
          <p:spPr>
            <a:xfrm>
              <a:off x="7799412" y="990768"/>
              <a:ext cx="2711053" cy="2369801"/>
            </a:xfrm>
            <a:prstGeom prst="rightArrow">
              <a:avLst>
                <a:gd name="adj1" fmla="val 70000"/>
                <a:gd name="adj2" fmla="val 50000"/>
              </a:avLst>
            </a:prstGeom>
            <a:solidFill>
              <a:srgbClr val="CFDEEF">
                <a:alpha val="89803"/>
              </a:srgbClr>
            </a:solidFill>
            <a:ln w="12700" cap="flat" cmpd="sng">
              <a:solidFill>
                <a:srgbClr val="CFDEEF">
                  <a:alpha val="89803"/>
                </a:srgbClr>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2" name="Google Shape;172;p30"/>
            <p:cNvSpPr txBox="1"/>
            <p:nvPr/>
          </p:nvSpPr>
          <p:spPr>
            <a:xfrm>
              <a:off x="8477175" y="1346238"/>
              <a:ext cx="1321638" cy="1658861"/>
            </a:xfrm>
            <a:prstGeom prst="rect">
              <a:avLst/>
            </a:prstGeom>
            <a:noFill/>
            <a:ln>
              <a:noFill/>
            </a:ln>
          </p:spPr>
          <p:txBody>
            <a:bodyPr spcFirstLastPara="1" wrap="square" lIns="34275" tIns="8575" rIns="17150" bIns="8575" anchor="ctr" anchorCtr="0">
              <a:noAutofit/>
            </a:bodyPr>
            <a:lstStyle/>
            <a:p>
              <a:pPr marL="127000" marR="0" lvl="1" indent="-127000" algn="l" rtl="0">
                <a:lnSpc>
                  <a:spcPct val="90000"/>
                </a:lnSpc>
                <a:spcBef>
                  <a:spcPts val="0"/>
                </a:spcBef>
                <a:spcAft>
                  <a:spcPts val="0"/>
                </a:spcAft>
                <a:buClr>
                  <a:schemeClr val="dk1"/>
                </a:buClr>
                <a:buSzPts val="1400"/>
                <a:buFont typeface="Calibri"/>
                <a:buChar char="•"/>
              </a:pPr>
              <a:r>
                <a:rPr lang="en" sz="1400" b="0" i="0" u="none" strike="noStrike" cap="none">
                  <a:solidFill>
                    <a:schemeClr val="dk1"/>
                  </a:solidFill>
                  <a:latin typeface="Calibri"/>
                  <a:ea typeface="Calibri"/>
                  <a:cs typeface="Calibri"/>
                  <a:sym typeface="Calibri"/>
                </a:rPr>
                <a:t>Clean data from old database</a:t>
              </a:r>
              <a:endParaRPr sz="1100"/>
            </a:p>
            <a:p>
              <a:pPr marL="127000" marR="0" lvl="1" indent="-127000" algn="l" rtl="0">
                <a:lnSpc>
                  <a:spcPct val="90000"/>
                </a:lnSpc>
                <a:spcBef>
                  <a:spcPts val="200"/>
                </a:spcBef>
                <a:spcAft>
                  <a:spcPts val="0"/>
                </a:spcAft>
                <a:buClr>
                  <a:schemeClr val="dk1"/>
                </a:buClr>
                <a:buSzPts val="1400"/>
                <a:buFont typeface="Calibri"/>
                <a:buChar char="•"/>
              </a:pPr>
              <a:r>
                <a:rPr lang="en" sz="1400" b="0" i="0" u="none" strike="noStrike" cap="none">
                  <a:solidFill>
                    <a:schemeClr val="dk1"/>
                  </a:solidFill>
                  <a:latin typeface="Calibri"/>
                  <a:ea typeface="Calibri"/>
                  <a:cs typeface="Calibri"/>
                  <a:sym typeface="Calibri"/>
                </a:rPr>
                <a:t>Parse data to new database</a:t>
              </a:r>
              <a:endParaRPr sz="1100"/>
            </a:p>
          </p:txBody>
        </p:sp>
        <p:sp>
          <p:nvSpPr>
            <p:cNvPr id="173" name="Google Shape;173;p30"/>
            <p:cNvSpPr/>
            <p:nvPr/>
          </p:nvSpPr>
          <p:spPr>
            <a:xfrm>
              <a:off x="7121649" y="1497905"/>
              <a:ext cx="1355526" cy="1355526"/>
            </a:xfrm>
            <a:prstGeom prst="ellipse">
              <a:avLst/>
            </a:prstGeom>
            <a:solidFill>
              <a:srgbClr val="599BD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4" name="Google Shape;174;p30"/>
            <p:cNvSpPr txBox="1"/>
            <p:nvPr/>
          </p:nvSpPr>
          <p:spPr>
            <a:xfrm>
              <a:off x="7320161" y="1696417"/>
              <a:ext cx="958502" cy="958502"/>
            </a:xfrm>
            <a:prstGeom prst="rect">
              <a:avLst/>
            </a:prstGeom>
            <a:noFill/>
            <a:ln>
              <a:noFill/>
            </a:ln>
          </p:spPr>
          <p:txBody>
            <a:bodyPr spcFirstLastPara="1" wrap="square" lIns="8575" tIns="8575" rIns="8575" bIns="8575"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 sz="1400" b="0" i="0" u="none" strike="noStrike" cap="none">
                  <a:solidFill>
                    <a:schemeClr val="lt1"/>
                  </a:solidFill>
                  <a:latin typeface="Calibri"/>
                  <a:ea typeface="Calibri"/>
                  <a:cs typeface="Calibri"/>
                  <a:sym typeface="Calibri"/>
                </a:rPr>
                <a:t>Data migration</a:t>
              </a:r>
              <a:endParaRPr sz="1100"/>
            </a:p>
          </p:txBody>
        </p:sp>
      </p:grpSp>
      <p:sp>
        <p:nvSpPr>
          <p:cNvPr id="175" name="Google Shape;175;p30"/>
          <p:cNvSpPr txBox="1"/>
          <p:nvPr/>
        </p:nvSpPr>
        <p:spPr>
          <a:xfrm>
            <a:off x="728825" y="1280675"/>
            <a:ext cx="478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We are currently in the first section (front and back ends).</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284</Words>
  <Application>Microsoft Office PowerPoint</Application>
  <PresentationFormat>On-screen Show (16:9)</PresentationFormat>
  <Paragraphs>56</Paragraphs>
  <Slides>8</Slides>
  <Notes>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Calibri</vt:lpstr>
      <vt:lpstr>Simple Light</vt:lpstr>
      <vt:lpstr>Office Theme</vt:lpstr>
      <vt:lpstr>Project Progress Report</vt:lpstr>
      <vt:lpstr>Background, Goals, Objectives</vt:lpstr>
      <vt:lpstr>Updates</vt:lpstr>
      <vt:lpstr>Screenshots</vt:lpstr>
      <vt:lpstr>Current work breakdown</vt:lpstr>
      <vt:lpstr>Questions, contact</vt:lpstr>
      <vt:lpstr>Communication Plan</vt:lpstr>
      <vt:lpstr>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Progress Report</dc:title>
  <cp:lastModifiedBy>Ze Hong Wu</cp:lastModifiedBy>
  <cp:revision>3</cp:revision>
  <dcterms:modified xsi:type="dcterms:W3CDTF">2022-03-23T17:06:47Z</dcterms:modified>
</cp:coreProperties>
</file>