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B15395-B94B-4786-B9D4-2350EE4AAE65}">
  <a:tblStyle styleId="{E1B15395-B94B-4786-B9D4-2350EE4AAE6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3717c58ca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123717c58ca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3717c58ca_2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123717c58ca_2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3717c58ca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123717c58ca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3717c58ca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123717c58ca_2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3717c58ca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123717c58ca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461d1258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12461d12587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461d12587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12461d12587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35fc774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35fc774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3717c58ca_2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123717c58ca_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3717c58ca_2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123717c58ca_2_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mailto:zehong.wu@macaulay.cuny.edu" TargetMode="External"/><Relationship Id="rId4" Type="http://schemas.openxmlformats.org/officeDocument/2006/relationships/hyperlink" Target="mailto:hsleenet@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Project Progress Report</a:t>
            </a:r>
            <a:endParaRPr/>
          </a:p>
        </p:txBody>
      </p:sp>
      <p:sp>
        <p:nvSpPr>
          <p:cNvPr id="130" name="Google Shape;130;p2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
              <a:t>DOT Traffic Ops database migration project</a:t>
            </a:r>
            <a:endParaRPr/>
          </a:p>
          <a:p>
            <a:pPr indent="0" lvl="0" marL="0" rtl="0" algn="ctr">
              <a:lnSpc>
                <a:spcPct val="90000"/>
              </a:lnSpc>
              <a:spcBef>
                <a:spcPts val="800"/>
              </a:spcBef>
              <a:spcAft>
                <a:spcPts val="0"/>
              </a:spcAft>
              <a:buClr>
                <a:schemeClr val="dk1"/>
              </a:buClr>
              <a:buSzPts val="1800"/>
              <a:buNone/>
            </a:pPr>
            <a:r>
              <a:rPr lang="en"/>
              <a:t>Jason Wu, Hyunsoo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Communication Plan</a:t>
            </a:r>
            <a:endParaRPr/>
          </a:p>
        </p:txBody>
      </p:sp>
      <p:graphicFrame>
        <p:nvGraphicFramePr>
          <p:cNvPr id="190" name="Google Shape;190;p34"/>
          <p:cNvGraphicFramePr/>
          <p:nvPr/>
        </p:nvGraphicFramePr>
        <p:xfrm>
          <a:off x="628674" y="3068562"/>
          <a:ext cx="3000000" cy="3000000"/>
        </p:xfrm>
        <a:graphic>
          <a:graphicData uri="http://schemas.openxmlformats.org/drawingml/2006/table">
            <a:tbl>
              <a:tblPr bandRow="1" firstRow="1">
                <a:noFill/>
                <a:tableStyleId>{E1B15395-B94B-4786-B9D4-2350EE4AAE65}</a:tableStyleId>
              </a:tblPr>
              <a:tblGrid>
                <a:gridCol w="1259625"/>
                <a:gridCol w="1033400"/>
                <a:gridCol w="1146125"/>
                <a:gridCol w="1756775"/>
                <a:gridCol w="1376275"/>
                <a:gridCol w="1314450"/>
              </a:tblGrid>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Type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Frequency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Goal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Owner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Audience</a:t>
                      </a:r>
                      <a:endParaRPr sz="11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Progress Report</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Presentation via Zoom</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Weekly, every Wednesday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Inform audience of the state of the project as of each report</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Project Managers</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Stakeholders, Customers</a:t>
                      </a:r>
                      <a:endParaRPr sz="1100" u="none" cap="none" strike="noStrike"/>
                    </a:p>
                  </a:txBody>
                  <a:tcPr marT="34300" marB="34300" marR="68600" marL="68600"/>
                </a:tc>
              </a:tr>
              <a:tr h="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r>
            </a:tbl>
          </a:graphicData>
        </a:graphic>
      </p:graphicFrame>
      <p:graphicFrame>
        <p:nvGraphicFramePr>
          <p:cNvPr id="191" name="Google Shape;191;p34"/>
          <p:cNvGraphicFramePr/>
          <p:nvPr/>
        </p:nvGraphicFramePr>
        <p:xfrm>
          <a:off x="628661" y="1041228"/>
          <a:ext cx="3000000" cy="3000000"/>
        </p:xfrm>
        <a:graphic>
          <a:graphicData uri="http://schemas.openxmlformats.org/drawingml/2006/table">
            <a:tbl>
              <a:tblPr bandRow="1" firstRow="1">
                <a:noFill/>
                <a:tableStyleId>{E1B15395-B94B-4786-B9D4-2350EE4AAE65}</a:tableStyleId>
              </a:tblPr>
              <a:tblGrid>
                <a:gridCol w="1560275"/>
                <a:gridCol w="967625"/>
                <a:gridCol w="1230675"/>
                <a:gridCol w="1822525"/>
                <a:gridCol w="2305575"/>
              </a:tblGrid>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Frequency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Format, Channel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Notes</a:t>
                      </a:r>
                      <a:endParaRPr sz="11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Maddalena Romano</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Sponsor, Stakeholder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Weekly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Presentations via Zoom, other issues via email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Bill Harrison</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Stakeholder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Asynchronous</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Presentations via Zoom if present, other issues via email as needed</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Background, Goals, Objectives</a:t>
            </a:r>
            <a:endParaRPr/>
          </a:p>
        </p:txBody>
      </p:sp>
      <p:sp>
        <p:nvSpPr>
          <p:cNvPr id="136" name="Google Shape;136;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Background: The current database that NYC DOT Traffic Ops is using to store relevant information on crossing signals is slow to respond to input, takes up excessive and redundant storage, is user unfriendly, and requires dedicated maintenance.</a:t>
            </a:r>
            <a:endParaRPr/>
          </a:p>
          <a:p>
            <a:pPr indent="-171450" lvl="0" marL="177800" rtl="0" algn="l">
              <a:lnSpc>
                <a:spcPct val="90000"/>
              </a:lnSpc>
              <a:spcBef>
                <a:spcPts val="800"/>
              </a:spcBef>
              <a:spcAft>
                <a:spcPts val="0"/>
              </a:spcAft>
              <a:buClr>
                <a:schemeClr val="dk1"/>
              </a:buClr>
              <a:buSzPts val="2100"/>
              <a:buChar char="•"/>
            </a:pPr>
            <a:r>
              <a:rPr lang="en"/>
              <a:t>This project intends to resolve this problem by creating a new online database and User Interface that will replace the existing database and UI and port over all existing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Updates</a:t>
            </a:r>
            <a:endParaRPr/>
          </a:p>
        </p:txBody>
      </p:sp>
      <p:sp>
        <p:nvSpPr>
          <p:cNvPr id="142" name="Google Shape;142;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We have implemented partial functionality for logging in, logging out, and signing in for the front end. The UI for this is relatively simple and we intend on fleshing it out with some CSS.</a:t>
            </a:r>
            <a:endParaRPr/>
          </a:p>
          <a:p>
            <a:pPr indent="-171450" lvl="0" marL="177800" rtl="0" algn="l">
              <a:lnSpc>
                <a:spcPct val="90000"/>
              </a:lnSpc>
              <a:spcBef>
                <a:spcPts val="0"/>
              </a:spcBef>
              <a:spcAft>
                <a:spcPts val="0"/>
              </a:spcAft>
              <a:buClr>
                <a:schemeClr val="dk1"/>
              </a:buClr>
              <a:buSzPts val="2100"/>
              <a:buChar char="•"/>
            </a:pPr>
            <a:r>
              <a:rPr lang="en"/>
              <a:t>Screenshot for this is in the next slide.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Screenshots</a:t>
            </a:r>
            <a:endParaRPr/>
          </a:p>
        </p:txBody>
      </p:sp>
      <p:sp>
        <p:nvSpPr>
          <p:cNvPr id="148" name="Google Shape;148;p2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2200"/>
              <a:t> </a:t>
            </a:r>
            <a:endParaRPr sz="2200"/>
          </a:p>
        </p:txBody>
      </p:sp>
      <p:pic>
        <p:nvPicPr>
          <p:cNvPr id="149" name="Google Shape;149;p28"/>
          <p:cNvPicPr preferRelativeResize="0"/>
          <p:nvPr/>
        </p:nvPicPr>
        <p:blipFill>
          <a:blip r:embed="rId3">
            <a:alphaModFix/>
          </a:blip>
          <a:stretch>
            <a:fillRect/>
          </a:stretch>
        </p:blipFill>
        <p:spPr>
          <a:xfrm>
            <a:off x="628651" y="946975"/>
            <a:ext cx="7464101" cy="4196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Screenshots</a:t>
            </a:r>
            <a:endParaRPr/>
          </a:p>
        </p:txBody>
      </p:sp>
      <p:sp>
        <p:nvSpPr>
          <p:cNvPr id="155" name="Google Shape;155;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2200"/>
              <a:t> </a:t>
            </a:r>
            <a:endParaRPr sz="2200"/>
          </a:p>
        </p:txBody>
      </p:sp>
      <p:pic>
        <p:nvPicPr>
          <p:cNvPr id="156" name="Google Shape;156;p29"/>
          <p:cNvPicPr preferRelativeResize="0"/>
          <p:nvPr/>
        </p:nvPicPr>
        <p:blipFill>
          <a:blip r:embed="rId3">
            <a:alphaModFix/>
          </a:blip>
          <a:stretch>
            <a:fillRect/>
          </a:stretch>
        </p:blipFill>
        <p:spPr>
          <a:xfrm>
            <a:off x="628650" y="973075"/>
            <a:ext cx="7056049" cy="396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Screenshots</a:t>
            </a:r>
            <a:endParaRPr/>
          </a:p>
        </p:txBody>
      </p:sp>
      <p:sp>
        <p:nvSpPr>
          <p:cNvPr id="162" name="Google Shape;162;p3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2200"/>
              <a:t> </a:t>
            </a:r>
            <a:endParaRPr sz="2200"/>
          </a:p>
        </p:txBody>
      </p:sp>
      <p:pic>
        <p:nvPicPr>
          <p:cNvPr id="163" name="Google Shape;163;p30"/>
          <p:cNvPicPr preferRelativeResize="0"/>
          <p:nvPr/>
        </p:nvPicPr>
        <p:blipFill>
          <a:blip r:embed="rId3">
            <a:alphaModFix/>
          </a:blip>
          <a:stretch>
            <a:fillRect/>
          </a:stretch>
        </p:blipFill>
        <p:spPr>
          <a:xfrm>
            <a:off x="628650" y="1019575"/>
            <a:ext cx="7334976" cy="4123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007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Timeline(front-end)</a:t>
            </a:r>
            <a:endParaRPr/>
          </a:p>
        </p:txBody>
      </p:sp>
      <p:sp>
        <p:nvSpPr>
          <p:cNvPr id="169" name="Google Shape;169;p31"/>
          <p:cNvSpPr txBox="1"/>
          <p:nvPr>
            <p:ph idx="1" type="body"/>
          </p:nvPr>
        </p:nvSpPr>
        <p:spPr>
          <a:xfrm>
            <a:off x="311700" y="973413"/>
            <a:ext cx="8520600" cy="1715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Improve authentication system (login, logout and register)							- April 12</a:t>
            </a:r>
            <a:endParaRPr sz="1200"/>
          </a:p>
          <a:p>
            <a:pPr indent="-304800" lvl="0" marL="457200" rtl="0" algn="l">
              <a:spcBef>
                <a:spcPts val="0"/>
              </a:spcBef>
              <a:spcAft>
                <a:spcPts val="0"/>
              </a:spcAft>
              <a:buSzPts val="1200"/>
              <a:buChar char="-"/>
            </a:pPr>
            <a:r>
              <a:rPr lang="en" sz="1200"/>
              <a:t>Implement role-based authorizations										- April 13</a:t>
            </a:r>
            <a:endParaRPr sz="1200"/>
          </a:p>
          <a:p>
            <a:pPr indent="-304800" lvl="0" marL="457200" rtl="0" algn="l">
              <a:spcBef>
                <a:spcPts val="0"/>
              </a:spcBef>
              <a:spcAft>
                <a:spcPts val="0"/>
              </a:spcAft>
              <a:buSzPts val="1200"/>
              <a:buChar char="-"/>
            </a:pPr>
            <a:r>
              <a:rPr lang="en" sz="1200"/>
              <a:t>Implement functions for other borough(Brooklyn, Queens, The Bronx, Staten Island)			- April 19</a:t>
            </a:r>
            <a:endParaRPr sz="1200"/>
          </a:p>
          <a:p>
            <a:pPr indent="-304800" lvl="0" marL="457200" rtl="0" algn="l">
              <a:spcBef>
                <a:spcPts val="0"/>
              </a:spcBef>
              <a:spcAft>
                <a:spcPts val="0"/>
              </a:spcAft>
              <a:buSzPts val="1200"/>
              <a:buChar char="-"/>
            </a:pPr>
            <a:r>
              <a:rPr lang="en" sz="1200"/>
              <a:t>Implement Create, Read, Update and Delete (CRUD) for data management				- April 25</a:t>
            </a:r>
            <a:endParaRPr sz="1200"/>
          </a:p>
          <a:p>
            <a:pPr indent="-304800" lvl="0" marL="457200" rtl="0" algn="l">
              <a:spcBef>
                <a:spcPts val="0"/>
              </a:spcBef>
              <a:spcAft>
                <a:spcPts val="0"/>
              </a:spcAft>
              <a:buSzPts val="1200"/>
              <a:buChar char="-"/>
            </a:pPr>
            <a:r>
              <a:rPr lang="en" sz="1200"/>
              <a:t>Make the website look better with CSS										- April 26</a:t>
            </a:r>
            <a:endParaRPr sz="1200"/>
          </a:p>
          <a:p>
            <a:pPr indent="-304800" lvl="0" marL="457200" rtl="0" algn="l">
              <a:spcBef>
                <a:spcPts val="0"/>
              </a:spcBef>
              <a:spcAft>
                <a:spcPts val="0"/>
              </a:spcAft>
              <a:buSzPts val="1200"/>
              <a:buChar char="-"/>
            </a:pPr>
            <a:r>
              <a:rPr lang="en" sz="1200"/>
              <a:t>Admin page design													- May 10</a:t>
            </a:r>
            <a:endParaRPr sz="1200"/>
          </a:p>
          <a:p>
            <a:pPr indent="-304800" lvl="0" marL="457200" rtl="0" algn="l">
              <a:spcBef>
                <a:spcPts val="0"/>
              </a:spcBef>
              <a:spcAft>
                <a:spcPts val="0"/>
              </a:spcAft>
              <a:buSzPts val="1200"/>
              <a:buChar char="-"/>
            </a:pPr>
            <a:r>
              <a:rPr lang="en" sz="1200"/>
              <a:t>Change settings for production mode										- May 14</a:t>
            </a:r>
            <a:endParaRPr sz="1200"/>
          </a:p>
        </p:txBody>
      </p:sp>
      <p:sp>
        <p:nvSpPr>
          <p:cNvPr id="170" name="Google Shape;170;p31"/>
          <p:cNvSpPr txBox="1"/>
          <p:nvPr>
            <p:ph type="title"/>
          </p:nvPr>
        </p:nvSpPr>
        <p:spPr>
          <a:xfrm>
            <a:off x="311700" y="26885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Timeline(back-end)</a:t>
            </a:r>
            <a:endParaRPr/>
          </a:p>
        </p:txBody>
      </p:sp>
      <p:sp>
        <p:nvSpPr>
          <p:cNvPr id="171" name="Google Shape;171;p31"/>
          <p:cNvSpPr txBox="1"/>
          <p:nvPr>
            <p:ph idx="1" type="body"/>
          </p:nvPr>
        </p:nvSpPr>
        <p:spPr>
          <a:xfrm>
            <a:off x="311700" y="3191188"/>
            <a:ext cx="8520600" cy="1551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sz="1200"/>
              <a:t>Improve authentication token management</a:t>
            </a:r>
            <a:endParaRPr sz="1200"/>
          </a:p>
          <a:p>
            <a:pPr indent="-304800" lvl="0" marL="457200" rtl="0" algn="l">
              <a:spcBef>
                <a:spcPts val="0"/>
              </a:spcBef>
              <a:spcAft>
                <a:spcPts val="0"/>
              </a:spcAft>
              <a:buSzPts val="1200"/>
              <a:buChar char="-"/>
            </a:pPr>
            <a:r>
              <a:rPr lang="en" sz="1200"/>
              <a:t>Handle large amounts of concurrent API requests</a:t>
            </a:r>
            <a:endParaRPr sz="1200"/>
          </a:p>
          <a:p>
            <a:pPr indent="-304800" lvl="0" marL="457200" rtl="0" algn="l">
              <a:spcBef>
                <a:spcPts val="0"/>
              </a:spcBef>
              <a:spcAft>
                <a:spcPts val="0"/>
              </a:spcAft>
              <a:buSzPts val="1200"/>
              <a:buChar char="-"/>
            </a:pPr>
            <a:r>
              <a:rPr lang="en" sz="1200"/>
              <a:t>Implement APIs for whatever the front-end needs</a:t>
            </a:r>
            <a:endParaRPr sz="1200"/>
          </a:p>
          <a:p>
            <a:pPr indent="-304800" lvl="0" marL="457200" rtl="0" algn="l">
              <a:spcBef>
                <a:spcPts val="0"/>
              </a:spcBef>
              <a:spcAft>
                <a:spcPts val="0"/>
              </a:spcAft>
              <a:buSzPts val="1200"/>
              <a:buChar char="-"/>
            </a:pPr>
            <a:r>
              <a:rPr lang="en" sz="1200"/>
              <a:t>Finish migrating data</a:t>
            </a:r>
            <a:endParaRPr sz="1200"/>
          </a:p>
          <a:p>
            <a:pPr indent="-304800" lvl="0" marL="457200" rtl="0" algn="l">
              <a:spcBef>
                <a:spcPts val="0"/>
              </a:spcBef>
              <a:spcAft>
                <a:spcPts val="0"/>
              </a:spcAft>
              <a:buSzPts val="1200"/>
              <a:buChar char="-"/>
            </a:pPr>
            <a:r>
              <a:rPr lang="en" sz="1200"/>
              <a:t>Edit database schemas for data efficiency</a:t>
            </a:r>
            <a:endParaRPr sz="1200"/>
          </a:p>
          <a:p>
            <a:pPr indent="0" lvl="0" marL="457200" rtl="0" algn="l">
              <a:spcBef>
                <a:spcPts val="1200"/>
              </a:spcBef>
              <a:spcAft>
                <a:spcPts val="12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Current work breakdown</a:t>
            </a:r>
            <a:endParaRPr/>
          </a:p>
        </p:txBody>
      </p:sp>
      <p:sp>
        <p:nvSpPr>
          <p:cNvPr id="177" name="Google Shape;177;p32"/>
          <p:cNvSpPr txBox="1"/>
          <p:nvPr>
            <p:ph idx="1" type="body"/>
          </p:nvPr>
        </p:nvSpPr>
        <p:spPr>
          <a:xfrm>
            <a:off x="628650" y="969886"/>
            <a:ext cx="7886700" cy="41574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1100"/>
              <a:t> </a:t>
            </a:r>
            <a:endParaRPr sz="1100"/>
          </a:p>
        </p:txBody>
      </p:sp>
      <p:pic>
        <p:nvPicPr>
          <p:cNvPr id="178" name="Google Shape;178;p32"/>
          <p:cNvPicPr preferRelativeResize="0"/>
          <p:nvPr/>
        </p:nvPicPr>
        <p:blipFill>
          <a:blip r:embed="rId3">
            <a:alphaModFix/>
          </a:blip>
          <a:stretch>
            <a:fillRect/>
          </a:stretch>
        </p:blipFill>
        <p:spPr>
          <a:xfrm>
            <a:off x="628650" y="969875"/>
            <a:ext cx="4710325" cy="3618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Questions, contact</a:t>
            </a:r>
            <a:endParaRPr/>
          </a:p>
        </p:txBody>
      </p:sp>
      <p:sp>
        <p:nvSpPr>
          <p:cNvPr id="184" name="Google Shape;184;p33"/>
          <p:cNvSpPr txBox="1"/>
          <p:nvPr>
            <p:ph idx="1" type="body"/>
          </p:nvPr>
        </p:nvSpPr>
        <p:spPr>
          <a:xfrm>
            <a:off x="628650" y="1268016"/>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2200"/>
              <a:t>Contact info (Jason Wu): </a:t>
            </a:r>
            <a:endParaRPr sz="2200"/>
          </a:p>
          <a:p>
            <a:pPr indent="0" lvl="0" marL="0" rtl="0" algn="l">
              <a:lnSpc>
                <a:spcPct val="90000"/>
              </a:lnSpc>
              <a:spcBef>
                <a:spcPts val="800"/>
              </a:spcBef>
              <a:spcAft>
                <a:spcPts val="0"/>
              </a:spcAft>
              <a:buClr>
                <a:schemeClr val="dk1"/>
              </a:buClr>
              <a:buSzPts val="2100"/>
              <a:buNone/>
            </a:pPr>
            <a:r>
              <a:rPr lang="en" sz="2200"/>
              <a:t>(347)274-4302, </a:t>
            </a:r>
            <a:r>
              <a:rPr lang="en" sz="2200" u="sng">
                <a:solidFill>
                  <a:schemeClr val="hlink"/>
                </a:solidFill>
                <a:hlinkClick r:id="rId3"/>
              </a:rPr>
              <a:t>zehong.wu@macaulay.cuny.edu</a:t>
            </a:r>
            <a:endParaRPr sz="2200"/>
          </a:p>
          <a:p>
            <a:pPr indent="0" lvl="0" marL="0" rtl="0" algn="l">
              <a:lnSpc>
                <a:spcPct val="90000"/>
              </a:lnSpc>
              <a:spcBef>
                <a:spcPts val="800"/>
              </a:spcBef>
              <a:spcAft>
                <a:spcPts val="0"/>
              </a:spcAft>
              <a:buClr>
                <a:schemeClr val="dk1"/>
              </a:buClr>
              <a:buSzPts val="2100"/>
              <a:buNone/>
            </a:pPr>
            <a:r>
              <a:t/>
            </a:r>
            <a:endParaRPr sz="2200"/>
          </a:p>
          <a:p>
            <a:pPr indent="0" lvl="0" marL="0" rtl="0" algn="l">
              <a:lnSpc>
                <a:spcPct val="90000"/>
              </a:lnSpc>
              <a:spcBef>
                <a:spcPts val="800"/>
              </a:spcBef>
              <a:spcAft>
                <a:spcPts val="0"/>
              </a:spcAft>
              <a:buClr>
                <a:schemeClr val="dk1"/>
              </a:buClr>
              <a:buSzPts val="2100"/>
              <a:buNone/>
            </a:pPr>
            <a:r>
              <a:rPr lang="en" sz="2200"/>
              <a:t>Contact info (Hyunsoo Lee):</a:t>
            </a:r>
            <a:endParaRPr sz="2200"/>
          </a:p>
          <a:p>
            <a:pPr indent="0" lvl="0" marL="0" rtl="0" algn="l">
              <a:lnSpc>
                <a:spcPct val="90000"/>
              </a:lnSpc>
              <a:spcBef>
                <a:spcPts val="800"/>
              </a:spcBef>
              <a:spcAft>
                <a:spcPts val="0"/>
              </a:spcAft>
              <a:buClr>
                <a:schemeClr val="dk1"/>
              </a:buClr>
              <a:buSzPts val="2100"/>
              <a:buNone/>
            </a:pPr>
            <a:r>
              <a:rPr lang="en" sz="2200" u="sng">
                <a:solidFill>
                  <a:schemeClr val="hlink"/>
                </a:solidFill>
                <a:hlinkClick r:id="rId4"/>
              </a:rPr>
              <a:t>hsleenet@gmail.com</a:t>
            </a:r>
            <a:endParaRPr sz="2200"/>
          </a:p>
          <a:p>
            <a:pPr indent="0" lvl="0" marL="0" rtl="0" algn="l">
              <a:lnSpc>
                <a:spcPct val="90000"/>
              </a:lnSpc>
              <a:spcBef>
                <a:spcPts val="800"/>
              </a:spcBef>
              <a:spcAft>
                <a:spcPts val="0"/>
              </a:spcAft>
              <a:buClr>
                <a:schemeClr val="dk1"/>
              </a:buClr>
              <a:buSzPts val="2100"/>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