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903468-67FC-4446-B4E3-B527AD93D1CA}">
  <a:tblStyle styleId="{FC903468-67FC-4446-B4E3-B527AD93D1C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717c58ca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23717c58c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717c58ca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23717c58ca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717c58ca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23717c58ca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5fc77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5fc77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717c58ca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23717c58ca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717c58ca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23717c58ca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717c58ca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23717c58ca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3717c58ca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23717c58ca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mailto:zehong.wu@macaulay.cuny.edu" TargetMode="External"/><Relationship Id="rId4" Type="http://schemas.openxmlformats.org/officeDocument/2006/relationships/hyperlink" Target="mailto:hsleenet@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DOT Traffic Ops database migration project</a:t>
            </a:r>
            <a:endParaRPr/>
          </a:p>
          <a:p>
            <a:pPr indent="0" lvl="0" marL="0" rtl="0" algn="ctr">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indent="-171450" lvl="0" marL="177800" rtl="0" algn="l">
              <a:lnSpc>
                <a:spcPct val="90000"/>
              </a:lnSpc>
              <a:spcBef>
                <a:spcPts val="800"/>
              </a:spcBef>
              <a:spcAft>
                <a:spcPts val="0"/>
              </a:spcAft>
              <a:buClr>
                <a:schemeClr val="dk1"/>
              </a:buClr>
              <a:buSzPts val="2100"/>
              <a:buChar char="•"/>
            </a:pPr>
            <a:r>
              <a:rPr lang="en"/>
              <a:t>This project intends to resolve this problem by creating a new online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We have updated the form for creating a new data point. The user will have to fill out six sub-forms and will have an opportunity to review their inputted data before entering it into the database.</a:t>
            </a:r>
            <a:endParaRPr/>
          </a:p>
          <a:p>
            <a:pPr indent="-171450" lvl="0" marL="177800" rtl="0" algn="l">
              <a:lnSpc>
                <a:spcPct val="90000"/>
              </a:lnSpc>
              <a:spcBef>
                <a:spcPts val="0"/>
              </a:spcBef>
              <a:spcAft>
                <a:spcPts val="0"/>
              </a:spcAft>
              <a:buClr>
                <a:schemeClr val="dk1"/>
              </a:buClr>
              <a:buSzPts val="2100"/>
              <a:buChar char="•"/>
            </a:pPr>
            <a:r>
              <a:rPr lang="en"/>
              <a:t>We have once again updated the visual appearance of the login and register pages as well as the appearance of the web page in general.</a:t>
            </a:r>
            <a:endParaRPr/>
          </a:p>
          <a:p>
            <a:pPr indent="-127000" lvl="0" marL="177800" rtl="0" algn="l">
              <a:lnSpc>
                <a:spcPct val="90000"/>
              </a:lnSpc>
              <a:spcBef>
                <a:spcPts val="0"/>
              </a:spcBef>
              <a:spcAft>
                <a:spcPts val="0"/>
              </a:spcAft>
              <a:buSzPts val="14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007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Timeline(front-end)</a:t>
            </a:r>
            <a:endParaRPr/>
          </a:p>
        </p:txBody>
      </p:sp>
      <p:sp>
        <p:nvSpPr>
          <p:cNvPr id="148" name="Google Shape;148;p28"/>
          <p:cNvSpPr txBox="1"/>
          <p:nvPr>
            <p:ph idx="1" type="body"/>
          </p:nvPr>
        </p:nvSpPr>
        <p:spPr>
          <a:xfrm>
            <a:off x="311700" y="973413"/>
            <a:ext cx="8520600" cy="1715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Improve authentication system (login, logout and register)							- April 12</a:t>
            </a:r>
            <a:endParaRPr sz="1200"/>
          </a:p>
          <a:p>
            <a:pPr indent="-304800" lvl="0" marL="457200" rtl="0" algn="l">
              <a:spcBef>
                <a:spcPts val="0"/>
              </a:spcBef>
              <a:spcAft>
                <a:spcPts val="0"/>
              </a:spcAft>
              <a:buSzPts val="1200"/>
              <a:buChar char="-"/>
            </a:pPr>
            <a:r>
              <a:rPr lang="en" sz="1200"/>
              <a:t>Implement role-based authorizations										- April 13</a:t>
            </a:r>
            <a:endParaRPr sz="1200"/>
          </a:p>
          <a:p>
            <a:pPr indent="-304800" lvl="0" marL="457200" rtl="0" algn="l">
              <a:spcBef>
                <a:spcPts val="0"/>
              </a:spcBef>
              <a:spcAft>
                <a:spcPts val="0"/>
              </a:spcAft>
              <a:buSzPts val="1200"/>
              <a:buChar char="-"/>
            </a:pPr>
            <a:r>
              <a:rPr lang="en" sz="1200"/>
              <a:t>Implement functions for other borough(Brooklyn, Queens, The Bronx, Staten Island)			- April 19</a:t>
            </a:r>
            <a:endParaRPr sz="1200"/>
          </a:p>
          <a:p>
            <a:pPr indent="-304800" lvl="0" marL="457200" rtl="0" algn="l">
              <a:spcBef>
                <a:spcPts val="0"/>
              </a:spcBef>
              <a:spcAft>
                <a:spcPts val="0"/>
              </a:spcAft>
              <a:buSzPts val="1200"/>
              <a:buChar char="-"/>
            </a:pPr>
            <a:r>
              <a:rPr lang="en" sz="1200"/>
              <a:t>Implement Create, Read, Update and Delete (CRUD) for data management				- April 25</a:t>
            </a:r>
            <a:endParaRPr sz="1200"/>
          </a:p>
          <a:p>
            <a:pPr indent="-304800" lvl="0" marL="457200" rtl="0" algn="l">
              <a:spcBef>
                <a:spcPts val="0"/>
              </a:spcBef>
              <a:spcAft>
                <a:spcPts val="0"/>
              </a:spcAft>
              <a:buSzPts val="1200"/>
              <a:buChar char="-"/>
            </a:pPr>
            <a:r>
              <a:rPr lang="en" sz="1200"/>
              <a:t>Make the website look better with CSS										- April 26</a:t>
            </a:r>
            <a:endParaRPr sz="1200"/>
          </a:p>
          <a:p>
            <a:pPr indent="-304800" lvl="0" marL="457200" rtl="0" algn="l">
              <a:spcBef>
                <a:spcPts val="0"/>
              </a:spcBef>
              <a:spcAft>
                <a:spcPts val="0"/>
              </a:spcAft>
              <a:buSzPts val="1200"/>
              <a:buChar char="-"/>
            </a:pPr>
            <a:r>
              <a:rPr lang="en" sz="1200"/>
              <a:t>Admin page design													- May 10</a:t>
            </a:r>
            <a:endParaRPr sz="1200"/>
          </a:p>
          <a:p>
            <a:pPr indent="-304800" lvl="0" marL="457200" rtl="0" algn="l">
              <a:spcBef>
                <a:spcPts val="0"/>
              </a:spcBef>
              <a:spcAft>
                <a:spcPts val="0"/>
              </a:spcAft>
              <a:buSzPts val="1200"/>
              <a:buChar char="-"/>
            </a:pPr>
            <a:r>
              <a:rPr lang="en" sz="1200"/>
              <a:t>Change settings for production mode										- May 14</a:t>
            </a:r>
            <a:endParaRPr sz="1200"/>
          </a:p>
        </p:txBody>
      </p:sp>
      <p:sp>
        <p:nvSpPr>
          <p:cNvPr id="149" name="Google Shape;149;p28"/>
          <p:cNvSpPr txBox="1"/>
          <p:nvPr>
            <p:ph type="title"/>
          </p:nvPr>
        </p:nvSpPr>
        <p:spPr>
          <a:xfrm>
            <a:off x="311700" y="26885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Timeline(back-end)</a:t>
            </a:r>
            <a:endParaRPr/>
          </a:p>
        </p:txBody>
      </p:sp>
      <p:sp>
        <p:nvSpPr>
          <p:cNvPr id="150" name="Google Shape;150;p28"/>
          <p:cNvSpPr txBox="1"/>
          <p:nvPr>
            <p:ph idx="1" type="body"/>
          </p:nvPr>
        </p:nvSpPr>
        <p:spPr>
          <a:xfrm>
            <a:off x="311700" y="3191188"/>
            <a:ext cx="8520600" cy="155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Improve authentication token management</a:t>
            </a:r>
            <a:endParaRPr sz="1200"/>
          </a:p>
          <a:p>
            <a:pPr indent="-304800" lvl="0" marL="457200" rtl="0" algn="l">
              <a:spcBef>
                <a:spcPts val="0"/>
              </a:spcBef>
              <a:spcAft>
                <a:spcPts val="0"/>
              </a:spcAft>
              <a:buSzPts val="1200"/>
              <a:buChar char="-"/>
            </a:pPr>
            <a:r>
              <a:rPr lang="en" sz="1200"/>
              <a:t>Handle large amounts of concurrent API requests</a:t>
            </a:r>
            <a:endParaRPr sz="1200"/>
          </a:p>
          <a:p>
            <a:pPr indent="-304800" lvl="0" marL="457200" rtl="0" algn="l">
              <a:spcBef>
                <a:spcPts val="0"/>
              </a:spcBef>
              <a:spcAft>
                <a:spcPts val="0"/>
              </a:spcAft>
              <a:buSzPts val="1200"/>
              <a:buChar char="-"/>
            </a:pPr>
            <a:r>
              <a:rPr lang="en" sz="1200"/>
              <a:t>Implement APIs for whatever the front-end needs</a:t>
            </a:r>
            <a:endParaRPr sz="1200"/>
          </a:p>
          <a:p>
            <a:pPr indent="-304800" lvl="0" marL="457200" rtl="0" algn="l">
              <a:spcBef>
                <a:spcPts val="0"/>
              </a:spcBef>
              <a:spcAft>
                <a:spcPts val="0"/>
              </a:spcAft>
              <a:buSzPts val="1200"/>
              <a:buChar char="-"/>
            </a:pPr>
            <a:r>
              <a:rPr lang="en" sz="1200"/>
              <a:t>Finish migrating data</a:t>
            </a:r>
            <a:endParaRPr sz="1200"/>
          </a:p>
          <a:p>
            <a:pPr indent="-304800" lvl="0" marL="457200" rtl="0" algn="l">
              <a:spcBef>
                <a:spcPts val="0"/>
              </a:spcBef>
              <a:spcAft>
                <a:spcPts val="0"/>
              </a:spcAft>
              <a:buSzPts val="1200"/>
              <a:buChar char="-"/>
            </a:pPr>
            <a:r>
              <a:rPr lang="en" sz="1200"/>
              <a:t>Edit database schemas for data efficiency</a:t>
            </a:r>
            <a:endParaRPr sz="1200"/>
          </a:p>
          <a:p>
            <a:pPr indent="0" lvl="0" marL="45720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Current work breakdown</a:t>
            </a:r>
            <a:endParaRPr/>
          </a:p>
        </p:txBody>
      </p:sp>
      <p:sp>
        <p:nvSpPr>
          <p:cNvPr id="156" name="Google Shape;156;p29"/>
          <p:cNvSpPr txBox="1"/>
          <p:nvPr>
            <p:ph idx="1" type="body"/>
          </p:nvPr>
        </p:nvSpPr>
        <p:spPr>
          <a:xfrm>
            <a:off x="628650" y="969886"/>
            <a:ext cx="7886700" cy="4157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157" name="Google Shape;157;p29"/>
          <p:cNvPicPr preferRelativeResize="0"/>
          <p:nvPr/>
        </p:nvPicPr>
        <p:blipFill>
          <a:blip r:embed="rId3">
            <a:alphaModFix/>
          </a:blip>
          <a:stretch>
            <a:fillRect/>
          </a:stretch>
        </p:blipFill>
        <p:spPr>
          <a:xfrm>
            <a:off x="628650" y="969875"/>
            <a:ext cx="5137924" cy="387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Questions, contact</a:t>
            </a:r>
            <a:endParaRPr/>
          </a:p>
        </p:txBody>
      </p:sp>
      <p:sp>
        <p:nvSpPr>
          <p:cNvPr id="163" name="Google Shape;163;p30"/>
          <p:cNvSpPr txBox="1"/>
          <p:nvPr>
            <p:ph idx="1" type="body"/>
          </p:nvPr>
        </p:nvSpPr>
        <p:spPr>
          <a:xfrm>
            <a:off x="628650" y="126801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Contact info (Jason Wu): </a:t>
            </a:r>
            <a:endParaRPr sz="2200"/>
          </a:p>
          <a:p>
            <a:pPr indent="0" lvl="0" marL="0" rtl="0" algn="l">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indent="0" lvl="0" marL="0" rtl="0" algn="l">
              <a:lnSpc>
                <a:spcPct val="90000"/>
              </a:lnSpc>
              <a:spcBef>
                <a:spcPts val="800"/>
              </a:spcBef>
              <a:spcAft>
                <a:spcPts val="0"/>
              </a:spcAft>
              <a:buClr>
                <a:schemeClr val="dk1"/>
              </a:buClr>
              <a:buSzPts val="2100"/>
              <a:buNone/>
            </a:pPr>
            <a:r>
              <a:t/>
            </a:r>
            <a:endParaRPr sz="2200"/>
          </a:p>
          <a:p>
            <a:pPr indent="0" lvl="0" marL="0" rtl="0" algn="l">
              <a:lnSpc>
                <a:spcPct val="90000"/>
              </a:lnSpc>
              <a:spcBef>
                <a:spcPts val="800"/>
              </a:spcBef>
              <a:spcAft>
                <a:spcPts val="0"/>
              </a:spcAft>
              <a:buClr>
                <a:schemeClr val="dk1"/>
              </a:buClr>
              <a:buSzPts val="2100"/>
              <a:buNone/>
            </a:pPr>
            <a:r>
              <a:rPr lang="en" sz="2200"/>
              <a:t>Contact info (Hyunsoo Lee):</a:t>
            </a:r>
            <a:endParaRPr sz="2200"/>
          </a:p>
          <a:p>
            <a:pPr indent="0" lvl="0" marL="0" rtl="0" algn="l">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69" name="Google Shape;169;p31"/>
          <p:cNvGraphicFramePr/>
          <p:nvPr/>
        </p:nvGraphicFramePr>
        <p:xfrm>
          <a:off x="628674" y="3068562"/>
          <a:ext cx="3000000" cy="3000000"/>
        </p:xfrm>
        <a:graphic>
          <a:graphicData uri="http://schemas.openxmlformats.org/drawingml/2006/table">
            <a:tbl>
              <a:tblPr bandRow="1" firstRow="1">
                <a:noFill/>
                <a:tableStyleId>{FC903468-67FC-4446-B4E3-B527AD93D1CA}</a:tableStyleId>
              </a:tblPr>
              <a:tblGrid>
                <a:gridCol w="1259625"/>
                <a:gridCol w="1070075"/>
                <a:gridCol w="1231625"/>
                <a:gridCol w="1634600"/>
                <a:gridCol w="1376275"/>
                <a:gridCol w="1314450"/>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Type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Goal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Owner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Audience</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 via Zoom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 every Wednesday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Inform audience of the state of the project as of each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Managers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Stakeholders, Customers</a:t>
                      </a:r>
                      <a:endParaRPr sz="1100" u="none" cap="none" strike="noStrike"/>
                    </a:p>
                  </a:txBody>
                  <a:tcPr marT="34300" marB="34300" marR="68600" marL="68600"/>
                </a:tc>
              </a:tr>
              <a:tr h="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graphicFrame>
        <p:nvGraphicFramePr>
          <p:cNvPr id="170" name="Google Shape;170;p31"/>
          <p:cNvGraphicFramePr/>
          <p:nvPr/>
        </p:nvGraphicFramePr>
        <p:xfrm>
          <a:off x="628661" y="1041228"/>
          <a:ext cx="3000000" cy="3000000"/>
        </p:xfrm>
        <a:graphic>
          <a:graphicData uri="http://schemas.openxmlformats.org/drawingml/2006/table">
            <a:tbl>
              <a:tblPr bandRow="1" firstRow="1">
                <a:noFill/>
                <a:tableStyleId>{FC903468-67FC-4446-B4E3-B527AD93D1CA}</a:tableStyleId>
              </a:tblPr>
              <a:tblGrid>
                <a:gridCol w="1560275"/>
                <a:gridCol w="1016500"/>
                <a:gridCol w="1181800"/>
                <a:gridCol w="1822525"/>
                <a:gridCol w="2305575"/>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Format, Channel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Notes</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Maddalena Romano</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Sponsor, 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other issues via email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 Harrison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Asynchronous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if present, other issues via email as needed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76" name="Google Shape;176;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