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8" r:id="rId2"/>
    <p:sldMasterId id="2147483710" r:id="rId3"/>
    <p:sldMasterId id="2147483672" r:id="rId4"/>
    <p:sldMasterId id="2147483686" r:id="rId5"/>
  </p:sldMasterIdLst>
  <p:notesMasterIdLst>
    <p:notesMasterId r:id="rId18"/>
  </p:notesMasterIdLst>
  <p:sldIdLst>
    <p:sldId id="256" r:id="rId6"/>
    <p:sldId id="266" r:id="rId7"/>
    <p:sldId id="257" r:id="rId8"/>
    <p:sldId id="269" r:id="rId9"/>
    <p:sldId id="259" r:id="rId10"/>
    <p:sldId id="270" r:id="rId11"/>
    <p:sldId id="260" r:id="rId12"/>
    <p:sldId id="271" r:id="rId13"/>
    <p:sldId id="262" r:id="rId14"/>
    <p:sldId id="272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" userDrawn="1">
          <p15:clr>
            <a:srgbClr val="A4A3A4"/>
          </p15:clr>
        </p15:guide>
        <p15:guide id="2" pos="5544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828" userDrawn="1">
          <p15:clr>
            <a:srgbClr val="A4A3A4"/>
          </p15:clr>
        </p15:guide>
        <p15:guide id="5" pos="3072" userDrawn="1">
          <p15:clr>
            <a:srgbClr val="A4A3A4"/>
          </p15:clr>
        </p15:guide>
        <p15:guide id="6" pos="2688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orient="horz" pos="2796" userDrawn="1">
          <p15:clr>
            <a:srgbClr val="A4A3A4"/>
          </p15:clr>
        </p15:guide>
        <p15:guide id="9" orient="horz" pos="2124" userDrawn="1">
          <p15:clr>
            <a:srgbClr val="A4A3A4"/>
          </p15:clr>
        </p15:guide>
        <p15:guide id="10" orient="horz" pos="2556" userDrawn="1">
          <p15:clr>
            <a:srgbClr val="A4A3A4"/>
          </p15:clr>
        </p15:guide>
        <p15:guide id="11" pos="504" userDrawn="1">
          <p15:clr>
            <a:srgbClr val="A4A3A4"/>
          </p15:clr>
        </p15:guide>
        <p15:guide id="12" pos="432" userDrawn="1">
          <p15:clr>
            <a:srgbClr val="A4A3A4"/>
          </p15:clr>
        </p15:guide>
        <p15:guide id="13" orient="horz" pos="1524" userDrawn="1">
          <p15:clr>
            <a:srgbClr val="A4A3A4"/>
          </p15:clr>
        </p15:guide>
        <p15:guide id="14" orient="horz" pos="3060" userDrawn="1">
          <p15:clr>
            <a:srgbClr val="A4A3A4"/>
          </p15:clr>
        </p15:guide>
        <p15:guide id="15" orient="horz" pos="1620" userDrawn="1">
          <p15:clr>
            <a:srgbClr val="A4A3A4"/>
          </p15:clr>
        </p15:guide>
        <p15:guide id="16" orient="horz" pos="636" userDrawn="1">
          <p15:clr>
            <a:srgbClr val="A4A3A4"/>
          </p15:clr>
        </p15:guide>
        <p15:guide id="17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32C"/>
    <a:srgbClr val="FFC618"/>
    <a:srgbClr val="FFD03E"/>
    <a:srgbClr val="E05F85"/>
    <a:srgbClr val="4562FF"/>
    <a:srgbClr val="33475D"/>
    <a:srgbClr val="663333"/>
    <a:srgbClr val="874647"/>
    <a:srgbClr val="F4F4F4"/>
    <a:srgbClr val="E62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235" autoAdjust="0"/>
    <p:restoredTop sz="94674" autoAdjust="0"/>
  </p:normalViewPr>
  <p:slideViewPr>
    <p:cSldViewPr snapToGrid="0">
      <p:cViewPr>
        <p:scale>
          <a:sx n="105" d="100"/>
          <a:sy n="105" d="100"/>
        </p:scale>
        <p:origin x="1176" y="552"/>
      </p:cViewPr>
      <p:guideLst>
        <p:guide orient="horz" pos="204"/>
        <p:guide pos="5544"/>
        <p:guide pos="192"/>
        <p:guide orient="horz" pos="828"/>
        <p:guide pos="3072"/>
        <p:guide pos="2688"/>
        <p:guide pos="2880"/>
        <p:guide orient="horz" pos="2796"/>
        <p:guide orient="horz" pos="2124"/>
        <p:guide orient="horz" pos="2556"/>
        <p:guide pos="504"/>
        <p:guide pos="432"/>
        <p:guide orient="horz" pos="1524"/>
        <p:guide orient="horz" pos="3060"/>
        <p:guide orient="horz" pos="1620"/>
        <p:guide orient="horz" pos="6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9" d="100"/>
          <a:sy n="159" d="100"/>
        </p:scale>
        <p:origin x="45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0461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T Sans Regular" charset="-5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04800" y="0"/>
            <a:ext cx="8534400" cy="5143499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 b="1">
                <a:solidFill>
                  <a:srgbClr val="1D232C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ru-RU" dirty="0" smtClean="0"/>
              <a:t>Образец заголовка</a:t>
            </a:r>
            <a:endParaRPr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rgbClr val="FFD03E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411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5520">
          <p15:clr>
            <a:srgbClr val="FBAE40"/>
          </p15:clr>
        </p15:guide>
        <p15:guide id="4" pos="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3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432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934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641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841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84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15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27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9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5143500"/>
          </a:xfrm>
        </p:spPr>
        <p:txBody>
          <a:bodyPr anchor="ctr"/>
          <a:lstStyle>
            <a:lvl1pPr algn="ctr">
              <a:defRPr sz="3600" b="1">
                <a:solidFill>
                  <a:srgbClr val="1D232C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rgbClr val="FFC61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9714" y="4603056"/>
            <a:ext cx="2223315" cy="393600"/>
          </a:xfrm>
        </p:spPr>
        <p:txBody>
          <a:bodyPr/>
          <a:lstStyle>
            <a:lvl1pPr algn="r">
              <a:defRPr sz="4800" b="1" i="0">
                <a:solidFill>
                  <a:srgbClr val="FFC618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56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9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62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51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84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22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05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10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84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9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5143500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9714" y="4603056"/>
            <a:ext cx="2223315" cy="393600"/>
          </a:xfrm>
        </p:spPr>
        <p:txBody>
          <a:bodyPr/>
          <a:lstStyle>
            <a:lvl1pPr algn="r">
              <a:defRPr sz="4800" b="1" i="0">
                <a:solidFill>
                  <a:schemeClr val="bg1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7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77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21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601A-355B-7741-8184-BE2BE7F0B1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94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5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21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02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64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6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5143500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9714" y="4603056"/>
            <a:ext cx="2223315" cy="393600"/>
          </a:xfrm>
        </p:spPr>
        <p:txBody>
          <a:bodyPr/>
          <a:lstStyle>
            <a:lvl1pPr algn="r">
              <a:defRPr sz="4800" b="1" i="0">
                <a:solidFill>
                  <a:schemeClr val="bg1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9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62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16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08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72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414-BD58-8742-B4FC-897EA3444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741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1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388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0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44" y="155406"/>
            <a:ext cx="8520600" cy="854243"/>
          </a:xfrm>
        </p:spPr>
        <p:txBody>
          <a:bodyPr/>
          <a:lstStyle>
            <a:lvl1pPr>
              <a:defRPr sz="3200" b="1">
                <a:solidFill>
                  <a:srgbClr val="1D232C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576" y="1245364"/>
            <a:ext cx="3962400" cy="3121094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1D232C"/>
                </a:solidFill>
              </a:defRPr>
            </a:lvl1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0544" y="323851"/>
            <a:ext cx="3962400" cy="3924300"/>
          </a:xfrm>
        </p:spPr>
        <p:txBody>
          <a:bodyPr anchor="ctr"/>
          <a:lstStyle>
            <a:lvl1pPr>
              <a:defRPr b="0" i="0">
                <a:solidFill>
                  <a:srgbClr val="F4F4F4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>
              <a:defRPr b="0" i="0">
                <a:solidFill>
                  <a:srgbClr val="F4F4F4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>
              <a:defRPr b="0" i="0">
                <a:solidFill>
                  <a:srgbClr val="F4F4F4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>
              <a:defRPr b="0" i="0">
                <a:solidFill>
                  <a:srgbClr val="F4F4F4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>
              <a:defRPr b="0" i="0">
                <a:solidFill>
                  <a:srgbClr val="F4F4F4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3777" y="4615088"/>
            <a:ext cx="2187220" cy="393600"/>
          </a:xfrm>
        </p:spPr>
        <p:txBody>
          <a:bodyPr/>
          <a:lstStyle>
            <a:lvl1pPr algn="r">
              <a:defRPr sz="4800" b="1" i="0">
                <a:solidFill>
                  <a:schemeClr val="bg1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1009650"/>
            <a:ext cx="1097280" cy="27432"/>
          </a:xfrm>
          <a:prstGeom prst="rect">
            <a:avLst/>
          </a:prstGeom>
          <a:solidFill>
            <a:srgbClr val="FFC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88832" y="4235112"/>
            <a:ext cx="109728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-1"/>
            <a:ext cx="1064029" cy="11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62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63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2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658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95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691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370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F1FD-980A-1744-8F67-89FD016F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44" y="155406"/>
            <a:ext cx="8520600" cy="854243"/>
          </a:xfrm>
        </p:spPr>
        <p:txBody>
          <a:bodyPr/>
          <a:lstStyle>
            <a:lvl1pPr>
              <a:defRPr sz="3200" b="1">
                <a:solidFill>
                  <a:srgbClr val="1D232C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576" y="1245364"/>
            <a:ext cx="8618624" cy="3121094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1D232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rgbClr val="FFC61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3777" y="4602896"/>
            <a:ext cx="2187220" cy="393600"/>
          </a:xfrm>
          <a:noFill/>
        </p:spPr>
        <p:txBody>
          <a:bodyPr/>
          <a:lstStyle>
            <a:lvl1pPr algn="r">
              <a:defRPr sz="4800" b="1" i="0">
                <a:solidFill>
                  <a:srgbClr val="FFC618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1009650"/>
            <a:ext cx="1097280" cy="27432"/>
          </a:xfrm>
          <a:prstGeom prst="rect">
            <a:avLst/>
          </a:prstGeom>
          <a:solidFill>
            <a:srgbClr val="FFC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88832" y="4235112"/>
            <a:ext cx="109728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-1"/>
            <a:ext cx="1064029" cy="11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0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44" y="155407"/>
            <a:ext cx="8520600" cy="486652"/>
          </a:xfrm>
        </p:spPr>
        <p:txBody>
          <a:bodyPr/>
          <a:lstStyle>
            <a:lvl1pPr>
              <a:defRPr sz="3200" b="1">
                <a:solidFill>
                  <a:srgbClr val="1D232C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rgbClr val="FFC61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3777" y="4602896"/>
            <a:ext cx="2187220" cy="393600"/>
          </a:xfrm>
        </p:spPr>
        <p:txBody>
          <a:bodyPr/>
          <a:lstStyle>
            <a:lvl1pPr algn="r">
              <a:defRPr sz="4800" b="1" i="0">
                <a:solidFill>
                  <a:srgbClr val="FFC618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1009650"/>
            <a:ext cx="1097280" cy="27432"/>
          </a:xfrm>
          <a:prstGeom prst="rect">
            <a:avLst/>
          </a:prstGeom>
          <a:solidFill>
            <a:srgbClr val="FFC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88832" y="4235112"/>
            <a:ext cx="109728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-1"/>
            <a:ext cx="1064029" cy="11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p.vk.me/c630729/v630729452/fbd2/6Sj_ru8jyH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40" y="-38800"/>
            <a:ext cx="5178860" cy="51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44" y="155406"/>
            <a:ext cx="8520600" cy="854243"/>
          </a:xfrm>
        </p:spPr>
        <p:txBody>
          <a:bodyPr/>
          <a:lstStyle>
            <a:lvl1pPr>
              <a:defRPr sz="3200" b="1">
                <a:solidFill>
                  <a:srgbClr val="1D232C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576" y="1245364"/>
            <a:ext cx="8618624" cy="3121094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1D232C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969764"/>
            <a:ext cx="9144000" cy="17373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3777" y="4602896"/>
            <a:ext cx="2187220" cy="393600"/>
          </a:xfrm>
        </p:spPr>
        <p:txBody>
          <a:bodyPr/>
          <a:lstStyle>
            <a:lvl1pPr algn="r">
              <a:defRPr sz="4800" b="1" i="0">
                <a:solidFill>
                  <a:schemeClr val="bg1"/>
                </a:solidFill>
                <a:latin typeface="Open Sans Extrabold" charset="0"/>
                <a:ea typeface="Open Sans Extrabold" charset="0"/>
                <a:cs typeface="Open Sans Extrabold" charset="0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1009650"/>
            <a:ext cx="1097280" cy="27432"/>
          </a:xfrm>
          <a:prstGeom prst="rect">
            <a:avLst/>
          </a:prstGeom>
          <a:solidFill>
            <a:srgbClr val="FF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s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0288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5544" userDrawn="1">
          <p15:clr>
            <a:srgbClr val="FBAE40"/>
          </p15:clr>
        </p15:guide>
        <p15:guide id="5" orient="horz" pos="2652" userDrawn="1">
          <p15:clr>
            <a:srgbClr val="FBAE40"/>
          </p15:clr>
        </p15:guide>
        <p15:guide id="6" orient="horz" pos="204" userDrawn="1">
          <p15:clr>
            <a:srgbClr val="FBAE40"/>
          </p15:clr>
        </p15:guide>
        <p15:guide id="7" orient="horz" pos="636" userDrawn="1">
          <p15:clr>
            <a:srgbClr val="FBAE40"/>
          </p15:clr>
        </p15:guide>
        <p15:guide id="8" orient="horz" pos="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8629" y="2177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PT Sans Regular" charset="-52"/>
              <a:ea typeface="PT Sans Regular" charset="-52"/>
              <a:cs typeface="PT Sans Regular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4819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01" r:id="rId2"/>
    <p:sldLayoutId id="2147483723" r:id="rId3"/>
    <p:sldLayoutId id="2147483725" r:id="rId4"/>
    <p:sldLayoutId id="2147483714" r:id="rId5"/>
    <p:sldLayoutId id="2147483724" r:id="rId6"/>
    <p:sldLayoutId id="2147483727" r:id="rId7"/>
    <p:sldLayoutId id="2147483726" r:id="rId8"/>
    <p:sldLayoutId id="2147483664" r:id="rId9"/>
    <p:sldLayoutId id="2147483665" r:id="rId10"/>
    <p:sldLayoutId id="2147483666" r:id="rId11"/>
    <p:sldLayoutId id="2147483667" r:id="rId12"/>
    <p:sldLayoutId id="2147483669" r:id="rId13"/>
    <p:sldLayoutId id="2147483670" r:id="rId14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PT Sans Regular" charset="-52"/>
          <a:ea typeface="PT Sans Regular" charset="-52"/>
          <a:cs typeface="PT Sans Regular" charset="-52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PT Sans Regular" charset="-52"/>
          <a:ea typeface="PT Sans Regular" charset="-52"/>
          <a:cs typeface="PT Sans Regular" charset="-52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pos="432" userDrawn="1">
          <p15:clr>
            <a:srgbClr val="F26B43"/>
          </p15:clr>
        </p15:guide>
        <p15:guide id="6" pos="504" userDrawn="1">
          <p15:clr>
            <a:srgbClr val="F26B43"/>
          </p15:clr>
        </p15:guide>
        <p15:guide id="7" pos="3072" userDrawn="1">
          <p15:clr>
            <a:srgbClr val="F26B43"/>
          </p15:clr>
        </p15:guide>
        <p15:guide id="8" pos="2688" userDrawn="1">
          <p15:clr>
            <a:srgbClr val="F26B43"/>
          </p15:clr>
        </p15:guide>
        <p15:guide id="9" orient="horz" pos="204" userDrawn="1">
          <p15:clr>
            <a:srgbClr val="F26B43"/>
          </p15:clr>
        </p15:guide>
        <p15:guide id="10" orient="horz" pos="636" userDrawn="1">
          <p15:clr>
            <a:srgbClr val="F26B43"/>
          </p15:clr>
        </p15:guide>
        <p15:guide id="11" orient="horz" pos="828" userDrawn="1">
          <p15:clr>
            <a:srgbClr val="F26B43"/>
          </p15:clr>
        </p15:guide>
        <p15:guide id="12" orient="horz" pos="1524" userDrawn="1">
          <p15:clr>
            <a:srgbClr val="F26B43"/>
          </p15:clr>
        </p15:guide>
        <p15:guide id="13" orient="horz" pos="2124" userDrawn="1">
          <p15:clr>
            <a:srgbClr val="F26B43"/>
          </p15:clr>
        </p15:guide>
        <p15:guide id="14" orient="horz" pos="2796" userDrawn="1">
          <p15:clr>
            <a:srgbClr val="F26B43"/>
          </p15:clr>
        </p15:guide>
        <p15:guide id="15" orient="horz" pos="3132" userDrawn="1">
          <p15:clr>
            <a:srgbClr val="F26B43"/>
          </p15:clr>
        </p15:guide>
        <p15:guide id="16" orient="horz" pos="26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fld id="{F3214BEE-5CDA-6F4F-BFFF-2774EC3DCC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fld id="{4762601A-355B-7741-8184-BE2BE7F0B1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fld id="{9E130414-BD58-8742-B4FC-897EA3444F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9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charset="-52"/>
                <a:ea typeface="PT Sans Regular" charset="-52"/>
                <a:cs typeface="PT Sans Regular" charset="-52"/>
              </a:defRPr>
            </a:lvl1pPr>
          </a:lstStyle>
          <a:p>
            <a:fld id="{C0DBF1FD-980A-1744-8F67-89FD016FF5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"/>
              <a:t>Обработка </a:t>
            </a:r>
            <a:r>
              <a:rPr lang="ru" smtClean="0"/>
              <a:t>ошибок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Точки останова (breakpoints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</a:rPr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останова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" b="1" dirty="0"/>
              <a:t>Точка останова</a:t>
            </a:r>
            <a:r>
              <a:rPr lang="ru" dirty="0"/>
              <a:t> (</a:t>
            </a:r>
            <a:r>
              <a:rPr lang="ru" b="1" dirty="0"/>
              <a:t>breakpoint</a:t>
            </a:r>
            <a:r>
              <a:rPr lang="ru" dirty="0"/>
              <a:t>) позволяет моментально остановить выполнение кода и проанализировать состояние всех переменных, доступных на данный момент.</a:t>
            </a:r>
          </a:p>
          <a:p>
            <a:pPr lvl="0"/>
            <a:r>
              <a:rPr lang="ru" dirty="0"/>
              <a:t>Может быть установлена при помощи вкладки Sources или при помощи служебного оператора языка JS - </a:t>
            </a:r>
            <a:r>
              <a:rPr lang="ru" b="1" dirty="0"/>
              <a:t>debugger</a:t>
            </a:r>
            <a:r>
              <a:rPr lang="ru" dirty="0"/>
              <a:t>.</a:t>
            </a:r>
          </a:p>
          <a:p>
            <a:pPr lvl="0"/>
            <a:r>
              <a:rPr lang="ru" dirty="0"/>
              <a:t>Так же, при помощи вкладки Sources, можно по шагам пройти по всему исходному коду и отследить любые изменения переменных и вызовы всех функций. Такой процесс называется - отладка.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</a:t>
            </a:r>
            <a:r>
              <a:rPr lang="ru-RU" dirty="0"/>
              <a:t>в</a:t>
            </a:r>
            <a:r>
              <a:rPr lang="ru-RU" dirty="0" smtClean="0"/>
              <a:t>аших вопросов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Ведущий вебинара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576" y="1245364"/>
            <a:ext cx="4046624" cy="3121094"/>
          </a:xfrm>
        </p:spPr>
        <p:txBody>
          <a:bodyPr/>
          <a:lstStyle/>
          <a:p>
            <a:r>
              <a:rPr lang="ru" b="1" smtClean="0">
                <a:latin typeface="PT Sans" charset="-52"/>
                <a:ea typeface="PT Sans" charset="-52"/>
                <a:cs typeface="PT Sans" charset="-52"/>
              </a:rPr>
              <a:t>Сергей </a:t>
            </a:r>
            <a:r>
              <a:rPr lang="ru" b="1">
                <a:latin typeface="PT Sans" charset="-52"/>
                <a:ea typeface="PT Sans" charset="-52"/>
                <a:cs typeface="PT Sans" charset="-52"/>
              </a:rPr>
              <a:t>Мелюков</a:t>
            </a:r>
            <a:endParaRPr lang="ru-RU" b="1" dirty="0">
              <a:latin typeface="PT Sans" charset="-52"/>
              <a:ea typeface="PT Sans" charset="-52"/>
              <a:cs typeface="PT Sans" charset="-52"/>
            </a:endParaRPr>
          </a:p>
          <a:p>
            <a:pPr lvl="0"/>
            <a:r>
              <a:rPr lang="ru" sz="1600" b="1">
                <a:latin typeface="PT Sans" charset="-52"/>
                <a:ea typeface="PT Sans" charset="-52"/>
                <a:cs typeface="PT Sans" charset="-52"/>
              </a:rPr>
              <a:t>Круг интересов:</a:t>
            </a:r>
            <a:r>
              <a:rPr lang="ru" sz="1600">
                <a:latin typeface="PT Sans" charset="-52"/>
                <a:ea typeface="PT Sans" charset="-52"/>
                <a:cs typeface="PT Sans" charset="-52"/>
              </a:rPr>
              <a:t> Backend, Frontend, GameDev, MobileDev</a:t>
            </a:r>
          </a:p>
          <a:p>
            <a:r>
              <a:rPr lang="ru" sz="1600" b="1">
                <a:latin typeface="PT Sans" charset="-52"/>
                <a:ea typeface="PT Sans" charset="-52"/>
                <a:cs typeface="PT Sans" charset="-52"/>
              </a:rPr>
              <a:t>Место работы: </a:t>
            </a:r>
            <a:r>
              <a:rPr lang="ru" sz="1600">
                <a:latin typeface="PT Sans" charset="-52"/>
                <a:ea typeface="PT Sans" charset="-52"/>
                <a:cs typeface="PT Sans" charset="-52"/>
              </a:rPr>
              <a:t>Frontend разработчик профессиональных инструментов </a:t>
            </a:r>
            <a:r>
              <a:rPr lang="ru" sz="1600" smtClean="0">
                <a:latin typeface="PT Sans" charset="-52"/>
                <a:ea typeface="PT Sans" charset="-52"/>
                <a:cs typeface="PT Sans" charset="-52"/>
              </a:rPr>
              <a:t>Avito</a:t>
            </a:r>
            <a:endParaRPr lang="en-US" sz="1600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-1"/>
            <a:ext cx="1064029" cy="11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D232C"/>
                </a:solidFill>
                <a:latin typeface="PT Sans"/>
                <a:ea typeface="PT Sans"/>
                <a:cs typeface="PT Sans"/>
                <a:sym typeface="PT Sans"/>
              </a:rPr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80"/>
          <p:cNvSpPr txBox="1">
            <a:spLocks/>
          </p:cNvSpPr>
          <p:nvPr/>
        </p:nvSpPr>
        <p:spPr>
          <a:xfrm>
            <a:off x="0" y="2608326"/>
            <a:ext cx="8520600" cy="1977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PT Sans Regular" charset="-52"/>
                <a:ea typeface="PT Sans Regular" charset="-52"/>
                <a:cs typeface="PT Sans Regular" charset="-52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28600">
              <a:spcAft>
                <a:spcPts val="0"/>
              </a:spcAft>
              <a:buFontTx/>
              <a:buAutoNum type="arabicPeriod"/>
            </a:pP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И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нструменты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разработчика (dev tools)</a:t>
            </a:r>
          </a:p>
          <a:p>
            <a:pPr marL="457200" indent="-228600">
              <a:spcAft>
                <a:spcPts val="0"/>
              </a:spcAft>
              <a:buFontTx/>
              <a:buAutoNum type="arabicPeriod"/>
            </a:pP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Работа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с консолью</a:t>
            </a:r>
          </a:p>
          <a:p>
            <a:pPr marL="457200" indent="-228600">
              <a:spcAft>
                <a:spcPts val="0"/>
              </a:spcAft>
              <a:buFontTx/>
              <a:buAutoNum type="arabicPeriod"/>
            </a:pP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О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бработка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исключений</a:t>
            </a:r>
          </a:p>
          <a:p>
            <a:pPr marL="457200" indent="-228600">
              <a:spcAft>
                <a:spcPts val="0"/>
              </a:spcAft>
              <a:buFontTx/>
              <a:buAutoNum type="arabicPeriod"/>
            </a:pP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Точки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останова (breakpoints)</a:t>
            </a:r>
          </a:p>
          <a:p>
            <a:pPr marL="457200" indent="-228600">
              <a:spcAft>
                <a:spcPts val="0"/>
              </a:spcAft>
              <a:buFontTx/>
              <a:buAutoNum type="arabicPeriod"/>
            </a:pP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Отладка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</a:rPr>
              <a:t>(debug)</a:t>
            </a:r>
          </a:p>
        </p:txBody>
      </p:sp>
    </p:spTree>
    <p:extLst>
      <p:ext uri="{BB962C8B-B14F-4D97-AF65-F5344CB8AC3E}">
        <p14:creationId xmlns:p14="http://schemas.microsoft.com/office/powerpoint/2010/main" val="3533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/>
              <a:t>Инструменты разработчика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/>
              <a:t>Инструменты разработчика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"/>
              <a:t>Типичные инструменты разработчика (dev tools):</a:t>
            </a:r>
          </a:p>
          <a:p>
            <a:pPr marL="457200" lvl="0" indent="-228600">
              <a:buClr>
                <a:srgbClr val="000000"/>
              </a:buClr>
              <a:buChar char="-"/>
            </a:pPr>
            <a:r>
              <a:rPr lang="ru"/>
              <a:t>JS консоль</a:t>
            </a:r>
          </a:p>
          <a:p>
            <a:pPr marL="457200" lvl="0" indent="-228600">
              <a:buClr>
                <a:srgbClr val="000000"/>
              </a:buClr>
              <a:buChar char="-"/>
            </a:pPr>
            <a:r>
              <a:rPr lang="ru"/>
              <a:t>сниффер http-запросов</a:t>
            </a:r>
          </a:p>
          <a:p>
            <a:pPr marL="457200" lvl="0" indent="-228600">
              <a:buClr>
                <a:srgbClr val="000000"/>
              </a:buClr>
              <a:buChar char="-"/>
            </a:pPr>
            <a:r>
              <a:rPr lang="ru"/>
              <a:t>сканер ресурсов страницы (cookie, storage, изображения)</a:t>
            </a:r>
          </a:p>
          <a:p>
            <a:pPr marL="457200" lvl="0" indent="-228600">
              <a:buClr>
                <a:srgbClr val="000000"/>
              </a:buClr>
              <a:buChar char="-"/>
            </a:pPr>
            <a:r>
              <a:rPr lang="ru"/>
              <a:t>сканер исходных текстов</a:t>
            </a:r>
          </a:p>
          <a:p>
            <a:pPr marL="457200" lvl="0" indent="-228600">
              <a:buClr>
                <a:srgbClr val="000000"/>
              </a:buClr>
              <a:buChar char="-"/>
            </a:pPr>
            <a:r>
              <a:rPr lang="ru"/>
              <a:t>профайлер производительности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Работа с 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консолью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22918" y="3709610"/>
            <a:ext cx="8498756" cy="29259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1D232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</a:t>
            </a:r>
            <a:r>
              <a:rPr lang="ru" smtClean="0"/>
              <a:t>онсоль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1658" y="1957609"/>
            <a:ext cx="8515350" cy="29259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1D232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051" y="2545766"/>
            <a:ext cx="8498756" cy="29259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1D232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35" y="3139407"/>
            <a:ext cx="8496300" cy="29259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1D232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570" y="1950158"/>
            <a:ext cx="79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log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данные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сообщение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в консоль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93" y="2252180"/>
            <a:ext cx="8239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info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данные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информационное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сообщение в консоль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9570" y="2541580"/>
            <a:ext cx="8445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warn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данные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предупреждение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о чем-либо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570" y="2829672"/>
            <a:ext cx="8445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error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данные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ошибка</a:t>
            </a:r>
            <a:endParaRPr lang="ru-RU" dirty="0">
              <a:solidFill>
                <a:srgbClr val="1D232C"/>
              </a:solidFill>
              <a:latin typeface="PT Sans" panose="020B0503020203020204" pitchFamily="34" charset="-52"/>
              <a:ea typeface="PT Sans" panose="020B0503020203020204" pitchFamily="34" charset="-52"/>
              <a:cs typeface="PT Sans Regular" charset="-5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31" y="3127975"/>
            <a:ext cx="7956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trace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вывести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стек вызовов, приведших текущей строке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9568" y="3419018"/>
            <a:ext cx="8445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timer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имя 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таймера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запустить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таймер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9393" y="3706682"/>
            <a:ext cx="7953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group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имя 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группы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создать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группу сообщение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249" y="4012468"/>
            <a:ext cx="7232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profile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(</a:t>
            </a:r>
            <a:r>
              <a:rPr lang="ru-RU" i="1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имя </a:t>
            </a:r>
            <a:r>
              <a:rPr lang="ru-RU" i="1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профайла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)</a:t>
            </a:r>
            <a:r>
              <a:rPr lang="en-US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</a:t>
            </a:r>
            <a:r>
              <a:rPr lang="en-US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	</a:t>
            </a:r>
            <a:r>
              <a:rPr lang="ru-RU" dirty="0" smtClean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запустить </a:t>
            </a:r>
            <a:r>
              <a:rPr lang="ru-RU" dirty="0">
                <a:solidFill>
                  <a:srgbClr val="1D232C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 Regular" charset="-52"/>
              </a:rPr>
              <a:t>сбор статистике о вызовах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859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228600"/>
            <a:r>
              <a:rPr lang="ru-RU" dirty="0">
                <a:latin typeface="PT Sans" panose="020B0503020203020204" pitchFamily="34" charset="-52"/>
                <a:ea typeface="PT Sans" panose="020B0503020203020204" pitchFamily="34" charset="-52"/>
              </a:rPr>
              <a:t>Обработка </a:t>
            </a:r>
            <a:r>
              <a:rPr lang="ru-RU" dirty="0" smtClean="0">
                <a:latin typeface="PT Sans" panose="020B0503020203020204" pitchFamily="34" charset="-52"/>
                <a:ea typeface="PT Sans" panose="020B0503020203020204" pitchFamily="34" charset="-52"/>
              </a:rPr>
              <a:t>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" sz="1600" b="1" dirty="0"/>
              <a:t>Исключения</a:t>
            </a:r>
            <a:r>
              <a:rPr lang="ru" sz="1600" dirty="0"/>
              <a:t> - механизм, позволяющий сообщать об ошибках во время выполнения программы, а так же обрабатывать такие ошибки.</a:t>
            </a:r>
          </a:p>
          <a:p>
            <a:pPr lvl="0"/>
            <a:r>
              <a:rPr lang="ru" sz="1600" b="1" dirty="0"/>
              <a:t>throw new Конструктор(описание)</a:t>
            </a:r>
            <a:r>
              <a:rPr lang="ru" sz="1600" dirty="0"/>
              <a:t> - выбросить исключение типа Конструктор</a:t>
            </a:r>
          </a:p>
          <a:p>
            <a:pPr lvl="0"/>
            <a:r>
              <a:rPr lang="ru" sz="1600" dirty="0"/>
              <a:t>В качестве аргумента, можно передать описание исключительной ситуации.</a:t>
            </a:r>
          </a:p>
          <a:p>
            <a:pPr lvl="0"/>
            <a:r>
              <a:rPr lang="ru" sz="1600" dirty="0"/>
              <a:t>Исключения, после выброса, поднимаются вверх по текущему стеку вызовов.</a:t>
            </a:r>
          </a:p>
          <a:p>
            <a:pPr lvl="0"/>
            <a:r>
              <a:rPr lang="ru" sz="1600" dirty="0"/>
              <a:t>На любом слое стека можно поймать исключение и обработать его при помощи оператора </a:t>
            </a:r>
            <a:r>
              <a:rPr lang="ru" sz="1600" b="1" dirty="0"/>
              <a:t>try..catch..finally</a:t>
            </a:r>
          </a:p>
          <a:p>
            <a:pPr lvl="0"/>
            <a:r>
              <a:rPr lang="ru" sz="1600" b="1" dirty="0"/>
              <a:t>Stack trace </a:t>
            </a:r>
            <a:r>
              <a:rPr lang="ru" sz="1600" dirty="0"/>
              <a:t>- это путь, который прошел код, чтобы попасть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4BEE-5CDA-6F4F-BFFF-2774EC3DCCC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6104"/>
      </p:ext>
    </p:extLst>
  </p:cSld>
  <p:clrMapOvr>
    <a:masterClrMapping/>
  </p:clrMapOvr>
</p:sld>
</file>

<file path=ppt/theme/theme1.xml><?xml version="1.0" encoding="utf-8"?>
<a:theme xmlns:a="http://schemas.openxmlformats.org/drawingml/2006/main" name="ls-webadv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6A6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-webadv" id="{41A83B85-F2E5-4A5E-8BF8-44B2401E8EC6}" vid="{467035CA-97A5-4A0A-ADA0-6E3CD25D859C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ls-webadv</Template>
  <TotalTime>2970</TotalTime>
  <Words>276</Words>
  <Application>Microsoft Macintosh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Open Sans Extrabold</vt:lpstr>
      <vt:lpstr>PT Sans</vt:lpstr>
      <vt:lpstr>PT Sans Regular</vt:lpstr>
      <vt:lpstr>Arial</vt:lpstr>
      <vt:lpstr>ls-webadv</vt:lpstr>
      <vt:lpstr>2_Custom Design</vt:lpstr>
      <vt:lpstr>3_Custom Design</vt:lpstr>
      <vt:lpstr>Custom Design</vt:lpstr>
      <vt:lpstr>1_Custom Design</vt:lpstr>
      <vt:lpstr>Обработка ошибок</vt:lpstr>
      <vt:lpstr>Ведущий вебинара</vt:lpstr>
      <vt:lpstr>Содержание</vt:lpstr>
      <vt:lpstr>Инструменты разработчика</vt:lpstr>
      <vt:lpstr>Инструменты разработчика</vt:lpstr>
      <vt:lpstr>Работа с консолью</vt:lpstr>
      <vt:lpstr>Консоль</vt:lpstr>
      <vt:lpstr>Обработка исключений</vt:lpstr>
      <vt:lpstr>Обработка исключений</vt:lpstr>
      <vt:lpstr>Точки останова (breakpoints)</vt:lpstr>
      <vt:lpstr>Точка останова</vt:lpstr>
      <vt:lpstr>Время ваших вопросов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курсом.  Настройка рабочего  окружения</dc:title>
  <dc:creator>Дмитрий Ковальчук</dc:creator>
  <cp:lastModifiedBy>Iryna Gillis</cp:lastModifiedBy>
  <cp:revision>128</cp:revision>
  <dcterms:modified xsi:type="dcterms:W3CDTF">2016-07-03T21:00:22Z</dcterms:modified>
</cp:coreProperties>
</file>