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8" r:id="rId4"/>
    <p:sldId id="260" r:id="rId5"/>
    <p:sldId id="259" r:id="rId6"/>
    <p:sldId id="261" r:id="rId7"/>
    <p:sldId id="265" r:id="rId8"/>
    <p:sldId id="264" r:id="rId9"/>
    <p:sldId id="266"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42" d="100"/>
          <a:sy n="142" d="100"/>
        </p:scale>
        <p:origin x="-104" y="-2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Time vs Difficulty</a:t>
            </a:r>
          </a:p>
        </c:rich>
      </c:tx>
      <c:layout/>
      <c:overlay val="0"/>
    </c:title>
    <c:autoTitleDeleted val="0"/>
    <c:plotArea>
      <c:layout/>
      <c:lineChart>
        <c:grouping val="standard"/>
        <c:varyColors val="0"/>
        <c:ser>
          <c:idx val="0"/>
          <c:order val="0"/>
          <c:tx>
            <c:strRef>
              <c:f>Sheet1!$A$2</c:f>
              <c:strCache>
                <c:ptCount val="1"/>
                <c:pt idx="0">
                  <c:v>Trivial</c:v>
                </c:pt>
              </c:strCache>
            </c:strRef>
          </c:tx>
          <c:marker>
            <c:symbol val="none"/>
          </c:marker>
          <c:val>
            <c:numRef>
              <c:f>Sheet1!$A$3:$A$6</c:f>
              <c:numCache>
                <c:formatCode>General</c:formatCode>
                <c:ptCount val="4"/>
                <c:pt idx="0">
                  <c:v>4.14299964905</c:v>
                </c:pt>
                <c:pt idx="1">
                  <c:v>40792.2799587</c:v>
                </c:pt>
                <c:pt idx="2">
                  <c:v>40792.2799587</c:v>
                </c:pt>
                <c:pt idx="3">
                  <c:v>40792.2799587</c:v>
                </c:pt>
              </c:numCache>
            </c:numRef>
          </c:val>
          <c:smooth val="0"/>
        </c:ser>
        <c:ser>
          <c:idx val="1"/>
          <c:order val="1"/>
          <c:tx>
            <c:strRef>
              <c:f>Sheet1!$B$2</c:f>
              <c:strCache>
                <c:ptCount val="1"/>
                <c:pt idx="0">
                  <c:v>Improved</c:v>
                </c:pt>
              </c:strCache>
            </c:strRef>
          </c:tx>
          <c:marker>
            <c:symbol val="none"/>
          </c:marker>
          <c:val>
            <c:numRef>
              <c:f>Sheet1!$B$3:$B$6</c:f>
              <c:numCache>
                <c:formatCode>General</c:formatCode>
                <c:ptCount val="4"/>
                <c:pt idx="0">
                  <c:v>0.955104827881</c:v>
                </c:pt>
                <c:pt idx="1">
                  <c:v>5.08689880371</c:v>
                </c:pt>
                <c:pt idx="2">
                  <c:v>10.7378959656</c:v>
                </c:pt>
                <c:pt idx="3">
                  <c:v>83.7569236755</c:v>
                </c:pt>
              </c:numCache>
            </c:numRef>
          </c:val>
          <c:smooth val="0"/>
        </c:ser>
        <c:dLbls>
          <c:showLegendKey val="0"/>
          <c:showVal val="0"/>
          <c:showCatName val="0"/>
          <c:showSerName val="0"/>
          <c:showPercent val="0"/>
          <c:showBubbleSize val="0"/>
        </c:dLbls>
        <c:marker val="1"/>
        <c:smooth val="0"/>
        <c:axId val="-2114279720"/>
        <c:axId val="-2114276744"/>
      </c:lineChart>
      <c:catAx>
        <c:axId val="-2114279720"/>
        <c:scaling>
          <c:orientation val="minMax"/>
        </c:scaling>
        <c:delete val="0"/>
        <c:axPos val="b"/>
        <c:majorTickMark val="none"/>
        <c:minorTickMark val="none"/>
        <c:tickLblPos val="nextTo"/>
        <c:crossAx val="-2114276744"/>
        <c:crosses val="autoZero"/>
        <c:auto val="1"/>
        <c:lblAlgn val="ctr"/>
        <c:lblOffset val="100"/>
        <c:noMultiLvlLbl val="0"/>
      </c:catAx>
      <c:valAx>
        <c:axId val="-2114276744"/>
        <c:scaling>
          <c:orientation val="minMax"/>
        </c:scaling>
        <c:delete val="0"/>
        <c:axPos val="l"/>
        <c:majorGridlines/>
        <c:title>
          <c:tx>
            <c:rich>
              <a:bodyPr/>
              <a:lstStyle/>
              <a:p>
                <a:pPr>
                  <a:defRPr/>
                </a:pPr>
                <a:r>
                  <a:rPr lang="en-US"/>
                  <a:t>Time (ms)</a:t>
                </a:r>
              </a:p>
            </c:rich>
          </c:tx>
          <c:layout/>
          <c:overlay val="0"/>
        </c:title>
        <c:numFmt formatCode="General" sourceLinked="1"/>
        <c:majorTickMark val="none"/>
        <c:minorTickMark val="none"/>
        <c:tickLblPos val="nextTo"/>
        <c:crossAx val="-211427972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Time vs Difficulty</a:t>
            </a:r>
          </a:p>
        </c:rich>
      </c:tx>
      <c:layout>
        <c:manualLayout>
          <c:xMode val="edge"/>
          <c:yMode val="edge"/>
          <c:x val="0.318870734908137"/>
          <c:y val="0.0462962962962963"/>
        </c:manualLayout>
      </c:layout>
      <c:overlay val="0"/>
    </c:title>
    <c:autoTitleDeleted val="0"/>
    <c:plotArea>
      <c:layout/>
      <c:lineChart>
        <c:grouping val="standard"/>
        <c:varyColors val="0"/>
        <c:ser>
          <c:idx val="0"/>
          <c:order val="0"/>
          <c:tx>
            <c:strRef>
              <c:f>Sheet1!$B$2</c:f>
              <c:strCache>
                <c:ptCount val="1"/>
                <c:pt idx="0">
                  <c:v>Improved</c:v>
                </c:pt>
              </c:strCache>
            </c:strRef>
          </c:tx>
          <c:marker>
            <c:symbol val="none"/>
          </c:marker>
          <c:val>
            <c:numRef>
              <c:f>Sheet1!$B$3:$B$6</c:f>
              <c:numCache>
                <c:formatCode>General</c:formatCode>
                <c:ptCount val="4"/>
                <c:pt idx="0">
                  <c:v>0.955104827881</c:v>
                </c:pt>
                <c:pt idx="1">
                  <c:v>5.08689880371</c:v>
                </c:pt>
                <c:pt idx="2">
                  <c:v>10.7378959656</c:v>
                </c:pt>
                <c:pt idx="3">
                  <c:v>83.7569236755</c:v>
                </c:pt>
              </c:numCache>
            </c:numRef>
          </c:val>
          <c:smooth val="0"/>
        </c:ser>
        <c:dLbls>
          <c:showLegendKey val="0"/>
          <c:showVal val="0"/>
          <c:showCatName val="0"/>
          <c:showSerName val="0"/>
          <c:showPercent val="0"/>
          <c:showBubbleSize val="0"/>
        </c:dLbls>
        <c:marker val="1"/>
        <c:smooth val="0"/>
        <c:axId val="2133095064"/>
        <c:axId val="2133098008"/>
      </c:lineChart>
      <c:catAx>
        <c:axId val="2133095064"/>
        <c:scaling>
          <c:orientation val="minMax"/>
        </c:scaling>
        <c:delete val="0"/>
        <c:axPos val="b"/>
        <c:majorTickMark val="none"/>
        <c:minorTickMark val="none"/>
        <c:tickLblPos val="nextTo"/>
        <c:crossAx val="2133098008"/>
        <c:crosses val="autoZero"/>
        <c:auto val="1"/>
        <c:lblAlgn val="ctr"/>
        <c:lblOffset val="100"/>
        <c:noMultiLvlLbl val="0"/>
      </c:catAx>
      <c:valAx>
        <c:axId val="2133098008"/>
        <c:scaling>
          <c:orientation val="minMax"/>
        </c:scaling>
        <c:delete val="0"/>
        <c:axPos val="l"/>
        <c:majorGridlines/>
        <c:title>
          <c:tx>
            <c:rich>
              <a:bodyPr/>
              <a:lstStyle/>
              <a:p>
                <a:pPr>
                  <a:defRPr/>
                </a:pPr>
                <a:r>
                  <a:rPr lang="en-US"/>
                  <a:t>Time</a:t>
                </a:r>
                <a:r>
                  <a:rPr lang="en-US" baseline="0"/>
                  <a:t> (ms)</a:t>
                </a:r>
                <a:endParaRPr lang="en-US"/>
              </a:p>
            </c:rich>
          </c:tx>
          <c:layout/>
          <c:overlay val="0"/>
        </c:title>
        <c:numFmt formatCode="General" sourceLinked="1"/>
        <c:majorTickMark val="none"/>
        <c:minorTickMark val="none"/>
        <c:tickLblPos val="nextTo"/>
        <c:crossAx val="213309506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 of Haplotypes</a:t>
            </a:r>
            <a:r>
              <a:rPr lang="en-US" baseline="0"/>
              <a:t> vs Difficulty</a:t>
            </a:r>
            <a:endParaRPr lang="en-US"/>
          </a:p>
        </c:rich>
      </c:tx>
      <c:layout/>
      <c:overlay val="0"/>
    </c:title>
    <c:autoTitleDeleted val="0"/>
    <c:plotArea>
      <c:layout/>
      <c:lineChart>
        <c:grouping val="standard"/>
        <c:varyColors val="0"/>
        <c:ser>
          <c:idx val="0"/>
          <c:order val="0"/>
          <c:tx>
            <c:strRef>
              <c:f>Sheet1!$A$8</c:f>
              <c:strCache>
                <c:ptCount val="1"/>
                <c:pt idx="0">
                  <c:v>Trivial</c:v>
                </c:pt>
              </c:strCache>
            </c:strRef>
          </c:tx>
          <c:marker>
            <c:symbol val="none"/>
          </c:marker>
          <c:val>
            <c:numRef>
              <c:f>Sheet1!$A$9:$A$12</c:f>
              <c:numCache>
                <c:formatCode>General</c:formatCode>
                <c:ptCount val="4"/>
                <c:pt idx="0">
                  <c:v>180.0</c:v>
                </c:pt>
                <c:pt idx="1">
                  <c:v>912581.0</c:v>
                </c:pt>
                <c:pt idx="2">
                  <c:v>912581.0</c:v>
                </c:pt>
                <c:pt idx="3">
                  <c:v>912581.0</c:v>
                </c:pt>
              </c:numCache>
            </c:numRef>
          </c:val>
          <c:smooth val="0"/>
        </c:ser>
        <c:ser>
          <c:idx val="1"/>
          <c:order val="1"/>
          <c:tx>
            <c:strRef>
              <c:f>Sheet1!$B$8</c:f>
              <c:strCache>
                <c:ptCount val="1"/>
                <c:pt idx="0">
                  <c:v>Improved</c:v>
                </c:pt>
              </c:strCache>
            </c:strRef>
          </c:tx>
          <c:marker>
            <c:symbol val="none"/>
          </c:marker>
          <c:val>
            <c:numRef>
              <c:f>Sheet1!$B$9:$B$12</c:f>
              <c:numCache>
                <c:formatCode>General</c:formatCode>
                <c:ptCount val="4"/>
                <c:pt idx="0">
                  <c:v>4.0</c:v>
                </c:pt>
                <c:pt idx="1">
                  <c:v>15.0</c:v>
                </c:pt>
                <c:pt idx="2">
                  <c:v>29.0</c:v>
                </c:pt>
                <c:pt idx="3">
                  <c:v>59.0</c:v>
                </c:pt>
              </c:numCache>
            </c:numRef>
          </c:val>
          <c:smooth val="0"/>
        </c:ser>
        <c:dLbls>
          <c:showLegendKey val="0"/>
          <c:showVal val="0"/>
          <c:showCatName val="0"/>
          <c:showSerName val="0"/>
          <c:showPercent val="0"/>
          <c:showBubbleSize val="0"/>
        </c:dLbls>
        <c:marker val="1"/>
        <c:smooth val="0"/>
        <c:axId val="-2114994424"/>
        <c:axId val="-2114491144"/>
      </c:lineChart>
      <c:catAx>
        <c:axId val="-2114994424"/>
        <c:scaling>
          <c:orientation val="minMax"/>
        </c:scaling>
        <c:delete val="0"/>
        <c:axPos val="b"/>
        <c:majorTickMark val="none"/>
        <c:minorTickMark val="none"/>
        <c:tickLblPos val="nextTo"/>
        <c:crossAx val="-2114491144"/>
        <c:crosses val="autoZero"/>
        <c:auto val="1"/>
        <c:lblAlgn val="ctr"/>
        <c:lblOffset val="100"/>
        <c:noMultiLvlLbl val="0"/>
      </c:catAx>
      <c:valAx>
        <c:axId val="-2114491144"/>
        <c:scaling>
          <c:orientation val="minMax"/>
        </c:scaling>
        <c:delete val="0"/>
        <c:axPos val="l"/>
        <c:majorGridlines/>
        <c:title>
          <c:tx>
            <c:rich>
              <a:bodyPr/>
              <a:lstStyle/>
              <a:p>
                <a:pPr>
                  <a:defRPr/>
                </a:pPr>
                <a:r>
                  <a:rPr lang="en-US"/>
                  <a:t>Number of Haplotypes</a:t>
                </a:r>
              </a:p>
            </c:rich>
          </c:tx>
          <c:layout/>
          <c:overlay val="0"/>
        </c:title>
        <c:numFmt formatCode="General" sourceLinked="1"/>
        <c:majorTickMark val="none"/>
        <c:minorTickMark val="none"/>
        <c:tickLblPos val="nextTo"/>
        <c:crossAx val="-2114994424"/>
        <c:crosses val="autoZero"/>
        <c:crossBetween val="between"/>
      </c:valAx>
    </c:plotArea>
    <c:legend>
      <c:legendPos val="r"/>
      <c:layout/>
      <c:overlay val="0"/>
    </c:legend>
    <c:plotVisOnly val="1"/>
    <c:dispBlanksAs val="zero"/>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 of Haplotypes vs</a:t>
            </a:r>
            <a:r>
              <a:rPr lang="en-US" baseline="0"/>
              <a:t> Difficulty</a:t>
            </a:r>
            <a:endParaRPr lang="en-US"/>
          </a:p>
        </c:rich>
      </c:tx>
      <c:layout/>
      <c:overlay val="0"/>
    </c:title>
    <c:autoTitleDeleted val="0"/>
    <c:plotArea>
      <c:layout/>
      <c:lineChart>
        <c:grouping val="standard"/>
        <c:varyColors val="0"/>
        <c:ser>
          <c:idx val="0"/>
          <c:order val="0"/>
          <c:tx>
            <c:strRef>
              <c:f>Sheet1!$B$8</c:f>
              <c:strCache>
                <c:ptCount val="1"/>
                <c:pt idx="0">
                  <c:v>Improved</c:v>
                </c:pt>
              </c:strCache>
            </c:strRef>
          </c:tx>
          <c:marker>
            <c:symbol val="none"/>
          </c:marker>
          <c:val>
            <c:numRef>
              <c:f>Sheet1!$B$9:$B$12</c:f>
              <c:numCache>
                <c:formatCode>General</c:formatCode>
                <c:ptCount val="4"/>
                <c:pt idx="0">
                  <c:v>4.0</c:v>
                </c:pt>
                <c:pt idx="1">
                  <c:v>15.0</c:v>
                </c:pt>
                <c:pt idx="2">
                  <c:v>29.0</c:v>
                </c:pt>
                <c:pt idx="3">
                  <c:v>59.0</c:v>
                </c:pt>
              </c:numCache>
            </c:numRef>
          </c:val>
          <c:smooth val="0"/>
        </c:ser>
        <c:dLbls>
          <c:showLegendKey val="0"/>
          <c:showVal val="0"/>
          <c:showCatName val="0"/>
          <c:showSerName val="0"/>
          <c:showPercent val="0"/>
          <c:showBubbleSize val="0"/>
        </c:dLbls>
        <c:marker val="1"/>
        <c:smooth val="0"/>
        <c:axId val="2138599016"/>
        <c:axId val="2133459752"/>
      </c:lineChart>
      <c:catAx>
        <c:axId val="2138599016"/>
        <c:scaling>
          <c:orientation val="minMax"/>
        </c:scaling>
        <c:delete val="0"/>
        <c:axPos val="b"/>
        <c:majorTickMark val="none"/>
        <c:minorTickMark val="none"/>
        <c:tickLblPos val="nextTo"/>
        <c:crossAx val="2133459752"/>
        <c:crosses val="autoZero"/>
        <c:auto val="1"/>
        <c:lblAlgn val="ctr"/>
        <c:lblOffset val="100"/>
        <c:noMultiLvlLbl val="0"/>
      </c:catAx>
      <c:valAx>
        <c:axId val="2133459752"/>
        <c:scaling>
          <c:orientation val="minMax"/>
        </c:scaling>
        <c:delete val="0"/>
        <c:axPos val="l"/>
        <c:majorGridlines/>
        <c:title>
          <c:tx>
            <c:rich>
              <a:bodyPr/>
              <a:lstStyle/>
              <a:p>
                <a:pPr>
                  <a:defRPr/>
                </a:pPr>
                <a:r>
                  <a:rPr lang="en-US"/>
                  <a:t>Number of Haplotypes</a:t>
                </a:r>
              </a:p>
            </c:rich>
          </c:tx>
          <c:layout/>
          <c:overlay val="0"/>
        </c:title>
        <c:numFmt formatCode="General" sourceLinked="1"/>
        <c:majorTickMark val="none"/>
        <c:minorTickMark val="none"/>
        <c:tickLblPos val="nextTo"/>
        <c:crossAx val="2138599016"/>
        <c:crosses val="autoZero"/>
        <c:crossBetween val="between"/>
      </c:valAx>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2311" y="1018300"/>
            <a:ext cx="8825658" cy="3329581"/>
          </a:xfrm>
        </p:spPr>
        <p:txBody>
          <a:bodyPr/>
          <a:lstStyle/>
          <a:p>
            <a:pPr algn="ctr"/>
            <a:r>
              <a:rPr lang="en-US" dirty="0"/>
              <a:t>Project 1: Haplotype Phasing</a:t>
            </a:r>
          </a:p>
        </p:txBody>
      </p:sp>
      <p:sp>
        <p:nvSpPr>
          <p:cNvPr id="3" name="Subtitle 2"/>
          <p:cNvSpPr>
            <a:spLocks noGrp="1"/>
          </p:cNvSpPr>
          <p:nvPr>
            <p:ph type="subTitle" idx="1"/>
          </p:nvPr>
        </p:nvSpPr>
        <p:spPr/>
        <p:txBody>
          <a:bodyPr/>
          <a:lstStyle/>
          <a:p>
            <a:pPr algn="ctr"/>
            <a:r>
              <a:rPr lang="en-US" dirty="0"/>
              <a:t>Jason Yang</a:t>
            </a:r>
          </a:p>
          <a:p>
            <a:pPr algn="ctr"/>
            <a:r>
              <a:rPr lang="en-US" dirty="0"/>
              <a:t>804331785</a:t>
            </a:r>
          </a:p>
        </p:txBody>
      </p:sp>
    </p:spTree>
    <p:extLst>
      <p:ext uri="{BB962C8B-B14F-4D97-AF65-F5344CB8AC3E}">
        <p14:creationId xmlns:p14="http://schemas.microsoft.com/office/powerpoint/2010/main" val="27389503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Observations</a:t>
            </a:r>
          </a:p>
        </p:txBody>
      </p:sp>
      <p:sp>
        <p:nvSpPr>
          <p:cNvPr id="3" name="Content Placeholder 2"/>
          <p:cNvSpPr>
            <a:spLocks noGrp="1"/>
          </p:cNvSpPr>
          <p:nvPr>
            <p:ph idx="1"/>
          </p:nvPr>
        </p:nvSpPr>
        <p:spPr/>
        <p:txBody>
          <a:bodyPr/>
          <a:lstStyle/>
          <a:p>
            <a:r>
              <a:rPr lang="en-US" dirty="0" smtClean="0"/>
              <a:t>Improved solution is better than trivial solution in all benchmarks, especially </a:t>
            </a:r>
            <a:r>
              <a:rPr lang="en-US" dirty="0" smtClean="0"/>
              <a:t>time and accuracy of minimum haplotype set</a:t>
            </a:r>
          </a:p>
          <a:p>
            <a:r>
              <a:rPr lang="en-US" dirty="0" smtClean="0"/>
              <a:t>My “improvement” on Clark’s method varies. Worst case and best case.</a:t>
            </a:r>
            <a:r>
              <a:rPr lang="en-US" dirty="0"/>
              <a:t> </a:t>
            </a:r>
            <a:r>
              <a:rPr lang="en-US" dirty="0" smtClean="0"/>
              <a:t>Not too much improvement on average.</a:t>
            </a:r>
          </a:p>
          <a:p>
            <a:r>
              <a:rPr lang="en-US" dirty="0" smtClean="0"/>
              <a:t>Since my solution is based on Clark’s method, I use the assumption that there must be at least one homogenous genotype read for Clark’s method to get started.</a:t>
            </a:r>
          </a:p>
          <a:p>
            <a:r>
              <a:rPr lang="en-US" dirty="0" smtClean="0"/>
              <a:t>From here, improvement begins by looking at Clark’s method and seeing where we can improve unneeded computation of haplotypes, whether that be smarter selection or smarter creation of new haplotypes when phasing genotypes</a:t>
            </a:r>
            <a:endParaRPr lang="en-US" dirty="0"/>
          </a:p>
        </p:txBody>
      </p:sp>
    </p:spTree>
    <p:extLst>
      <p:ext uri="{BB962C8B-B14F-4D97-AF65-F5344CB8AC3E}">
        <p14:creationId xmlns:p14="http://schemas.microsoft.com/office/powerpoint/2010/main" val="36079242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Problem and Applications</a:t>
            </a:r>
            <a:endParaRPr lang="en-US" dirty="0"/>
          </a:p>
        </p:txBody>
      </p:sp>
      <p:sp>
        <p:nvSpPr>
          <p:cNvPr id="3" name="Content Placeholder 2"/>
          <p:cNvSpPr>
            <a:spLocks noGrp="1"/>
          </p:cNvSpPr>
          <p:nvPr>
            <p:ph idx="1"/>
          </p:nvPr>
        </p:nvSpPr>
        <p:spPr/>
        <p:txBody>
          <a:bodyPr/>
          <a:lstStyle/>
          <a:p>
            <a:r>
              <a:rPr lang="en-US" dirty="0" smtClean="0"/>
              <a:t>Haplotype: specific group of genes or alleles that a child inherited from one parent</a:t>
            </a:r>
          </a:p>
          <a:p>
            <a:r>
              <a:rPr lang="en-US" dirty="0" smtClean="0"/>
              <a:t>The problem is gene sequencers can not </a:t>
            </a:r>
            <a:r>
              <a:rPr lang="en-US" dirty="0" smtClean="0"/>
              <a:t>distinguish the haplotype the parent passed on to the child, </a:t>
            </a:r>
            <a:r>
              <a:rPr lang="en-US" dirty="0" smtClean="0"/>
              <a:t>haplotype phasing is needed</a:t>
            </a:r>
          </a:p>
          <a:p>
            <a:r>
              <a:rPr lang="en-US" dirty="0" smtClean="0"/>
              <a:t>Study of traits that survive through generations as they are more likely to be inherited </a:t>
            </a:r>
            <a:r>
              <a:rPr lang="en-US" dirty="0" smtClean="0"/>
              <a:t>together</a:t>
            </a:r>
          </a:p>
          <a:p>
            <a:r>
              <a:rPr lang="en-US" dirty="0" smtClean="0"/>
              <a:t>Also </a:t>
            </a:r>
            <a:r>
              <a:rPr lang="en-US" dirty="0" smtClean="0"/>
              <a:t>help study SNP’s that are closely associated to help facilitate learning more about genetic </a:t>
            </a:r>
            <a:r>
              <a:rPr lang="en-US" dirty="0" smtClean="0"/>
              <a:t>diseases</a:t>
            </a:r>
          </a:p>
          <a:p>
            <a:r>
              <a:rPr lang="en-US" dirty="0"/>
              <a:t>Y-chromosomal Adam &amp; Mitochondrial Eve</a:t>
            </a:r>
          </a:p>
          <a:p>
            <a:pPr lvl="1"/>
            <a:r>
              <a:rPr lang="en-US" dirty="0"/>
              <a:t>Tracking haplotype lineage can lead to discovering </a:t>
            </a:r>
            <a:r>
              <a:rPr lang="en-US" dirty="0" err="1"/>
              <a:t>haplogroups</a:t>
            </a:r>
            <a:endParaRPr lang="en-US" dirty="0"/>
          </a:p>
          <a:p>
            <a:pPr lvl="1"/>
            <a:r>
              <a:rPr lang="en-US" dirty="0"/>
              <a:t>Improved estimation of timeline and genotype</a:t>
            </a:r>
          </a:p>
          <a:p>
            <a:pPr marL="0" indent="0">
              <a:buNone/>
            </a:pPr>
            <a:endParaRPr lang="en-US" dirty="0"/>
          </a:p>
        </p:txBody>
      </p:sp>
    </p:spTree>
    <p:extLst>
      <p:ext uri="{BB962C8B-B14F-4D97-AF65-F5344CB8AC3E}">
        <p14:creationId xmlns:p14="http://schemas.microsoft.com/office/powerpoint/2010/main" val="28164719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a:t>
            </a:r>
            <a:r>
              <a:rPr lang="en-US" dirty="0"/>
              <a:t>Problem</a:t>
            </a:r>
          </a:p>
        </p:txBody>
      </p:sp>
      <p:sp>
        <p:nvSpPr>
          <p:cNvPr id="3" name="Content Placeholder 2"/>
          <p:cNvSpPr>
            <a:spLocks noGrp="1"/>
          </p:cNvSpPr>
          <p:nvPr>
            <p:ph idx="1"/>
          </p:nvPr>
        </p:nvSpPr>
        <p:spPr/>
        <p:txBody>
          <a:bodyPr/>
          <a:lstStyle/>
          <a:p>
            <a:r>
              <a:rPr lang="en-US" dirty="0" smtClean="0"/>
              <a:t>Input: A matrix of n x m genotype reads of n individuals </a:t>
            </a:r>
            <a:r>
              <a:rPr lang="en-US" dirty="0" smtClean="0"/>
              <a:t>of</a:t>
            </a:r>
            <a:r>
              <a:rPr lang="en-US" dirty="0" smtClean="0"/>
              <a:t> </a:t>
            </a:r>
            <a:r>
              <a:rPr lang="en-US" dirty="0" smtClean="0"/>
              <a:t>m SNPs</a:t>
            </a:r>
          </a:p>
          <a:p>
            <a:r>
              <a:rPr lang="en-US" dirty="0" smtClean="0"/>
              <a:t>Output: A set of haplotypes n x m of n haplotypes </a:t>
            </a:r>
            <a:r>
              <a:rPr lang="en-US" dirty="0" smtClean="0"/>
              <a:t>of</a:t>
            </a:r>
            <a:r>
              <a:rPr lang="en-US" dirty="0" smtClean="0"/>
              <a:t> </a:t>
            </a:r>
            <a:r>
              <a:rPr lang="en-US" dirty="0" smtClean="0"/>
              <a:t>m SNPs</a:t>
            </a:r>
            <a:endParaRPr lang="en-US" dirty="0"/>
          </a:p>
          <a:p>
            <a:r>
              <a:rPr lang="en-US" dirty="0"/>
              <a:t>Our goal is to find the minimum set, or the optimal set, in the least amount of time</a:t>
            </a:r>
          </a:p>
          <a:p>
            <a:r>
              <a:rPr lang="en-US" dirty="0"/>
              <a:t>The B</a:t>
            </a:r>
            <a:r>
              <a:rPr lang="en-US" dirty="0" smtClean="0"/>
              <a:t>enchmarks</a:t>
            </a:r>
          </a:p>
          <a:p>
            <a:pPr lvl="1"/>
            <a:r>
              <a:rPr lang="en-US" dirty="0" smtClean="0"/>
              <a:t>computational </a:t>
            </a:r>
            <a:r>
              <a:rPr lang="en-US" dirty="0"/>
              <a:t>time to produce the minimum </a:t>
            </a:r>
            <a:r>
              <a:rPr lang="en-US" dirty="0" smtClean="0"/>
              <a:t>set</a:t>
            </a:r>
            <a:endParaRPr lang="en-US" dirty="0"/>
          </a:p>
          <a:p>
            <a:pPr lvl="1"/>
            <a:r>
              <a:rPr lang="en-US" dirty="0" smtClean="0"/>
              <a:t>number </a:t>
            </a:r>
            <a:r>
              <a:rPr lang="en-US" dirty="0"/>
              <a:t>of haplotypes produced by the haplotype </a:t>
            </a:r>
            <a:r>
              <a:rPr lang="en-US" dirty="0" smtClean="0"/>
              <a:t>phasing</a:t>
            </a:r>
            <a:endParaRPr lang="en-US" dirty="0"/>
          </a:p>
          <a:p>
            <a:pPr lvl="1"/>
            <a:r>
              <a:rPr lang="en-US" dirty="0" smtClean="0"/>
              <a:t>memory requirements</a:t>
            </a:r>
            <a:endParaRPr lang="en-US" dirty="0"/>
          </a:p>
        </p:txBody>
      </p:sp>
    </p:spTree>
    <p:extLst>
      <p:ext uri="{BB962C8B-B14F-4D97-AF65-F5344CB8AC3E}">
        <p14:creationId xmlns:p14="http://schemas.microsoft.com/office/powerpoint/2010/main" val="4105937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Baseline</a:t>
            </a:r>
            <a:endParaRPr lang="en-US" dirty="0"/>
          </a:p>
        </p:txBody>
      </p:sp>
      <p:sp>
        <p:nvSpPr>
          <p:cNvPr id="3" name="Content Placeholder 2"/>
          <p:cNvSpPr>
            <a:spLocks noGrp="1"/>
          </p:cNvSpPr>
          <p:nvPr>
            <p:ph idx="1"/>
          </p:nvPr>
        </p:nvSpPr>
        <p:spPr/>
        <p:txBody>
          <a:bodyPr/>
          <a:lstStyle/>
          <a:p>
            <a:r>
              <a:rPr lang="en-US" dirty="0" smtClean="0"/>
              <a:t>The baseline for haplotype phasing is the trivial solution of producing every possible unique haplotype for the genotypes provided</a:t>
            </a:r>
          </a:p>
          <a:p>
            <a:r>
              <a:rPr lang="en-US" dirty="0" smtClean="0"/>
              <a:t>Very computation heavy, very time consuming, and very inaccurate in providing the optimal set of haplotypes</a:t>
            </a:r>
            <a:endParaRPr lang="en-US" dirty="0"/>
          </a:p>
          <a:p>
            <a:r>
              <a:rPr lang="en-US" dirty="0" smtClean="0"/>
              <a:t>For example, if the genotype was 11, it would enumerate the four possible haplotypes.</a:t>
            </a:r>
          </a:p>
          <a:p>
            <a:r>
              <a:rPr lang="en-US" dirty="0" smtClean="0"/>
              <a:t>This is extended to all the SNPs by doing a Cartesian product on all the possibilities of a </a:t>
            </a:r>
            <a:r>
              <a:rPr lang="en-US" dirty="0" smtClean="0"/>
              <a:t>haplotype</a:t>
            </a:r>
          </a:p>
          <a:p>
            <a:r>
              <a:rPr lang="en-US" dirty="0" smtClean="0"/>
              <a:t>Not optimal either as it produces all possible haplotypes instead of minimum optimal set</a:t>
            </a:r>
            <a:endParaRPr lang="en-US" dirty="0"/>
          </a:p>
        </p:txBody>
      </p:sp>
    </p:spTree>
    <p:extLst>
      <p:ext uri="{BB962C8B-B14F-4D97-AF65-F5344CB8AC3E}">
        <p14:creationId xmlns:p14="http://schemas.microsoft.com/office/powerpoint/2010/main" val="27568294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Solution</a:t>
            </a:r>
            <a:endParaRPr lang="en-US" dirty="0"/>
          </a:p>
        </p:txBody>
      </p:sp>
      <p:sp>
        <p:nvSpPr>
          <p:cNvPr id="3" name="Content Placeholder 2"/>
          <p:cNvSpPr>
            <a:spLocks noGrp="1"/>
          </p:cNvSpPr>
          <p:nvPr>
            <p:ph idx="1"/>
          </p:nvPr>
        </p:nvSpPr>
        <p:spPr>
          <a:xfrm>
            <a:off x="1103312" y="1720026"/>
            <a:ext cx="8946541" cy="4528373"/>
          </a:xfrm>
        </p:spPr>
        <p:txBody>
          <a:bodyPr>
            <a:normAutofit/>
          </a:bodyPr>
          <a:lstStyle/>
          <a:p>
            <a:r>
              <a:rPr lang="en-US" dirty="0" smtClean="0"/>
              <a:t>My solution for </a:t>
            </a:r>
            <a:r>
              <a:rPr lang="en-US" dirty="0"/>
              <a:t>haplotype phasing is </a:t>
            </a:r>
            <a:r>
              <a:rPr lang="en-US" dirty="0" smtClean="0"/>
              <a:t>a slightly improved Clark’s </a:t>
            </a:r>
            <a:r>
              <a:rPr lang="en-US" dirty="0"/>
              <a:t>method. Clark’s method </a:t>
            </a:r>
            <a:r>
              <a:rPr lang="en-US" dirty="0" smtClean="0"/>
              <a:t>first finds unambiguous </a:t>
            </a:r>
            <a:r>
              <a:rPr lang="en-US" dirty="0"/>
              <a:t>haplotypes. From the remainder genotypes, </a:t>
            </a:r>
            <a:r>
              <a:rPr lang="en-US" dirty="0" smtClean="0"/>
              <a:t>we then calculate </a:t>
            </a:r>
            <a:r>
              <a:rPr lang="en-US" dirty="0"/>
              <a:t>what haplotype is needed to phase with the known haplotype correctly</a:t>
            </a:r>
            <a:r>
              <a:rPr lang="en-US" dirty="0" smtClean="0"/>
              <a:t>. </a:t>
            </a:r>
            <a:endParaRPr lang="en-US" dirty="0"/>
          </a:p>
          <a:p>
            <a:r>
              <a:rPr lang="en-US" dirty="0"/>
              <a:t>We continue this method until there are no more genotypes to phase. With each iteration, the set of known haplotypes should be increasing, while the set of unphased genotypes should be decreasing</a:t>
            </a:r>
            <a:r>
              <a:rPr lang="en-US" dirty="0" smtClean="0"/>
              <a:t>,</a:t>
            </a:r>
            <a:endParaRPr lang="en-US" dirty="0"/>
          </a:p>
          <a:p>
            <a:r>
              <a:rPr lang="en-US" dirty="0" smtClean="0"/>
              <a:t>My improvement over Clark’s Methods was to combine known haplotypes to see if we can decrease the number of unphased genotypes before trying to create new ones.</a:t>
            </a:r>
          </a:p>
          <a:p>
            <a:r>
              <a:rPr lang="en-US" dirty="0" smtClean="0"/>
              <a:t>Greedy solution so may or may not be optimal</a:t>
            </a:r>
            <a:endParaRPr lang="en-US" dirty="0" smtClean="0"/>
          </a:p>
        </p:txBody>
      </p:sp>
    </p:spTree>
    <p:extLst>
      <p:ext uri="{BB962C8B-B14F-4D97-AF65-F5344CB8AC3E}">
        <p14:creationId xmlns:p14="http://schemas.microsoft.com/office/powerpoint/2010/main" val="9044262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a:t>
            </a:r>
            <a:r>
              <a:rPr lang="en-US" dirty="0" smtClean="0"/>
              <a:t>Performance: Time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12883998"/>
              </p:ext>
            </p:extLst>
          </p:nvPr>
        </p:nvGraphicFramePr>
        <p:xfrm>
          <a:off x="733554" y="1446751"/>
          <a:ext cx="10134146" cy="49945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05912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Performance: Time</a:t>
            </a:r>
          </a:p>
        </p:txBody>
      </p:sp>
      <p:graphicFrame>
        <p:nvGraphicFramePr>
          <p:cNvPr id="4" name="Content Placeholder 3"/>
          <p:cNvGraphicFramePr>
            <a:graphicFrameLocks noGrp="1"/>
          </p:cNvGraphicFramePr>
          <p:nvPr>
            <p:ph idx="1"/>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954161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Performance: Accuracy</a:t>
            </a:r>
            <a:endParaRPr lang="en-US" dirty="0"/>
          </a:p>
        </p:txBody>
      </p:sp>
      <p:graphicFrame>
        <p:nvGraphicFramePr>
          <p:cNvPr id="5" name="Content Placeholder 4"/>
          <p:cNvGraphicFramePr>
            <a:graphicFrameLocks noGrp="1"/>
          </p:cNvGraphicFramePr>
          <p:nvPr>
            <p:ph idx="1"/>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68741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Performance: Accuracy</a:t>
            </a:r>
          </a:p>
        </p:txBody>
      </p:sp>
      <p:graphicFrame>
        <p:nvGraphicFramePr>
          <p:cNvPr id="4" name="Content Placeholder 3"/>
          <p:cNvGraphicFramePr>
            <a:graphicFrameLocks noGrp="1"/>
          </p:cNvGraphicFramePr>
          <p:nvPr>
            <p:ph idx="1"/>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984261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1184</TotalTime>
  <Words>532</Words>
  <Application>Microsoft Macintosh PowerPoint</Application>
  <PresentationFormat>Custom</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Project 1: Haplotype Phasing</vt:lpstr>
      <vt:lpstr>Biological Problem and Applications</vt:lpstr>
      <vt:lpstr>Computational Problem</vt:lpstr>
      <vt:lpstr>The Baseline</vt:lpstr>
      <vt:lpstr>My Solution</vt:lpstr>
      <vt:lpstr>Analyze Performance: Time</vt:lpstr>
      <vt:lpstr>Analyze Performance: Time</vt:lpstr>
      <vt:lpstr>Analyze Performance: Accuracy</vt:lpstr>
      <vt:lpstr>Analyze Performance: Accuracy</vt:lpstr>
      <vt:lpstr>Implications,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Haplotype Phasing</dc:title>
  <dc:creator>Jasoniful</dc:creator>
  <cp:lastModifiedBy>Jason</cp:lastModifiedBy>
  <cp:revision>14</cp:revision>
  <dcterms:created xsi:type="dcterms:W3CDTF">2016-06-09T21:08:36Z</dcterms:created>
  <dcterms:modified xsi:type="dcterms:W3CDTF">2016-06-10T21:53:53Z</dcterms:modified>
</cp:coreProperties>
</file>