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6" r:id="rId7"/>
    <p:sldId id="267" r:id="rId8"/>
    <p:sldId id="268" r:id="rId9"/>
    <p:sldId id="269" r:id="rId10"/>
    <p:sldId id="270" r:id="rId11"/>
    <p:sldId id="271" r:id="rId12"/>
    <p:sldId id="261" r:id="rId13"/>
    <p:sldId id="272" r:id="rId14"/>
    <p:sldId id="273" r:id="rId15"/>
    <p:sldId id="274" r:id="rId16"/>
    <p:sldId id="275" r:id="rId17"/>
    <p:sldId id="262" r:id="rId18"/>
    <p:sldId id="276" r:id="rId19"/>
    <p:sldId id="277" r:id="rId20"/>
    <p:sldId id="278" r:id="rId21"/>
    <p:sldId id="279" r:id="rId22"/>
    <p:sldId id="282" r:id="rId23"/>
    <p:sldId id="280" r:id="rId24"/>
    <p:sldId id="263" r:id="rId25"/>
    <p:sldId id="281" r:id="rId26"/>
    <p:sldId id="283" r:id="rId27"/>
    <p:sldId id="284" r:id="rId28"/>
    <p:sldId id="285" r:id="rId29"/>
    <p:sldId id="286" r:id="rId30"/>
    <p:sldId id="300" r:id="rId31"/>
    <p:sldId id="287" r:id="rId32"/>
    <p:sldId id="288" r:id="rId33"/>
    <p:sldId id="289" r:id="rId34"/>
    <p:sldId id="290" r:id="rId35"/>
    <p:sldId id="291" r:id="rId36"/>
    <p:sldId id="292" r:id="rId37"/>
    <p:sldId id="303" r:id="rId38"/>
    <p:sldId id="293" r:id="rId39"/>
    <p:sldId id="294" r:id="rId40"/>
    <p:sldId id="295" r:id="rId41"/>
    <p:sldId id="296" r:id="rId42"/>
    <p:sldId id="301" r:id="rId43"/>
    <p:sldId id="297" r:id="rId44"/>
    <p:sldId id="302" r:id="rId45"/>
    <p:sldId id="265" r:id="rId46"/>
    <p:sldId id="298" r:id="rId47"/>
    <p:sldId id="304" r:id="rId48"/>
    <p:sldId id="305" r:id="rId49"/>
    <p:sldId id="299"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93" autoAdjust="0"/>
  </p:normalViewPr>
  <p:slideViewPr>
    <p:cSldViewPr snapToGrid="0">
      <p:cViewPr varScale="1">
        <p:scale>
          <a:sx n="86" d="100"/>
          <a:sy n="86" d="100"/>
        </p:scale>
        <p:origin x="514" y="72"/>
      </p:cViewPr>
      <p:guideLst/>
    </p:cSldViewPr>
  </p:slideViewPr>
  <p:outlineViewPr>
    <p:cViewPr>
      <p:scale>
        <a:sx n="33" d="100"/>
        <a:sy n="33" d="100"/>
      </p:scale>
      <p:origin x="0" y="-19411"/>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3/15/2023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3/15/2023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3/15/2023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3/15/2023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3/15/2023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package" Target="../embeddings/Microsoft_Word_Document.docx"/><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E83AA7-2DDB-7B3F-6B9B-9A05EB06AA41}"/>
              </a:ext>
            </a:extLst>
          </p:cNvPr>
          <p:cNvSpPr>
            <a:spLocks noGrp="1"/>
          </p:cNvSpPr>
          <p:nvPr>
            <p:ph type="ctrTitle"/>
          </p:nvPr>
        </p:nvSpPr>
        <p:spPr/>
        <p:txBody>
          <a:bodyPr/>
          <a:lstStyle/>
          <a:p>
            <a:r>
              <a:rPr lang="en-US" altLang="zh-TW" sz="6000" dirty="0"/>
              <a:t>LABA:</a:t>
            </a:r>
            <a:r>
              <a:rPr lang="zh-TW" altLang="en-US" sz="6000" dirty="0"/>
              <a:t> </a:t>
            </a:r>
            <a:r>
              <a:rPr lang="en-US" altLang="zh-TW" sz="6000" dirty="0"/>
              <a:t>Design analysis</a:t>
            </a:r>
            <a:endParaRPr lang="zh-TW" altLang="en-US" sz="6000" dirty="0"/>
          </a:p>
        </p:txBody>
      </p:sp>
      <p:sp>
        <p:nvSpPr>
          <p:cNvPr id="3" name="副標題 2">
            <a:extLst>
              <a:ext uri="{FF2B5EF4-FFF2-40B4-BE49-F238E27FC236}">
                <a16:creationId xmlns:a16="http://schemas.microsoft.com/office/drawing/2014/main" id="{7782EFD3-4EE1-7053-0BC6-CFBA84AA02AB}"/>
              </a:ext>
            </a:extLst>
          </p:cNvPr>
          <p:cNvSpPr>
            <a:spLocks noGrp="1"/>
          </p:cNvSpPr>
          <p:nvPr>
            <p:ph type="subTitle" idx="1"/>
          </p:nvPr>
        </p:nvSpPr>
        <p:spPr/>
        <p:txBody>
          <a:bodyPr anchor="b"/>
          <a:lstStyle/>
          <a:p>
            <a:pPr algn="r"/>
            <a:r>
              <a:rPr lang="en-US" altLang="zh-TW" dirty="0"/>
              <a:t>110061519 </a:t>
            </a:r>
            <a:r>
              <a:rPr lang="zh-TW" altLang="en-US" dirty="0"/>
              <a:t>楊博舜</a:t>
            </a:r>
          </a:p>
        </p:txBody>
      </p:sp>
    </p:spTree>
    <p:extLst>
      <p:ext uri="{BB962C8B-B14F-4D97-AF65-F5344CB8AC3E}">
        <p14:creationId xmlns:p14="http://schemas.microsoft.com/office/powerpoint/2010/main" val="2466870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52FD738-199D-2F64-7713-15CB71F136F2}"/>
              </a:ext>
            </a:extLst>
          </p:cNvPr>
          <p:cNvSpPr>
            <a:spLocks noGrp="1"/>
          </p:cNvSpPr>
          <p:nvPr>
            <p:ph type="title"/>
          </p:nvPr>
        </p:nvSpPr>
        <p:spPr/>
        <p:txBody>
          <a:bodyPr>
            <a:normAutofit fontScale="90000"/>
          </a:bodyPr>
          <a:lstStyle/>
          <a:p>
            <a:r>
              <a:rPr lang="en-US" altLang="zh-TW" dirty="0"/>
              <a:t>Explain the Original Code/System/Pragmas and How You Implement It</a:t>
            </a:r>
            <a:endParaRPr lang="zh-TW" altLang="en-US" dirty="0"/>
          </a:p>
        </p:txBody>
      </p:sp>
      <p:sp>
        <p:nvSpPr>
          <p:cNvPr id="13" name="內容版面配置區 12">
            <a:extLst>
              <a:ext uri="{FF2B5EF4-FFF2-40B4-BE49-F238E27FC236}">
                <a16:creationId xmlns:a16="http://schemas.microsoft.com/office/drawing/2014/main" id="{60AB2265-DA3F-F9C7-A8E8-5FE46064A843}"/>
              </a:ext>
            </a:extLst>
          </p:cNvPr>
          <p:cNvSpPr>
            <a:spLocks noGrp="1"/>
          </p:cNvSpPr>
          <p:nvPr>
            <p:ph idx="1"/>
          </p:nvPr>
        </p:nvSpPr>
        <p:spPr>
          <a:xfrm>
            <a:off x="1060316" y="2052536"/>
            <a:ext cx="3754876" cy="4581728"/>
          </a:xfrm>
        </p:spPr>
        <p:txBody>
          <a:bodyPr anchor="ctr"/>
          <a:lstStyle/>
          <a:p>
            <a:r>
              <a:rPr lang="en-US" altLang="zh-TW" dirty="0"/>
              <a:t>Here, I will show how they divide the formula into row and column steps with N=8.</a:t>
            </a:r>
          </a:p>
          <a:p>
            <a:r>
              <a:rPr lang="en-US" altLang="zh-TW" dirty="0"/>
              <a:t>We can see that the formula has the similar operation for sum over x and sum over y. They declare another function to do the operation row by row, and transpose is required.</a:t>
            </a:r>
            <a:endParaRPr lang="zh-TW" altLang="en-US" dirty="0"/>
          </a:p>
        </p:txBody>
      </p:sp>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574D78D0-0859-7D0A-52A5-C8D86E85A349}"/>
                  </a:ext>
                </a:extLst>
              </p:cNvPr>
              <p:cNvSpPr txBox="1"/>
              <p:nvPr/>
            </p:nvSpPr>
            <p:spPr>
              <a:xfrm>
                <a:off x="4931923" y="2171700"/>
                <a:ext cx="7260077" cy="41761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1800" i="1" kern="100" smtClean="0">
                          <a:effectLst/>
                          <a:latin typeface="Cambria Math" panose="02040503050406030204" pitchFamily="18" charset="0"/>
                          <a:ea typeface="新細明體" panose="02020500000000000000" pitchFamily="18" charset="-120"/>
                          <a:cs typeface="Times New Roman" panose="02020603050405020304" pitchFamily="18" charset="0"/>
                        </a:rPr>
                        <m:t>𝐷</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𝑖</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ad>
                            <m:radPr>
                              <m:degHide m:val="on"/>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𝑁</m:t>
                              </m:r>
                            </m:e>
                          </m:rad>
                        </m:den>
                      </m:f>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𝐶</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𝑖</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𝐶</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e>
                      </m:d>
                      <m:nary>
                        <m:naryPr>
                          <m:chr m:val="∑"/>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=0</m:t>
                          </m:r>
                        </m:sub>
                        <m:sup>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𝑁</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sup>
                        <m:e>
                          <m:nary>
                            <m:naryPr>
                              <m:chr m:val="∑"/>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=0</m:t>
                              </m:r>
                            </m:sub>
                            <m:sup>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𝑁</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sup>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𝑓</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e>
                              </m:d>
                              <m:func>
                                <m:func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TW" sz="1800" kern="100">
                                      <a:effectLst/>
                                      <a:latin typeface="Cambria Math" panose="02040503050406030204" pitchFamily="18" charset="0"/>
                                      <a:ea typeface="新細明體" panose="02020500000000000000" pitchFamily="18" charset="-120"/>
                                      <a:cs typeface="Times New Roman" panose="02020603050405020304" pitchFamily="18" charset="0"/>
                                    </a:rPr>
                                    <m:t>cos</m:t>
                                  </m:r>
                                </m:fName>
                                <m:e>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𝑖</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𝜋</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𝑁</m:t>
                                      </m:r>
                                    </m:den>
                                  </m:f>
                                </m:e>
                              </m:func>
                              <m:func>
                                <m:func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TW" sz="1800" kern="100">
                                      <a:effectLst/>
                                      <a:latin typeface="Cambria Math" panose="02040503050406030204" pitchFamily="18" charset="0"/>
                                      <a:ea typeface="新細明體" panose="02020500000000000000" pitchFamily="18" charset="-120"/>
                                      <a:cs typeface="Times New Roman" panose="02020603050405020304" pitchFamily="18" charset="0"/>
                                    </a:rPr>
                                    <m:t>cos</m:t>
                                  </m:r>
                                </m:fName>
                                <m:e>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𝜋</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𝑁</m:t>
                                      </m:r>
                                    </m:den>
                                  </m:f>
                                </m:e>
                              </m:func>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 </m:t>
                              </m:r>
                            </m:e>
                          </m:nary>
                        </m:e>
                      </m:nary>
                    </m:oMath>
                  </m:oMathPara>
                </a14:m>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8</m:t>
                          </m:r>
                        </m:den>
                      </m:f>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𝐶</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𝑖</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𝐶</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e>
                      </m:d>
                      <m:nary>
                        <m:naryPr>
                          <m:chr m:val="∑"/>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=0</m:t>
                          </m:r>
                        </m:sub>
                        <m:sup>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7</m:t>
                          </m:r>
                        </m:sup>
                        <m:e>
                          <m:nary>
                            <m:naryPr>
                              <m:chr m:val="∑"/>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=0</m:t>
                              </m:r>
                            </m:sub>
                            <m:sup>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7</m:t>
                              </m:r>
                            </m:sup>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𝑓</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e>
                              </m:d>
                              <m:func>
                                <m:func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TW" sz="1800" kern="100">
                                      <a:effectLst/>
                                      <a:latin typeface="Cambria Math" panose="02040503050406030204" pitchFamily="18" charset="0"/>
                                      <a:ea typeface="新細明體" panose="02020500000000000000" pitchFamily="18" charset="-120"/>
                                      <a:cs typeface="Times New Roman" panose="02020603050405020304" pitchFamily="18" charset="0"/>
                                    </a:rPr>
                                    <m:t>cos</m:t>
                                  </m:r>
                                </m:fName>
                                <m:e>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𝑖</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𝜋</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16</m:t>
                                      </m:r>
                                    </m:den>
                                  </m:f>
                                </m:e>
                              </m:func>
                              <m:func>
                                <m:func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TW" sz="1800" kern="100">
                                      <a:effectLst/>
                                      <a:latin typeface="Cambria Math" panose="02040503050406030204" pitchFamily="18" charset="0"/>
                                      <a:ea typeface="新細明體" panose="02020500000000000000" pitchFamily="18" charset="-120"/>
                                      <a:cs typeface="Times New Roman" panose="02020603050405020304" pitchFamily="18" charset="0"/>
                                    </a:rPr>
                                    <m:t>cos</m:t>
                                  </m:r>
                                </m:fName>
                                <m:e>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𝜋</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16</m:t>
                                      </m:r>
                                    </m:den>
                                  </m:f>
                                </m:e>
                              </m:func>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 </m:t>
                              </m:r>
                            </m:e>
                          </m:nary>
                        </m:e>
                      </m:nary>
                    </m:oMath>
                  </m:oMathPara>
                </a14:m>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ad>
                            <m:radPr>
                              <m:degHide m:val="on"/>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e>
                          </m:rad>
                        </m:den>
                      </m:f>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𝐶</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𝑖</m:t>
                          </m:r>
                        </m:e>
                      </m:d>
                      <m:nary>
                        <m:naryPr>
                          <m:chr m:val="∑"/>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=0</m:t>
                          </m:r>
                        </m:sub>
                        <m:sup>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7</m:t>
                          </m:r>
                        </m:sup>
                        <m:e>
                          <m:d>
                            <m:dPr>
                              <m:begChr m:val="["/>
                              <m:endChr m:val="]"/>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ad>
                                    <m:radPr>
                                      <m:degHide m:val="on"/>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e>
                                  </m:rad>
                                </m:den>
                              </m:f>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𝐶</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e>
                              </m:d>
                              <m:nary>
                                <m:naryPr>
                                  <m:chr m:val="∑"/>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=0</m:t>
                                  </m:r>
                                </m:sub>
                                <m:sup>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7</m:t>
                                  </m:r>
                                </m:sup>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𝑓</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e>
                                  </m:d>
                                  <m:func>
                                    <m:func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TW" sz="1800" kern="100">
                                          <a:effectLst/>
                                          <a:latin typeface="Cambria Math" panose="02040503050406030204" pitchFamily="18" charset="0"/>
                                          <a:ea typeface="新細明體" panose="02020500000000000000" pitchFamily="18" charset="-120"/>
                                          <a:cs typeface="Times New Roman" panose="02020603050405020304" pitchFamily="18" charset="0"/>
                                        </a:rPr>
                                        <m:t>cos</m:t>
                                      </m:r>
                                    </m:fName>
                                    <m:e>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𝜋</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16</m:t>
                                          </m:r>
                                        </m:den>
                                      </m:f>
                                    </m:e>
                                  </m:func>
                                </m:e>
                              </m:nary>
                            </m:e>
                          </m:d>
                          <m:func>
                            <m:func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TW" sz="1800" kern="100">
                                  <a:effectLst/>
                                  <a:latin typeface="Cambria Math" panose="02040503050406030204" pitchFamily="18" charset="0"/>
                                  <a:ea typeface="新細明體" panose="02020500000000000000" pitchFamily="18" charset="-120"/>
                                  <a:cs typeface="Times New Roman" panose="02020603050405020304" pitchFamily="18" charset="0"/>
                                </a:rPr>
                                <m:t>cos</m:t>
                              </m:r>
                            </m:fName>
                            <m:e>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𝑖</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𝜋</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16</m:t>
                                  </m:r>
                                </m:den>
                              </m:f>
                            </m:e>
                          </m:func>
                        </m:e>
                      </m:nary>
                    </m:oMath>
                  </m:oMathPara>
                </a14:m>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𝑇𝑒𝑚𝑝</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ad>
                            <m:radPr>
                              <m:degHide m:val="on"/>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e>
                          </m:rad>
                        </m:den>
                      </m:f>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𝐶</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e>
                      </m:d>
                      <m:nary>
                        <m:naryPr>
                          <m:chr m:val="∑"/>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=0</m:t>
                          </m:r>
                        </m:sub>
                        <m:sup>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7</m:t>
                          </m:r>
                        </m:sup>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𝑓</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e>
                          </m:d>
                          <m:func>
                            <m:func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TW" sz="1800" kern="100">
                                  <a:effectLst/>
                                  <a:latin typeface="Cambria Math" panose="02040503050406030204" pitchFamily="18" charset="0"/>
                                  <a:ea typeface="新細明體" panose="02020500000000000000" pitchFamily="18" charset="-120"/>
                                  <a:cs typeface="Times New Roman" panose="02020603050405020304" pitchFamily="18" charset="0"/>
                                </a:rPr>
                                <m:t>cos</m:t>
                              </m:r>
                            </m:fName>
                            <m:e>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𝑦</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𝜋</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16</m:t>
                                  </m:r>
                                </m:den>
                              </m:f>
                            </m:e>
                          </m:func>
                        </m:e>
                      </m:nary>
                    </m:oMath>
                  </m:oMathPara>
                </a14:m>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𝐷</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𝑖</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ad>
                            <m:radPr>
                              <m:degHide m:val="on"/>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e>
                          </m:rad>
                        </m:den>
                      </m:f>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𝐶</m:t>
                      </m:r>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𝑖</m:t>
                          </m:r>
                        </m:e>
                      </m:d>
                      <m:nary>
                        <m:naryPr>
                          <m:chr m:val="∑"/>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=0</m:t>
                          </m:r>
                        </m:sub>
                        <m:sup>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7</m:t>
                          </m:r>
                        </m:sup>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𝑇𝑒𝑚𝑝</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𝑗</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m:t>
                          </m:r>
                          <m:func>
                            <m:func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TW" sz="1800" kern="100">
                                  <a:effectLst/>
                                  <a:latin typeface="Cambria Math" panose="02040503050406030204" pitchFamily="18" charset="0"/>
                                  <a:ea typeface="新細明體" panose="02020500000000000000" pitchFamily="18" charset="-120"/>
                                  <a:cs typeface="Times New Roman" panose="02020603050405020304" pitchFamily="18" charset="0"/>
                                </a:rPr>
                                <m:t>cos</m:t>
                              </m:r>
                            </m:fName>
                            <m:e>
                              <m:f>
                                <m:f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TW" alt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m:t>
                                      </m:r>
                                    </m:e>
                                  </m:d>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𝑖</m:t>
                                  </m:r>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𝜋</m:t>
                                  </m:r>
                                </m:num>
                                <m:den>
                                  <m:r>
                                    <a:rPr lang="en-US" altLang="zh-TW" sz="1800" i="1" kern="100">
                                      <a:effectLst/>
                                      <a:latin typeface="Cambria Math" panose="02040503050406030204" pitchFamily="18" charset="0"/>
                                      <a:ea typeface="新細明體" panose="02020500000000000000" pitchFamily="18" charset="-120"/>
                                      <a:cs typeface="Times New Roman" panose="02020603050405020304" pitchFamily="18" charset="0"/>
                                    </a:rPr>
                                    <m:t>16</m:t>
                                  </m:r>
                                </m:den>
                              </m:f>
                            </m:e>
                          </m:func>
                        </m:e>
                      </m:nary>
                    </m:oMath>
                  </m:oMathPara>
                </a14:m>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mc:Choice>
        <mc:Fallback xmlns="">
          <p:sp>
            <p:nvSpPr>
              <p:cNvPr id="7" name="文字方塊 6">
                <a:extLst>
                  <a:ext uri="{FF2B5EF4-FFF2-40B4-BE49-F238E27FC236}">
                    <a16:creationId xmlns:a16="http://schemas.microsoft.com/office/drawing/2014/main" id="{574D78D0-0859-7D0A-52A5-C8D86E85A349}"/>
                  </a:ext>
                </a:extLst>
              </p:cNvPr>
              <p:cNvSpPr txBox="1">
                <a:spLocks noRot="1" noChangeAspect="1" noMove="1" noResize="1" noEditPoints="1" noAdjustHandles="1" noChangeArrowheads="1" noChangeShapeType="1" noTextEdit="1"/>
              </p:cNvSpPr>
              <p:nvPr/>
            </p:nvSpPr>
            <p:spPr>
              <a:xfrm>
                <a:off x="4931923" y="2171700"/>
                <a:ext cx="7260077" cy="4176143"/>
              </a:xfrm>
              <a:prstGeom prst="rect">
                <a:avLst/>
              </a:prstGeom>
              <a:blipFill>
                <a:blip r:embed="rId2"/>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157529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E86D7F-122E-F6C6-C372-B4DF2D7CC29B}"/>
              </a:ext>
            </a:extLst>
          </p:cNvPr>
          <p:cNvSpPr>
            <a:spLocks noGrp="1"/>
          </p:cNvSpPr>
          <p:nvPr>
            <p:ph type="title"/>
          </p:nvPr>
        </p:nvSpPr>
        <p:spPr/>
        <p:txBody>
          <a:bodyPr>
            <a:normAutofit fontScale="90000"/>
          </a:bodyPr>
          <a:lstStyle/>
          <a:p>
            <a:r>
              <a:rPr lang="en-US" altLang="zh-TW" dirty="0"/>
              <a:t>Explain the Original Code/System/Pragmas and How You Implement It</a:t>
            </a:r>
            <a:endParaRPr lang="zh-TW" altLang="en-US" dirty="0"/>
          </a:p>
        </p:txBody>
      </p:sp>
      <mc:AlternateContent xmlns:mc="http://schemas.openxmlformats.org/markup-compatibility/2006" xmlns:a14="http://schemas.microsoft.com/office/drawing/2010/main">
        <mc:Choice Requires="a14">
          <p:sp>
            <p:nvSpPr>
              <p:cNvPr id="4" name="內容版面配置區 3">
                <a:extLst>
                  <a:ext uri="{FF2B5EF4-FFF2-40B4-BE49-F238E27FC236}">
                    <a16:creationId xmlns:a16="http://schemas.microsoft.com/office/drawing/2014/main" id="{828997C6-9655-8DC0-FD98-0A31FA45CDFF}"/>
                  </a:ext>
                </a:extLst>
              </p:cNvPr>
              <p:cNvSpPr>
                <a:spLocks noGrp="1"/>
              </p:cNvSpPr>
              <p:nvPr>
                <p:ph sz="half" idx="2"/>
              </p:nvPr>
            </p:nvSpPr>
            <p:spPr>
              <a:xfrm>
                <a:off x="6381047" y="1953619"/>
                <a:ext cx="5690979" cy="3406321"/>
              </a:xfrm>
            </p:spPr>
            <p:txBody>
              <a:bodyPr anchor="ctr">
                <a:normAutofit/>
              </a:bodyPr>
              <a:lstStyle/>
              <a:p>
                <a:r>
                  <a:rPr lang="en-US" altLang="zh-TW" dirty="0"/>
                  <a:t>In this function, they input a row, and calculate the accumulated sum (inner loop) for each element (outer loop). Here, a 8×8 coefficient table, dct_coeff_table.txt, is used.</a:t>
                </a:r>
              </a:p>
              <a:p>
                <a:r>
                  <a:rPr lang="en-US" altLang="zh-TW" dirty="0"/>
                  <a:t>In general, people convert floating numbers into integers before computing in hardware. Here, they implement the conversion by multiplying the floating numbers by </a:t>
                </a:r>
                <a14:m>
                  <m:oMath xmlns:m="http://schemas.openxmlformats.org/officeDocument/2006/math">
                    <m:sSup>
                      <m:sSupPr>
                        <m:ctrlPr>
                          <a:rPr lang="zh-TW" altLang="zh-TW" i="1" smtClean="0">
                            <a:effectLst/>
                            <a:latin typeface="Cambria Math" panose="02040503050406030204" pitchFamily="18" charset="0"/>
                            <a:ea typeface="Cambria Math" panose="02040503050406030204" pitchFamily="18" charset="0"/>
                          </a:rPr>
                        </m:ctrlPr>
                      </m:sSupPr>
                      <m:e>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2</m:t>
                        </m:r>
                      </m:e>
                      <m:sup>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15</m:t>
                        </m:r>
                      </m:sup>
                    </m:sSup>
                  </m:oMath>
                </a14:m>
                <a:r>
                  <a:rPr lang="en-US" altLang="zh-TW" dirty="0"/>
                  <a:t>. Therefore, the coefficients can be calculated in this way.</a:t>
                </a:r>
                <a:endParaRPr lang="zh-TW" altLang="en-US" dirty="0"/>
              </a:p>
            </p:txBody>
          </p:sp>
        </mc:Choice>
        <mc:Fallback xmlns="">
          <p:sp>
            <p:nvSpPr>
              <p:cNvPr id="4" name="內容版面配置區 3">
                <a:extLst>
                  <a:ext uri="{FF2B5EF4-FFF2-40B4-BE49-F238E27FC236}">
                    <a16:creationId xmlns:a16="http://schemas.microsoft.com/office/drawing/2014/main" id="{828997C6-9655-8DC0-FD98-0A31FA45CDFF}"/>
                  </a:ext>
                </a:extLst>
              </p:cNvPr>
              <p:cNvSpPr>
                <a:spLocks noGrp="1" noRot="1" noChangeAspect="1" noMove="1" noResize="1" noEditPoints="1" noAdjustHandles="1" noChangeArrowheads="1" noChangeShapeType="1" noTextEdit="1"/>
              </p:cNvSpPr>
              <p:nvPr>
                <p:ph sz="half" idx="2"/>
              </p:nvPr>
            </p:nvSpPr>
            <p:spPr>
              <a:xfrm>
                <a:off x="6381047" y="1953619"/>
                <a:ext cx="5690979" cy="3406321"/>
              </a:xfrm>
              <a:blipFill>
                <a:blip r:embed="rId2"/>
                <a:stretch>
                  <a:fillRect l="-965" r="-536"/>
                </a:stretch>
              </a:blipFill>
            </p:spPr>
            <p:txBody>
              <a:bodyPr/>
              <a:lstStyle/>
              <a:p>
                <a:r>
                  <a:rPr lang="zh-TW" altLang="en-US">
                    <a:noFill/>
                  </a:rPr>
                  <a:t> </a:t>
                </a:r>
              </a:p>
            </p:txBody>
          </p:sp>
        </mc:Fallback>
      </mc:AlternateContent>
      <p:pic>
        <p:nvPicPr>
          <p:cNvPr id="5" name="內容版面配置區 4">
            <a:extLst>
              <a:ext uri="{FF2B5EF4-FFF2-40B4-BE49-F238E27FC236}">
                <a16:creationId xmlns:a16="http://schemas.microsoft.com/office/drawing/2014/main" id="{C341C50B-BE5B-2BCF-03D6-381C368D5BE6}"/>
              </a:ext>
            </a:extLst>
          </p:cNvPr>
          <p:cNvPicPr>
            <a:picLocks noGrp="1" noChangeAspect="1"/>
          </p:cNvPicPr>
          <p:nvPr>
            <p:ph sz="half" idx="1"/>
          </p:nvPr>
        </p:nvPicPr>
        <p:blipFill>
          <a:blip r:embed="rId3"/>
          <a:stretch>
            <a:fillRect/>
          </a:stretch>
        </p:blipFill>
        <p:spPr>
          <a:xfrm>
            <a:off x="1086553" y="2077828"/>
            <a:ext cx="5009447" cy="2902733"/>
          </a:xfrm>
          <a:prstGeom prst="rect">
            <a:avLst/>
          </a:prstGeom>
        </p:spPr>
      </p:pic>
      <p:pic>
        <p:nvPicPr>
          <p:cNvPr id="6" name="圖片 5">
            <a:extLst>
              <a:ext uri="{FF2B5EF4-FFF2-40B4-BE49-F238E27FC236}">
                <a16:creationId xmlns:a16="http://schemas.microsoft.com/office/drawing/2014/main" id="{AF1E008F-3C66-975D-3E0D-68C7260A2048}"/>
              </a:ext>
            </a:extLst>
          </p:cNvPr>
          <p:cNvPicPr>
            <a:picLocks noChangeAspect="1"/>
          </p:cNvPicPr>
          <p:nvPr/>
        </p:nvPicPr>
        <p:blipFill>
          <a:blip r:embed="rId4"/>
          <a:stretch>
            <a:fillRect/>
          </a:stretch>
        </p:blipFill>
        <p:spPr>
          <a:xfrm>
            <a:off x="1422394" y="5281585"/>
            <a:ext cx="4244204" cy="1429246"/>
          </a:xfrm>
          <a:prstGeom prst="rect">
            <a:avLst/>
          </a:prstGeom>
        </p:spPr>
      </p:pic>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A1C03951-117E-0E68-8A30-5D7B13B3D449}"/>
                  </a:ext>
                </a:extLst>
              </p:cNvPr>
              <p:cNvSpPr txBox="1"/>
              <p:nvPr/>
            </p:nvSpPr>
            <p:spPr>
              <a:xfrm>
                <a:off x="5977648" y="5490475"/>
                <a:ext cx="6094378" cy="6817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𝐶𝑜𝑒𝑓</m:t>
                      </m:r>
                      <m:d>
                        <m:dPr>
                          <m:ctrlPr>
                            <a:rPr lang="zh-TW" altLang="en-US" i="1">
                              <a:solidFill>
                                <a:srgbClr val="836967"/>
                              </a:solidFill>
                              <a:latin typeface="Cambria Math" panose="02040503050406030204" pitchFamily="18" charset="0"/>
                            </a:rPr>
                          </m:ctrlPr>
                        </m:dPr>
                        <m:e>
                          <m:r>
                            <a:rPr lang="zh-TW" altLang="en-US" i="1">
                              <a:latin typeface="Cambria Math" panose="02040503050406030204" pitchFamily="18" charset="0"/>
                            </a:rPr>
                            <m:t>𝑗</m:t>
                          </m:r>
                          <m:r>
                            <a:rPr lang="zh-TW" altLang="en-US" i="0">
                              <a:latin typeface="Cambria Math" panose="02040503050406030204" pitchFamily="18" charset="0"/>
                            </a:rPr>
                            <m:t>,</m:t>
                          </m:r>
                          <m:r>
                            <a:rPr lang="zh-TW" altLang="en-US" i="1">
                              <a:latin typeface="Cambria Math" panose="02040503050406030204" pitchFamily="18" charset="0"/>
                            </a:rPr>
                            <m:t>𝑦</m:t>
                          </m:r>
                        </m:e>
                      </m:d>
                      <m:r>
                        <a:rPr lang="zh-TW" altLang="en-US" i="0">
                          <a:latin typeface="Cambria Math" panose="02040503050406030204" pitchFamily="18" charset="0"/>
                        </a:rPr>
                        <m:t>=</m:t>
                      </m:r>
                      <m:f>
                        <m:fPr>
                          <m:ctrlPr>
                            <a:rPr lang="zh-TW" altLang="en-US" i="1">
                              <a:solidFill>
                                <a:srgbClr val="836967"/>
                              </a:solidFill>
                              <a:latin typeface="Cambria Math" panose="02040503050406030204" pitchFamily="18" charset="0"/>
                            </a:rPr>
                          </m:ctrlPr>
                        </m:fPr>
                        <m:num>
                          <m:r>
                            <a:rPr lang="zh-TW" altLang="en-US" i="0">
                              <a:latin typeface="Cambria Math" panose="02040503050406030204" pitchFamily="18" charset="0"/>
                            </a:rPr>
                            <m:t>1</m:t>
                          </m:r>
                        </m:num>
                        <m:den>
                          <m:r>
                            <a:rPr lang="zh-TW" altLang="en-US" i="0">
                              <a:latin typeface="Cambria Math" panose="02040503050406030204" pitchFamily="18" charset="0"/>
                            </a:rPr>
                            <m:t>2</m:t>
                          </m:r>
                          <m:rad>
                            <m:radPr>
                              <m:degHide m:val="on"/>
                              <m:ctrlPr>
                                <a:rPr lang="zh-TW" altLang="en-US" i="1">
                                  <a:solidFill>
                                    <a:srgbClr val="836967"/>
                                  </a:solidFill>
                                  <a:latin typeface="Cambria Math" panose="02040503050406030204" pitchFamily="18" charset="0"/>
                                </a:rPr>
                              </m:ctrlPr>
                            </m:radPr>
                            <m:deg/>
                            <m:e>
                              <m:r>
                                <a:rPr lang="zh-TW" altLang="en-US" i="0">
                                  <a:latin typeface="Cambria Math" panose="02040503050406030204" pitchFamily="18" charset="0"/>
                                </a:rPr>
                                <m:t>2</m:t>
                              </m:r>
                            </m:e>
                          </m:rad>
                        </m:den>
                      </m:f>
                      <m:r>
                        <a:rPr lang="zh-TW" altLang="en-US" i="1">
                          <a:latin typeface="Cambria Math" panose="02040503050406030204" pitchFamily="18" charset="0"/>
                        </a:rPr>
                        <m:t>𝐶</m:t>
                      </m:r>
                      <m:d>
                        <m:dPr>
                          <m:ctrlPr>
                            <a:rPr lang="zh-TW" altLang="en-US" i="1">
                              <a:solidFill>
                                <a:srgbClr val="836967"/>
                              </a:solidFill>
                              <a:latin typeface="Cambria Math" panose="02040503050406030204" pitchFamily="18" charset="0"/>
                            </a:rPr>
                          </m:ctrlPr>
                        </m:dPr>
                        <m:e>
                          <m:r>
                            <a:rPr lang="zh-TW" altLang="en-US" i="1">
                              <a:latin typeface="Cambria Math" panose="02040503050406030204" pitchFamily="18" charset="0"/>
                            </a:rPr>
                            <m:t>𝑗</m:t>
                          </m:r>
                        </m:e>
                      </m:d>
                      <m:func>
                        <m:funcPr>
                          <m:ctrlPr>
                            <a:rPr lang="zh-TW" altLang="en-US" i="1">
                              <a:latin typeface="Cambria Math" panose="02040503050406030204" pitchFamily="18" charset="0"/>
                            </a:rPr>
                          </m:ctrlPr>
                        </m:funcPr>
                        <m:fName>
                          <m:r>
                            <m:rPr>
                              <m:sty m:val="p"/>
                            </m:rPr>
                            <a:rPr lang="zh-TW" altLang="en-US" i="0">
                              <a:latin typeface="Cambria Math" panose="02040503050406030204" pitchFamily="18" charset="0"/>
                            </a:rPr>
                            <m:t>cos</m:t>
                          </m:r>
                        </m:fName>
                        <m:e>
                          <m:f>
                            <m:fPr>
                              <m:ctrlPr>
                                <a:rPr lang="zh-TW" altLang="en-US" i="1">
                                  <a:solidFill>
                                    <a:srgbClr val="836967"/>
                                  </a:solidFill>
                                  <a:latin typeface="Cambria Math" panose="02040503050406030204" pitchFamily="18" charset="0"/>
                                </a:rPr>
                              </m:ctrlPr>
                            </m:fPr>
                            <m:num>
                              <m:d>
                                <m:dPr>
                                  <m:ctrlPr>
                                    <a:rPr lang="zh-TW" altLang="en-US" i="1">
                                      <a:solidFill>
                                        <a:srgbClr val="836967"/>
                                      </a:solidFill>
                                      <a:latin typeface="Cambria Math" panose="02040503050406030204" pitchFamily="18" charset="0"/>
                                    </a:rPr>
                                  </m:ctrlPr>
                                </m:dPr>
                                <m:e>
                                  <m:r>
                                    <a:rPr lang="zh-TW" altLang="en-US" i="0">
                                      <a:latin typeface="Cambria Math" panose="02040503050406030204" pitchFamily="18" charset="0"/>
                                    </a:rPr>
                                    <m:t>2</m:t>
                                  </m:r>
                                  <m:r>
                                    <a:rPr lang="zh-TW" altLang="en-US" i="1">
                                      <a:latin typeface="Cambria Math" panose="02040503050406030204" pitchFamily="18" charset="0"/>
                                    </a:rPr>
                                    <m:t>𝑦</m:t>
                                  </m:r>
                                  <m:r>
                                    <a:rPr lang="zh-TW" altLang="en-US" i="0">
                                      <a:latin typeface="Cambria Math" panose="02040503050406030204" pitchFamily="18" charset="0"/>
                                    </a:rPr>
                                    <m:t>+1</m:t>
                                  </m:r>
                                </m:e>
                              </m:d>
                              <m:r>
                                <a:rPr lang="zh-TW" altLang="en-US" i="1">
                                  <a:latin typeface="Cambria Math" panose="02040503050406030204" pitchFamily="18" charset="0"/>
                                </a:rPr>
                                <m:t>𝑗</m:t>
                              </m:r>
                              <m:r>
                                <a:rPr lang="zh-TW" altLang="en-US" i="1">
                                  <a:latin typeface="Cambria Math" panose="02040503050406030204" pitchFamily="18" charset="0"/>
                                </a:rPr>
                                <m:t>𝜋</m:t>
                              </m:r>
                            </m:num>
                            <m:den>
                              <m:r>
                                <a:rPr lang="zh-TW" altLang="en-US" i="0">
                                  <a:latin typeface="Cambria Math" panose="02040503050406030204" pitchFamily="18" charset="0"/>
                                </a:rPr>
                                <m:t>16</m:t>
                              </m:r>
                            </m:den>
                          </m:f>
                        </m:e>
                      </m:func>
                      <m:r>
                        <a:rPr lang="zh-TW" altLang="en-US" i="0">
                          <a:latin typeface="Cambria Math" panose="02040503050406030204" pitchFamily="18" charset="0"/>
                        </a:rPr>
                        <m:t>×</m:t>
                      </m:r>
                      <m:sSup>
                        <m:sSupPr>
                          <m:ctrlPr>
                            <a:rPr lang="zh-TW" altLang="en-US" i="1">
                              <a:solidFill>
                                <a:srgbClr val="836967"/>
                              </a:solidFill>
                              <a:latin typeface="Cambria Math" panose="02040503050406030204" pitchFamily="18" charset="0"/>
                            </a:rPr>
                          </m:ctrlPr>
                        </m:sSupPr>
                        <m:e>
                          <m:r>
                            <a:rPr lang="zh-TW" altLang="en-US" i="0">
                              <a:latin typeface="Cambria Math" panose="02040503050406030204" pitchFamily="18" charset="0"/>
                            </a:rPr>
                            <m:t>2</m:t>
                          </m:r>
                        </m:e>
                        <m:sup>
                          <m:r>
                            <a:rPr lang="zh-TW" altLang="en-US" i="0">
                              <a:latin typeface="Cambria Math" panose="02040503050406030204" pitchFamily="18" charset="0"/>
                            </a:rPr>
                            <m:t>15</m:t>
                          </m:r>
                        </m:sup>
                      </m:sSup>
                    </m:oMath>
                  </m:oMathPara>
                </a14:m>
                <a:endParaRPr lang="zh-TW" altLang="en-US" dirty="0"/>
              </a:p>
            </p:txBody>
          </p:sp>
        </mc:Choice>
        <mc:Fallback xmlns="">
          <p:sp>
            <p:nvSpPr>
              <p:cNvPr id="8" name="文字方塊 7">
                <a:extLst>
                  <a:ext uri="{FF2B5EF4-FFF2-40B4-BE49-F238E27FC236}">
                    <a16:creationId xmlns:a16="http://schemas.microsoft.com/office/drawing/2014/main" id="{A1C03951-117E-0E68-8A30-5D7B13B3D449}"/>
                  </a:ext>
                </a:extLst>
              </p:cNvPr>
              <p:cNvSpPr txBox="1">
                <a:spLocks noRot="1" noChangeAspect="1" noMove="1" noResize="1" noEditPoints="1" noAdjustHandles="1" noChangeArrowheads="1" noChangeShapeType="1" noTextEdit="1"/>
              </p:cNvSpPr>
              <p:nvPr/>
            </p:nvSpPr>
            <p:spPr>
              <a:xfrm>
                <a:off x="5977648" y="5490475"/>
                <a:ext cx="6094378" cy="681725"/>
              </a:xfrm>
              <a:prstGeom prst="rect">
                <a:avLst/>
              </a:prstGeom>
              <a:blipFill>
                <a:blip r:embed="rId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900058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E7A824-FEF8-A236-7123-414F4D9E8832}"/>
              </a:ext>
            </a:extLst>
          </p:cNvPr>
          <p:cNvSpPr>
            <a:spLocks noGrp="1"/>
          </p:cNvSpPr>
          <p:nvPr>
            <p:ph type="title"/>
          </p:nvPr>
        </p:nvSpPr>
        <p:spPr/>
        <p:txBody>
          <a:bodyPr>
            <a:normAutofit/>
          </a:bodyPr>
          <a:lstStyle/>
          <a:p>
            <a:r>
              <a:rPr lang="en-US" altLang="zh-TW" sz="5400" cap="none" dirty="0"/>
              <a:t>Examine the Synthesis Log to List What Steps the Tool Takes During Synthesis</a:t>
            </a:r>
          </a:p>
        </p:txBody>
      </p:sp>
      <p:sp>
        <p:nvSpPr>
          <p:cNvPr id="3" name="文字版面配置區 2">
            <a:extLst>
              <a:ext uri="{FF2B5EF4-FFF2-40B4-BE49-F238E27FC236}">
                <a16:creationId xmlns:a16="http://schemas.microsoft.com/office/drawing/2014/main" id="{9BCB1447-1E4F-D5BF-AD41-6EE4468634FA}"/>
              </a:ext>
            </a:extLst>
          </p:cNvPr>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252412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2874F6C8-10DE-696D-9A81-3BF1FB3E8715}"/>
              </a:ext>
            </a:extLst>
          </p:cNvPr>
          <p:cNvPicPr>
            <a:picLocks noChangeAspect="1"/>
          </p:cNvPicPr>
          <p:nvPr/>
        </p:nvPicPr>
        <p:blipFill>
          <a:blip r:embed="rId2"/>
          <a:stretch>
            <a:fillRect/>
          </a:stretch>
        </p:blipFill>
        <p:spPr>
          <a:xfrm>
            <a:off x="1046385" y="299294"/>
            <a:ext cx="10800000" cy="2060920"/>
          </a:xfrm>
          <a:prstGeom prst="rect">
            <a:avLst/>
          </a:prstGeom>
        </p:spPr>
      </p:pic>
      <p:sp>
        <p:nvSpPr>
          <p:cNvPr id="6" name="文字方塊 5">
            <a:extLst>
              <a:ext uri="{FF2B5EF4-FFF2-40B4-BE49-F238E27FC236}">
                <a16:creationId xmlns:a16="http://schemas.microsoft.com/office/drawing/2014/main" id="{D29F8548-6128-53EF-B179-8E81D9503489}"/>
              </a:ext>
            </a:extLst>
          </p:cNvPr>
          <p:cNvSpPr txBox="1"/>
          <p:nvPr/>
        </p:nvSpPr>
        <p:spPr>
          <a:xfrm>
            <a:off x="1046384" y="2492992"/>
            <a:ext cx="10462069" cy="646331"/>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Project and solution initialization loads source and constraints files, and configures the active solution for synthesis.</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7" name="圖片 6">
            <a:extLst>
              <a:ext uri="{FF2B5EF4-FFF2-40B4-BE49-F238E27FC236}">
                <a16:creationId xmlns:a16="http://schemas.microsoft.com/office/drawing/2014/main" id="{FB739DA3-EE43-C473-F209-D0839A995695}"/>
              </a:ext>
            </a:extLst>
          </p:cNvPr>
          <p:cNvPicPr>
            <a:picLocks noChangeAspect="1"/>
          </p:cNvPicPr>
          <p:nvPr/>
        </p:nvPicPr>
        <p:blipFill>
          <a:blip r:embed="rId3"/>
          <a:stretch>
            <a:fillRect/>
          </a:stretch>
        </p:blipFill>
        <p:spPr>
          <a:xfrm>
            <a:off x="1046383" y="3283721"/>
            <a:ext cx="10800000" cy="439490"/>
          </a:xfrm>
          <a:prstGeom prst="rect">
            <a:avLst/>
          </a:prstGeom>
        </p:spPr>
      </p:pic>
      <p:sp>
        <p:nvSpPr>
          <p:cNvPr id="9" name="文字方塊 8">
            <a:extLst>
              <a:ext uri="{FF2B5EF4-FFF2-40B4-BE49-F238E27FC236}">
                <a16:creationId xmlns:a16="http://schemas.microsoft.com/office/drawing/2014/main" id="{06A2912D-E342-AAB3-48C9-07EEF53D1EBF}"/>
              </a:ext>
            </a:extLst>
          </p:cNvPr>
          <p:cNvSpPr txBox="1"/>
          <p:nvPr/>
        </p:nvSpPr>
        <p:spPr>
          <a:xfrm>
            <a:off x="1046384" y="3867609"/>
            <a:ext cx="6094378"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Start compilation reads source files into memory.</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10" name="圖片 9">
            <a:extLst>
              <a:ext uri="{FF2B5EF4-FFF2-40B4-BE49-F238E27FC236}">
                <a16:creationId xmlns:a16="http://schemas.microsoft.com/office/drawing/2014/main" id="{C0109B2D-F091-8840-D0EB-BDA5ECE1ABD0}"/>
              </a:ext>
            </a:extLst>
          </p:cNvPr>
          <p:cNvPicPr>
            <a:picLocks noChangeAspect="1"/>
          </p:cNvPicPr>
          <p:nvPr/>
        </p:nvPicPr>
        <p:blipFill rotWithShape="1">
          <a:blip r:embed="rId4"/>
          <a:srcRect b="86145"/>
          <a:stretch/>
        </p:blipFill>
        <p:spPr>
          <a:xfrm>
            <a:off x="1046383" y="4381339"/>
            <a:ext cx="10800000" cy="170605"/>
          </a:xfrm>
          <a:prstGeom prst="rect">
            <a:avLst/>
          </a:prstGeom>
        </p:spPr>
      </p:pic>
      <p:sp>
        <p:nvSpPr>
          <p:cNvPr id="12" name="文字方塊 11">
            <a:extLst>
              <a:ext uri="{FF2B5EF4-FFF2-40B4-BE49-F238E27FC236}">
                <a16:creationId xmlns:a16="http://schemas.microsoft.com/office/drawing/2014/main" id="{32441870-3691-4B3A-82BA-A9E6BC36F782}"/>
              </a:ext>
            </a:extLst>
          </p:cNvPr>
          <p:cNvSpPr txBox="1"/>
          <p:nvPr/>
        </p:nvSpPr>
        <p:spPr>
          <a:xfrm>
            <a:off x="1046384" y="4696342"/>
            <a:ext cx="10799999"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Interface detection and setup reviews and generates port and block interfaces for the function.</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13" name="圖片 12">
            <a:extLst>
              <a:ext uri="{FF2B5EF4-FFF2-40B4-BE49-F238E27FC236}">
                <a16:creationId xmlns:a16="http://schemas.microsoft.com/office/drawing/2014/main" id="{7E75DA51-022F-5E25-A6B2-1C34C39F9E51}"/>
              </a:ext>
            </a:extLst>
          </p:cNvPr>
          <p:cNvPicPr>
            <a:picLocks noChangeAspect="1"/>
          </p:cNvPicPr>
          <p:nvPr/>
        </p:nvPicPr>
        <p:blipFill>
          <a:blip r:embed="rId5"/>
          <a:stretch>
            <a:fillRect/>
          </a:stretch>
        </p:blipFill>
        <p:spPr>
          <a:xfrm>
            <a:off x="1046383" y="5210513"/>
            <a:ext cx="10800000" cy="821767"/>
          </a:xfrm>
          <a:prstGeom prst="rect">
            <a:avLst/>
          </a:prstGeom>
        </p:spPr>
      </p:pic>
      <p:sp>
        <p:nvSpPr>
          <p:cNvPr id="15" name="文字方塊 14">
            <a:extLst>
              <a:ext uri="{FF2B5EF4-FFF2-40B4-BE49-F238E27FC236}">
                <a16:creationId xmlns:a16="http://schemas.microsoft.com/office/drawing/2014/main" id="{1F4EE9A4-3E9A-F802-ED1D-7F9BD01FDFA3}"/>
              </a:ext>
            </a:extLst>
          </p:cNvPr>
          <p:cNvSpPr txBox="1"/>
          <p:nvPr/>
        </p:nvSpPr>
        <p:spPr>
          <a:xfrm>
            <a:off x="1046384" y="6128536"/>
            <a:ext cx="6094378"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Burst read and write analysis for ports/interfaces.</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97814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6BB3C377-1EEF-D7E6-938C-991B758592AC}"/>
              </a:ext>
            </a:extLst>
          </p:cNvPr>
          <p:cNvPicPr>
            <a:picLocks noChangeAspect="1"/>
          </p:cNvPicPr>
          <p:nvPr/>
        </p:nvPicPr>
        <p:blipFill>
          <a:blip r:embed="rId2"/>
          <a:stretch>
            <a:fillRect/>
          </a:stretch>
        </p:blipFill>
        <p:spPr>
          <a:xfrm>
            <a:off x="1026930" y="402117"/>
            <a:ext cx="10800000" cy="444691"/>
          </a:xfrm>
          <a:prstGeom prst="rect">
            <a:avLst/>
          </a:prstGeom>
        </p:spPr>
      </p:pic>
      <p:sp>
        <p:nvSpPr>
          <p:cNvPr id="4" name="文字方塊 3">
            <a:extLst>
              <a:ext uri="{FF2B5EF4-FFF2-40B4-BE49-F238E27FC236}">
                <a16:creationId xmlns:a16="http://schemas.microsoft.com/office/drawing/2014/main" id="{56B52F7A-A165-32C1-8596-6D90AC4A7B29}"/>
              </a:ext>
            </a:extLst>
          </p:cNvPr>
          <p:cNvSpPr txBox="1"/>
          <p:nvPr/>
        </p:nvSpPr>
        <p:spPr>
          <a:xfrm>
            <a:off x="1026930" y="1006972"/>
            <a:ext cx="6094378" cy="369332"/>
          </a:xfrm>
          <a:prstGeom prst="rect">
            <a:avLst/>
          </a:prstGeom>
          <a:noFill/>
        </p:spPr>
        <p:txBody>
          <a:bodyPr wrap="square">
            <a:spAutoFit/>
          </a:bodyPr>
          <a:lstStyle/>
          <a:p>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Compiler transforms code to operations.</a:t>
            </a:r>
            <a:endParaRPr lang="zh-TW" altLang="en-US" dirty="0"/>
          </a:p>
        </p:txBody>
      </p:sp>
      <p:pic>
        <p:nvPicPr>
          <p:cNvPr id="5" name="圖片 4">
            <a:extLst>
              <a:ext uri="{FF2B5EF4-FFF2-40B4-BE49-F238E27FC236}">
                <a16:creationId xmlns:a16="http://schemas.microsoft.com/office/drawing/2014/main" id="{1DDC4B78-55AB-634D-1F2B-BCCF1B510976}"/>
              </a:ext>
            </a:extLst>
          </p:cNvPr>
          <p:cNvPicPr>
            <a:picLocks noChangeAspect="1"/>
          </p:cNvPicPr>
          <p:nvPr/>
        </p:nvPicPr>
        <p:blipFill>
          <a:blip r:embed="rId3"/>
          <a:stretch>
            <a:fillRect/>
          </a:stretch>
        </p:blipFill>
        <p:spPr>
          <a:xfrm>
            <a:off x="1026930" y="1536468"/>
            <a:ext cx="10800000" cy="408283"/>
          </a:xfrm>
          <a:prstGeom prst="rect">
            <a:avLst/>
          </a:prstGeom>
        </p:spPr>
      </p:pic>
      <p:sp>
        <p:nvSpPr>
          <p:cNvPr id="7" name="文字方塊 6">
            <a:extLst>
              <a:ext uri="{FF2B5EF4-FFF2-40B4-BE49-F238E27FC236}">
                <a16:creationId xmlns:a16="http://schemas.microsoft.com/office/drawing/2014/main" id="{4C52958A-9FE9-ACC4-854F-BCCF6C4D46C0}"/>
              </a:ext>
            </a:extLst>
          </p:cNvPr>
          <p:cNvSpPr txBox="1"/>
          <p:nvPr/>
        </p:nvSpPr>
        <p:spPr>
          <a:xfrm>
            <a:off x="1026930" y="2104915"/>
            <a:ext cx="6094378"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Performs </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Synthesizeability</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checks.</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8" name="圖片 7">
            <a:extLst>
              <a:ext uri="{FF2B5EF4-FFF2-40B4-BE49-F238E27FC236}">
                <a16:creationId xmlns:a16="http://schemas.microsoft.com/office/drawing/2014/main" id="{3A66B3F1-8AEF-B691-EDB6-669D74896387}"/>
              </a:ext>
            </a:extLst>
          </p:cNvPr>
          <p:cNvPicPr>
            <a:picLocks noChangeAspect="1"/>
          </p:cNvPicPr>
          <p:nvPr/>
        </p:nvPicPr>
        <p:blipFill>
          <a:blip r:embed="rId4"/>
          <a:stretch>
            <a:fillRect/>
          </a:stretch>
        </p:blipFill>
        <p:spPr>
          <a:xfrm>
            <a:off x="1026930" y="2634410"/>
            <a:ext cx="10800000" cy="1629232"/>
          </a:xfrm>
          <a:prstGeom prst="rect">
            <a:avLst/>
          </a:prstGeom>
        </p:spPr>
      </p:pic>
      <p:sp>
        <p:nvSpPr>
          <p:cNvPr id="10" name="文字方塊 9">
            <a:extLst>
              <a:ext uri="{FF2B5EF4-FFF2-40B4-BE49-F238E27FC236}">
                <a16:creationId xmlns:a16="http://schemas.microsoft.com/office/drawing/2014/main" id="{CA0E0F22-66A0-CFA4-C11F-34DA6BD3DD90}"/>
              </a:ext>
            </a:extLst>
          </p:cNvPr>
          <p:cNvSpPr txBox="1"/>
          <p:nvPr/>
        </p:nvSpPr>
        <p:spPr>
          <a:xfrm>
            <a:off x="1026930" y="4423805"/>
            <a:ext cx="6094378"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Automatic pipelining of loops at </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tripcount</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threshold.</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510802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5CF6B477-C929-47A1-1A76-05736795A882}"/>
              </a:ext>
            </a:extLst>
          </p:cNvPr>
          <p:cNvPicPr>
            <a:picLocks noChangeAspect="1"/>
          </p:cNvPicPr>
          <p:nvPr/>
        </p:nvPicPr>
        <p:blipFill>
          <a:blip r:embed="rId2"/>
          <a:stretch>
            <a:fillRect/>
          </a:stretch>
        </p:blipFill>
        <p:spPr>
          <a:xfrm>
            <a:off x="988019" y="215929"/>
            <a:ext cx="10800000" cy="1899687"/>
          </a:xfrm>
          <a:prstGeom prst="rect">
            <a:avLst/>
          </a:prstGeom>
        </p:spPr>
      </p:pic>
      <p:sp>
        <p:nvSpPr>
          <p:cNvPr id="4" name="文字方塊 3">
            <a:extLst>
              <a:ext uri="{FF2B5EF4-FFF2-40B4-BE49-F238E27FC236}">
                <a16:creationId xmlns:a16="http://schemas.microsoft.com/office/drawing/2014/main" id="{E4D5517D-3ECD-B3CB-FC6F-6EBF7F06D237}"/>
              </a:ext>
            </a:extLst>
          </p:cNvPr>
          <p:cNvSpPr txBox="1"/>
          <p:nvPr/>
        </p:nvSpPr>
        <p:spPr>
          <a:xfrm>
            <a:off x="988019" y="2291023"/>
            <a:ext cx="6094378"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Unrolling loops, both automatic and user-directed.</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5" name="圖片 4">
            <a:extLst>
              <a:ext uri="{FF2B5EF4-FFF2-40B4-BE49-F238E27FC236}">
                <a16:creationId xmlns:a16="http://schemas.microsoft.com/office/drawing/2014/main" id="{EB76604A-4430-7561-9EF3-790611BB16D2}"/>
              </a:ext>
            </a:extLst>
          </p:cNvPr>
          <p:cNvPicPr>
            <a:picLocks noChangeAspect="1"/>
          </p:cNvPicPr>
          <p:nvPr/>
        </p:nvPicPr>
        <p:blipFill>
          <a:blip r:embed="rId3"/>
          <a:stretch>
            <a:fillRect/>
          </a:stretch>
        </p:blipFill>
        <p:spPr>
          <a:xfrm>
            <a:off x="988019" y="2840625"/>
            <a:ext cx="10800000" cy="266554"/>
          </a:xfrm>
          <a:prstGeom prst="rect">
            <a:avLst/>
          </a:prstGeom>
        </p:spPr>
      </p:pic>
      <p:sp>
        <p:nvSpPr>
          <p:cNvPr id="7" name="文字方塊 6">
            <a:extLst>
              <a:ext uri="{FF2B5EF4-FFF2-40B4-BE49-F238E27FC236}">
                <a16:creationId xmlns:a16="http://schemas.microsoft.com/office/drawing/2014/main" id="{088123F9-D685-B711-8F55-A83ECC82520B}"/>
              </a:ext>
            </a:extLst>
          </p:cNvPr>
          <p:cNvSpPr txBox="1"/>
          <p:nvPr/>
        </p:nvSpPr>
        <p:spPr>
          <a:xfrm>
            <a:off x="988019" y="3287449"/>
            <a:ext cx="6094378"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Array partitioning.</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8" name="圖片 7">
            <a:extLst>
              <a:ext uri="{FF2B5EF4-FFF2-40B4-BE49-F238E27FC236}">
                <a16:creationId xmlns:a16="http://schemas.microsoft.com/office/drawing/2014/main" id="{1639762C-3CD9-3631-E2FC-99F2451B6CD5}"/>
              </a:ext>
            </a:extLst>
          </p:cNvPr>
          <p:cNvPicPr>
            <a:picLocks noChangeAspect="1"/>
          </p:cNvPicPr>
          <p:nvPr/>
        </p:nvPicPr>
        <p:blipFill>
          <a:blip r:embed="rId4"/>
          <a:stretch>
            <a:fillRect/>
          </a:stretch>
        </p:blipFill>
        <p:spPr>
          <a:xfrm>
            <a:off x="988019" y="3837051"/>
            <a:ext cx="10800000" cy="284758"/>
          </a:xfrm>
          <a:prstGeom prst="rect">
            <a:avLst/>
          </a:prstGeom>
        </p:spPr>
      </p:pic>
      <p:sp>
        <p:nvSpPr>
          <p:cNvPr id="10" name="文字方塊 9">
            <a:extLst>
              <a:ext uri="{FF2B5EF4-FFF2-40B4-BE49-F238E27FC236}">
                <a16:creationId xmlns:a16="http://schemas.microsoft.com/office/drawing/2014/main" id="{C7E19663-5689-B7A3-6315-573F2C402F49}"/>
              </a:ext>
            </a:extLst>
          </p:cNvPr>
          <p:cNvSpPr txBox="1"/>
          <p:nvPr/>
        </p:nvSpPr>
        <p:spPr>
          <a:xfrm>
            <a:off x="988019" y="4302079"/>
            <a:ext cx="10800000"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Balance expressions using associative and commutative properties.</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11" name="圖片 10">
            <a:extLst>
              <a:ext uri="{FF2B5EF4-FFF2-40B4-BE49-F238E27FC236}">
                <a16:creationId xmlns:a16="http://schemas.microsoft.com/office/drawing/2014/main" id="{A84EB715-7B75-7CF9-3EF4-0FA613D8659A}"/>
              </a:ext>
            </a:extLst>
          </p:cNvPr>
          <p:cNvPicPr>
            <a:picLocks noChangeAspect="1"/>
          </p:cNvPicPr>
          <p:nvPr/>
        </p:nvPicPr>
        <p:blipFill>
          <a:blip r:embed="rId5"/>
          <a:stretch>
            <a:fillRect/>
          </a:stretch>
        </p:blipFill>
        <p:spPr>
          <a:xfrm>
            <a:off x="988019" y="4847207"/>
            <a:ext cx="10800000" cy="849073"/>
          </a:xfrm>
          <a:prstGeom prst="rect">
            <a:avLst/>
          </a:prstGeom>
        </p:spPr>
      </p:pic>
      <p:sp>
        <p:nvSpPr>
          <p:cNvPr id="13" name="文字方塊 12">
            <a:extLst>
              <a:ext uri="{FF2B5EF4-FFF2-40B4-BE49-F238E27FC236}">
                <a16:creationId xmlns:a16="http://schemas.microsoft.com/office/drawing/2014/main" id="{C7A4DC39-0965-631C-1838-737BF780FA2F}"/>
              </a:ext>
            </a:extLst>
          </p:cNvPr>
          <p:cNvSpPr txBox="1"/>
          <p:nvPr/>
        </p:nvSpPr>
        <p:spPr>
          <a:xfrm>
            <a:off x="988019" y="5872076"/>
            <a:ext cx="6094378"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Loop flattening to reduce loop hierarchy.</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318284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187A52E8-C72A-F132-C708-0D118B5B6FDE}"/>
              </a:ext>
            </a:extLst>
          </p:cNvPr>
          <p:cNvPicPr>
            <a:picLocks noChangeAspect="1"/>
          </p:cNvPicPr>
          <p:nvPr/>
        </p:nvPicPr>
        <p:blipFill>
          <a:blip r:embed="rId2"/>
          <a:stretch>
            <a:fillRect/>
          </a:stretch>
        </p:blipFill>
        <p:spPr>
          <a:xfrm>
            <a:off x="1017203" y="333679"/>
            <a:ext cx="10800000" cy="565615"/>
          </a:xfrm>
          <a:prstGeom prst="rect">
            <a:avLst/>
          </a:prstGeom>
        </p:spPr>
      </p:pic>
      <p:sp>
        <p:nvSpPr>
          <p:cNvPr id="4" name="文字方塊 3">
            <a:extLst>
              <a:ext uri="{FF2B5EF4-FFF2-40B4-BE49-F238E27FC236}">
                <a16:creationId xmlns:a16="http://schemas.microsoft.com/office/drawing/2014/main" id="{79224230-D994-5851-B255-0D1F1002958E}"/>
              </a:ext>
            </a:extLst>
          </p:cNvPr>
          <p:cNvSpPr txBox="1"/>
          <p:nvPr/>
        </p:nvSpPr>
        <p:spPr>
          <a:xfrm>
            <a:off x="1017203" y="1061686"/>
            <a:ext cx="6094378"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Partial write detection (writing part of a memory word)</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5" name="圖片 4">
            <a:extLst>
              <a:ext uri="{FF2B5EF4-FFF2-40B4-BE49-F238E27FC236}">
                <a16:creationId xmlns:a16="http://schemas.microsoft.com/office/drawing/2014/main" id="{1DCDDCFD-5820-D617-D8B2-51C1C40EF85D}"/>
              </a:ext>
            </a:extLst>
          </p:cNvPr>
          <p:cNvPicPr>
            <a:picLocks noChangeAspect="1"/>
          </p:cNvPicPr>
          <p:nvPr/>
        </p:nvPicPr>
        <p:blipFill>
          <a:blip r:embed="rId3"/>
          <a:stretch>
            <a:fillRect/>
          </a:stretch>
        </p:blipFill>
        <p:spPr>
          <a:xfrm>
            <a:off x="1017203" y="1593410"/>
            <a:ext cx="10800000" cy="1501806"/>
          </a:xfrm>
          <a:prstGeom prst="rect">
            <a:avLst/>
          </a:prstGeom>
        </p:spPr>
      </p:pic>
      <p:sp>
        <p:nvSpPr>
          <p:cNvPr id="7" name="文字方塊 6">
            <a:extLst>
              <a:ext uri="{FF2B5EF4-FFF2-40B4-BE49-F238E27FC236}">
                <a16:creationId xmlns:a16="http://schemas.microsoft.com/office/drawing/2014/main" id="{26880E4D-A76C-DD41-6CF7-A1EAE5C8C138}"/>
              </a:ext>
            </a:extLst>
          </p:cNvPr>
          <p:cNvSpPr txBox="1"/>
          <p:nvPr/>
        </p:nvSpPr>
        <p:spPr>
          <a:xfrm>
            <a:off x="1017203" y="3257608"/>
            <a:ext cx="6094378"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Finish architecture synthesis, start scheduling.</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8" name="圖片 7">
            <a:extLst>
              <a:ext uri="{FF2B5EF4-FFF2-40B4-BE49-F238E27FC236}">
                <a16:creationId xmlns:a16="http://schemas.microsoft.com/office/drawing/2014/main" id="{EA2EC47A-5828-2812-55FA-F327ECDC8BB3}"/>
              </a:ext>
            </a:extLst>
          </p:cNvPr>
          <p:cNvPicPr>
            <a:picLocks noChangeAspect="1"/>
          </p:cNvPicPr>
          <p:nvPr/>
        </p:nvPicPr>
        <p:blipFill>
          <a:blip r:embed="rId4"/>
          <a:stretch>
            <a:fillRect/>
          </a:stretch>
        </p:blipFill>
        <p:spPr>
          <a:xfrm>
            <a:off x="1017203" y="3789331"/>
            <a:ext cx="10800000" cy="1728052"/>
          </a:xfrm>
          <a:prstGeom prst="rect">
            <a:avLst/>
          </a:prstGeom>
        </p:spPr>
      </p:pic>
      <p:sp>
        <p:nvSpPr>
          <p:cNvPr id="10" name="文字方塊 9">
            <a:extLst>
              <a:ext uri="{FF2B5EF4-FFF2-40B4-BE49-F238E27FC236}">
                <a16:creationId xmlns:a16="http://schemas.microsoft.com/office/drawing/2014/main" id="{1AD6F11C-CE0B-7E7D-075E-5CC3A7E71ABA}"/>
              </a:ext>
            </a:extLst>
          </p:cNvPr>
          <p:cNvSpPr txBox="1"/>
          <p:nvPr/>
        </p:nvSpPr>
        <p:spPr>
          <a:xfrm>
            <a:off x="1017203" y="5679774"/>
            <a:ext cx="6094378" cy="369332"/>
          </a:xfrm>
          <a:prstGeom prst="rect">
            <a:avLst/>
          </a:prstGeom>
          <a:noFill/>
        </p:spPr>
        <p:txBody>
          <a:bodyPr wrap="square">
            <a:spAutoFit/>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End scheduling, generate RTL code.</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564422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E7A824-FEF8-A236-7123-414F4D9E8832}"/>
              </a:ext>
            </a:extLst>
          </p:cNvPr>
          <p:cNvSpPr>
            <a:spLocks noGrp="1"/>
          </p:cNvSpPr>
          <p:nvPr>
            <p:ph type="title"/>
          </p:nvPr>
        </p:nvSpPr>
        <p:spPr/>
        <p:txBody>
          <a:bodyPr>
            <a:normAutofit/>
          </a:bodyPr>
          <a:lstStyle/>
          <a:p>
            <a:r>
              <a:rPr lang="en-US" altLang="zh-TW" sz="5400" cap="none" dirty="0"/>
              <a:t>Analyze the Timing/Performance/Utilization</a:t>
            </a:r>
          </a:p>
        </p:txBody>
      </p:sp>
      <p:sp>
        <p:nvSpPr>
          <p:cNvPr id="3" name="文字版面配置區 2">
            <a:extLst>
              <a:ext uri="{FF2B5EF4-FFF2-40B4-BE49-F238E27FC236}">
                <a16:creationId xmlns:a16="http://schemas.microsoft.com/office/drawing/2014/main" id="{9BCB1447-1E4F-D5BF-AD41-6EE4468634FA}"/>
              </a:ext>
            </a:extLst>
          </p:cNvPr>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073160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AF27FC-1262-DEF1-5D00-F3EF1980BC1A}"/>
              </a:ext>
            </a:extLst>
          </p:cNvPr>
          <p:cNvSpPr>
            <a:spLocks noGrp="1"/>
          </p:cNvSpPr>
          <p:nvPr>
            <p:ph type="title"/>
          </p:nvPr>
        </p:nvSpPr>
        <p:spPr/>
        <p:txBody>
          <a:bodyPr/>
          <a:lstStyle/>
          <a:p>
            <a:r>
              <a:rPr lang="en-US" altLang="zh-TW" sz="4400" cap="none" dirty="0"/>
              <a:t>Performance Profile</a:t>
            </a:r>
            <a:endParaRPr lang="zh-TW" altLang="en-US" dirty="0"/>
          </a:p>
        </p:txBody>
      </p:sp>
      <p:sp>
        <p:nvSpPr>
          <p:cNvPr id="4" name="內容版面配置區 3">
            <a:extLst>
              <a:ext uri="{FF2B5EF4-FFF2-40B4-BE49-F238E27FC236}">
                <a16:creationId xmlns:a16="http://schemas.microsoft.com/office/drawing/2014/main" id="{8D4A5F2E-D66E-0F47-4116-8C3059DB5216}"/>
              </a:ext>
            </a:extLst>
          </p:cNvPr>
          <p:cNvSpPr>
            <a:spLocks noGrp="1"/>
          </p:cNvSpPr>
          <p:nvPr>
            <p:ph sz="half" idx="2"/>
          </p:nvPr>
        </p:nvSpPr>
        <p:spPr>
          <a:xfrm>
            <a:off x="1604664" y="5234731"/>
            <a:ext cx="9135071" cy="1375794"/>
          </a:xfrm>
        </p:spPr>
        <p:txBody>
          <a:bodyPr>
            <a:normAutofit/>
          </a:bodyPr>
          <a:lstStyle/>
          <a:p>
            <a:r>
              <a:rPr lang="en-US" altLang="zh-TW" dirty="0"/>
              <a:t>This is the latency/loop table resulting from the original setting in the tutorial. To see how it calculate the latency of loops, I disable the pipeline of </a:t>
            </a:r>
            <a:r>
              <a:rPr lang="en-US" altLang="zh-TW" dirty="0" err="1"/>
              <a:t>RD_Loop_Row</a:t>
            </a:r>
            <a:r>
              <a:rPr lang="en-US" altLang="zh-TW" dirty="0"/>
              <a:t>. The result is shown in the next page.</a:t>
            </a:r>
            <a:endParaRPr lang="zh-TW" altLang="en-US" dirty="0"/>
          </a:p>
        </p:txBody>
      </p:sp>
      <p:pic>
        <p:nvPicPr>
          <p:cNvPr id="5" name="內容版面配置區 4">
            <a:extLst>
              <a:ext uri="{FF2B5EF4-FFF2-40B4-BE49-F238E27FC236}">
                <a16:creationId xmlns:a16="http://schemas.microsoft.com/office/drawing/2014/main" id="{E7A1C72E-3843-0F21-1A39-13149F7D127D}"/>
              </a:ext>
            </a:extLst>
          </p:cNvPr>
          <p:cNvPicPr>
            <a:picLocks noGrp="1" noChangeAspect="1"/>
          </p:cNvPicPr>
          <p:nvPr>
            <p:ph sz="half" idx="1"/>
          </p:nvPr>
        </p:nvPicPr>
        <p:blipFill>
          <a:blip r:embed="rId2"/>
          <a:stretch>
            <a:fillRect/>
          </a:stretch>
        </p:blipFill>
        <p:spPr>
          <a:xfrm>
            <a:off x="1604664" y="2301570"/>
            <a:ext cx="9135071" cy="2518065"/>
          </a:xfrm>
          <a:prstGeom prst="rect">
            <a:avLst/>
          </a:prstGeom>
        </p:spPr>
      </p:pic>
    </p:spTree>
    <p:extLst>
      <p:ext uri="{BB962C8B-B14F-4D97-AF65-F5344CB8AC3E}">
        <p14:creationId xmlns:p14="http://schemas.microsoft.com/office/powerpoint/2010/main" val="3878228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85D997D-1212-CCF9-6973-E00ECB69577C}"/>
              </a:ext>
            </a:extLst>
          </p:cNvPr>
          <p:cNvSpPr>
            <a:spLocks noGrp="1"/>
          </p:cNvSpPr>
          <p:nvPr>
            <p:ph type="title"/>
          </p:nvPr>
        </p:nvSpPr>
        <p:spPr/>
        <p:txBody>
          <a:bodyPr/>
          <a:lstStyle/>
          <a:p>
            <a:r>
              <a:rPr lang="en-US" altLang="zh-TW" sz="4400" cap="none" dirty="0"/>
              <a:t>Performance Profile</a:t>
            </a:r>
            <a:endParaRPr lang="zh-TW" altLang="en-US" dirty="0"/>
          </a:p>
        </p:txBody>
      </p:sp>
      <p:sp>
        <p:nvSpPr>
          <p:cNvPr id="6" name="內容版面配置區 5">
            <a:extLst>
              <a:ext uri="{FF2B5EF4-FFF2-40B4-BE49-F238E27FC236}">
                <a16:creationId xmlns:a16="http://schemas.microsoft.com/office/drawing/2014/main" id="{0947ED5B-DFB0-BAF3-23BD-B599C1294E38}"/>
              </a:ext>
            </a:extLst>
          </p:cNvPr>
          <p:cNvSpPr>
            <a:spLocks noGrp="1"/>
          </p:cNvSpPr>
          <p:nvPr>
            <p:ph sz="half" idx="2"/>
          </p:nvPr>
        </p:nvSpPr>
        <p:spPr>
          <a:xfrm>
            <a:off x="1316877" y="3754073"/>
            <a:ext cx="9710646" cy="2495726"/>
          </a:xfrm>
        </p:spPr>
        <p:txBody>
          <a:bodyPr>
            <a:normAutofit/>
          </a:bodyPr>
          <a:lstStyle/>
          <a:p>
            <a:r>
              <a:rPr lang="en-US" altLang="zh-TW" dirty="0"/>
              <a:t>We can see that if a loop is pipelined, the latency is small. The value is approximately Iteration </a:t>
            </a:r>
            <a:r>
              <a:rPr lang="en-US" altLang="zh-TW" dirty="0" err="1"/>
              <a:t>Latency+Interval</a:t>
            </a:r>
            <a:r>
              <a:rPr lang="en-US" altLang="zh-TW" dirty="0"/>
              <a:t>×(Trip Count-1)=10. If a loop is not pipelined, the latency is large. The value is Iteration </a:t>
            </a:r>
            <a:r>
              <a:rPr lang="en-US" altLang="zh-TW" dirty="0" err="1"/>
              <a:t>Latency×Trip</a:t>
            </a:r>
            <a:r>
              <a:rPr lang="en-US" altLang="zh-TW" dirty="0"/>
              <a:t> Count=104. </a:t>
            </a:r>
          </a:p>
          <a:p>
            <a:r>
              <a:rPr lang="en-US" altLang="zh-TW" dirty="0"/>
              <a:t>From the latency table, we can also see that the critical blocks to optimize are the </a:t>
            </a:r>
            <a:r>
              <a:rPr lang="en-US" altLang="zh-TW" dirty="0" err="1"/>
              <a:t>dct_Pipeline_Row_DCT_Loop_DCT_Outer_Loop</a:t>
            </a:r>
            <a:r>
              <a:rPr lang="en-US" altLang="zh-TW" dirty="0"/>
              <a:t> and </a:t>
            </a:r>
            <a:r>
              <a:rPr lang="en-US" altLang="zh-TW" dirty="0" err="1"/>
              <a:t>dct_Pipeline_Col_DCT_Loop_DCT_Outer_Loop</a:t>
            </a:r>
            <a:r>
              <a:rPr lang="en-US" altLang="zh-TW" dirty="0"/>
              <a:t>, since their latency are largest. This can also be seen on Function Call Graph Viewer by setting heat map.</a:t>
            </a:r>
          </a:p>
          <a:p>
            <a:endParaRPr lang="zh-TW" altLang="en-US" dirty="0"/>
          </a:p>
        </p:txBody>
      </p:sp>
      <p:pic>
        <p:nvPicPr>
          <p:cNvPr id="7" name="內容版面配置區 6">
            <a:extLst>
              <a:ext uri="{FF2B5EF4-FFF2-40B4-BE49-F238E27FC236}">
                <a16:creationId xmlns:a16="http://schemas.microsoft.com/office/drawing/2014/main" id="{BFA40845-F084-023D-9928-EEA832FD2FCA}"/>
              </a:ext>
            </a:extLst>
          </p:cNvPr>
          <p:cNvPicPr>
            <a:picLocks noGrp="1" noChangeAspect="1"/>
          </p:cNvPicPr>
          <p:nvPr>
            <p:ph sz="half" idx="1"/>
          </p:nvPr>
        </p:nvPicPr>
        <p:blipFill>
          <a:blip r:embed="rId2"/>
          <a:stretch>
            <a:fillRect/>
          </a:stretch>
        </p:blipFill>
        <p:spPr>
          <a:xfrm>
            <a:off x="1262543" y="2440445"/>
            <a:ext cx="9819314" cy="890664"/>
          </a:xfrm>
          <a:prstGeom prst="rect">
            <a:avLst/>
          </a:prstGeom>
        </p:spPr>
      </p:pic>
    </p:spTree>
    <p:extLst>
      <p:ext uri="{BB962C8B-B14F-4D97-AF65-F5344CB8AC3E}">
        <p14:creationId xmlns:p14="http://schemas.microsoft.com/office/powerpoint/2010/main" val="100397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0AFEED-CEAC-4C5B-1375-BA63670F845D}"/>
              </a:ext>
            </a:extLst>
          </p:cNvPr>
          <p:cNvSpPr>
            <a:spLocks noGrp="1"/>
          </p:cNvSpPr>
          <p:nvPr>
            <p:ph type="title"/>
          </p:nvPr>
        </p:nvSpPr>
        <p:spPr>
          <a:xfrm>
            <a:off x="1371600" y="685800"/>
            <a:ext cx="9601200" cy="731939"/>
          </a:xfrm>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1F02FC58-A237-AE04-E74C-72989AFA6077}"/>
              </a:ext>
            </a:extLst>
          </p:cNvPr>
          <p:cNvSpPr>
            <a:spLocks noGrp="1"/>
          </p:cNvSpPr>
          <p:nvPr>
            <p:ph idx="1"/>
          </p:nvPr>
        </p:nvSpPr>
        <p:spPr>
          <a:xfrm>
            <a:off x="1371600" y="1669409"/>
            <a:ext cx="9601200" cy="4197991"/>
          </a:xfrm>
        </p:spPr>
        <p:txBody>
          <a:bodyPr/>
          <a:lstStyle/>
          <a:p>
            <a:r>
              <a:rPr lang="en-US" altLang="zh-TW" dirty="0"/>
              <a:t>Briefly introduction to the algorithm or overall system</a:t>
            </a:r>
          </a:p>
          <a:p>
            <a:r>
              <a:rPr lang="en-US" altLang="zh-TW" dirty="0"/>
              <a:t>Explain the original code/system/pragmas and how you implement it</a:t>
            </a:r>
          </a:p>
          <a:p>
            <a:r>
              <a:rPr lang="en-US" altLang="zh-TW" dirty="0"/>
              <a:t>Examine the synthesis log to list what steps the tool takes during synthesis</a:t>
            </a:r>
          </a:p>
          <a:p>
            <a:r>
              <a:rPr lang="en-US" altLang="zh-TW" dirty="0"/>
              <a:t>Analyze the timing/performance/utilization</a:t>
            </a:r>
          </a:p>
          <a:p>
            <a:r>
              <a:rPr lang="en-US" altLang="zh-TW" dirty="0"/>
              <a:t>If possible, share how you optimize the design and the trade-off you make</a:t>
            </a:r>
          </a:p>
          <a:p>
            <a:r>
              <a:rPr lang="en-US" altLang="zh-TW" dirty="0"/>
              <a:t>Explain what you observed and learned</a:t>
            </a:r>
          </a:p>
          <a:p>
            <a:r>
              <a:rPr lang="en-US" altLang="zh-TW" dirty="0"/>
              <a:t>Two questions to test the key learning</a:t>
            </a:r>
          </a:p>
          <a:p>
            <a:endParaRPr lang="en-US" altLang="zh-TW" dirty="0"/>
          </a:p>
        </p:txBody>
      </p:sp>
    </p:spTree>
    <p:extLst>
      <p:ext uri="{BB962C8B-B14F-4D97-AF65-F5344CB8AC3E}">
        <p14:creationId xmlns:p14="http://schemas.microsoft.com/office/powerpoint/2010/main" val="496240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85D997D-1212-CCF9-6973-E00ECB69577C}"/>
              </a:ext>
            </a:extLst>
          </p:cNvPr>
          <p:cNvSpPr>
            <a:spLocks noGrp="1"/>
          </p:cNvSpPr>
          <p:nvPr>
            <p:ph type="title"/>
          </p:nvPr>
        </p:nvSpPr>
        <p:spPr/>
        <p:txBody>
          <a:bodyPr/>
          <a:lstStyle/>
          <a:p>
            <a:r>
              <a:rPr lang="en-US" altLang="zh-TW" sz="4400" cap="none" dirty="0"/>
              <a:t>Function Call Graph Viewer</a:t>
            </a:r>
            <a:endParaRPr lang="zh-TW" altLang="en-US" dirty="0"/>
          </a:p>
        </p:txBody>
      </p:sp>
      <p:pic>
        <p:nvPicPr>
          <p:cNvPr id="8" name="內容版面配置區 7">
            <a:extLst>
              <a:ext uri="{FF2B5EF4-FFF2-40B4-BE49-F238E27FC236}">
                <a16:creationId xmlns:a16="http://schemas.microsoft.com/office/drawing/2014/main" id="{6988803E-78F8-5B68-81C4-BB84E9C8B54B}"/>
              </a:ext>
            </a:extLst>
          </p:cNvPr>
          <p:cNvPicPr>
            <a:picLocks noGrp="1" noChangeAspect="1"/>
          </p:cNvPicPr>
          <p:nvPr>
            <p:ph idx="1"/>
          </p:nvPr>
        </p:nvPicPr>
        <p:blipFill>
          <a:blip r:embed="rId2"/>
          <a:stretch>
            <a:fillRect/>
          </a:stretch>
        </p:blipFill>
        <p:spPr>
          <a:xfrm>
            <a:off x="1371600" y="1859872"/>
            <a:ext cx="10146973" cy="4572000"/>
          </a:xfrm>
          <a:prstGeom prst="rect">
            <a:avLst/>
          </a:prstGeom>
        </p:spPr>
      </p:pic>
    </p:spTree>
    <p:extLst>
      <p:ext uri="{BB962C8B-B14F-4D97-AF65-F5344CB8AC3E}">
        <p14:creationId xmlns:p14="http://schemas.microsoft.com/office/powerpoint/2010/main" val="2362775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9DBB63-B71A-EC01-D5F3-A122E55EE3D4}"/>
              </a:ext>
            </a:extLst>
          </p:cNvPr>
          <p:cNvSpPr>
            <a:spLocks noGrp="1"/>
          </p:cNvSpPr>
          <p:nvPr>
            <p:ph type="title"/>
          </p:nvPr>
        </p:nvSpPr>
        <p:spPr>
          <a:xfrm>
            <a:off x="1371600" y="641758"/>
            <a:ext cx="9601200" cy="1485900"/>
          </a:xfrm>
        </p:spPr>
        <p:txBody>
          <a:bodyPr/>
          <a:lstStyle/>
          <a:p>
            <a:r>
              <a:rPr lang="en-US" altLang="zh-TW" dirty="0"/>
              <a:t>Schedule Viewer</a:t>
            </a:r>
            <a:endParaRPr lang="zh-TW" altLang="en-US" dirty="0"/>
          </a:p>
        </p:txBody>
      </p:sp>
      <p:sp>
        <p:nvSpPr>
          <p:cNvPr id="5" name="內容版面配置區 4">
            <a:extLst>
              <a:ext uri="{FF2B5EF4-FFF2-40B4-BE49-F238E27FC236}">
                <a16:creationId xmlns:a16="http://schemas.microsoft.com/office/drawing/2014/main" id="{09DC53D9-EC1F-6A1A-49EE-3B4F784C1956}"/>
              </a:ext>
            </a:extLst>
          </p:cNvPr>
          <p:cNvSpPr>
            <a:spLocks noGrp="1"/>
          </p:cNvSpPr>
          <p:nvPr>
            <p:ph sz="half" idx="2"/>
          </p:nvPr>
        </p:nvSpPr>
        <p:spPr>
          <a:xfrm>
            <a:off x="7355890" y="2171700"/>
            <a:ext cx="4329974" cy="3812097"/>
          </a:xfrm>
        </p:spPr>
        <p:txBody>
          <a:bodyPr anchor="ctr"/>
          <a:lstStyle/>
          <a:p>
            <a:r>
              <a:rPr lang="en-US" altLang="zh-TW" dirty="0"/>
              <a:t>From the viewer of the top module, we can find those modules introduced above, and they are arranged in order. We can also see some blue lines representing the data dependencies. </a:t>
            </a:r>
            <a:endParaRPr lang="zh-TW" altLang="en-US" dirty="0"/>
          </a:p>
        </p:txBody>
      </p:sp>
      <p:pic>
        <p:nvPicPr>
          <p:cNvPr id="6" name="內容版面配置區 5">
            <a:extLst>
              <a:ext uri="{FF2B5EF4-FFF2-40B4-BE49-F238E27FC236}">
                <a16:creationId xmlns:a16="http://schemas.microsoft.com/office/drawing/2014/main" id="{E6C70EAE-77FA-80E0-8AFF-EF7B9DD9EFA8}"/>
              </a:ext>
            </a:extLst>
          </p:cNvPr>
          <p:cNvPicPr>
            <a:picLocks noGrp="1" noChangeAspect="1"/>
          </p:cNvPicPr>
          <p:nvPr>
            <p:ph sz="half" idx="1"/>
          </p:nvPr>
        </p:nvPicPr>
        <p:blipFill>
          <a:blip r:embed="rId2"/>
          <a:stretch>
            <a:fillRect/>
          </a:stretch>
        </p:blipFill>
        <p:spPr>
          <a:xfrm>
            <a:off x="1219200" y="1663817"/>
            <a:ext cx="5632508" cy="4827864"/>
          </a:xfrm>
          <a:prstGeom prst="rect">
            <a:avLst/>
          </a:prstGeom>
        </p:spPr>
      </p:pic>
    </p:spTree>
    <p:extLst>
      <p:ext uri="{BB962C8B-B14F-4D97-AF65-F5344CB8AC3E}">
        <p14:creationId xmlns:p14="http://schemas.microsoft.com/office/powerpoint/2010/main" val="1916756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E46EDA-6941-3160-EA5C-E3F618106913}"/>
              </a:ext>
            </a:extLst>
          </p:cNvPr>
          <p:cNvSpPr>
            <a:spLocks noGrp="1"/>
          </p:cNvSpPr>
          <p:nvPr>
            <p:ph type="title"/>
          </p:nvPr>
        </p:nvSpPr>
        <p:spPr/>
        <p:txBody>
          <a:bodyPr/>
          <a:lstStyle/>
          <a:p>
            <a:r>
              <a:rPr lang="en-US" altLang="zh-TW" dirty="0"/>
              <a:t>Schedule Viewer</a:t>
            </a:r>
            <a:endParaRPr lang="zh-TW" altLang="en-US" dirty="0"/>
          </a:p>
        </p:txBody>
      </p:sp>
      <p:sp>
        <p:nvSpPr>
          <p:cNvPr id="4" name="內容版面配置區 3">
            <a:extLst>
              <a:ext uri="{FF2B5EF4-FFF2-40B4-BE49-F238E27FC236}">
                <a16:creationId xmlns:a16="http://schemas.microsoft.com/office/drawing/2014/main" id="{1E2C2B1E-01DC-061B-5A74-0E7C52372012}"/>
              </a:ext>
            </a:extLst>
          </p:cNvPr>
          <p:cNvSpPr>
            <a:spLocks noGrp="1"/>
          </p:cNvSpPr>
          <p:nvPr>
            <p:ph sz="half" idx="2"/>
          </p:nvPr>
        </p:nvSpPr>
        <p:spPr>
          <a:xfrm>
            <a:off x="8867162" y="1728133"/>
            <a:ext cx="3151769" cy="4920142"/>
          </a:xfrm>
        </p:spPr>
        <p:txBody>
          <a:bodyPr anchor="ctr"/>
          <a:lstStyle/>
          <a:p>
            <a:r>
              <a:rPr lang="en-US" altLang="zh-TW" dirty="0"/>
              <a:t>From the module hierarchy, we can select the modules and loops to view their schedule. Besides, we can also right click on the operation to see where it was called.</a:t>
            </a:r>
            <a:endParaRPr lang="zh-TW" altLang="en-US" dirty="0"/>
          </a:p>
        </p:txBody>
      </p:sp>
      <p:pic>
        <p:nvPicPr>
          <p:cNvPr id="5" name="內容版面配置區 4">
            <a:extLst>
              <a:ext uri="{FF2B5EF4-FFF2-40B4-BE49-F238E27FC236}">
                <a16:creationId xmlns:a16="http://schemas.microsoft.com/office/drawing/2014/main" id="{5545EA50-202C-7AA8-CCF9-06A6AFB9D0DD}"/>
              </a:ext>
            </a:extLst>
          </p:cNvPr>
          <p:cNvPicPr>
            <a:picLocks noGrp="1" noChangeAspect="1"/>
          </p:cNvPicPr>
          <p:nvPr>
            <p:ph sz="half" idx="1"/>
          </p:nvPr>
        </p:nvPicPr>
        <p:blipFill>
          <a:blip r:embed="rId2"/>
          <a:stretch>
            <a:fillRect/>
          </a:stretch>
        </p:blipFill>
        <p:spPr>
          <a:xfrm>
            <a:off x="991830" y="1728133"/>
            <a:ext cx="7625448" cy="4920142"/>
          </a:xfrm>
          <a:prstGeom prst="rect">
            <a:avLst/>
          </a:prstGeom>
        </p:spPr>
      </p:pic>
    </p:spTree>
    <p:extLst>
      <p:ext uri="{BB962C8B-B14F-4D97-AF65-F5344CB8AC3E}">
        <p14:creationId xmlns:p14="http://schemas.microsoft.com/office/powerpoint/2010/main" val="3981805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6BD740-D812-DD34-A5CD-4C7D610CEE6E}"/>
              </a:ext>
            </a:extLst>
          </p:cNvPr>
          <p:cNvSpPr>
            <a:spLocks noGrp="1"/>
          </p:cNvSpPr>
          <p:nvPr>
            <p:ph type="title"/>
          </p:nvPr>
        </p:nvSpPr>
        <p:spPr/>
        <p:txBody>
          <a:bodyPr/>
          <a:lstStyle/>
          <a:p>
            <a:r>
              <a:rPr lang="en-US" altLang="zh-TW" dirty="0"/>
              <a:t>Schedule Viewer</a:t>
            </a:r>
            <a:endParaRPr lang="zh-TW" altLang="en-US" dirty="0"/>
          </a:p>
        </p:txBody>
      </p:sp>
      <p:sp>
        <p:nvSpPr>
          <p:cNvPr id="5" name="內容版面配置區 4">
            <a:extLst>
              <a:ext uri="{FF2B5EF4-FFF2-40B4-BE49-F238E27FC236}">
                <a16:creationId xmlns:a16="http://schemas.microsoft.com/office/drawing/2014/main" id="{4B085565-F467-7C77-C388-36FCA8930C60}"/>
              </a:ext>
            </a:extLst>
          </p:cNvPr>
          <p:cNvSpPr>
            <a:spLocks noGrp="1"/>
          </p:cNvSpPr>
          <p:nvPr>
            <p:ph sz="half" idx="2"/>
          </p:nvPr>
        </p:nvSpPr>
        <p:spPr/>
        <p:txBody>
          <a:bodyPr anchor="ct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From the properties, we can also see the latency of selected operation.</a:t>
            </a:r>
            <a:endParaRPr lang="zh-TW" altLang="en-US" dirty="0"/>
          </a:p>
        </p:txBody>
      </p:sp>
      <p:pic>
        <p:nvPicPr>
          <p:cNvPr id="6" name="內容版面配置區 5">
            <a:extLst>
              <a:ext uri="{FF2B5EF4-FFF2-40B4-BE49-F238E27FC236}">
                <a16:creationId xmlns:a16="http://schemas.microsoft.com/office/drawing/2014/main" id="{E53D3442-0FF5-74E5-D605-E6B578D603C4}"/>
              </a:ext>
            </a:extLst>
          </p:cNvPr>
          <p:cNvPicPr>
            <a:picLocks noGrp="1" noChangeAspect="1"/>
          </p:cNvPicPr>
          <p:nvPr>
            <p:ph sz="half" idx="1"/>
          </p:nvPr>
        </p:nvPicPr>
        <p:blipFill>
          <a:blip r:embed="rId2"/>
          <a:stretch>
            <a:fillRect/>
          </a:stretch>
        </p:blipFill>
        <p:spPr>
          <a:xfrm>
            <a:off x="1497435" y="1681992"/>
            <a:ext cx="4098022" cy="4987315"/>
          </a:xfrm>
          <a:prstGeom prst="rect">
            <a:avLst/>
          </a:prstGeom>
        </p:spPr>
      </p:pic>
    </p:spTree>
    <p:extLst>
      <p:ext uri="{BB962C8B-B14F-4D97-AF65-F5344CB8AC3E}">
        <p14:creationId xmlns:p14="http://schemas.microsoft.com/office/powerpoint/2010/main" val="1347396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E7A824-FEF8-A236-7123-414F4D9E8832}"/>
              </a:ext>
            </a:extLst>
          </p:cNvPr>
          <p:cNvSpPr>
            <a:spLocks noGrp="1"/>
          </p:cNvSpPr>
          <p:nvPr>
            <p:ph type="title"/>
          </p:nvPr>
        </p:nvSpPr>
        <p:spPr/>
        <p:txBody>
          <a:bodyPr>
            <a:normAutofit/>
          </a:bodyPr>
          <a:lstStyle/>
          <a:p>
            <a:r>
              <a:rPr lang="en-US" altLang="zh-TW" sz="5400" cap="none" dirty="0"/>
              <a:t>If Possible, Share How You Optimize the Design and the Trade-off You Make</a:t>
            </a:r>
          </a:p>
        </p:txBody>
      </p:sp>
      <p:sp>
        <p:nvSpPr>
          <p:cNvPr id="3" name="文字版面配置區 2">
            <a:extLst>
              <a:ext uri="{FF2B5EF4-FFF2-40B4-BE49-F238E27FC236}">
                <a16:creationId xmlns:a16="http://schemas.microsoft.com/office/drawing/2014/main" id="{9BCB1447-1E4F-D5BF-AD41-6EE4468634FA}"/>
              </a:ext>
            </a:extLst>
          </p:cNvPr>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948358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9BBAB2-DBB8-A0B8-B8D6-B2C3D906D9C2}"/>
              </a:ext>
            </a:extLst>
          </p:cNvPr>
          <p:cNvSpPr>
            <a:spLocks noGrp="1"/>
          </p:cNvSpPr>
          <p:nvPr>
            <p:ph type="title"/>
          </p:nvPr>
        </p:nvSpPr>
        <p:spPr/>
        <p:txBody>
          <a:bodyPr/>
          <a:lstStyle/>
          <a:p>
            <a:r>
              <a:rPr lang="en-US" altLang="zh-TW" dirty="0"/>
              <a:t>Configure the Pipeline Loops Threshold</a:t>
            </a:r>
            <a:endParaRPr lang="zh-TW" altLang="en-US" dirty="0"/>
          </a:p>
        </p:txBody>
      </p:sp>
      <p:sp>
        <p:nvSpPr>
          <p:cNvPr id="4" name="內容版面配置區 3">
            <a:extLst>
              <a:ext uri="{FF2B5EF4-FFF2-40B4-BE49-F238E27FC236}">
                <a16:creationId xmlns:a16="http://schemas.microsoft.com/office/drawing/2014/main" id="{3DF0C17F-F3EC-107D-3758-DDCDA5C0ECC6}"/>
              </a:ext>
            </a:extLst>
          </p:cNvPr>
          <p:cNvSpPr>
            <a:spLocks noGrp="1"/>
          </p:cNvSpPr>
          <p:nvPr>
            <p:ph sz="half" idx="2"/>
          </p:nvPr>
        </p:nvSpPr>
        <p:spPr>
          <a:xfrm>
            <a:off x="8078597" y="2451339"/>
            <a:ext cx="4027105" cy="2993116"/>
          </a:xfrm>
        </p:spPr>
        <p:txBody>
          <a:bodyPr anchor="ctr"/>
          <a:lstStyle/>
          <a:p>
            <a:r>
              <a:rPr lang="en-US" altLang="zh-TW" dirty="0"/>
              <a:t>In this method, we are asked to modify </a:t>
            </a:r>
            <a:r>
              <a:rPr lang="en-US" altLang="zh-TW" dirty="0" err="1"/>
              <a:t>pipeline_loops</a:t>
            </a:r>
            <a:r>
              <a:rPr lang="en-US" altLang="zh-TW" dirty="0"/>
              <a:t> as 6. It enables loops with an iteration count below 6 to be pipelined automatically.</a:t>
            </a:r>
            <a:endParaRPr lang="zh-TW" altLang="en-US" dirty="0"/>
          </a:p>
        </p:txBody>
      </p:sp>
      <p:pic>
        <p:nvPicPr>
          <p:cNvPr id="5" name="內容版面配置區 4">
            <a:extLst>
              <a:ext uri="{FF2B5EF4-FFF2-40B4-BE49-F238E27FC236}">
                <a16:creationId xmlns:a16="http://schemas.microsoft.com/office/drawing/2014/main" id="{2837F3D0-A9EC-0C17-B0DD-6959C87C37FB}"/>
              </a:ext>
            </a:extLst>
          </p:cNvPr>
          <p:cNvPicPr>
            <a:picLocks noGrp="1" noChangeAspect="1"/>
          </p:cNvPicPr>
          <p:nvPr>
            <p:ph sz="half" idx="1"/>
          </p:nvPr>
        </p:nvPicPr>
        <p:blipFill>
          <a:blip r:embed="rId2"/>
          <a:stretch>
            <a:fillRect/>
          </a:stretch>
        </p:blipFill>
        <p:spPr>
          <a:xfrm>
            <a:off x="994096" y="2451338"/>
            <a:ext cx="6855632" cy="2993116"/>
          </a:xfrm>
          <a:prstGeom prst="rect">
            <a:avLst/>
          </a:prstGeom>
        </p:spPr>
      </p:pic>
      <p:sp>
        <p:nvSpPr>
          <p:cNvPr id="7" name="矩形 6">
            <a:extLst>
              <a:ext uri="{FF2B5EF4-FFF2-40B4-BE49-F238E27FC236}">
                <a16:creationId xmlns:a16="http://schemas.microsoft.com/office/drawing/2014/main" id="{CE48D3D8-0004-FC11-EC27-6A8F896C8399}"/>
              </a:ext>
            </a:extLst>
          </p:cNvPr>
          <p:cNvSpPr/>
          <p:nvPr/>
        </p:nvSpPr>
        <p:spPr>
          <a:xfrm>
            <a:off x="3302493" y="5060271"/>
            <a:ext cx="3027286" cy="310719"/>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74262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9BBAB2-DBB8-A0B8-B8D6-B2C3D906D9C2}"/>
              </a:ext>
            </a:extLst>
          </p:cNvPr>
          <p:cNvSpPr>
            <a:spLocks noGrp="1"/>
          </p:cNvSpPr>
          <p:nvPr>
            <p:ph type="title"/>
          </p:nvPr>
        </p:nvSpPr>
        <p:spPr/>
        <p:txBody>
          <a:bodyPr/>
          <a:lstStyle/>
          <a:p>
            <a:r>
              <a:rPr lang="en-US" altLang="zh-TW" dirty="0"/>
              <a:t>Configure the Pipeline Loops Threshold</a:t>
            </a:r>
            <a:endParaRPr lang="zh-TW" altLang="en-US" dirty="0"/>
          </a:p>
        </p:txBody>
      </p:sp>
      <p:sp>
        <p:nvSpPr>
          <p:cNvPr id="4" name="內容版面配置區 3">
            <a:extLst>
              <a:ext uri="{FF2B5EF4-FFF2-40B4-BE49-F238E27FC236}">
                <a16:creationId xmlns:a16="http://schemas.microsoft.com/office/drawing/2014/main" id="{3DF0C17F-F3EC-107D-3758-DDCDA5C0ECC6}"/>
              </a:ext>
            </a:extLst>
          </p:cNvPr>
          <p:cNvSpPr>
            <a:spLocks noGrp="1"/>
          </p:cNvSpPr>
          <p:nvPr>
            <p:ph sz="half" idx="2"/>
          </p:nvPr>
        </p:nvSpPr>
        <p:spPr>
          <a:xfrm>
            <a:off x="9521505" y="1756386"/>
            <a:ext cx="2584197" cy="4801259"/>
          </a:xfrm>
        </p:spPr>
        <p:txBody>
          <a:bodyPr anchor="ctr">
            <a:normAutofit/>
          </a:bodyPr>
          <a:lstStyle/>
          <a:p>
            <a:r>
              <a:rPr lang="en-US" altLang="zh-TW" dirty="0"/>
              <a:t>After synthesis, we can see that the latency increases a lot, and that many loops are not pipelined, resulting to large latency. By the way, increasing the value does not help in this case, since there is no loop with iteration counter larger than the default value, 64.</a:t>
            </a:r>
            <a:endParaRPr lang="zh-TW" altLang="en-US" dirty="0"/>
          </a:p>
        </p:txBody>
      </p:sp>
      <p:pic>
        <p:nvPicPr>
          <p:cNvPr id="8" name="內容版面配置區 4">
            <a:extLst>
              <a:ext uri="{FF2B5EF4-FFF2-40B4-BE49-F238E27FC236}">
                <a16:creationId xmlns:a16="http://schemas.microsoft.com/office/drawing/2014/main" id="{069BDD3E-CD70-6DE7-65E2-728EC49726B8}"/>
              </a:ext>
            </a:extLst>
          </p:cNvPr>
          <p:cNvPicPr>
            <a:picLocks noChangeAspect="1"/>
          </p:cNvPicPr>
          <p:nvPr/>
        </p:nvPicPr>
        <p:blipFill>
          <a:blip r:embed="rId2"/>
          <a:stretch>
            <a:fillRect/>
          </a:stretch>
        </p:blipFill>
        <p:spPr>
          <a:xfrm>
            <a:off x="1109715" y="1756386"/>
            <a:ext cx="8266769" cy="2278719"/>
          </a:xfrm>
          <a:prstGeom prst="rect">
            <a:avLst/>
          </a:prstGeom>
        </p:spPr>
      </p:pic>
      <p:pic>
        <p:nvPicPr>
          <p:cNvPr id="12" name="內容版面配置區 11">
            <a:extLst>
              <a:ext uri="{FF2B5EF4-FFF2-40B4-BE49-F238E27FC236}">
                <a16:creationId xmlns:a16="http://schemas.microsoft.com/office/drawing/2014/main" id="{31D16B5C-A0CC-946B-55CD-BFAD82C30E00}"/>
              </a:ext>
            </a:extLst>
          </p:cNvPr>
          <p:cNvPicPr>
            <a:picLocks noGrp="1" noChangeAspect="1"/>
          </p:cNvPicPr>
          <p:nvPr>
            <p:ph sz="half" idx="1"/>
          </p:nvPr>
        </p:nvPicPr>
        <p:blipFill>
          <a:blip r:embed="rId3"/>
          <a:stretch>
            <a:fillRect/>
          </a:stretch>
        </p:blipFill>
        <p:spPr>
          <a:xfrm>
            <a:off x="1109715" y="4142037"/>
            <a:ext cx="8260789" cy="2415608"/>
          </a:xfrm>
        </p:spPr>
      </p:pic>
    </p:spTree>
    <p:extLst>
      <p:ext uri="{BB962C8B-B14F-4D97-AF65-F5344CB8AC3E}">
        <p14:creationId xmlns:p14="http://schemas.microsoft.com/office/powerpoint/2010/main" val="1534630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25D8B7-981E-CF89-0F0E-77B29DF7DFA9}"/>
              </a:ext>
            </a:extLst>
          </p:cNvPr>
          <p:cNvSpPr>
            <a:spLocks noGrp="1"/>
          </p:cNvSpPr>
          <p:nvPr>
            <p:ph type="title"/>
          </p:nvPr>
        </p:nvSpPr>
        <p:spPr/>
        <p:txBody>
          <a:bodyPr/>
          <a:lstStyle/>
          <a:p>
            <a:r>
              <a:rPr lang="en-US" altLang="zh-TW" dirty="0"/>
              <a:t>Configure the Pipeline Initiation Interval</a:t>
            </a:r>
            <a:endParaRPr lang="zh-TW" altLang="en-US" dirty="0"/>
          </a:p>
        </p:txBody>
      </p:sp>
      <p:sp>
        <p:nvSpPr>
          <p:cNvPr id="4" name="內容版面配置區 3">
            <a:extLst>
              <a:ext uri="{FF2B5EF4-FFF2-40B4-BE49-F238E27FC236}">
                <a16:creationId xmlns:a16="http://schemas.microsoft.com/office/drawing/2014/main" id="{AA5B7640-513D-E54E-D938-1B127B8E8D24}"/>
              </a:ext>
            </a:extLst>
          </p:cNvPr>
          <p:cNvSpPr>
            <a:spLocks noGrp="1"/>
          </p:cNvSpPr>
          <p:nvPr>
            <p:ph sz="half" idx="2"/>
          </p:nvPr>
        </p:nvSpPr>
        <p:spPr/>
        <p:txBody>
          <a:bodyPr/>
          <a:lstStyle/>
          <a:p>
            <a:r>
              <a:rPr lang="en-US" altLang="zh-TW" dirty="0"/>
              <a:t>In the tutorial, we are asked to modify the II of dct_2d as 4.</a:t>
            </a:r>
          </a:p>
          <a:p>
            <a:r>
              <a:rPr lang="en-US" altLang="zh-TW" dirty="0"/>
              <a:t>After synthesis, although the overall latency is decreased, there is timing violation.</a:t>
            </a:r>
            <a:endParaRPr lang="zh-TW" altLang="en-US" dirty="0"/>
          </a:p>
        </p:txBody>
      </p:sp>
      <p:pic>
        <p:nvPicPr>
          <p:cNvPr id="5" name="內容版面配置區 4">
            <a:extLst>
              <a:ext uri="{FF2B5EF4-FFF2-40B4-BE49-F238E27FC236}">
                <a16:creationId xmlns:a16="http://schemas.microsoft.com/office/drawing/2014/main" id="{D8348BD5-E0BA-761E-8A50-21A8B26C91B6}"/>
              </a:ext>
            </a:extLst>
          </p:cNvPr>
          <p:cNvPicPr>
            <a:picLocks noGrp="1" noChangeAspect="1"/>
          </p:cNvPicPr>
          <p:nvPr>
            <p:ph sz="half" idx="1"/>
          </p:nvPr>
        </p:nvPicPr>
        <p:blipFill>
          <a:blip r:embed="rId2"/>
          <a:stretch>
            <a:fillRect/>
          </a:stretch>
        </p:blipFill>
        <p:spPr>
          <a:xfrm>
            <a:off x="1371600" y="1802454"/>
            <a:ext cx="4448175" cy="2602246"/>
          </a:xfrm>
          <a:prstGeom prst="rect">
            <a:avLst/>
          </a:prstGeom>
        </p:spPr>
      </p:pic>
      <p:pic>
        <p:nvPicPr>
          <p:cNvPr id="6" name="圖片 5">
            <a:extLst>
              <a:ext uri="{FF2B5EF4-FFF2-40B4-BE49-F238E27FC236}">
                <a16:creationId xmlns:a16="http://schemas.microsoft.com/office/drawing/2014/main" id="{BD82C1F7-779C-F093-C105-FB934806A60A}"/>
              </a:ext>
            </a:extLst>
          </p:cNvPr>
          <p:cNvPicPr>
            <a:picLocks noChangeAspect="1"/>
          </p:cNvPicPr>
          <p:nvPr/>
        </p:nvPicPr>
        <p:blipFill>
          <a:blip r:embed="rId3"/>
          <a:stretch>
            <a:fillRect/>
          </a:stretch>
        </p:blipFill>
        <p:spPr>
          <a:xfrm>
            <a:off x="1371600" y="4686301"/>
            <a:ext cx="9601200" cy="2002080"/>
          </a:xfrm>
          <a:prstGeom prst="rect">
            <a:avLst/>
          </a:prstGeom>
        </p:spPr>
      </p:pic>
    </p:spTree>
    <p:extLst>
      <p:ext uri="{BB962C8B-B14F-4D97-AF65-F5344CB8AC3E}">
        <p14:creationId xmlns:p14="http://schemas.microsoft.com/office/powerpoint/2010/main" val="987537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25D8B7-981E-CF89-0F0E-77B29DF7DFA9}"/>
              </a:ext>
            </a:extLst>
          </p:cNvPr>
          <p:cNvSpPr>
            <a:spLocks noGrp="1"/>
          </p:cNvSpPr>
          <p:nvPr>
            <p:ph type="title"/>
          </p:nvPr>
        </p:nvSpPr>
        <p:spPr/>
        <p:txBody>
          <a:bodyPr/>
          <a:lstStyle/>
          <a:p>
            <a:r>
              <a:rPr lang="en-US" altLang="zh-TW" dirty="0"/>
              <a:t>Configure the Pipeline Initiation Interval</a:t>
            </a:r>
            <a:endParaRPr lang="zh-TW" altLang="en-US" dirty="0"/>
          </a:p>
        </p:txBody>
      </p:sp>
      <p:sp>
        <p:nvSpPr>
          <p:cNvPr id="4" name="內容版面配置區 3">
            <a:extLst>
              <a:ext uri="{FF2B5EF4-FFF2-40B4-BE49-F238E27FC236}">
                <a16:creationId xmlns:a16="http://schemas.microsoft.com/office/drawing/2014/main" id="{AA5B7640-513D-E54E-D938-1B127B8E8D24}"/>
              </a:ext>
            </a:extLst>
          </p:cNvPr>
          <p:cNvSpPr>
            <a:spLocks noGrp="1"/>
          </p:cNvSpPr>
          <p:nvPr>
            <p:ph sz="half" idx="2"/>
          </p:nvPr>
        </p:nvSpPr>
        <p:spPr/>
        <p:txBody>
          <a:bodyPr anchor="ctr"/>
          <a:lstStyle/>
          <a:p>
            <a:r>
              <a:rPr lang="en-US" altLang="zh-TW" dirty="0"/>
              <a:t>We can see that the timing violation occurred during reading data. I tried to figure out how to fix it by adding some directives, but end up failing. </a:t>
            </a:r>
            <a:endParaRPr lang="zh-TW" altLang="en-US" dirty="0"/>
          </a:p>
        </p:txBody>
      </p:sp>
      <p:pic>
        <p:nvPicPr>
          <p:cNvPr id="8" name="內容版面配置區 7">
            <a:extLst>
              <a:ext uri="{FF2B5EF4-FFF2-40B4-BE49-F238E27FC236}">
                <a16:creationId xmlns:a16="http://schemas.microsoft.com/office/drawing/2014/main" id="{D1EF6F5F-2222-B602-98A8-021F603F52D6}"/>
              </a:ext>
            </a:extLst>
          </p:cNvPr>
          <p:cNvPicPr>
            <a:picLocks noGrp="1" noChangeAspect="1"/>
          </p:cNvPicPr>
          <p:nvPr>
            <p:ph sz="half" idx="1"/>
          </p:nvPr>
        </p:nvPicPr>
        <p:blipFill>
          <a:blip r:embed="rId2"/>
          <a:stretch>
            <a:fillRect/>
          </a:stretch>
        </p:blipFill>
        <p:spPr>
          <a:xfrm>
            <a:off x="1371600" y="1723937"/>
            <a:ext cx="4162371" cy="4860719"/>
          </a:xfrm>
          <a:prstGeom prst="rect">
            <a:avLst/>
          </a:prstGeom>
        </p:spPr>
      </p:pic>
    </p:spTree>
    <p:extLst>
      <p:ext uri="{BB962C8B-B14F-4D97-AF65-F5344CB8AC3E}">
        <p14:creationId xmlns:p14="http://schemas.microsoft.com/office/powerpoint/2010/main" val="4019050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25D8B7-981E-CF89-0F0E-77B29DF7DFA9}"/>
              </a:ext>
            </a:extLst>
          </p:cNvPr>
          <p:cNvSpPr>
            <a:spLocks noGrp="1"/>
          </p:cNvSpPr>
          <p:nvPr>
            <p:ph type="title"/>
          </p:nvPr>
        </p:nvSpPr>
        <p:spPr/>
        <p:txBody>
          <a:bodyPr/>
          <a:lstStyle/>
          <a:p>
            <a:r>
              <a:rPr lang="en-US" altLang="zh-TW" dirty="0"/>
              <a:t>Configure the Pipeline Initiation Interval</a:t>
            </a:r>
            <a:endParaRPr lang="zh-TW" altLang="en-US" dirty="0"/>
          </a:p>
        </p:txBody>
      </p:sp>
      <p:sp>
        <p:nvSpPr>
          <p:cNvPr id="4" name="內容版面配置區 3">
            <a:extLst>
              <a:ext uri="{FF2B5EF4-FFF2-40B4-BE49-F238E27FC236}">
                <a16:creationId xmlns:a16="http://schemas.microsoft.com/office/drawing/2014/main" id="{AA5B7640-513D-E54E-D938-1B127B8E8D24}"/>
              </a:ext>
            </a:extLst>
          </p:cNvPr>
          <p:cNvSpPr>
            <a:spLocks noGrp="1"/>
          </p:cNvSpPr>
          <p:nvPr>
            <p:ph sz="half" idx="2"/>
          </p:nvPr>
        </p:nvSpPr>
        <p:spPr>
          <a:xfrm>
            <a:off x="1371600" y="4588778"/>
            <a:ext cx="9601589" cy="1278622"/>
          </a:xfrm>
        </p:spPr>
        <p:txBody>
          <a:bodyPr anchor="ctr"/>
          <a:lstStyle/>
          <a:p>
            <a:r>
              <a:rPr lang="en-US" altLang="zh-TW" dirty="0"/>
              <a:t>I tried to modify the II as 2, and it works well. The figure above is the result performance. We can see that the latency is greatly decreased.</a:t>
            </a:r>
            <a:endParaRPr lang="zh-TW" altLang="en-US" dirty="0"/>
          </a:p>
        </p:txBody>
      </p:sp>
      <p:pic>
        <p:nvPicPr>
          <p:cNvPr id="6" name="內容版面配置區 5">
            <a:extLst>
              <a:ext uri="{FF2B5EF4-FFF2-40B4-BE49-F238E27FC236}">
                <a16:creationId xmlns:a16="http://schemas.microsoft.com/office/drawing/2014/main" id="{81FE9A9E-42D3-B50C-F21E-809AA969453A}"/>
              </a:ext>
            </a:extLst>
          </p:cNvPr>
          <p:cNvPicPr>
            <a:picLocks noGrp="1" noChangeAspect="1"/>
          </p:cNvPicPr>
          <p:nvPr>
            <p:ph sz="half" idx="1"/>
          </p:nvPr>
        </p:nvPicPr>
        <p:blipFill>
          <a:blip r:embed="rId2"/>
          <a:stretch>
            <a:fillRect/>
          </a:stretch>
        </p:blipFill>
        <p:spPr>
          <a:xfrm>
            <a:off x="1371600" y="2285999"/>
            <a:ext cx="9673853" cy="2058414"/>
          </a:xfrm>
          <a:prstGeom prst="rect">
            <a:avLst/>
          </a:prstGeom>
        </p:spPr>
      </p:pic>
    </p:spTree>
    <p:extLst>
      <p:ext uri="{BB962C8B-B14F-4D97-AF65-F5344CB8AC3E}">
        <p14:creationId xmlns:p14="http://schemas.microsoft.com/office/powerpoint/2010/main" val="2072495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E7A824-FEF8-A236-7123-414F4D9E8832}"/>
              </a:ext>
            </a:extLst>
          </p:cNvPr>
          <p:cNvSpPr>
            <a:spLocks noGrp="1"/>
          </p:cNvSpPr>
          <p:nvPr>
            <p:ph type="title"/>
          </p:nvPr>
        </p:nvSpPr>
        <p:spPr/>
        <p:txBody>
          <a:bodyPr>
            <a:normAutofit/>
          </a:bodyPr>
          <a:lstStyle/>
          <a:p>
            <a:r>
              <a:rPr lang="en-US" altLang="zh-TW" sz="6000" cap="none" dirty="0"/>
              <a:t>Briefly Introduction to the Algorithm or Overall System</a:t>
            </a:r>
          </a:p>
        </p:txBody>
      </p:sp>
      <p:sp>
        <p:nvSpPr>
          <p:cNvPr id="3" name="文字版面配置區 2">
            <a:extLst>
              <a:ext uri="{FF2B5EF4-FFF2-40B4-BE49-F238E27FC236}">
                <a16:creationId xmlns:a16="http://schemas.microsoft.com/office/drawing/2014/main" id="{9BCB1447-1E4F-D5BF-AD41-6EE4468634FA}"/>
              </a:ext>
            </a:extLst>
          </p:cNvPr>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963835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83307EE-69ED-B464-9C8F-AE435B805D42}"/>
              </a:ext>
            </a:extLst>
          </p:cNvPr>
          <p:cNvSpPr>
            <a:spLocks noGrp="1"/>
          </p:cNvSpPr>
          <p:nvPr>
            <p:ph type="title"/>
          </p:nvPr>
        </p:nvSpPr>
        <p:spPr/>
        <p:txBody>
          <a:bodyPr/>
          <a:lstStyle/>
          <a:p>
            <a:r>
              <a:rPr lang="en-US" altLang="zh-TW" dirty="0"/>
              <a:t>Configure the Pipeline Initiation Interval</a:t>
            </a:r>
            <a:endParaRPr lang="zh-TW" altLang="en-US" dirty="0"/>
          </a:p>
        </p:txBody>
      </p:sp>
      <p:sp>
        <p:nvSpPr>
          <p:cNvPr id="6" name="內容版面配置區 5">
            <a:extLst>
              <a:ext uri="{FF2B5EF4-FFF2-40B4-BE49-F238E27FC236}">
                <a16:creationId xmlns:a16="http://schemas.microsoft.com/office/drawing/2014/main" id="{1F2F90CC-4669-D25B-9138-6284190EB2F8}"/>
              </a:ext>
            </a:extLst>
          </p:cNvPr>
          <p:cNvSpPr>
            <a:spLocks noGrp="1"/>
          </p:cNvSpPr>
          <p:nvPr>
            <p:ph sz="half" idx="2"/>
          </p:nvPr>
        </p:nvSpPr>
        <p:spPr>
          <a:xfrm>
            <a:off x="1371600" y="1996579"/>
            <a:ext cx="9534477" cy="952151"/>
          </a:xfrm>
        </p:spPr>
        <p:txBody>
          <a:bodyPr/>
          <a:lstStyle/>
          <a:p>
            <a:r>
              <a:rPr lang="en-US" altLang="zh-TW" dirty="0"/>
              <a:t>Take a look at the memory utilization, and we can see the tradeoff.</a:t>
            </a:r>
          </a:p>
          <a:p>
            <a:r>
              <a:rPr lang="en-US" altLang="zh-TW" dirty="0"/>
              <a:t>It consumes much more memory compared to the original method.</a:t>
            </a:r>
            <a:endParaRPr lang="zh-TW" altLang="en-US" dirty="0"/>
          </a:p>
        </p:txBody>
      </p:sp>
      <p:graphicFrame>
        <p:nvGraphicFramePr>
          <p:cNvPr id="9" name="表格 9">
            <a:extLst>
              <a:ext uri="{FF2B5EF4-FFF2-40B4-BE49-F238E27FC236}">
                <a16:creationId xmlns:a16="http://schemas.microsoft.com/office/drawing/2014/main" id="{A6519D90-2F45-9243-A85E-D41798B6E4EB}"/>
              </a:ext>
            </a:extLst>
          </p:cNvPr>
          <p:cNvGraphicFramePr>
            <a:graphicFrameLocks noGrp="1"/>
          </p:cNvGraphicFramePr>
          <p:nvPr>
            <p:ph sz="half" idx="1"/>
          </p:nvPr>
        </p:nvGraphicFramePr>
        <p:xfrm>
          <a:off x="1895211" y="2948730"/>
          <a:ext cx="8632972" cy="3837964"/>
        </p:xfrm>
        <a:graphic>
          <a:graphicData uri="http://schemas.openxmlformats.org/drawingml/2006/table">
            <a:tbl>
              <a:tblPr firstRow="1" bandRow="1">
                <a:tableStyleId>{5C22544A-7EE6-4342-B048-85BDC9FD1C3A}</a:tableStyleId>
              </a:tblPr>
              <a:tblGrid>
                <a:gridCol w="4237141">
                  <a:extLst>
                    <a:ext uri="{9D8B030D-6E8A-4147-A177-3AD203B41FA5}">
                      <a16:colId xmlns:a16="http://schemas.microsoft.com/office/drawing/2014/main" val="708585779"/>
                    </a:ext>
                  </a:extLst>
                </a:gridCol>
                <a:gridCol w="4395831">
                  <a:extLst>
                    <a:ext uri="{9D8B030D-6E8A-4147-A177-3AD203B41FA5}">
                      <a16:colId xmlns:a16="http://schemas.microsoft.com/office/drawing/2014/main" val="3393665702"/>
                    </a:ext>
                  </a:extLst>
                </a:gridCol>
              </a:tblGrid>
              <a:tr h="441516">
                <a:tc>
                  <a:txBody>
                    <a:bodyPr/>
                    <a:lstStyle/>
                    <a:p>
                      <a:r>
                        <a:rPr lang="en-US" altLang="zh-TW" sz="1800" b="1" kern="1200" dirty="0">
                          <a:solidFill>
                            <a:schemeClr val="lt1"/>
                          </a:solidFill>
                          <a:effectLst/>
                          <a:latin typeface="+mn-lt"/>
                          <a:ea typeface="+mn-ea"/>
                          <a:cs typeface="+mn-cs"/>
                        </a:rPr>
                        <a:t>Original method</a:t>
                      </a:r>
                      <a:endParaRPr lang="zh-TW" altLang="en-US" dirty="0"/>
                    </a:p>
                  </a:txBody>
                  <a:tcPr/>
                </a:tc>
                <a:tc>
                  <a:txBody>
                    <a:bodyPr/>
                    <a:lstStyle/>
                    <a:p>
                      <a:r>
                        <a:rPr lang="en-US" altLang="zh-TW" sz="1800" b="1" kern="1200" dirty="0">
                          <a:solidFill>
                            <a:schemeClr val="lt1"/>
                          </a:solidFill>
                          <a:effectLst/>
                          <a:latin typeface="+mn-lt"/>
                          <a:ea typeface="+mn-ea"/>
                          <a:cs typeface="+mn-cs"/>
                        </a:rPr>
                        <a:t>This optimization method</a:t>
                      </a:r>
                      <a:endParaRPr lang="zh-TW" altLang="en-US" dirty="0"/>
                    </a:p>
                  </a:txBody>
                  <a:tcPr/>
                </a:tc>
                <a:extLst>
                  <a:ext uri="{0D108BD9-81ED-4DB2-BD59-A6C34878D82A}">
                    <a16:rowId xmlns:a16="http://schemas.microsoft.com/office/drawing/2014/main" val="284944319"/>
                  </a:ext>
                </a:extLst>
              </a:tr>
              <a:tr h="3396448">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025402512"/>
                  </a:ext>
                </a:extLst>
              </a:tr>
            </a:tbl>
          </a:graphicData>
        </a:graphic>
      </p:graphicFrame>
      <p:pic>
        <p:nvPicPr>
          <p:cNvPr id="10" name="圖片 9">
            <a:extLst>
              <a:ext uri="{FF2B5EF4-FFF2-40B4-BE49-F238E27FC236}">
                <a16:creationId xmlns:a16="http://schemas.microsoft.com/office/drawing/2014/main" id="{99A8CDD4-E9ED-3997-80F9-19F2BA5C8E64}"/>
              </a:ext>
            </a:extLst>
          </p:cNvPr>
          <p:cNvPicPr>
            <a:picLocks noChangeAspect="1"/>
          </p:cNvPicPr>
          <p:nvPr/>
        </p:nvPicPr>
        <p:blipFill>
          <a:blip r:embed="rId2"/>
          <a:stretch>
            <a:fillRect/>
          </a:stretch>
        </p:blipFill>
        <p:spPr>
          <a:xfrm>
            <a:off x="1999376" y="3553698"/>
            <a:ext cx="3930242" cy="3103665"/>
          </a:xfrm>
          <a:prstGeom prst="rect">
            <a:avLst/>
          </a:prstGeom>
        </p:spPr>
      </p:pic>
      <p:pic>
        <p:nvPicPr>
          <p:cNvPr id="2" name="圖片 1">
            <a:extLst>
              <a:ext uri="{FF2B5EF4-FFF2-40B4-BE49-F238E27FC236}">
                <a16:creationId xmlns:a16="http://schemas.microsoft.com/office/drawing/2014/main" id="{D26D533E-ECB1-160B-2A60-B7F596E01C38}"/>
              </a:ext>
            </a:extLst>
          </p:cNvPr>
          <p:cNvPicPr>
            <a:picLocks noChangeAspect="1"/>
          </p:cNvPicPr>
          <p:nvPr/>
        </p:nvPicPr>
        <p:blipFill>
          <a:blip r:embed="rId3"/>
          <a:stretch>
            <a:fillRect/>
          </a:stretch>
        </p:blipFill>
        <p:spPr>
          <a:xfrm>
            <a:off x="6355317" y="3553697"/>
            <a:ext cx="3990581" cy="3103665"/>
          </a:xfrm>
          <a:prstGeom prst="rect">
            <a:avLst/>
          </a:prstGeom>
        </p:spPr>
      </p:pic>
    </p:spTree>
    <p:extLst>
      <p:ext uri="{BB962C8B-B14F-4D97-AF65-F5344CB8AC3E}">
        <p14:creationId xmlns:p14="http://schemas.microsoft.com/office/powerpoint/2010/main" val="1283362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83307EE-69ED-B464-9C8F-AE435B805D42}"/>
              </a:ext>
            </a:extLst>
          </p:cNvPr>
          <p:cNvSpPr>
            <a:spLocks noGrp="1"/>
          </p:cNvSpPr>
          <p:nvPr>
            <p:ph type="title"/>
          </p:nvPr>
        </p:nvSpPr>
        <p:spPr/>
        <p:txBody>
          <a:bodyPr/>
          <a:lstStyle/>
          <a:p>
            <a:r>
              <a:rPr lang="en-US" altLang="zh-TW" dirty="0"/>
              <a:t>Assign Dual-port RAMs with BIND_STORAGE</a:t>
            </a:r>
            <a:endParaRPr lang="zh-TW" altLang="en-US" dirty="0"/>
          </a:p>
        </p:txBody>
      </p:sp>
      <p:sp>
        <p:nvSpPr>
          <p:cNvPr id="6" name="內容版面配置區 5">
            <a:extLst>
              <a:ext uri="{FF2B5EF4-FFF2-40B4-BE49-F238E27FC236}">
                <a16:creationId xmlns:a16="http://schemas.microsoft.com/office/drawing/2014/main" id="{1F2F90CC-4669-D25B-9138-6284190EB2F8}"/>
              </a:ext>
            </a:extLst>
          </p:cNvPr>
          <p:cNvSpPr>
            <a:spLocks noGrp="1"/>
          </p:cNvSpPr>
          <p:nvPr>
            <p:ph sz="half" idx="2"/>
          </p:nvPr>
        </p:nvSpPr>
        <p:spPr>
          <a:xfrm>
            <a:off x="1438323" y="2285999"/>
            <a:ext cx="9534477" cy="1866551"/>
          </a:xfrm>
        </p:spPr>
        <p:txBody>
          <a:bodyPr/>
          <a:lstStyle/>
          <a:p>
            <a:r>
              <a:rPr lang="en-US" altLang="zh-TW" dirty="0"/>
              <a:t>In the tutorial, we are asked to use BRAMs to store </a:t>
            </a:r>
            <a:r>
              <a:rPr lang="en-US" altLang="zh-TW" dirty="0" err="1"/>
              <a:t>col_inbuf</a:t>
            </a:r>
            <a:r>
              <a:rPr lang="en-US" altLang="zh-TW" dirty="0"/>
              <a:t> and buf_2d_out. After synthesis, the result is shown in the figure below.</a:t>
            </a:r>
          </a:p>
          <a:p>
            <a:r>
              <a:rPr lang="en-US" altLang="zh-TW" dirty="0"/>
              <a:t>We can see that the total latency increases a lot. Besides, II violation is issued (II violation does not influence the co-simulation result. In HLS, II violation will be issued if II is not 1.)</a:t>
            </a:r>
            <a:endParaRPr lang="zh-TW" altLang="en-US" dirty="0"/>
          </a:p>
        </p:txBody>
      </p:sp>
      <p:pic>
        <p:nvPicPr>
          <p:cNvPr id="7" name="內容版面配置區 6">
            <a:extLst>
              <a:ext uri="{FF2B5EF4-FFF2-40B4-BE49-F238E27FC236}">
                <a16:creationId xmlns:a16="http://schemas.microsoft.com/office/drawing/2014/main" id="{18E42F90-485A-CFC0-1F5B-9C9A16045D09}"/>
              </a:ext>
            </a:extLst>
          </p:cNvPr>
          <p:cNvPicPr>
            <a:picLocks noGrp="1" noChangeAspect="1"/>
          </p:cNvPicPr>
          <p:nvPr>
            <p:ph sz="half" idx="1"/>
          </p:nvPr>
        </p:nvPicPr>
        <p:blipFill>
          <a:blip r:embed="rId2"/>
          <a:stretch>
            <a:fillRect/>
          </a:stretch>
        </p:blipFill>
        <p:spPr>
          <a:xfrm>
            <a:off x="1941352" y="4152550"/>
            <a:ext cx="8309295" cy="2219100"/>
          </a:xfrm>
          <a:prstGeom prst="rect">
            <a:avLst/>
          </a:prstGeom>
        </p:spPr>
      </p:pic>
      <p:pic>
        <p:nvPicPr>
          <p:cNvPr id="3" name="圖片 2">
            <a:extLst>
              <a:ext uri="{FF2B5EF4-FFF2-40B4-BE49-F238E27FC236}">
                <a16:creationId xmlns:a16="http://schemas.microsoft.com/office/drawing/2014/main" id="{BB7BF59D-769E-90BF-D72F-3AA15D78EED9}"/>
              </a:ext>
            </a:extLst>
          </p:cNvPr>
          <p:cNvPicPr>
            <a:picLocks noChangeAspect="1"/>
          </p:cNvPicPr>
          <p:nvPr/>
        </p:nvPicPr>
        <p:blipFill>
          <a:blip r:embed="rId3"/>
          <a:stretch>
            <a:fillRect/>
          </a:stretch>
        </p:blipFill>
        <p:spPr>
          <a:xfrm>
            <a:off x="8362764" y="1"/>
            <a:ext cx="3829235" cy="2298654"/>
          </a:xfrm>
          <a:prstGeom prst="rect">
            <a:avLst/>
          </a:prstGeom>
        </p:spPr>
      </p:pic>
    </p:spTree>
    <p:extLst>
      <p:ext uri="{BB962C8B-B14F-4D97-AF65-F5344CB8AC3E}">
        <p14:creationId xmlns:p14="http://schemas.microsoft.com/office/powerpoint/2010/main" val="760153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83307EE-69ED-B464-9C8F-AE435B805D42}"/>
              </a:ext>
            </a:extLst>
          </p:cNvPr>
          <p:cNvSpPr>
            <a:spLocks noGrp="1"/>
          </p:cNvSpPr>
          <p:nvPr>
            <p:ph type="title"/>
          </p:nvPr>
        </p:nvSpPr>
        <p:spPr/>
        <p:txBody>
          <a:bodyPr/>
          <a:lstStyle/>
          <a:p>
            <a:r>
              <a:rPr lang="en-US" altLang="zh-TW" dirty="0"/>
              <a:t>Assign Dual-port RAMs with BIND_STORAGE</a:t>
            </a:r>
            <a:endParaRPr lang="zh-TW" altLang="en-US" dirty="0"/>
          </a:p>
        </p:txBody>
      </p:sp>
      <p:sp>
        <p:nvSpPr>
          <p:cNvPr id="6" name="內容版面配置區 5">
            <a:extLst>
              <a:ext uri="{FF2B5EF4-FFF2-40B4-BE49-F238E27FC236}">
                <a16:creationId xmlns:a16="http://schemas.microsoft.com/office/drawing/2014/main" id="{1F2F90CC-4669-D25B-9138-6284190EB2F8}"/>
              </a:ext>
            </a:extLst>
          </p:cNvPr>
          <p:cNvSpPr>
            <a:spLocks noGrp="1"/>
          </p:cNvSpPr>
          <p:nvPr>
            <p:ph sz="half" idx="2"/>
          </p:nvPr>
        </p:nvSpPr>
        <p:spPr>
          <a:xfrm>
            <a:off x="1404961" y="2171700"/>
            <a:ext cx="9534477" cy="952151"/>
          </a:xfrm>
        </p:spPr>
        <p:txBody>
          <a:bodyPr/>
          <a:lstStyle/>
          <a:p>
            <a:r>
              <a:rPr lang="en-US" altLang="zh-TW" dirty="0"/>
              <a:t> Take a look at the report, and we can see that it uses more resource as well. Therefore, I think that this method is not for this application.</a:t>
            </a:r>
            <a:endParaRPr lang="zh-TW" altLang="en-US" dirty="0"/>
          </a:p>
        </p:txBody>
      </p:sp>
      <p:graphicFrame>
        <p:nvGraphicFramePr>
          <p:cNvPr id="9" name="表格 9">
            <a:extLst>
              <a:ext uri="{FF2B5EF4-FFF2-40B4-BE49-F238E27FC236}">
                <a16:creationId xmlns:a16="http://schemas.microsoft.com/office/drawing/2014/main" id="{A6519D90-2F45-9243-A85E-D41798B6E4EB}"/>
              </a:ext>
            </a:extLst>
          </p:cNvPr>
          <p:cNvGraphicFramePr>
            <a:graphicFrameLocks noGrp="1"/>
          </p:cNvGraphicFramePr>
          <p:nvPr>
            <p:ph sz="half" idx="1"/>
            <p:extLst>
              <p:ext uri="{D42A27DB-BD31-4B8C-83A1-F6EECF244321}">
                <p14:modId xmlns:p14="http://schemas.microsoft.com/office/powerpoint/2010/main" val="2541454664"/>
              </p:ext>
            </p:extLst>
          </p:nvPr>
        </p:nvGraphicFramePr>
        <p:xfrm>
          <a:off x="1895211" y="2948730"/>
          <a:ext cx="8632972" cy="3837964"/>
        </p:xfrm>
        <a:graphic>
          <a:graphicData uri="http://schemas.openxmlformats.org/drawingml/2006/table">
            <a:tbl>
              <a:tblPr firstRow="1" bandRow="1">
                <a:tableStyleId>{5C22544A-7EE6-4342-B048-85BDC9FD1C3A}</a:tableStyleId>
              </a:tblPr>
              <a:tblGrid>
                <a:gridCol w="4237141">
                  <a:extLst>
                    <a:ext uri="{9D8B030D-6E8A-4147-A177-3AD203B41FA5}">
                      <a16:colId xmlns:a16="http://schemas.microsoft.com/office/drawing/2014/main" val="708585779"/>
                    </a:ext>
                  </a:extLst>
                </a:gridCol>
                <a:gridCol w="4395831">
                  <a:extLst>
                    <a:ext uri="{9D8B030D-6E8A-4147-A177-3AD203B41FA5}">
                      <a16:colId xmlns:a16="http://schemas.microsoft.com/office/drawing/2014/main" val="3393665702"/>
                    </a:ext>
                  </a:extLst>
                </a:gridCol>
              </a:tblGrid>
              <a:tr h="441516">
                <a:tc>
                  <a:txBody>
                    <a:bodyPr/>
                    <a:lstStyle/>
                    <a:p>
                      <a:r>
                        <a:rPr lang="en-US" altLang="zh-TW" sz="1800" b="1" kern="1200" dirty="0">
                          <a:solidFill>
                            <a:schemeClr val="lt1"/>
                          </a:solidFill>
                          <a:effectLst/>
                          <a:latin typeface="+mn-lt"/>
                          <a:ea typeface="+mn-ea"/>
                          <a:cs typeface="+mn-cs"/>
                        </a:rPr>
                        <a:t>Original method</a:t>
                      </a:r>
                      <a:endParaRPr lang="zh-TW" altLang="en-US" dirty="0"/>
                    </a:p>
                  </a:txBody>
                  <a:tcPr/>
                </a:tc>
                <a:tc>
                  <a:txBody>
                    <a:bodyPr/>
                    <a:lstStyle/>
                    <a:p>
                      <a:r>
                        <a:rPr lang="en-US" altLang="zh-TW" sz="1800" b="1" kern="1200" dirty="0">
                          <a:solidFill>
                            <a:schemeClr val="lt1"/>
                          </a:solidFill>
                          <a:effectLst/>
                          <a:latin typeface="+mn-lt"/>
                          <a:ea typeface="+mn-ea"/>
                          <a:cs typeface="+mn-cs"/>
                        </a:rPr>
                        <a:t>This optimization method</a:t>
                      </a:r>
                      <a:endParaRPr lang="zh-TW" altLang="en-US" dirty="0"/>
                    </a:p>
                  </a:txBody>
                  <a:tcPr/>
                </a:tc>
                <a:extLst>
                  <a:ext uri="{0D108BD9-81ED-4DB2-BD59-A6C34878D82A}">
                    <a16:rowId xmlns:a16="http://schemas.microsoft.com/office/drawing/2014/main" val="284944319"/>
                  </a:ext>
                </a:extLst>
              </a:tr>
              <a:tr h="3396448">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025402512"/>
                  </a:ext>
                </a:extLst>
              </a:tr>
            </a:tbl>
          </a:graphicData>
        </a:graphic>
      </p:graphicFrame>
      <p:pic>
        <p:nvPicPr>
          <p:cNvPr id="10" name="圖片 9">
            <a:extLst>
              <a:ext uri="{FF2B5EF4-FFF2-40B4-BE49-F238E27FC236}">
                <a16:creationId xmlns:a16="http://schemas.microsoft.com/office/drawing/2014/main" id="{99A8CDD4-E9ED-3997-80F9-19F2BA5C8E64}"/>
              </a:ext>
            </a:extLst>
          </p:cNvPr>
          <p:cNvPicPr>
            <a:picLocks noChangeAspect="1"/>
          </p:cNvPicPr>
          <p:nvPr/>
        </p:nvPicPr>
        <p:blipFill>
          <a:blip r:embed="rId2"/>
          <a:stretch>
            <a:fillRect/>
          </a:stretch>
        </p:blipFill>
        <p:spPr>
          <a:xfrm>
            <a:off x="1999376" y="3553698"/>
            <a:ext cx="3930242" cy="3103665"/>
          </a:xfrm>
          <a:prstGeom prst="rect">
            <a:avLst/>
          </a:prstGeom>
        </p:spPr>
      </p:pic>
      <p:pic>
        <p:nvPicPr>
          <p:cNvPr id="11" name="圖片 10">
            <a:extLst>
              <a:ext uri="{FF2B5EF4-FFF2-40B4-BE49-F238E27FC236}">
                <a16:creationId xmlns:a16="http://schemas.microsoft.com/office/drawing/2014/main" id="{28CAD592-6AD4-FACA-D87B-298A1A4F89E5}"/>
              </a:ext>
            </a:extLst>
          </p:cNvPr>
          <p:cNvPicPr>
            <a:picLocks noChangeAspect="1"/>
          </p:cNvPicPr>
          <p:nvPr/>
        </p:nvPicPr>
        <p:blipFill>
          <a:blip r:embed="rId3"/>
          <a:stretch>
            <a:fillRect/>
          </a:stretch>
        </p:blipFill>
        <p:spPr>
          <a:xfrm>
            <a:off x="6293144" y="3553697"/>
            <a:ext cx="4105171" cy="3103665"/>
          </a:xfrm>
          <a:prstGeom prst="rect">
            <a:avLst/>
          </a:prstGeom>
        </p:spPr>
      </p:pic>
    </p:spTree>
    <p:extLst>
      <p:ext uri="{BB962C8B-B14F-4D97-AF65-F5344CB8AC3E}">
        <p14:creationId xmlns:p14="http://schemas.microsoft.com/office/powerpoint/2010/main" val="329055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83307EE-69ED-B464-9C8F-AE435B805D42}"/>
              </a:ext>
            </a:extLst>
          </p:cNvPr>
          <p:cNvSpPr>
            <a:spLocks noGrp="1"/>
          </p:cNvSpPr>
          <p:nvPr>
            <p:ph type="title"/>
          </p:nvPr>
        </p:nvSpPr>
        <p:spPr/>
        <p:txBody>
          <a:bodyPr/>
          <a:lstStyle/>
          <a:p>
            <a:r>
              <a:rPr lang="en-US" altLang="zh-TW" dirty="0"/>
              <a:t>Assign Dual-port RAMs with BIND_STORAGE</a:t>
            </a:r>
            <a:endParaRPr lang="zh-TW" altLang="en-US" dirty="0"/>
          </a:p>
        </p:txBody>
      </p:sp>
      <p:sp>
        <p:nvSpPr>
          <p:cNvPr id="6" name="內容版面配置區 5">
            <a:extLst>
              <a:ext uri="{FF2B5EF4-FFF2-40B4-BE49-F238E27FC236}">
                <a16:creationId xmlns:a16="http://schemas.microsoft.com/office/drawing/2014/main" id="{1F2F90CC-4669-D25B-9138-6284190EB2F8}"/>
              </a:ext>
            </a:extLst>
          </p:cNvPr>
          <p:cNvSpPr>
            <a:spLocks noGrp="1"/>
          </p:cNvSpPr>
          <p:nvPr>
            <p:ph sz="half" idx="2"/>
          </p:nvPr>
        </p:nvSpPr>
        <p:spPr>
          <a:xfrm>
            <a:off x="1438712" y="2285999"/>
            <a:ext cx="9534477" cy="1866551"/>
          </a:xfrm>
        </p:spPr>
        <p:txBody>
          <a:bodyPr>
            <a:normAutofit lnSpcReduction="10000"/>
          </a:bodyPr>
          <a:lstStyle/>
          <a:p>
            <a:r>
              <a:rPr lang="en-US" altLang="zh-TW" dirty="0"/>
              <a:t>I also tried to remove the II violation. I think that violation happened since the bandwidth of BRAM is not large enough. Therefore, I try to partition the array (the next optimization method). The result is shown below.</a:t>
            </a:r>
          </a:p>
          <a:p>
            <a:r>
              <a:rPr lang="en-US" altLang="zh-TW" dirty="0"/>
              <a:t>We can see that the latency is reduced (664 -&gt; 475), but still larger than that of the original method (444). To remove the II violation of writing output, I enlarge the II of </a:t>
            </a:r>
            <a:r>
              <a:rPr lang="en-US" altLang="zh-TW" dirty="0" err="1"/>
              <a:t>WR_Loop_ROW</a:t>
            </a:r>
            <a:r>
              <a:rPr lang="en-US" altLang="zh-TW" dirty="0"/>
              <a:t> as 2. The result is shown in the next page.</a:t>
            </a:r>
            <a:endParaRPr lang="zh-TW" altLang="en-US" dirty="0"/>
          </a:p>
        </p:txBody>
      </p:sp>
      <p:pic>
        <p:nvPicPr>
          <p:cNvPr id="5" name="內容版面配置區 4">
            <a:extLst>
              <a:ext uri="{FF2B5EF4-FFF2-40B4-BE49-F238E27FC236}">
                <a16:creationId xmlns:a16="http://schemas.microsoft.com/office/drawing/2014/main" id="{C9BD604F-EA9B-04A8-BC43-53E44CBD428F}"/>
              </a:ext>
            </a:extLst>
          </p:cNvPr>
          <p:cNvPicPr>
            <a:picLocks noGrp="1" noChangeAspect="1"/>
          </p:cNvPicPr>
          <p:nvPr>
            <p:ph sz="half" idx="1"/>
          </p:nvPr>
        </p:nvPicPr>
        <p:blipFill>
          <a:blip r:embed="rId2"/>
          <a:stretch>
            <a:fillRect/>
          </a:stretch>
        </p:blipFill>
        <p:spPr>
          <a:xfrm>
            <a:off x="1623269" y="4266849"/>
            <a:ext cx="9097861" cy="2390003"/>
          </a:xfrm>
          <a:prstGeom prst="rect">
            <a:avLst/>
          </a:prstGeom>
        </p:spPr>
      </p:pic>
    </p:spTree>
    <p:extLst>
      <p:ext uri="{BB962C8B-B14F-4D97-AF65-F5344CB8AC3E}">
        <p14:creationId xmlns:p14="http://schemas.microsoft.com/office/powerpoint/2010/main" val="26192500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83307EE-69ED-B464-9C8F-AE435B805D42}"/>
              </a:ext>
            </a:extLst>
          </p:cNvPr>
          <p:cNvSpPr>
            <a:spLocks noGrp="1"/>
          </p:cNvSpPr>
          <p:nvPr>
            <p:ph type="title"/>
          </p:nvPr>
        </p:nvSpPr>
        <p:spPr/>
        <p:txBody>
          <a:bodyPr/>
          <a:lstStyle/>
          <a:p>
            <a:r>
              <a:rPr lang="en-US" altLang="zh-TW" dirty="0"/>
              <a:t>Assign Dual-port RAMs with BIND_STORAGE</a:t>
            </a:r>
            <a:endParaRPr lang="zh-TW" altLang="en-US" dirty="0"/>
          </a:p>
        </p:txBody>
      </p:sp>
      <p:sp>
        <p:nvSpPr>
          <p:cNvPr id="6" name="內容版面配置區 5">
            <a:extLst>
              <a:ext uri="{FF2B5EF4-FFF2-40B4-BE49-F238E27FC236}">
                <a16:creationId xmlns:a16="http://schemas.microsoft.com/office/drawing/2014/main" id="{1F2F90CC-4669-D25B-9138-6284190EB2F8}"/>
              </a:ext>
            </a:extLst>
          </p:cNvPr>
          <p:cNvSpPr>
            <a:spLocks noGrp="1"/>
          </p:cNvSpPr>
          <p:nvPr>
            <p:ph sz="half" idx="2"/>
          </p:nvPr>
        </p:nvSpPr>
        <p:spPr>
          <a:xfrm>
            <a:off x="1438712" y="2285999"/>
            <a:ext cx="9534477" cy="1866551"/>
          </a:xfrm>
        </p:spPr>
        <p:txBody>
          <a:bodyPr>
            <a:normAutofit/>
          </a:bodyPr>
          <a:lstStyle/>
          <a:p>
            <a:r>
              <a:rPr lang="en-US" altLang="zh-TW" dirty="0"/>
              <a:t>No II violation is issued, and the latency decreases a little (still larger than that of the original method).</a:t>
            </a:r>
            <a:endParaRPr lang="zh-TW" altLang="en-US" dirty="0"/>
          </a:p>
        </p:txBody>
      </p:sp>
      <p:pic>
        <p:nvPicPr>
          <p:cNvPr id="8" name="內容版面配置區 7">
            <a:extLst>
              <a:ext uri="{FF2B5EF4-FFF2-40B4-BE49-F238E27FC236}">
                <a16:creationId xmlns:a16="http://schemas.microsoft.com/office/drawing/2014/main" id="{0B229C2F-E439-CD18-78B7-B4A6DA4D5A25}"/>
              </a:ext>
            </a:extLst>
          </p:cNvPr>
          <p:cNvPicPr>
            <a:picLocks noGrp="1" noChangeAspect="1"/>
          </p:cNvPicPr>
          <p:nvPr>
            <p:ph sz="half" idx="1"/>
          </p:nvPr>
        </p:nvPicPr>
        <p:blipFill>
          <a:blip r:embed="rId2"/>
          <a:stretch>
            <a:fillRect/>
          </a:stretch>
        </p:blipFill>
        <p:spPr>
          <a:xfrm>
            <a:off x="1614881" y="3429000"/>
            <a:ext cx="9441809" cy="2494985"/>
          </a:xfrm>
          <a:prstGeom prst="rect">
            <a:avLst/>
          </a:prstGeom>
        </p:spPr>
      </p:pic>
    </p:spTree>
    <p:extLst>
      <p:ext uri="{BB962C8B-B14F-4D97-AF65-F5344CB8AC3E}">
        <p14:creationId xmlns:p14="http://schemas.microsoft.com/office/powerpoint/2010/main" val="27673610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83307EE-69ED-B464-9C8F-AE435B805D42}"/>
              </a:ext>
            </a:extLst>
          </p:cNvPr>
          <p:cNvSpPr>
            <a:spLocks noGrp="1"/>
          </p:cNvSpPr>
          <p:nvPr>
            <p:ph type="title"/>
          </p:nvPr>
        </p:nvSpPr>
        <p:spPr/>
        <p:txBody>
          <a:bodyPr/>
          <a:lstStyle/>
          <a:p>
            <a:r>
              <a:rPr lang="en-US" altLang="zh-TW" dirty="0"/>
              <a:t>Assign Dual-port RAMs with BIND_STORAGE</a:t>
            </a:r>
            <a:endParaRPr lang="zh-TW" altLang="en-US" dirty="0"/>
          </a:p>
        </p:txBody>
      </p:sp>
      <p:sp>
        <p:nvSpPr>
          <p:cNvPr id="6" name="內容版面配置區 5">
            <a:extLst>
              <a:ext uri="{FF2B5EF4-FFF2-40B4-BE49-F238E27FC236}">
                <a16:creationId xmlns:a16="http://schemas.microsoft.com/office/drawing/2014/main" id="{1F2F90CC-4669-D25B-9138-6284190EB2F8}"/>
              </a:ext>
            </a:extLst>
          </p:cNvPr>
          <p:cNvSpPr>
            <a:spLocks noGrp="1"/>
          </p:cNvSpPr>
          <p:nvPr>
            <p:ph sz="half" idx="2"/>
          </p:nvPr>
        </p:nvSpPr>
        <p:spPr>
          <a:xfrm>
            <a:off x="1404961" y="2171700"/>
            <a:ext cx="9534477" cy="952151"/>
          </a:xfrm>
        </p:spPr>
        <p:txBody>
          <a:bodyPr/>
          <a:lstStyle/>
          <a:p>
            <a:r>
              <a:rPr lang="en-US" altLang="zh-TW" dirty="0"/>
              <a:t>Again, compare their utilization, and we can see that the original method looks better.</a:t>
            </a:r>
            <a:endParaRPr lang="zh-TW" altLang="en-US" dirty="0"/>
          </a:p>
        </p:txBody>
      </p:sp>
      <p:graphicFrame>
        <p:nvGraphicFramePr>
          <p:cNvPr id="9" name="表格 9">
            <a:extLst>
              <a:ext uri="{FF2B5EF4-FFF2-40B4-BE49-F238E27FC236}">
                <a16:creationId xmlns:a16="http://schemas.microsoft.com/office/drawing/2014/main" id="{A6519D90-2F45-9243-A85E-D41798B6E4EB}"/>
              </a:ext>
            </a:extLst>
          </p:cNvPr>
          <p:cNvGraphicFramePr>
            <a:graphicFrameLocks noGrp="1"/>
          </p:cNvGraphicFramePr>
          <p:nvPr>
            <p:ph sz="half" idx="1"/>
          </p:nvPr>
        </p:nvGraphicFramePr>
        <p:xfrm>
          <a:off x="1895211" y="2948730"/>
          <a:ext cx="8632972" cy="3837964"/>
        </p:xfrm>
        <a:graphic>
          <a:graphicData uri="http://schemas.openxmlformats.org/drawingml/2006/table">
            <a:tbl>
              <a:tblPr firstRow="1" bandRow="1">
                <a:tableStyleId>{5C22544A-7EE6-4342-B048-85BDC9FD1C3A}</a:tableStyleId>
              </a:tblPr>
              <a:tblGrid>
                <a:gridCol w="4237141">
                  <a:extLst>
                    <a:ext uri="{9D8B030D-6E8A-4147-A177-3AD203B41FA5}">
                      <a16:colId xmlns:a16="http://schemas.microsoft.com/office/drawing/2014/main" val="708585779"/>
                    </a:ext>
                  </a:extLst>
                </a:gridCol>
                <a:gridCol w="4395831">
                  <a:extLst>
                    <a:ext uri="{9D8B030D-6E8A-4147-A177-3AD203B41FA5}">
                      <a16:colId xmlns:a16="http://schemas.microsoft.com/office/drawing/2014/main" val="3393665702"/>
                    </a:ext>
                  </a:extLst>
                </a:gridCol>
              </a:tblGrid>
              <a:tr h="441516">
                <a:tc>
                  <a:txBody>
                    <a:bodyPr/>
                    <a:lstStyle/>
                    <a:p>
                      <a:r>
                        <a:rPr lang="en-US" altLang="zh-TW" sz="1800" b="1" kern="1200" dirty="0">
                          <a:solidFill>
                            <a:schemeClr val="lt1"/>
                          </a:solidFill>
                          <a:effectLst/>
                          <a:latin typeface="+mn-lt"/>
                          <a:ea typeface="+mn-ea"/>
                          <a:cs typeface="+mn-cs"/>
                        </a:rPr>
                        <a:t>Original method</a:t>
                      </a:r>
                      <a:endParaRPr lang="zh-TW" altLang="en-US" dirty="0"/>
                    </a:p>
                  </a:txBody>
                  <a:tcPr/>
                </a:tc>
                <a:tc>
                  <a:txBody>
                    <a:bodyPr/>
                    <a:lstStyle/>
                    <a:p>
                      <a:r>
                        <a:rPr lang="en-US" altLang="zh-TW" sz="1800" b="1" kern="1200" dirty="0">
                          <a:solidFill>
                            <a:schemeClr val="lt1"/>
                          </a:solidFill>
                          <a:effectLst/>
                          <a:latin typeface="+mn-lt"/>
                          <a:ea typeface="+mn-ea"/>
                          <a:cs typeface="+mn-cs"/>
                        </a:rPr>
                        <a:t>This optimization method</a:t>
                      </a:r>
                      <a:endParaRPr lang="zh-TW" altLang="en-US" dirty="0"/>
                    </a:p>
                  </a:txBody>
                  <a:tcPr/>
                </a:tc>
                <a:extLst>
                  <a:ext uri="{0D108BD9-81ED-4DB2-BD59-A6C34878D82A}">
                    <a16:rowId xmlns:a16="http://schemas.microsoft.com/office/drawing/2014/main" val="284944319"/>
                  </a:ext>
                </a:extLst>
              </a:tr>
              <a:tr h="3396448">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025402512"/>
                  </a:ext>
                </a:extLst>
              </a:tr>
            </a:tbl>
          </a:graphicData>
        </a:graphic>
      </p:graphicFrame>
      <p:pic>
        <p:nvPicPr>
          <p:cNvPr id="10" name="圖片 9">
            <a:extLst>
              <a:ext uri="{FF2B5EF4-FFF2-40B4-BE49-F238E27FC236}">
                <a16:creationId xmlns:a16="http://schemas.microsoft.com/office/drawing/2014/main" id="{99A8CDD4-E9ED-3997-80F9-19F2BA5C8E64}"/>
              </a:ext>
            </a:extLst>
          </p:cNvPr>
          <p:cNvPicPr>
            <a:picLocks noChangeAspect="1"/>
          </p:cNvPicPr>
          <p:nvPr/>
        </p:nvPicPr>
        <p:blipFill>
          <a:blip r:embed="rId2"/>
          <a:stretch>
            <a:fillRect/>
          </a:stretch>
        </p:blipFill>
        <p:spPr>
          <a:xfrm>
            <a:off x="1999376" y="3553698"/>
            <a:ext cx="3930242" cy="3103665"/>
          </a:xfrm>
          <a:prstGeom prst="rect">
            <a:avLst/>
          </a:prstGeom>
        </p:spPr>
      </p:pic>
      <p:pic>
        <p:nvPicPr>
          <p:cNvPr id="2" name="圖片 1">
            <a:extLst>
              <a:ext uri="{FF2B5EF4-FFF2-40B4-BE49-F238E27FC236}">
                <a16:creationId xmlns:a16="http://schemas.microsoft.com/office/drawing/2014/main" id="{4149A5BD-CC73-3A3B-189D-918AC4752E11}"/>
              </a:ext>
            </a:extLst>
          </p:cNvPr>
          <p:cNvPicPr>
            <a:picLocks noChangeAspect="1"/>
          </p:cNvPicPr>
          <p:nvPr/>
        </p:nvPicPr>
        <p:blipFill>
          <a:blip r:embed="rId3"/>
          <a:stretch>
            <a:fillRect/>
          </a:stretch>
        </p:blipFill>
        <p:spPr>
          <a:xfrm>
            <a:off x="6262384" y="3553697"/>
            <a:ext cx="4119957" cy="3103664"/>
          </a:xfrm>
          <a:prstGeom prst="rect">
            <a:avLst/>
          </a:prstGeom>
        </p:spPr>
      </p:pic>
    </p:spTree>
    <p:extLst>
      <p:ext uri="{BB962C8B-B14F-4D97-AF65-F5344CB8AC3E}">
        <p14:creationId xmlns:p14="http://schemas.microsoft.com/office/powerpoint/2010/main" val="2568306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C9EBB5-DDB2-7968-35A3-5FB29986CF89}"/>
              </a:ext>
            </a:extLst>
          </p:cNvPr>
          <p:cNvSpPr>
            <a:spLocks noGrp="1"/>
          </p:cNvSpPr>
          <p:nvPr>
            <p:ph type="title"/>
          </p:nvPr>
        </p:nvSpPr>
        <p:spPr/>
        <p:txBody>
          <a:bodyPr/>
          <a:lstStyle/>
          <a:p>
            <a:r>
              <a:rPr lang="en-US" altLang="zh-TW" dirty="0"/>
              <a:t>Assign an Array Partition</a:t>
            </a:r>
            <a:endParaRPr lang="zh-TW" altLang="en-US" dirty="0"/>
          </a:p>
        </p:txBody>
      </p:sp>
      <p:sp>
        <p:nvSpPr>
          <p:cNvPr id="3" name="內容版面配置區 2">
            <a:extLst>
              <a:ext uri="{FF2B5EF4-FFF2-40B4-BE49-F238E27FC236}">
                <a16:creationId xmlns:a16="http://schemas.microsoft.com/office/drawing/2014/main" id="{5B50AF59-6C63-44D0-33C3-767DB7C35854}"/>
              </a:ext>
            </a:extLst>
          </p:cNvPr>
          <p:cNvSpPr>
            <a:spLocks noGrp="1"/>
          </p:cNvSpPr>
          <p:nvPr>
            <p:ph sz="half" idx="1"/>
          </p:nvPr>
        </p:nvSpPr>
        <p:spPr/>
        <p:txBody>
          <a:bodyPr anchor="ctr"/>
          <a:lstStyle/>
          <a:p>
            <a:r>
              <a:rPr lang="en-US" altLang="zh-TW" dirty="0"/>
              <a:t>In the tutorial, we are asked to partition the arrays, </a:t>
            </a:r>
            <a:r>
              <a:rPr lang="en-US" altLang="zh-TW" dirty="0" err="1"/>
              <a:t>col_inbuf</a:t>
            </a:r>
            <a:r>
              <a:rPr lang="en-US" altLang="zh-TW" dirty="0"/>
              <a:t> and buf_2d_out.</a:t>
            </a:r>
            <a:endParaRPr lang="zh-TW" altLang="en-US" dirty="0"/>
          </a:p>
        </p:txBody>
      </p:sp>
      <p:pic>
        <p:nvPicPr>
          <p:cNvPr id="7" name="內容版面配置區 6">
            <a:extLst>
              <a:ext uri="{FF2B5EF4-FFF2-40B4-BE49-F238E27FC236}">
                <a16:creationId xmlns:a16="http://schemas.microsoft.com/office/drawing/2014/main" id="{DB151E17-14B5-68AD-4A5C-D5972D2CD95E}"/>
              </a:ext>
            </a:extLst>
          </p:cNvPr>
          <p:cNvPicPr>
            <a:picLocks noGrp="1" noChangeAspect="1"/>
          </p:cNvPicPr>
          <p:nvPr>
            <p:ph sz="half" idx="2"/>
          </p:nvPr>
        </p:nvPicPr>
        <p:blipFill>
          <a:blip r:embed="rId2"/>
          <a:stretch>
            <a:fillRect/>
          </a:stretch>
        </p:blipFill>
        <p:spPr>
          <a:xfrm>
            <a:off x="6524625" y="2565629"/>
            <a:ext cx="4448175" cy="3022142"/>
          </a:xfrm>
          <a:prstGeom prst="rect">
            <a:avLst/>
          </a:prstGeom>
        </p:spPr>
      </p:pic>
    </p:spTree>
    <p:extLst>
      <p:ext uri="{BB962C8B-B14F-4D97-AF65-F5344CB8AC3E}">
        <p14:creationId xmlns:p14="http://schemas.microsoft.com/office/powerpoint/2010/main" val="2265794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C9EBB5-DDB2-7968-35A3-5FB29986CF89}"/>
              </a:ext>
            </a:extLst>
          </p:cNvPr>
          <p:cNvSpPr>
            <a:spLocks noGrp="1"/>
          </p:cNvSpPr>
          <p:nvPr>
            <p:ph type="title"/>
          </p:nvPr>
        </p:nvSpPr>
        <p:spPr/>
        <p:txBody>
          <a:bodyPr/>
          <a:lstStyle/>
          <a:p>
            <a:r>
              <a:rPr lang="en-US" altLang="zh-TW" dirty="0"/>
              <a:t>Assign an Array Partition</a:t>
            </a:r>
            <a:endParaRPr lang="zh-TW" altLang="en-US" dirty="0"/>
          </a:p>
        </p:txBody>
      </p:sp>
      <p:sp>
        <p:nvSpPr>
          <p:cNvPr id="3" name="內容版面配置區 2">
            <a:extLst>
              <a:ext uri="{FF2B5EF4-FFF2-40B4-BE49-F238E27FC236}">
                <a16:creationId xmlns:a16="http://schemas.microsoft.com/office/drawing/2014/main" id="{5B50AF59-6C63-44D0-33C3-767DB7C35854}"/>
              </a:ext>
            </a:extLst>
          </p:cNvPr>
          <p:cNvSpPr>
            <a:spLocks noGrp="1"/>
          </p:cNvSpPr>
          <p:nvPr>
            <p:ph sz="half" idx="1"/>
          </p:nvPr>
        </p:nvSpPr>
        <p:spPr>
          <a:xfrm>
            <a:off x="845792" y="1909762"/>
            <a:ext cx="2747394" cy="4358082"/>
          </a:xfrm>
        </p:spPr>
        <p:txBody>
          <a:bodyPr anchor="ctr"/>
          <a:lstStyle/>
          <a:p>
            <a:r>
              <a:rPr lang="en-US" altLang="zh-TW" dirty="0"/>
              <a:t>We can see that the iteration latency of </a:t>
            </a:r>
            <a:r>
              <a:rPr lang="en-US" altLang="zh-TW" dirty="0" err="1"/>
              <a:t>WR_Loop_Row</a:t>
            </a:r>
            <a:r>
              <a:rPr lang="en-US" altLang="zh-TW" dirty="0"/>
              <a:t> decreases. However, I have no idea why the overall latency increases.</a:t>
            </a:r>
            <a:endParaRPr lang="zh-TW" altLang="en-US" dirty="0"/>
          </a:p>
        </p:txBody>
      </p:sp>
      <p:sp>
        <p:nvSpPr>
          <p:cNvPr id="4" name="內容版面配置區 3">
            <a:extLst>
              <a:ext uri="{FF2B5EF4-FFF2-40B4-BE49-F238E27FC236}">
                <a16:creationId xmlns:a16="http://schemas.microsoft.com/office/drawing/2014/main" id="{091094BF-030A-9570-605B-EA85E210D6D2}"/>
              </a:ext>
            </a:extLst>
          </p:cNvPr>
          <p:cNvSpPr>
            <a:spLocks noGrp="1"/>
          </p:cNvSpPr>
          <p:nvPr>
            <p:ph sz="half" idx="2"/>
          </p:nvPr>
        </p:nvSpPr>
        <p:spPr/>
        <p:txBody>
          <a:bodyPr/>
          <a:lstStyle/>
          <a:p>
            <a:endParaRPr lang="zh-TW" altLang="en-US"/>
          </a:p>
        </p:txBody>
      </p:sp>
      <p:graphicFrame>
        <p:nvGraphicFramePr>
          <p:cNvPr id="8" name="物件 7">
            <a:extLst>
              <a:ext uri="{FF2B5EF4-FFF2-40B4-BE49-F238E27FC236}">
                <a16:creationId xmlns:a16="http://schemas.microsoft.com/office/drawing/2014/main" id="{69023E99-F617-15E6-C0B2-6C2C6340CD73}"/>
              </a:ext>
            </a:extLst>
          </p:cNvPr>
          <p:cNvGraphicFramePr>
            <a:graphicFrameLocks noChangeAspect="1"/>
          </p:cNvGraphicFramePr>
          <p:nvPr/>
        </p:nvGraphicFramePr>
        <p:xfrm>
          <a:off x="3413125" y="2036763"/>
          <a:ext cx="8643938" cy="4457700"/>
        </p:xfrm>
        <a:graphic>
          <a:graphicData uri="http://schemas.openxmlformats.org/presentationml/2006/ole">
            <mc:AlternateContent xmlns:mc="http://schemas.openxmlformats.org/markup-compatibility/2006">
              <mc:Choice xmlns:v="urn:schemas-microsoft-com:vml" Requires="v">
                <p:oleObj name="Document" r:id="rId2" imgW="5375980" imgH="2779306" progId="Word.Document.12">
                  <p:embed/>
                </p:oleObj>
              </mc:Choice>
              <mc:Fallback>
                <p:oleObj name="Document" r:id="rId2" imgW="5375980" imgH="2779306" progId="Word.Document.12">
                  <p:embed/>
                  <p:pic>
                    <p:nvPicPr>
                      <p:cNvPr id="8" name="物件 7">
                        <a:extLst>
                          <a:ext uri="{FF2B5EF4-FFF2-40B4-BE49-F238E27FC236}">
                            <a16:creationId xmlns:a16="http://schemas.microsoft.com/office/drawing/2014/main" id="{69023E99-F617-15E6-C0B2-6C2C6340CD73}"/>
                          </a:ext>
                        </a:extLst>
                      </p:cNvPr>
                      <p:cNvPicPr/>
                      <p:nvPr/>
                    </p:nvPicPr>
                    <p:blipFill>
                      <a:blip r:embed="rId3"/>
                      <a:stretch>
                        <a:fillRect/>
                      </a:stretch>
                    </p:blipFill>
                    <p:spPr>
                      <a:xfrm>
                        <a:off x="3413125" y="2036763"/>
                        <a:ext cx="8643938" cy="4457700"/>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3AC37EF9-31BF-0997-5DB4-B602AAAAE646}"/>
              </a:ext>
            </a:extLst>
          </p:cNvPr>
          <p:cNvSpPr/>
          <p:nvPr/>
        </p:nvSpPr>
        <p:spPr>
          <a:xfrm>
            <a:off x="10289220" y="3771900"/>
            <a:ext cx="328472" cy="223051"/>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56D9CF2D-4653-4818-5B00-371B8A2272EE}"/>
              </a:ext>
            </a:extLst>
          </p:cNvPr>
          <p:cNvSpPr/>
          <p:nvPr/>
        </p:nvSpPr>
        <p:spPr>
          <a:xfrm>
            <a:off x="10289220" y="5743606"/>
            <a:ext cx="328472" cy="223051"/>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425304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7E75AE-633D-2BC3-04B1-ADBDAE4D1B82}"/>
              </a:ext>
            </a:extLst>
          </p:cNvPr>
          <p:cNvSpPr>
            <a:spLocks noGrp="1"/>
          </p:cNvSpPr>
          <p:nvPr>
            <p:ph type="title"/>
          </p:nvPr>
        </p:nvSpPr>
        <p:spPr/>
        <p:txBody>
          <a:bodyPr/>
          <a:lstStyle/>
          <a:p>
            <a:r>
              <a:rPr lang="en-US" altLang="zh-TW" dirty="0"/>
              <a:t>Dataflow Optimization</a:t>
            </a:r>
            <a:endParaRPr lang="zh-TW" altLang="en-US" dirty="0"/>
          </a:p>
        </p:txBody>
      </p:sp>
      <p:sp>
        <p:nvSpPr>
          <p:cNvPr id="7" name="內容版面配置區 6">
            <a:extLst>
              <a:ext uri="{FF2B5EF4-FFF2-40B4-BE49-F238E27FC236}">
                <a16:creationId xmlns:a16="http://schemas.microsoft.com/office/drawing/2014/main" id="{43C04578-7418-4E98-6B83-514B05EACACE}"/>
              </a:ext>
            </a:extLst>
          </p:cNvPr>
          <p:cNvSpPr>
            <a:spLocks noGrp="1"/>
          </p:cNvSpPr>
          <p:nvPr>
            <p:ph sz="half" idx="2"/>
          </p:nvPr>
        </p:nvSpPr>
        <p:spPr/>
        <p:txBody>
          <a:bodyPr anchor="ctr"/>
          <a:lstStyle/>
          <a:p>
            <a:r>
              <a:rPr lang="en-US" altLang="zh-TW" dirty="0"/>
              <a:t>In the tutorial, we are asked to add pragma DATAFLOW to the directives. This pragma enables task-level pipelining. The HLS tool will analyze the dataflow between functions and see whether they can overlap or not. The comparison result is shown in the figure below.</a:t>
            </a:r>
            <a:endParaRPr lang="zh-TW" altLang="en-US" dirty="0"/>
          </a:p>
          <a:p>
            <a:endParaRPr lang="zh-TW" altLang="en-US" dirty="0"/>
          </a:p>
        </p:txBody>
      </p:sp>
      <p:pic>
        <p:nvPicPr>
          <p:cNvPr id="8" name="內容版面配置區 7" descr="Synthesis Report">
            <a:extLst>
              <a:ext uri="{FF2B5EF4-FFF2-40B4-BE49-F238E27FC236}">
                <a16:creationId xmlns:a16="http://schemas.microsoft.com/office/drawing/2014/main" id="{DE15F76A-6DD1-0698-9A79-149BFB62D098}"/>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b="28303"/>
          <a:stretch/>
        </p:blipFill>
        <p:spPr bwMode="auto">
          <a:xfrm>
            <a:off x="1863668" y="2074178"/>
            <a:ext cx="3733351" cy="4098022"/>
          </a:xfrm>
          <a:prstGeom prst="rect">
            <a:avLst/>
          </a:prstGeom>
          <a:noFill/>
          <a:ln>
            <a:noFill/>
          </a:ln>
          <a:extLst>
            <a:ext uri="{53640926-AAD7-44D8-BBD7-CCE9431645EC}">
              <a14:shadowObscured xmlns:a14="http://schemas.microsoft.com/office/drawing/2010/main"/>
            </a:ext>
          </a:extLst>
        </p:spPr>
      </p:pic>
      <p:pic>
        <p:nvPicPr>
          <p:cNvPr id="4" name="圖片 3">
            <a:extLst>
              <a:ext uri="{FF2B5EF4-FFF2-40B4-BE49-F238E27FC236}">
                <a16:creationId xmlns:a16="http://schemas.microsoft.com/office/drawing/2014/main" id="{6B8395E8-6471-72FE-6BBA-B4157EF790E9}"/>
              </a:ext>
            </a:extLst>
          </p:cNvPr>
          <p:cNvPicPr>
            <a:picLocks noChangeAspect="1"/>
          </p:cNvPicPr>
          <p:nvPr/>
        </p:nvPicPr>
        <p:blipFill>
          <a:blip r:embed="rId3"/>
          <a:stretch>
            <a:fillRect/>
          </a:stretch>
        </p:blipFill>
        <p:spPr>
          <a:xfrm>
            <a:off x="7266828" y="74064"/>
            <a:ext cx="4831499" cy="2324301"/>
          </a:xfrm>
          <a:prstGeom prst="rect">
            <a:avLst/>
          </a:prstGeom>
        </p:spPr>
      </p:pic>
    </p:spTree>
    <p:extLst>
      <p:ext uri="{BB962C8B-B14F-4D97-AF65-F5344CB8AC3E}">
        <p14:creationId xmlns:p14="http://schemas.microsoft.com/office/powerpoint/2010/main" val="27298986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7E75AE-633D-2BC3-04B1-ADBDAE4D1B82}"/>
              </a:ext>
            </a:extLst>
          </p:cNvPr>
          <p:cNvSpPr>
            <a:spLocks noGrp="1"/>
          </p:cNvSpPr>
          <p:nvPr>
            <p:ph type="title"/>
          </p:nvPr>
        </p:nvSpPr>
        <p:spPr/>
        <p:txBody>
          <a:bodyPr/>
          <a:lstStyle/>
          <a:p>
            <a:r>
              <a:rPr lang="en-US" altLang="zh-TW" dirty="0"/>
              <a:t>Dataflow Optimization</a:t>
            </a:r>
            <a:endParaRPr lang="zh-TW" altLang="en-US" dirty="0"/>
          </a:p>
        </p:txBody>
      </p:sp>
      <p:sp>
        <p:nvSpPr>
          <p:cNvPr id="7" name="內容版面配置區 6">
            <a:extLst>
              <a:ext uri="{FF2B5EF4-FFF2-40B4-BE49-F238E27FC236}">
                <a16:creationId xmlns:a16="http://schemas.microsoft.com/office/drawing/2014/main" id="{43C04578-7418-4E98-6B83-514B05EACACE}"/>
              </a:ext>
            </a:extLst>
          </p:cNvPr>
          <p:cNvSpPr>
            <a:spLocks noGrp="1"/>
          </p:cNvSpPr>
          <p:nvPr>
            <p:ph sz="half" idx="2"/>
          </p:nvPr>
        </p:nvSpPr>
        <p:spPr/>
        <p:txBody>
          <a:bodyPr anchor="ctr"/>
          <a:lstStyle/>
          <a:p>
            <a:r>
              <a:rPr lang="en-US" altLang="zh-TW" dirty="0"/>
              <a:t>After running co-simulation, we can see the dataflow graph on the left and the process table in the next page, we can see some information about II and latency.</a:t>
            </a:r>
            <a:endParaRPr lang="zh-TW" altLang="en-US" dirty="0"/>
          </a:p>
        </p:txBody>
      </p:sp>
      <p:pic>
        <p:nvPicPr>
          <p:cNvPr id="6" name="內容版面配置區 5">
            <a:extLst>
              <a:ext uri="{FF2B5EF4-FFF2-40B4-BE49-F238E27FC236}">
                <a16:creationId xmlns:a16="http://schemas.microsoft.com/office/drawing/2014/main" id="{B2EEA895-B6F0-FB67-B54D-C859B380E227}"/>
              </a:ext>
            </a:extLst>
          </p:cNvPr>
          <p:cNvPicPr>
            <a:picLocks noGrp="1" noChangeAspect="1"/>
          </p:cNvPicPr>
          <p:nvPr>
            <p:ph sz="half" idx="1"/>
          </p:nvPr>
        </p:nvPicPr>
        <p:blipFill>
          <a:blip r:embed="rId2"/>
          <a:stretch>
            <a:fillRect/>
          </a:stretch>
        </p:blipFill>
        <p:spPr>
          <a:xfrm>
            <a:off x="1663850" y="2289655"/>
            <a:ext cx="3863675" cy="3574090"/>
          </a:xfrm>
          <a:prstGeom prst="rect">
            <a:avLst/>
          </a:prstGeom>
        </p:spPr>
      </p:pic>
    </p:spTree>
    <p:extLst>
      <p:ext uri="{BB962C8B-B14F-4D97-AF65-F5344CB8AC3E}">
        <p14:creationId xmlns:p14="http://schemas.microsoft.com/office/powerpoint/2010/main" val="19432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CE79D-35B5-7383-4958-5BD8949D200E}"/>
              </a:ext>
            </a:extLst>
          </p:cNvPr>
          <p:cNvSpPr>
            <a:spLocks noGrp="1"/>
          </p:cNvSpPr>
          <p:nvPr>
            <p:ph type="title"/>
          </p:nvPr>
        </p:nvSpPr>
        <p:spPr/>
        <p:txBody>
          <a:bodyPr>
            <a:normAutofit/>
          </a:bodyPr>
          <a:lstStyle/>
          <a:p>
            <a:r>
              <a:rPr lang="en-US" altLang="zh-TW" dirty="0"/>
              <a:t>Briefly introduction to the algorithm </a:t>
            </a:r>
            <a:br>
              <a:rPr lang="en-US" altLang="zh-TW" dirty="0"/>
            </a:br>
            <a:r>
              <a:rPr lang="en-US" altLang="zh-TW" dirty="0"/>
              <a:t>or overall system</a:t>
            </a:r>
            <a:endParaRPr lang="zh-TW" altLang="en-US" dirty="0"/>
          </a:p>
        </p:txBody>
      </p:sp>
      <p:sp>
        <p:nvSpPr>
          <p:cNvPr id="3" name="內容版面配置區 2">
            <a:extLst>
              <a:ext uri="{FF2B5EF4-FFF2-40B4-BE49-F238E27FC236}">
                <a16:creationId xmlns:a16="http://schemas.microsoft.com/office/drawing/2014/main" id="{84AA5BD6-0A38-1A05-3552-490269CDC95C}"/>
              </a:ext>
            </a:extLst>
          </p:cNvPr>
          <p:cNvSpPr>
            <a:spLocks noGrp="1"/>
          </p:cNvSpPr>
          <p:nvPr>
            <p:ph idx="1"/>
          </p:nvPr>
        </p:nvSpPr>
        <p:spPr/>
        <p:txBody>
          <a:bodyPr/>
          <a:lstStyle/>
          <a:p>
            <a:r>
              <a:rPr lang="en-US" altLang="zh-TW" dirty="0"/>
              <a:t>In this tutorial, we are going to learn how to use Vitis HLS to build, analyze, and optimize a hardware kernel. There are a few ways to do it, such as pipelining, using dual-port RAMs, array partitioning, and dataflow optimization. </a:t>
            </a:r>
          </a:p>
          <a:p>
            <a:r>
              <a:rPr lang="en-US" altLang="zh-TW" dirty="0"/>
              <a:t>The algorithm implemented in hardware is discreate cosine transform, DCT. It can process data into frequency domain, similar to Fourier transform. What makes them different is that DCT only uses real numbers. DCT is often used to process signals and images. Assume that we have a matrix with size N×N, and the values are denoted by f(</a:t>
            </a:r>
            <a:r>
              <a:rPr lang="en-US" altLang="zh-TW" dirty="0" err="1"/>
              <a:t>x,y</a:t>
            </a:r>
            <a:r>
              <a:rPr lang="en-US" altLang="zh-TW" dirty="0"/>
              <a:t>). The formula is shown below.</a:t>
            </a:r>
          </a:p>
          <a:p>
            <a:endParaRPr lang="zh-TW" altLang="en-US" dirty="0"/>
          </a:p>
        </p:txBody>
      </p:sp>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B2F000B1-0F4B-8546-A690-AFD7F4A696C0}"/>
                  </a:ext>
                </a:extLst>
              </p:cNvPr>
              <p:cNvSpPr txBox="1"/>
              <p:nvPr/>
            </p:nvSpPr>
            <p:spPr>
              <a:xfrm>
                <a:off x="1468876" y="4861753"/>
                <a:ext cx="9406647" cy="6966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𝐷</m:t>
                      </m:r>
                      <m:d>
                        <m:dPr>
                          <m:ctrlPr>
                            <a:rPr lang="zh-TW" altLang="en-US" i="1">
                              <a:solidFill>
                                <a:srgbClr val="836967"/>
                              </a:solidFill>
                              <a:latin typeface="Cambria Math" panose="02040503050406030204" pitchFamily="18" charset="0"/>
                            </a:rPr>
                          </m:ctrlPr>
                        </m:dPr>
                        <m:e>
                          <m:r>
                            <a:rPr lang="zh-TW" altLang="en-US" i="1">
                              <a:latin typeface="Cambria Math" panose="02040503050406030204" pitchFamily="18" charset="0"/>
                            </a:rPr>
                            <m:t>𝑖</m:t>
                          </m:r>
                          <m:r>
                            <a:rPr lang="zh-TW" altLang="en-US" i="0">
                              <a:latin typeface="Cambria Math" panose="02040503050406030204" pitchFamily="18" charset="0"/>
                            </a:rPr>
                            <m:t>,</m:t>
                          </m:r>
                          <m:r>
                            <a:rPr lang="zh-TW" altLang="en-US" i="1">
                              <a:latin typeface="Cambria Math" panose="02040503050406030204" pitchFamily="18" charset="0"/>
                            </a:rPr>
                            <m:t>𝑗</m:t>
                          </m:r>
                        </m:e>
                      </m:d>
                      <m:r>
                        <a:rPr lang="zh-TW" altLang="en-US" i="0">
                          <a:latin typeface="Cambria Math" panose="02040503050406030204" pitchFamily="18" charset="0"/>
                        </a:rPr>
                        <m:t>=</m:t>
                      </m:r>
                      <m:f>
                        <m:fPr>
                          <m:ctrlPr>
                            <a:rPr lang="zh-TW" altLang="en-US" i="1">
                              <a:solidFill>
                                <a:srgbClr val="836967"/>
                              </a:solidFill>
                              <a:latin typeface="Cambria Math" panose="02040503050406030204" pitchFamily="18" charset="0"/>
                            </a:rPr>
                          </m:ctrlPr>
                        </m:fPr>
                        <m:num>
                          <m:r>
                            <a:rPr lang="zh-TW" altLang="en-US" i="0">
                              <a:latin typeface="Cambria Math" panose="02040503050406030204" pitchFamily="18" charset="0"/>
                            </a:rPr>
                            <m:t>1</m:t>
                          </m:r>
                        </m:num>
                        <m:den>
                          <m:r>
                            <a:rPr lang="zh-TW" altLang="en-US" i="0">
                              <a:latin typeface="Cambria Math" panose="02040503050406030204" pitchFamily="18" charset="0"/>
                            </a:rPr>
                            <m:t>2</m:t>
                          </m:r>
                          <m:rad>
                            <m:radPr>
                              <m:degHide m:val="on"/>
                              <m:ctrlPr>
                                <a:rPr lang="zh-TW" altLang="en-US" i="1">
                                  <a:solidFill>
                                    <a:srgbClr val="836967"/>
                                  </a:solidFill>
                                  <a:latin typeface="Cambria Math" panose="02040503050406030204" pitchFamily="18" charset="0"/>
                                </a:rPr>
                              </m:ctrlPr>
                            </m:radPr>
                            <m:deg/>
                            <m:e>
                              <m:r>
                                <a:rPr lang="zh-TW" altLang="en-US" i="0">
                                  <a:latin typeface="Cambria Math" panose="02040503050406030204" pitchFamily="18" charset="0"/>
                                </a:rPr>
                                <m:t>2</m:t>
                              </m:r>
                              <m:r>
                                <a:rPr lang="zh-TW" altLang="en-US" i="1">
                                  <a:latin typeface="Cambria Math" panose="02040503050406030204" pitchFamily="18" charset="0"/>
                                </a:rPr>
                                <m:t>𝑁</m:t>
                              </m:r>
                            </m:e>
                          </m:rad>
                        </m:den>
                      </m:f>
                      <m:r>
                        <a:rPr lang="zh-TW" altLang="en-US" i="1">
                          <a:latin typeface="Cambria Math" panose="02040503050406030204" pitchFamily="18" charset="0"/>
                        </a:rPr>
                        <m:t>𝐶</m:t>
                      </m:r>
                      <m:d>
                        <m:dPr>
                          <m:ctrlPr>
                            <a:rPr lang="zh-TW" altLang="en-US" i="1">
                              <a:solidFill>
                                <a:srgbClr val="836967"/>
                              </a:solidFill>
                              <a:latin typeface="Cambria Math" panose="02040503050406030204" pitchFamily="18" charset="0"/>
                            </a:rPr>
                          </m:ctrlPr>
                        </m:dPr>
                        <m:e>
                          <m:r>
                            <a:rPr lang="zh-TW" altLang="en-US" i="1">
                              <a:latin typeface="Cambria Math" panose="02040503050406030204" pitchFamily="18" charset="0"/>
                            </a:rPr>
                            <m:t>𝑖</m:t>
                          </m:r>
                        </m:e>
                      </m:d>
                      <m:r>
                        <a:rPr lang="zh-TW" altLang="en-US" i="1">
                          <a:latin typeface="Cambria Math" panose="02040503050406030204" pitchFamily="18" charset="0"/>
                        </a:rPr>
                        <m:t>𝐶</m:t>
                      </m:r>
                      <m:d>
                        <m:dPr>
                          <m:ctrlPr>
                            <a:rPr lang="zh-TW" altLang="en-US" i="1">
                              <a:solidFill>
                                <a:srgbClr val="836967"/>
                              </a:solidFill>
                              <a:latin typeface="Cambria Math" panose="02040503050406030204" pitchFamily="18" charset="0"/>
                            </a:rPr>
                          </m:ctrlPr>
                        </m:dPr>
                        <m:e>
                          <m:r>
                            <a:rPr lang="zh-TW" altLang="en-US" i="1">
                              <a:latin typeface="Cambria Math" panose="02040503050406030204" pitchFamily="18" charset="0"/>
                            </a:rPr>
                            <m:t>𝑗</m:t>
                          </m:r>
                        </m:e>
                      </m:d>
                      <m:nary>
                        <m:naryPr>
                          <m:chr m:val="∑"/>
                          <m:limLoc m:val="subSup"/>
                          <m:ctrlPr>
                            <a:rPr lang="zh-TW" altLang="en-US" i="1">
                              <a:latin typeface="Cambria Math" panose="02040503050406030204" pitchFamily="18" charset="0"/>
                            </a:rPr>
                          </m:ctrlPr>
                        </m:naryPr>
                        <m:sub>
                          <m:r>
                            <a:rPr lang="zh-TW" altLang="en-US" i="1">
                              <a:latin typeface="Cambria Math" panose="02040503050406030204" pitchFamily="18" charset="0"/>
                            </a:rPr>
                            <m:t>𝑥</m:t>
                          </m:r>
                          <m:r>
                            <a:rPr lang="zh-TW" altLang="en-US" i="0">
                              <a:latin typeface="Cambria Math" panose="02040503050406030204" pitchFamily="18" charset="0"/>
                            </a:rPr>
                            <m:t>=0</m:t>
                          </m:r>
                        </m:sub>
                        <m:sup>
                          <m:r>
                            <a:rPr lang="zh-TW" altLang="en-US" i="1">
                              <a:latin typeface="Cambria Math" panose="02040503050406030204" pitchFamily="18" charset="0"/>
                            </a:rPr>
                            <m:t>𝑁</m:t>
                          </m:r>
                          <m:r>
                            <a:rPr lang="zh-TW" altLang="en-US" i="0">
                              <a:latin typeface="Cambria Math" panose="02040503050406030204" pitchFamily="18" charset="0"/>
                            </a:rPr>
                            <m:t>−1</m:t>
                          </m:r>
                        </m:sup>
                        <m:e>
                          <m:nary>
                            <m:naryPr>
                              <m:chr m:val="∑"/>
                              <m:limLoc m:val="subSup"/>
                              <m:ctrlPr>
                                <a:rPr lang="zh-TW" altLang="en-US" i="1">
                                  <a:latin typeface="Cambria Math" panose="02040503050406030204" pitchFamily="18" charset="0"/>
                                </a:rPr>
                              </m:ctrlPr>
                            </m:naryPr>
                            <m:sub>
                              <m:r>
                                <a:rPr lang="zh-TW" altLang="en-US" i="1">
                                  <a:latin typeface="Cambria Math" panose="02040503050406030204" pitchFamily="18" charset="0"/>
                                </a:rPr>
                                <m:t>𝑦</m:t>
                              </m:r>
                              <m:r>
                                <a:rPr lang="zh-TW" altLang="en-US" i="0">
                                  <a:latin typeface="Cambria Math" panose="02040503050406030204" pitchFamily="18" charset="0"/>
                                </a:rPr>
                                <m:t>=0</m:t>
                              </m:r>
                            </m:sub>
                            <m:sup>
                              <m:r>
                                <a:rPr lang="zh-TW" altLang="en-US" i="1">
                                  <a:latin typeface="Cambria Math" panose="02040503050406030204" pitchFamily="18" charset="0"/>
                                </a:rPr>
                                <m:t>𝑁</m:t>
                              </m:r>
                              <m:r>
                                <a:rPr lang="zh-TW" altLang="en-US" i="0">
                                  <a:latin typeface="Cambria Math" panose="02040503050406030204" pitchFamily="18" charset="0"/>
                                </a:rPr>
                                <m:t>−1</m:t>
                              </m:r>
                            </m:sup>
                            <m:e>
                              <m:r>
                                <a:rPr lang="zh-TW" altLang="en-US" i="1">
                                  <a:latin typeface="Cambria Math" panose="02040503050406030204" pitchFamily="18" charset="0"/>
                                </a:rPr>
                                <m:t>𝑓</m:t>
                              </m:r>
                              <m:d>
                                <m:dPr>
                                  <m:ctrlPr>
                                    <a:rPr lang="zh-TW" altLang="en-US" i="1">
                                      <a:solidFill>
                                        <a:srgbClr val="836967"/>
                                      </a:solidFill>
                                      <a:latin typeface="Cambria Math" panose="02040503050406030204" pitchFamily="18" charset="0"/>
                                    </a:rPr>
                                  </m:ctrlPr>
                                </m:dPr>
                                <m:e>
                                  <m:r>
                                    <a:rPr lang="zh-TW" altLang="en-US" i="1">
                                      <a:latin typeface="Cambria Math" panose="02040503050406030204" pitchFamily="18" charset="0"/>
                                    </a:rPr>
                                    <m:t>𝑥</m:t>
                                  </m:r>
                                  <m:r>
                                    <a:rPr lang="zh-TW" altLang="en-US" i="0">
                                      <a:latin typeface="Cambria Math" panose="02040503050406030204" pitchFamily="18" charset="0"/>
                                    </a:rPr>
                                    <m:t>,</m:t>
                                  </m:r>
                                  <m:r>
                                    <a:rPr lang="zh-TW" altLang="en-US" i="1">
                                      <a:latin typeface="Cambria Math" panose="02040503050406030204" pitchFamily="18" charset="0"/>
                                    </a:rPr>
                                    <m:t>𝑦</m:t>
                                  </m:r>
                                </m:e>
                              </m:d>
                              <m:func>
                                <m:funcPr>
                                  <m:ctrlPr>
                                    <a:rPr lang="zh-TW" altLang="en-US" i="1">
                                      <a:latin typeface="Cambria Math" panose="02040503050406030204" pitchFamily="18" charset="0"/>
                                    </a:rPr>
                                  </m:ctrlPr>
                                </m:funcPr>
                                <m:fName>
                                  <m:r>
                                    <m:rPr>
                                      <m:sty m:val="p"/>
                                    </m:rPr>
                                    <a:rPr lang="zh-TW" altLang="en-US" i="0">
                                      <a:latin typeface="Cambria Math" panose="02040503050406030204" pitchFamily="18" charset="0"/>
                                    </a:rPr>
                                    <m:t>cos</m:t>
                                  </m:r>
                                </m:fName>
                                <m:e>
                                  <m:f>
                                    <m:fPr>
                                      <m:ctrlPr>
                                        <a:rPr lang="zh-TW" altLang="en-US" i="1">
                                          <a:solidFill>
                                            <a:srgbClr val="836967"/>
                                          </a:solidFill>
                                          <a:latin typeface="Cambria Math" panose="02040503050406030204" pitchFamily="18" charset="0"/>
                                        </a:rPr>
                                      </m:ctrlPr>
                                    </m:fPr>
                                    <m:num>
                                      <m:d>
                                        <m:dPr>
                                          <m:ctrlPr>
                                            <a:rPr lang="zh-TW" altLang="en-US" i="1">
                                              <a:solidFill>
                                                <a:srgbClr val="836967"/>
                                              </a:solidFill>
                                              <a:latin typeface="Cambria Math" panose="02040503050406030204" pitchFamily="18" charset="0"/>
                                            </a:rPr>
                                          </m:ctrlPr>
                                        </m:dPr>
                                        <m:e>
                                          <m:r>
                                            <a:rPr lang="zh-TW" altLang="en-US" i="0">
                                              <a:latin typeface="Cambria Math" panose="02040503050406030204" pitchFamily="18" charset="0"/>
                                            </a:rPr>
                                            <m:t>2</m:t>
                                          </m:r>
                                          <m:r>
                                            <a:rPr lang="zh-TW" altLang="en-US" i="1">
                                              <a:latin typeface="Cambria Math" panose="02040503050406030204" pitchFamily="18" charset="0"/>
                                            </a:rPr>
                                            <m:t>𝑥</m:t>
                                          </m:r>
                                          <m:r>
                                            <a:rPr lang="zh-TW" altLang="en-US" i="0">
                                              <a:latin typeface="Cambria Math" panose="02040503050406030204" pitchFamily="18" charset="0"/>
                                            </a:rPr>
                                            <m:t>+1</m:t>
                                          </m:r>
                                        </m:e>
                                      </m:d>
                                      <m:r>
                                        <a:rPr lang="zh-TW" altLang="en-US" i="1">
                                          <a:latin typeface="Cambria Math" panose="02040503050406030204" pitchFamily="18" charset="0"/>
                                        </a:rPr>
                                        <m:t>𝑖</m:t>
                                      </m:r>
                                      <m:r>
                                        <a:rPr lang="zh-TW" altLang="en-US" i="1">
                                          <a:latin typeface="Cambria Math" panose="02040503050406030204" pitchFamily="18" charset="0"/>
                                        </a:rPr>
                                        <m:t>𝜋</m:t>
                                      </m:r>
                                    </m:num>
                                    <m:den>
                                      <m:r>
                                        <a:rPr lang="zh-TW" altLang="en-US" i="0">
                                          <a:latin typeface="Cambria Math" panose="02040503050406030204" pitchFamily="18" charset="0"/>
                                        </a:rPr>
                                        <m:t>2</m:t>
                                      </m:r>
                                      <m:r>
                                        <a:rPr lang="zh-TW" altLang="en-US" i="1">
                                          <a:latin typeface="Cambria Math" panose="02040503050406030204" pitchFamily="18" charset="0"/>
                                        </a:rPr>
                                        <m:t>𝑁</m:t>
                                      </m:r>
                                    </m:den>
                                  </m:f>
                                </m:e>
                              </m:func>
                              <m:func>
                                <m:funcPr>
                                  <m:ctrlPr>
                                    <a:rPr lang="zh-TW" altLang="en-US" i="1">
                                      <a:latin typeface="Cambria Math" panose="02040503050406030204" pitchFamily="18" charset="0"/>
                                    </a:rPr>
                                  </m:ctrlPr>
                                </m:funcPr>
                                <m:fName>
                                  <m:r>
                                    <m:rPr>
                                      <m:sty m:val="p"/>
                                    </m:rPr>
                                    <a:rPr lang="zh-TW" altLang="en-US" i="0">
                                      <a:latin typeface="Cambria Math" panose="02040503050406030204" pitchFamily="18" charset="0"/>
                                    </a:rPr>
                                    <m:t>cos</m:t>
                                  </m:r>
                                </m:fName>
                                <m:e>
                                  <m:f>
                                    <m:fPr>
                                      <m:ctrlPr>
                                        <a:rPr lang="zh-TW" altLang="en-US" i="1">
                                          <a:solidFill>
                                            <a:srgbClr val="836967"/>
                                          </a:solidFill>
                                          <a:latin typeface="Cambria Math" panose="02040503050406030204" pitchFamily="18" charset="0"/>
                                        </a:rPr>
                                      </m:ctrlPr>
                                    </m:fPr>
                                    <m:num>
                                      <m:d>
                                        <m:dPr>
                                          <m:ctrlPr>
                                            <a:rPr lang="zh-TW" altLang="en-US" i="1">
                                              <a:solidFill>
                                                <a:srgbClr val="836967"/>
                                              </a:solidFill>
                                              <a:latin typeface="Cambria Math" panose="02040503050406030204" pitchFamily="18" charset="0"/>
                                            </a:rPr>
                                          </m:ctrlPr>
                                        </m:dPr>
                                        <m:e>
                                          <m:r>
                                            <a:rPr lang="zh-TW" altLang="en-US" i="0">
                                              <a:latin typeface="Cambria Math" panose="02040503050406030204" pitchFamily="18" charset="0"/>
                                            </a:rPr>
                                            <m:t>2</m:t>
                                          </m:r>
                                          <m:r>
                                            <a:rPr lang="zh-TW" altLang="en-US" i="1">
                                              <a:latin typeface="Cambria Math" panose="02040503050406030204" pitchFamily="18" charset="0"/>
                                            </a:rPr>
                                            <m:t>𝑦</m:t>
                                          </m:r>
                                          <m:r>
                                            <a:rPr lang="zh-TW" altLang="en-US" i="0">
                                              <a:latin typeface="Cambria Math" panose="02040503050406030204" pitchFamily="18" charset="0"/>
                                            </a:rPr>
                                            <m:t>+1</m:t>
                                          </m:r>
                                        </m:e>
                                      </m:d>
                                      <m:r>
                                        <a:rPr lang="zh-TW" altLang="en-US" i="1">
                                          <a:latin typeface="Cambria Math" panose="02040503050406030204" pitchFamily="18" charset="0"/>
                                        </a:rPr>
                                        <m:t>𝑗</m:t>
                                      </m:r>
                                      <m:r>
                                        <a:rPr lang="zh-TW" altLang="en-US" i="1">
                                          <a:latin typeface="Cambria Math" panose="02040503050406030204" pitchFamily="18" charset="0"/>
                                        </a:rPr>
                                        <m:t>𝜋</m:t>
                                      </m:r>
                                    </m:num>
                                    <m:den>
                                      <m:r>
                                        <a:rPr lang="zh-TW" altLang="en-US" i="0">
                                          <a:latin typeface="Cambria Math" panose="02040503050406030204" pitchFamily="18" charset="0"/>
                                        </a:rPr>
                                        <m:t>2</m:t>
                                      </m:r>
                                      <m:r>
                                        <a:rPr lang="zh-TW" altLang="en-US" i="1">
                                          <a:latin typeface="Cambria Math" panose="02040503050406030204" pitchFamily="18" charset="0"/>
                                        </a:rPr>
                                        <m:t>𝑁</m:t>
                                      </m:r>
                                    </m:den>
                                  </m:f>
                                </m:e>
                              </m:func>
                              <m:r>
                                <a:rPr lang="zh-TW" altLang="en-US" i="0">
                                  <a:latin typeface="Cambria Math" panose="02040503050406030204" pitchFamily="18" charset="0"/>
                                </a:rPr>
                                <m:t> </m:t>
                              </m:r>
                            </m:e>
                          </m:nary>
                        </m:e>
                      </m:nary>
                    </m:oMath>
                  </m:oMathPara>
                </a14:m>
                <a:endParaRPr lang="zh-TW" altLang="en-US" dirty="0"/>
              </a:p>
            </p:txBody>
          </p:sp>
        </mc:Choice>
        <mc:Fallback xmlns="">
          <p:sp>
            <p:nvSpPr>
              <p:cNvPr id="5" name="文字方塊 4">
                <a:extLst>
                  <a:ext uri="{FF2B5EF4-FFF2-40B4-BE49-F238E27FC236}">
                    <a16:creationId xmlns:a16="http://schemas.microsoft.com/office/drawing/2014/main" id="{B2F000B1-0F4B-8546-A690-AFD7F4A696C0}"/>
                  </a:ext>
                </a:extLst>
              </p:cNvPr>
              <p:cNvSpPr txBox="1">
                <a:spLocks noRot="1" noChangeAspect="1" noMove="1" noResize="1" noEditPoints="1" noAdjustHandles="1" noChangeArrowheads="1" noChangeShapeType="1" noTextEdit="1"/>
              </p:cNvSpPr>
              <p:nvPr/>
            </p:nvSpPr>
            <p:spPr>
              <a:xfrm>
                <a:off x="1468876" y="4861753"/>
                <a:ext cx="9406647" cy="696666"/>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C567E292-F880-04D1-BDFD-34C62C15E824}"/>
                  </a:ext>
                </a:extLst>
              </p:cNvPr>
              <p:cNvSpPr txBox="1"/>
              <p:nvPr/>
            </p:nvSpPr>
            <p:spPr>
              <a:xfrm>
                <a:off x="2513790" y="5597330"/>
                <a:ext cx="2797512" cy="1117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𝐶</m:t>
                      </m:r>
                      <m:d>
                        <m:dPr>
                          <m:ctrlPr>
                            <a:rPr lang="zh-TW" altLang="en-US" i="1">
                              <a:solidFill>
                                <a:srgbClr val="836967"/>
                              </a:solidFill>
                              <a:latin typeface="Cambria Math" panose="02040503050406030204" pitchFamily="18" charset="0"/>
                            </a:rPr>
                          </m:ctrlPr>
                        </m:dPr>
                        <m:e>
                          <m:r>
                            <a:rPr lang="zh-TW" altLang="en-US" i="1">
                              <a:latin typeface="Cambria Math" panose="02040503050406030204" pitchFamily="18" charset="0"/>
                            </a:rPr>
                            <m:t>𝑖</m:t>
                          </m:r>
                        </m:e>
                      </m:d>
                      <m:r>
                        <a:rPr lang="zh-TW" altLang="en-US" i="0">
                          <a:latin typeface="Cambria Math" panose="02040503050406030204" pitchFamily="18" charset="0"/>
                        </a:rPr>
                        <m:t>=</m:t>
                      </m:r>
                      <m:d>
                        <m:dPr>
                          <m:begChr m:val="{"/>
                          <m:endChr m:val=""/>
                          <m:ctrlPr>
                            <a:rPr lang="zh-TW" altLang="en-US" i="1">
                              <a:solidFill>
                                <a:srgbClr val="836967"/>
                              </a:solidFill>
                              <a:latin typeface="Cambria Math" panose="02040503050406030204" pitchFamily="18" charset="0"/>
                            </a:rPr>
                          </m:ctrlPr>
                        </m:dPr>
                        <m:e>
                          <m:eqArr>
                            <m:eqArrPr>
                              <m:ctrlPr>
                                <a:rPr lang="zh-TW" altLang="en-US" i="1">
                                  <a:solidFill>
                                    <a:srgbClr val="836967"/>
                                  </a:solidFill>
                                  <a:latin typeface="Cambria Math" panose="02040503050406030204" pitchFamily="18" charset="0"/>
                                </a:rPr>
                              </m:ctrlPr>
                            </m:eqArrPr>
                            <m:e>
                              <m:r>
                                <a:rPr lang="zh-TW" altLang="en-US" i="0">
                                  <a:latin typeface="Cambria Math" panose="02040503050406030204" pitchFamily="18" charset="0"/>
                                </a:rPr>
                                <m:t>&amp;</m:t>
                              </m:r>
                              <m:f>
                                <m:fPr>
                                  <m:ctrlPr>
                                    <a:rPr lang="zh-TW" altLang="en-US" i="1">
                                      <a:solidFill>
                                        <a:srgbClr val="836967"/>
                                      </a:solidFill>
                                      <a:latin typeface="Cambria Math" panose="02040503050406030204" pitchFamily="18" charset="0"/>
                                    </a:rPr>
                                  </m:ctrlPr>
                                </m:fPr>
                                <m:num>
                                  <m:r>
                                    <a:rPr lang="zh-TW" altLang="en-US" i="0">
                                      <a:latin typeface="Cambria Math" panose="02040503050406030204" pitchFamily="18" charset="0"/>
                                    </a:rPr>
                                    <m:t>1</m:t>
                                  </m:r>
                                </m:num>
                                <m:den>
                                  <m:rad>
                                    <m:radPr>
                                      <m:degHide m:val="on"/>
                                      <m:ctrlPr>
                                        <a:rPr lang="zh-TW" altLang="en-US" i="1">
                                          <a:solidFill>
                                            <a:srgbClr val="836967"/>
                                          </a:solidFill>
                                          <a:latin typeface="Cambria Math" panose="02040503050406030204" pitchFamily="18" charset="0"/>
                                        </a:rPr>
                                      </m:ctrlPr>
                                    </m:radPr>
                                    <m:deg/>
                                    <m:e>
                                      <m:r>
                                        <a:rPr lang="zh-TW" altLang="en-US" i="0">
                                          <a:latin typeface="Cambria Math" panose="02040503050406030204" pitchFamily="18" charset="0"/>
                                        </a:rPr>
                                        <m:t>2</m:t>
                                      </m:r>
                                    </m:e>
                                  </m:rad>
                                </m:den>
                              </m:f>
                              <m:r>
                                <a:rPr lang="zh-TW" altLang="en-US" i="0">
                                  <a:latin typeface="Cambria Math" panose="02040503050406030204" pitchFamily="18" charset="0"/>
                                </a:rPr>
                                <m:t>,  </m:t>
                              </m:r>
                              <m:r>
                                <a:rPr lang="zh-TW" altLang="en-US" i="1">
                                  <a:latin typeface="Cambria Math" panose="02040503050406030204" pitchFamily="18" charset="0"/>
                                </a:rPr>
                                <m:t>𝑖𝑓</m:t>
                              </m:r>
                              <m:r>
                                <a:rPr lang="zh-TW" altLang="en-US" i="0">
                                  <a:latin typeface="Cambria Math" panose="02040503050406030204" pitchFamily="18" charset="0"/>
                                </a:rPr>
                                <m:t> </m:t>
                              </m:r>
                              <m:r>
                                <a:rPr lang="zh-TW" altLang="en-US" i="1">
                                  <a:latin typeface="Cambria Math" panose="02040503050406030204" pitchFamily="18" charset="0"/>
                                </a:rPr>
                                <m:t>𝑖</m:t>
                              </m:r>
                              <m:r>
                                <a:rPr lang="zh-TW" altLang="en-US" i="0">
                                  <a:latin typeface="Cambria Math" panose="02040503050406030204" pitchFamily="18" charset="0"/>
                                </a:rPr>
                                <m:t>=0</m:t>
                              </m:r>
                            </m:e>
                            <m:e>
                              <m:r>
                                <a:rPr lang="zh-TW" altLang="en-US" i="0">
                                  <a:latin typeface="Cambria Math" panose="02040503050406030204" pitchFamily="18" charset="0"/>
                                </a:rPr>
                                <m:t>&amp;1,  </m:t>
                              </m:r>
                              <m:r>
                                <a:rPr lang="zh-TW" altLang="en-US" i="1">
                                  <a:latin typeface="Cambria Math" panose="02040503050406030204" pitchFamily="18" charset="0"/>
                                </a:rPr>
                                <m:t>𝑜𝑡h𝑒𝑟𝑤𝑖𝑠𝑒</m:t>
                              </m:r>
                            </m:e>
                          </m:eqArr>
                        </m:e>
                      </m:d>
                    </m:oMath>
                  </m:oMathPara>
                </a14:m>
                <a:endParaRPr lang="zh-TW" altLang="en-US" dirty="0"/>
              </a:p>
            </p:txBody>
          </p:sp>
        </mc:Choice>
        <mc:Fallback xmlns="">
          <p:sp>
            <p:nvSpPr>
              <p:cNvPr id="7" name="文字方塊 6">
                <a:extLst>
                  <a:ext uri="{FF2B5EF4-FFF2-40B4-BE49-F238E27FC236}">
                    <a16:creationId xmlns:a16="http://schemas.microsoft.com/office/drawing/2014/main" id="{C567E292-F880-04D1-BDFD-34C62C15E824}"/>
                  </a:ext>
                </a:extLst>
              </p:cNvPr>
              <p:cNvSpPr txBox="1">
                <a:spLocks noRot="1" noChangeAspect="1" noMove="1" noResize="1" noEditPoints="1" noAdjustHandles="1" noChangeArrowheads="1" noChangeShapeType="1" noTextEdit="1"/>
              </p:cNvSpPr>
              <p:nvPr/>
            </p:nvSpPr>
            <p:spPr>
              <a:xfrm>
                <a:off x="2513790" y="5597330"/>
                <a:ext cx="2797512" cy="1117998"/>
              </a:xfrm>
              <a:prstGeom prst="rect">
                <a:avLst/>
              </a:prstGeom>
              <a:blipFill>
                <a:blip r:embed="rId3"/>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01902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7E75AE-633D-2BC3-04B1-ADBDAE4D1B82}"/>
              </a:ext>
            </a:extLst>
          </p:cNvPr>
          <p:cNvSpPr>
            <a:spLocks noGrp="1"/>
          </p:cNvSpPr>
          <p:nvPr>
            <p:ph type="title"/>
          </p:nvPr>
        </p:nvSpPr>
        <p:spPr/>
        <p:txBody>
          <a:bodyPr/>
          <a:lstStyle/>
          <a:p>
            <a:r>
              <a:rPr lang="en-US" altLang="zh-TW" dirty="0"/>
              <a:t>Dataflow Optimization</a:t>
            </a:r>
            <a:endParaRPr lang="zh-TW" altLang="en-US" dirty="0"/>
          </a:p>
        </p:txBody>
      </p:sp>
      <p:sp>
        <p:nvSpPr>
          <p:cNvPr id="4" name="內容版面配置區 3">
            <a:extLst>
              <a:ext uri="{FF2B5EF4-FFF2-40B4-BE49-F238E27FC236}">
                <a16:creationId xmlns:a16="http://schemas.microsoft.com/office/drawing/2014/main" id="{B6C581BC-B718-AF64-74E0-866CF8E915FA}"/>
              </a:ext>
            </a:extLst>
          </p:cNvPr>
          <p:cNvSpPr>
            <a:spLocks noGrp="1"/>
          </p:cNvSpPr>
          <p:nvPr>
            <p:ph sz="half" idx="1"/>
          </p:nvPr>
        </p:nvSpPr>
        <p:spPr>
          <a:xfrm>
            <a:off x="1371600" y="2286000"/>
            <a:ext cx="8502242" cy="398478"/>
          </a:xfrm>
        </p:spPr>
        <p:txBody>
          <a:bodyPr/>
          <a:lstStyle/>
          <a:p>
            <a:r>
              <a:rPr lang="en-US" altLang="zh-TW" dirty="0"/>
              <a:t>From the process table below, we can see some information.</a:t>
            </a:r>
            <a:endParaRPr lang="zh-TW" altLang="en-US" dirty="0"/>
          </a:p>
        </p:txBody>
      </p:sp>
      <p:pic>
        <p:nvPicPr>
          <p:cNvPr id="5" name="內容版面配置區 4">
            <a:extLst>
              <a:ext uri="{FF2B5EF4-FFF2-40B4-BE49-F238E27FC236}">
                <a16:creationId xmlns:a16="http://schemas.microsoft.com/office/drawing/2014/main" id="{820DCF85-7A1F-028D-5360-27C5183EFF81}"/>
              </a:ext>
            </a:extLst>
          </p:cNvPr>
          <p:cNvPicPr>
            <a:picLocks noGrp="1" noChangeAspect="1"/>
          </p:cNvPicPr>
          <p:nvPr>
            <p:ph sz="half" idx="2"/>
          </p:nvPr>
        </p:nvPicPr>
        <p:blipFill>
          <a:blip r:embed="rId2"/>
          <a:stretch>
            <a:fillRect/>
          </a:stretch>
        </p:blipFill>
        <p:spPr>
          <a:xfrm>
            <a:off x="1610687" y="3026353"/>
            <a:ext cx="9211112" cy="1684646"/>
          </a:xfrm>
          <a:prstGeom prst="rect">
            <a:avLst/>
          </a:prstGeom>
        </p:spPr>
      </p:pic>
      <p:pic>
        <p:nvPicPr>
          <p:cNvPr id="8" name="圖片 7">
            <a:extLst>
              <a:ext uri="{FF2B5EF4-FFF2-40B4-BE49-F238E27FC236}">
                <a16:creationId xmlns:a16="http://schemas.microsoft.com/office/drawing/2014/main" id="{EBA304DF-6229-D72F-8AE9-1B8405D2423B}"/>
              </a:ext>
            </a:extLst>
          </p:cNvPr>
          <p:cNvPicPr>
            <a:picLocks noChangeAspect="1"/>
          </p:cNvPicPr>
          <p:nvPr/>
        </p:nvPicPr>
        <p:blipFill>
          <a:blip r:embed="rId3"/>
          <a:stretch>
            <a:fillRect/>
          </a:stretch>
        </p:blipFill>
        <p:spPr>
          <a:xfrm>
            <a:off x="1610687" y="4929292"/>
            <a:ext cx="9211112" cy="1586937"/>
          </a:xfrm>
          <a:prstGeom prst="rect">
            <a:avLst/>
          </a:prstGeom>
        </p:spPr>
      </p:pic>
    </p:spTree>
    <p:extLst>
      <p:ext uri="{BB962C8B-B14F-4D97-AF65-F5344CB8AC3E}">
        <p14:creationId xmlns:p14="http://schemas.microsoft.com/office/powerpoint/2010/main" val="22436821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7E75AE-633D-2BC3-04B1-ADBDAE4D1B82}"/>
              </a:ext>
            </a:extLst>
          </p:cNvPr>
          <p:cNvSpPr>
            <a:spLocks noGrp="1"/>
          </p:cNvSpPr>
          <p:nvPr>
            <p:ph type="title"/>
          </p:nvPr>
        </p:nvSpPr>
        <p:spPr/>
        <p:txBody>
          <a:bodyPr/>
          <a:lstStyle/>
          <a:p>
            <a:r>
              <a:rPr lang="en-US" altLang="zh-TW" dirty="0"/>
              <a:t>Dataflow Optimization</a:t>
            </a:r>
            <a:endParaRPr lang="zh-TW" altLang="en-US" dirty="0"/>
          </a:p>
        </p:txBody>
      </p:sp>
      <p:sp>
        <p:nvSpPr>
          <p:cNvPr id="4" name="內容版面配置區 3">
            <a:extLst>
              <a:ext uri="{FF2B5EF4-FFF2-40B4-BE49-F238E27FC236}">
                <a16:creationId xmlns:a16="http://schemas.microsoft.com/office/drawing/2014/main" id="{B6C581BC-B718-AF64-74E0-866CF8E915FA}"/>
              </a:ext>
            </a:extLst>
          </p:cNvPr>
          <p:cNvSpPr>
            <a:spLocks noGrp="1"/>
          </p:cNvSpPr>
          <p:nvPr>
            <p:ph sz="half" idx="1"/>
          </p:nvPr>
        </p:nvSpPr>
        <p:spPr>
          <a:xfrm>
            <a:off x="1371600" y="2286000"/>
            <a:ext cx="8502242" cy="398478"/>
          </a:xfrm>
        </p:spPr>
        <p:txBody>
          <a:bodyPr>
            <a:normAutofit fontScale="92500"/>
          </a:bodyPr>
          <a:lstStyle/>
          <a:p>
            <a:r>
              <a:rPr lang="en-US" altLang="zh-TW" dirty="0"/>
              <a:t>From the channel table below, we can see the channel type and the bit width.</a:t>
            </a:r>
            <a:endParaRPr lang="zh-TW" altLang="en-US" dirty="0"/>
          </a:p>
        </p:txBody>
      </p:sp>
      <p:pic>
        <p:nvPicPr>
          <p:cNvPr id="7" name="內容版面配置區 6">
            <a:extLst>
              <a:ext uri="{FF2B5EF4-FFF2-40B4-BE49-F238E27FC236}">
                <a16:creationId xmlns:a16="http://schemas.microsoft.com/office/drawing/2014/main" id="{A6DCF7FA-A931-4085-9CC2-E8247B4CB0B7}"/>
              </a:ext>
            </a:extLst>
          </p:cNvPr>
          <p:cNvPicPr>
            <a:picLocks noGrp="1" noChangeAspect="1"/>
          </p:cNvPicPr>
          <p:nvPr>
            <p:ph sz="half" idx="2"/>
          </p:nvPr>
        </p:nvPicPr>
        <p:blipFill>
          <a:blip r:embed="rId2"/>
          <a:stretch>
            <a:fillRect/>
          </a:stretch>
        </p:blipFill>
        <p:spPr>
          <a:xfrm>
            <a:off x="1777767" y="2998947"/>
            <a:ext cx="9598747" cy="2479064"/>
          </a:xfrm>
          <a:prstGeom prst="rect">
            <a:avLst/>
          </a:prstGeom>
        </p:spPr>
      </p:pic>
    </p:spTree>
    <p:extLst>
      <p:ext uri="{BB962C8B-B14F-4D97-AF65-F5344CB8AC3E}">
        <p14:creationId xmlns:p14="http://schemas.microsoft.com/office/powerpoint/2010/main" val="20694081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7E75AE-633D-2BC3-04B1-ADBDAE4D1B82}"/>
              </a:ext>
            </a:extLst>
          </p:cNvPr>
          <p:cNvSpPr>
            <a:spLocks noGrp="1"/>
          </p:cNvSpPr>
          <p:nvPr>
            <p:ph type="title"/>
          </p:nvPr>
        </p:nvSpPr>
        <p:spPr/>
        <p:txBody>
          <a:bodyPr/>
          <a:lstStyle/>
          <a:p>
            <a:r>
              <a:rPr lang="en-US" altLang="zh-TW" dirty="0"/>
              <a:t>Dataflow Optimization</a:t>
            </a:r>
            <a:endParaRPr lang="zh-TW" altLang="en-US" dirty="0"/>
          </a:p>
        </p:txBody>
      </p:sp>
      <p:sp>
        <p:nvSpPr>
          <p:cNvPr id="4" name="內容版面配置區 3">
            <a:extLst>
              <a:ext uri="{FF2B5EF4-FFF2-40B4-BE49-F238E27FC236}">
                <a16:creationId xmlns:a16="http://schemas.microsoft.com/office/drawing/2014/main" id="{B6C581BC-B718-AF64-74E0-866CF8E915FA}"/>
              </a:ext>
            </a:extLst>
          </p:cNvPr>
          <p:cNvSpPr>
            <a:spLocks noGrp="1"/>
          </p:cNvSpPr>
          <p:nvPr>
            <p:ph sz="half" idx="1"/>
          </p:nvPr>
        </p:nvSpPr>
        <p:spPr>
          <a:xfrm>
            <a:off x="1371600" y="2285999"/>
            <a:ext cx="10004914" cy="1220681"/>
          </a:xfrm>
        </p:spPr>
        <p:txBody>
          <a:bodyPr>
            <a:normAutofit/>
          </a:bodyPr>
          <a:lstStyle/>
          <a:p>
            <a:r>
              <a:rPr lang="en-US" altLang="zh-TW" dirty="0"/>
              <a:t>We can also take a look at the timeline trace. We can see that the 3 functions do not execute in parallel.</a:t>
            </a:r>
            <a:endParaRPr lang="zh-TW" altLang="en-US" dirty="0"/>
          </a:p>
        </p:txBody>
      </p:sp>
      <p:pic>
        <p:nvPicPr>
          <p:cNvPr id="6" name="內容版面配置區 5">
            <a:extLst>
              <a:ext uri="{FF2B5EF4-FFF2-40B4-BE49-F238E27FC236}">
                <a16:creationId xmlns:a16="http://schemas.microsoft.com/office/drawing/2014/main" id="{AC7432A4-158A-3B4E-EF5C-A6C12B6A0202}"/>
              </a:ext>
            </a:extLst>
          </p:cNvPr>
          <p:cNvPicPr>
            <a:picLocks noGrp="1" noChangeAspect="1"/>
          </p:cNvPicPr>
          <p:nvPr>
            <p:ph sz="half" idx="2"/>
          </p:nvPr>
        </p:nvPicPr>
        <p:blipFill>
          <a:blip r:embed="rId2"/>
          <a:stretch>
            <a:fillRect/>
          </a:stretch>
        </p:blipFill>
        <p:spPr>
          <a:xfrm>
            <a:off x="1371600" y="3506680"/>
            <a:ext cx="9711332" cy="1897541"/>
          </a:xfrm>
          <a:prstGeom prst="rect">
            <a:avLst/>
          </a:prstGeom>
        </p:spPr>
      </p:pic>
    </p:spTree>
    <p:extLst>
      <p:ext uri="{BB962C8B-B14F-4D97-AF65-F5344CB8AC3E}">
        <p14:creationId xmlns:p14="http://schemas.microsoft.com/office/powerpoint/2010/main" val="23138856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7E75AE-633D-2BC3-04B1-ADBDAE4D1B82}"/>
              </a:ext>
            </a:extLst>
          </p:cNvPr>
          <p:cNvSpPr>
            <a:spLocks noGrp="1"/>
          </p:cNvSpPr>
          <p:nvPr>
            <p:ph type="title"/>
          </p:nvPr>
        </p:nvSpPr>
        <p:spPr/>
        <p:txBody>
          <a:bodyPr/>
          <a:lstStyle/>
          <a:p>
            <a:r>
              <a:rPr lang="en-US" altLang="zh-TW" dirty="0"/>
              <a:t>Dataflow Optimization</a:t>
            </a:r>
            <a:endParaRPr lang="zh-TW" altLang="en-US" dirty="0"/>
          </a:p>
        </p:txBody>
      </p:sp>
      <p:sp>
        <p:nvSpPr>
          <p:cNvPr id="6" name="內容版面配置區 5">
            <a:extLst>
              <a:ext uri="{FF2B5EF4-FFF2-40B4-BE49-F238E27FC236}">
                <a16:creationId xmlns:a16="http://schemas.microsoft.com/office/drawing/2014/main" id="{2655625D-FBB4-5D4D-4D4C-931B9C4F070B}"/>
              </a:ext>
            </a:extLst>
          </p:cNvPr>
          <p:cNvSpPr>
            <a:spLocks noGrp="1"/>
          </p:cNvSpPr>
          <p:nvPr>
            <p:ph sz="half" idx="2"/>
          </p:nvPr>
        </p:nvSpPr>
        <p:spPr/>
        <p:txBody>
          <a:bodyPr anchor="ctr"/>
          <a:lstStyle/>
          <a:p>
            <a:r>
              <a:rPr lang="en-US" altLang="zh-TW" dirty="0"/>
              <a:t>Can it be further optimized? I tried the pipeline method taught in second method, and removed the array partitioning. The result is shown in the figure.</a:t>
            </a:r>
          </a:p>
          <a:p>
            <a:r>
              <a:rPr lang="en-US" altLang="zh-TW" dirty="0"/>
              <a:t>We can see that the interval is now only 84.</a:t>
            </a:r>
            <a:endParaRPr lang="zh-TW" altLang="en-US" dirty="0"/>
          </a:p>
          <a:p>
            <a:endParaRPr lang="zh-TW" altLang="en-US" dirty="0"/>
          </a:p>
        </p:txBody>
      </p:sp>
      <p:pic>
        <p:nvPicPr>
          <p:cNvPr id="8" name="內容版面配置區 7">
            <a:extLst>
              <a:ext uri="{FF2B5EF4-FFF2-40B4-BE49-F238E27FC236}">
                <a16:creationId xmlns:a16="http://schemas.microsoft.com/office/drawing/2014/main" id="{AD25BB21-D2B0-57D7-27C6-E2DBAE7857E8}"/>
              </a:ext>
            </a:extLst>
          </p:cNvPr>
          <p:cNvPicPr>
            <a:picLocks noGrp="1" noChangeAspect="1"/>
          </p:cNvPicPr>
          <p:nvPr>
            <p:ph sz="half" idx="1"/>
          </p:nvPr>
        </p:nvPicPr>
        <p:blipFill>
          <a:blip r:embed="rId2"/>
          <a:stretch>
            <a:fillRect/>
          </a:stretch>
        </p:blipFill>
        <p:spPr>
          <a:xfrm>
            <a:off x="1702319" y="2402208"/>
            <a:ext cx="3964279" cy="3348981"/>
          </a:xfrm>
          <a:prstGeom prst="rect">
            <a:avLst/>
          </a:prstGeom>
        </p:spPr>
      </p:pic>
    </p:spTree>
    <p:extLst>
      <p:ext uri="{BB962C8B-B14F-4D97-AF65-F5344CB8AC3E}">
        <p14:creationId xmlns:p14="http://schemas.microsoft.com/office/powerpoint/2010/main" val="1020112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83307EE-69ED-B464-9C8F-AE435B805D42}"/>
              </a:ext>
            </a:extLst>
          </p:cNvPr>
          <p:cNvSpPr>
            <a:spLocks noGrp="1"/>
          </p:cNvSpPr>
          <p:nvPr>
            <p:ph type="title"/>
          </p:nvPr>
        </p:nvSpPr>
        <p:spPr/>
        <p:txBody>
          <a:bodyPr/>
          <a:lstStyle/>
          <a:p>
            <a:r>
              <a:rPr lang="en-US" altLang="zh-TW" dirty="0"/>
              <a:t>Dataflow Optimization</a:t>
            </a:r>
            <a:endParaRPr lang="zh-TW" altLang="en-US" dirty="0"/>
          </a:p>
        </p:txBody>
      </p:sp>
      <p:sp>
        <p:nvSpPr>
          <p:cNvPr id="6" name="內容版面配置區 5">
            <a:extLst>
              <a:ext uri="{FF2B5EF4-FFF2-40B4-BE49-F238E27FC236}">
                <a16:creationId xmlns:a16="http://schemas.microsoft.com/office/drawing/2014/main" id="{1F2F90CC-4669-D25B-9138-6284190EB2F8}"/>
              </a:ext>
            </a:extLst>
          </p:cNvPr>
          <p:cNvSpPr>
            <a:spLocks noGrp="1"/>
          </p:cNvSpPr>
          <p:nvPr>
            <p:ph sz="half" idx="2"/>
          </p:nvPr>
        </p:nvSpPr>
        <p:spPr>
          <a:xfrm>
            <a:off x="1404961" y="2171700"/>
            <a:ext cx="9534477" cy="952151"/>
          </a:xfrm>
        </p:spPr>
        <p:txBody>
          <a:bodyPr/>
          <a:lstStyle/>
          <a:p>
            <a:r>
              <a:rPr lang="en-US" altLang="zh-TW" dirty="0"/>
              <a:t>Again, take a look at the memory utilization, and we can see that it consumes much more resources.</a:t>
            </a:r>
            <a:endParaRPr lang="zh-TW" altLang="en-US" dirty="0"/>
          </a:p>
        </p:txBody>
      </p:sp>
      <p:graphicFrame>
        <p:nvGraphicFramePr>
          <p:cNvPr id="9" name="表格 9">
            <a:extLst>
              <a:ext uri="{FF2B5EF4-FFF2-40B4-BE49-F238E27FC236}">
                <a16:creationId xmlns:a16="http://schemas.microsoft.com/office/drawing/2014/main" id="{A6519D90-2F45-9243-A85E-D41798B6E4EB}"/>
              </a:ext>
            </a:extLst>
          </p:cNvPr>
          <p:cNvGraphicFramePr>
            <a:graphicFrameLocks noGrp="1"/>
          </p:cNvGraphicFramePr>
          <p:nvPr>
            <p:ph sz="half" idx="1"/>
          </p:nvPr>
        </p:nvGraphicFramePr>
        <p:xfrm>
          <a:off x="1895211" y="2948730"/>
          <a:ext cx="8632972" cy="3837964"/>
        </p:xfrm>
        <a:graphic>
          <a:graphicData uri="http://schemas.openxmlformats.org/drawingml/2006/table">
            <a:tbl>
              <a:tblPr firstRow="1" bandRow="1">
                <a:tableStyleId>{5C22544A-7EE6-4342-B048-85BDC9FD1C3A}</a:tableStyleId>
              </a:tblPr>
              <a:tblGrid>
                <a:gridCol w="4237141">
                  <a:extLst>
                    <a:ext uri="{9D8B030D-6E8A-4147-A177-3AD203B41FA5}">
                      <a16:colId xmlns:a16="http://schemas.microsoft.com/office/drawing/2014/main" val="708585779"/>
                    </a:ext>
                  </a:extLst>
                </a:gridCol>
                <a:gridCol w="4395831">
                  <a:extLst>
                    <a:ext uri="{9D8B030D-6E8A-4147-A177-3AD203B41FA5}">
                      <a16:colId xmlns:a16="http://schemas.microsoft.com/office/drawing/2014/main" val="3393665702"/>
                    </a:ext>
                  </a:extLst>
                </a:gridCol>
              </a:tblGrid>
              <a:tr h="441516">
                <a:tc>
                  <a:txBody>
                    <a:bodyPr/>
                    <a:lstStyle/>
                    <a:p>
                      <a:r>
                        <a:rPr lang="en-US" altLang="zh-TW" sz="1800" b="1" kern="1200" dirty="0">
                          <a:solidFill>
                            <a:schemeClr val="lt1"/>
                          </a:solidFill>
                          <a:effectLst/>
                          <a:latin typeface="+mn-lt"/>
                          <a:ea typeface="+mn-ea"/>
                          <a:cs typeface="+mn-cs"/>
                        </a:rPr>
                        <a:t>Original method</a:t>
                      </a:r>
                      <a:endParaRPr lang="zh-TW" altLang="en-US" dirty="0"/>
                    </a:p>
                  </a:txBody>
                  <a:tcPr/>
                </a:tc>
                <a:tc>
                  <a:txBody>
                    <a:bodyPr/>
                    <a:lstStyle/>
                    <a:p>
                      <a:r>
                        <a:rPr lang="en-US" altLang="zh-TW" sz="1800" b="1" kern="1200" dirty="0">
                          <a:solidFill>
                            <a:schemeClr val="lt1"/>
                          </a:solidFill>
                          <a:effectLst/>
                          <a:latin typeface="+mn-lt"/>
                          <a:ea typeface="+mn-ea"/>
                          <a:cs typeface="+mn-cs"/>
                        </a:rPr>
                        <a:t>This optimization method</a:t>
                      </a:r>
                      <a:endParaRPr lang="zh-TW" altLang="en-US" dirty="0"/>
                    </a:p>
                  </a:txBody>
                  <a:tcPr/>
                </a:tc>
                <a:extLst>
                  <a:ext uri="{0D108BD9-81ED-4DB2-BD59-A6C34878D82A}">
                    <a16:rowId xmlns:a16="http://schemas.microsoft.com/office/drawing/2014/main" val="284944319"/>
                  </a:ext>
                </a:extLst>
              </a:tr>
              <a:tr h="3396448">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025402512"/>
                  </a:ext>
                </a:extLst>
              </a:tr>
            </a:tbl>
          </a:graphicData>
        </a:graphic>
      </p:graphicFrame>
      <p:pic>
        <p:nvPicPr>
          <p:cNvPr id="3" name="圖片 2">
            <a:extLst>
              <a:ext uri="{FF2B5EF4-FFF2-40B4-BE49-F238E27FC236}">
                <a16:creationId xmlns:a16="http://schemas.microsoft.com/office/drawing/2014/main" id="{12F11ACF-A9AB-E999-1E4E-30EE38DC67F4}"/>
              </a:ext>
            </a:extLst>
          </p:cNvPr>
          <p:cNvPicPr>
            <a:picLocks noChangeAspect="1"/>
          </p:cNvPicPr>
          <p:nvPr/>
        </p:nvPicPr>
        <p:blipFill>
          <a:blip r:embed="rId2"/>
          <a:stretch>
            <a:fillRect/>
          </a:stretch>
        </p:blipFill>
        <p:spPr>
          <a:xfrm>
            <a:off x="2040122" y="3553697"/>
            <a:ext cx="3951639" cy="2986517"/>
          </a:xfrm>
          <a:prstGeom prst="rect">
            <a:avLst/>
          </a:prstGeom>
        </p:spPr>
      </p:pic>
      <p:pic>
        <p:nvPicPr>
          <p:cNvPr id="5" name="圖片 4">
            <a:extLst>
              <a:ext uri="{FF2B5EF4-FFF2-40B4-BE49-F238E27FC236}">
                <a16:creationId xmlns:a16="http://schemas.microsoft.com/office/drawing/2014/main" id="{6B7AF3BA-3F79-92F5-4315-EABD52D6175A}"/>
              </a:ext>
            </a:extLst>
          </p:cNvPr>
          <p:cNvPicPr>
            <a:picLocks noChangeAspect="1"/>
          </p:cNvPicPr>
          <p:nvPr/>
        </p:nvPicPr>
        <p:blipFill>
          <a:blip r:embed="rId3"/>
          <a:stretch>
            <a:fillRect/>
          </a:stretch>
        </p:blipFill>
        <p:spPr>
          <a:xfrm>
            <a:off x="6278832" y="3491553"/>
            <a:ext cx="4017957" cy="3136950"/>
          </a:xfrm>
          <a:prstGeom prst="rect">
            <a:avLst/>
          </a:prstGeom>
        </p:spPr>
      </p:pic>
    </p:spTree>
    <p:extLst>
      <p:ext uri="{BB962C8B-B14F-4D97-AF65-F5344CB8AC3E}">
        <p14:creationId xmlns:p14="http://schemas.microsoft.com/office/powerpoint/2010/main" val="1126206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7C763E-7246-D873-4C62-ED27E331FF84}"/>
              </a:ext>
            </a:extLst>
          </p:cNvPr>
          <p:cNvSpPr>
            <a:spLocks noGrp="1"/>
          </p:cNvSpPr>
          <p:nvPr>
            <p:ph type="title"/>
          </p:nvPr>
        </p:nvSpPr>
        <p:spPr/>
        <p:txBody>
          <a:bodyPr>
            <a:normAutofit/>
          </a:bodyPr>
          <a:lstStyle/>
          <a:p>
            <a:r>
              <a:rPr lang="en-US" altLang="zh-TW" cap="none" dirty="0"/>
              <a:t>Explain What You Observed and Learned</a:t>
            </a:r>
            <a:endParaRPr lang="zh-TW" altLang="en-US" cap="none" dirty="0"/>
          </a:p>
        </p:txBody>
      </p:sp>
      <p:sp>
        <p:nvSpPr>
          <p:cNvPr id="3" name="文字版面配置區 2">
            <a:extLst>
              <a:ext uri="{FF2B5EF4-FFF2-40B4-BE49-F238E27FC236}">
                <a16:creationId xmlns:a16="http://schemas.microsoft.com/office/drawing/2014/main" id="{DE83B45A-ABF5-8175-157F-2E1FFB817DB6}"/>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0100809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494FB5-D502-34F0-7EC1-0DD9A691AB5F}"/>
              </a:ext>
            </a:extLst>
          </p:cNvPr>
          <p:cNvSpPr>
            <a:spLocks noGrp="1"/>
          </p:cNvSpPr>
          <p:nvPr>
            <p:ph type="title"/>
          </p:nvPr>
        </p:nvSpPr>
        <p:spPr/>
        <p:txBody>
          <a:bodyPr/>
          <a:lstStyle/>
          <a:p>
            <a:r>
              <a:rPr lang="en-US" altLang="zh-TW" cap="none" dirty="0"/>
              <a:t>Explain What You Observed and Learned</a:t>
            </a:r>
            <a:endParaRPr lang="zh-TW" altLang="en-US" dirty="0"/>
          </a:p>
        </p:txBody>
      </p:sp>
      <p:sp>
        <p:nvSpPr>
          <p:cNvPr id="3" name="內容版面配置區 2">
            <a:extLst>
              <a:ext uri="{FF2B5EF4-FFF2-40B4-BE49-F238E27FC236}">
                <a16:creationId xmlns:a16="http://schemas.microsoft.com/office/drawing/2014/main" id="{06BF8E9E-EB15-DC3A-0543-7B4FCA3AF318}"/>
              </a:ext>
            </a:extLst>
          </p:cNvPr>
          <p:cNvSpPr>
            <a:spLocks noGrp="1"/>
          </p:cNvSpPr>
          <p:nvPr>
            <p:ph idx="1"/>
          </p:nvPr>
        </p:nvSpPr>
        <p:spPr/>
        <p:txBody>
          <a:bodyPr anchor="ctr"/>
          <a:lstStyle/>
          <a:p>
            <a:r>
              <a:rPr lang="en-US" altLang="zh-TW" dirty="0"/>
              <a:t>In this lab, I learned some tools to help us analysis our design, such as schedule viewer, function call graph, and dataflow viewer. I also learned some optimization methods, such as pipelining, using dual-port RAMs, array partitioning, and dataflow optimization.</a:t>
            </a:r>
            <a:endParaRPr lang="zh-TW" altLang="en-US" dirty="0"/>
          </a:p>
        </p:txBody>
      </p:sp>
    </p:spTree>
    <p:extLst>
      <p:ext uri="{BB962C8B-B14F-4D97-AF65-F5344CB8AC3E}">
        <p14:creationId xmlns:p14="http://schemas.microsoft.com/office/powerpoint/2010/main" val="17852076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4F7A52-9BE8-1D16-950A-A892742053A1}"/>
              </a:ext>
            </a:extLst>
          </p:cNvPr>
          <p:cNvSpPr>
            <a:spLocks noGrp="1"/>
          </p:cNvSpPr>
          <p:nvPr>
            <p:ph type="title"/>
          </p:nvPr>
        </p:nvSpPr>
        <p:spPr/>
        <p:txBody>
          <a:bodyPr>
            <a:normAutofit/>
          </a:bodyPr>
          <a:lstStyle/>
          <a:p>
            <a:r>
              <a:rPr lang="en-US" altLang="zh-TW" cap="none" dirty="0"/>
              <a:t>Two questions to test the key learning</a:t>
            </a:r>
            <a:endParaRPr lang="zh-TW" altLang="en-US" cap="none" dirty="0"/>
          </a:p>
        </p:txBody>
      </p:sp>
      <p:sp>
        <p:nvSpPr>
          <p:cNvPr id="3" name="文字版面配置區 2">
            <a:extLst>
              <a:ext uri="{FF2B5EF4-FFF2-40B4-BE49-F238E27FC236}">
                <a16:creationId xmlns:a16="http://schemas.microsoft.com/office/drawing/2014/main" id="{934DD60A-F50C-63A0-1E3D-0595B64B285A}"/>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4263244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E0B0CB-9B2F-72D7-CC01-9598B2EC0210}"/>
              </a:ext>
            </a:extLst>
          </p:cNvPr>
          <p:cNvSpPr>
            <a:spLocks noGrp="1"/>
          </p:cNvSpPr>
          <p:nvPr>
            <p:ph type="title"/>
          </p:nvPr>
        </p:nvSpPr>
        <p:spPr/>
        <p:txBody>
          <a:bodyPr/>
          <a:lstStyle/>
          <a:p>
            <a:r>
              <a:rPr lang="en-US" altLang="zh-TW" dirty="0"/>
              <a:t>Two questions to test the key learning</a:t>
            </a:r>
            <a:endParaRPr lang="zh-TW" altLang="en-US" dirty="0"/>
          </a:p>
        </p:txBody>
      </p:sp>
      <p:sp>
        <p:nvSpPr>
          <p:cNvPr id="3" name="內容版面配置區 2">
            <a:extLst>
              <a:ext uri="{FF2B5EF4-FFF2-40B4-BE49-F238E27FC236}">
                <a16:creationId xmlns:a16="http://schemas.microsoft.com/office/drawing/2014/main" id="{038CAFBD-DAA9-F184-6D95-F32A456998CB}"/>
              </a:ext>
            </a:extLst>
          </p:cNvPr>
          <p:cNvSpPr>
            <a:spLocks noGrp="1"/>
          </p:cNvSpPr>
          <p:nvPr>
            <p:ph idx="1"/>
          </p:nvPr>
        </p:nvSpPr>
        <p:spPr/>
        <p:txBody>
          <a:bodyPr>
            <a:normAutofit/>
          </a:bodyPr>
          <a:lstStyle/>
          <a:p>
            <a:pPr marL="457200" indent="-457200">
              <a:buFont typeface="+mj-lt"/>
              <a:buAutoNum type="arabicPeriod"/>
            </a:pPr>
            <a:r>
              <a:rPr lang="en-US" altLang="zh-TW" sz="2400" dirty="0"/>
              <a:t>How can we add directives?</a:t>
            </a:r>
          </a:p>
          <a:p>
            <a:pPr marL="457200" indent="-457200">
              <a:buFont typeface="+mj-lt"/>
              <a:buAutoNum type="arabicPeriod"/>
            </a:pPr>
            <a:r>
              <a:rPr lang="en-US" altLang="zh-TW" sz="2400"/>
              <a:t>What can be </a:t>
            </a:r>
            <a:r>
              <a:rPr lang="en-US" altLang="zh-TW" sz="2400" dirty="0"/>
              <a:t>the tradeoff for lower latency?</a:t>
            </a:r>
            <a:endParaRPr lang="zh-TW" altLang="en-US" sz="2400" dirty="0"/>
          </a:p>
        </p:txBody>
      </p:sp>
    </p:spTree>
    <p:extLst>
      <p:ext uri="{BB962C8B-B14F-4D97-AF65-F5344CB8AC3E}">
        <p14:creationId xmlns:p14="http://schemas.microsoft.com/office/powerpoint/2010/main" val="34176717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FA3E49-E517-D21D-2C0A-60F0AA334936}"/>
              </a:ext>
            </a:extLst>
          </p:cNvPr>
          <p:cNvSpPr>
            <a:spLocks noGrp="1"/>
          </p:cNvSpPr>
          <p:nvPr>
            <p:ph type="title"/>
          </p:nvPr>
        </p:nvSpPr>
        <p:spPr>
          <a:xfrm>
            <a:off x="1371600" y="2686050"/>
            <a:ext cx="9601200" cy="1485900"/>
          </a:xfrm>
        </p:spPr>
        <p:txBody>
          <a:bodyPr anchor="ctr">
            <a:normAutofit/>
          </a:bodyPr>
          <a:lstStyle/>
          <a:p>
            <a:pPr algn="ctr"/>
            <a:r>
              <a:rPr lang="en-US" altLang="zh-TW" sz="7200" b="1" dirty="0"/>
              <a:t>END</a:t>
            </a:r>
            <a:endParaRPr lang="zh-TW" altLang="en-US" sz="7200" b="1" dirty="0"/>
          </a:p>
        </p:txBody>
      </p:sp>
    </p:spTree>
    <p:extLst>
      <p:ext uri="{BB962C8B-B14F-4D97-AF65-F5344CB8AC3E}">
        <p14:creationId xmlns:p14="http://schemas.microsoft.com/office/powerpoint/2010/main" val="2466268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E7A824-FEF8-A236-7123-414F4D9E8832}"/>
              </a:ext>
            </a:extLst>
          </p:cNvPr>
          <p:cNvSpPr>
            <a:spLocks noGrp="1"/>
          </p:cNvSpPr>
          <p:nvPr>
            <p:ph type="title"/>
          </p:nvPr>
        </p:nvSpPr>
        <p:spPr/>
        <p:txBody>
          <a:bodyPr>
            <a:normAutofit/>
          </a:bodyPr>
          <a:lstStyle/>
          <a:p>
            <a:r>
              <a:rPr lang="en-US" altLang="zh-TW" sz="5400" cap="none" dirty="0"/>
              <a:t>Explain the Original Code/System/Pragmas and How You Implement It</a:t>
            </a:r>
          </a:p>
        </p:txBody>
      </p:sp>
      <p:sp>
        <p:nvSpPr>
          <p:cNvPr id="3" name="文字版面配置區 2">
            <a:extLst>
              <a:ext uri="{FF2B5EF4-FFF2-40B4-BE49-F238E27FC236}">
                <a16:creationId xmlns:a16="http://schemas.microsoft.com/office/drawing/2014/main" id="{9BCB1447-1E4F-D5BF-AD41-6EE4468634FA}"/>
              </a:ext>
            </a:extLst>
          </p:cNvPr>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8851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6CA956-E559-8299-7985-2FDAE05776E8}"/>
              </a:ext>
            </a:extLst>
          </p:cNvPr>
          <p:cNvSpPr>
            <a:spLocks noGrp="1"/>
          </p:cNvSpPr>
          <p:nvPr>
            <p:ph type="title"/>
          </p:nvPr>
        </p:nvSpPr>
        <p:spPr/>
        <p:txBody>
          <a:bodyPr>
            <a:normAutofit fontScale="90000"/>
          </a:bodyPr>
          <a:lstStyle/>
          <a:p>
            <a:r>
              <a:rPr lang="en-US" altLang="zh-TW" dirty="0"/>
              <a:t>Explain the Original Code/System/Pragmas and How You Implement It</a:t>
            </a:r>
            <a:endParaRPr lang="zh-TW" altLang="en-US" dirty="0"/>
          </a:p>
        </p:txBody>
      </p:sp>
      <p:sp>
        <p:nvSpPr>
          <p:cNvPr id="5" name="內容版面配置區 4">
            <a:extLst>
              <a:ext uri="{FF2B5EF4-FFF2-40B4-BE49-F238E27FC236}">
                <a16:creationId xmlns:a16="http://schemas.microsoft.com/office/drawing/2014/main" id="{5FFC5EBC-E1A6-0889-8085-02AE66E045D8}"/>
              </a:ext>
            </a:extLst>
          </p:cNvPr>
          <p:cNvSpPr>
            <a:spLocks noGrp="1"/>
          </p:cNvSpPr>
          <p:nvPr>
            <p:ph sz="half" idx="2"/>
          </p:nvPr>
        </p:nvSpPr>
        <p:spPr/>
        <p:txBody>
          <a:bodyPr anchor="ctr"/>
          <a:lstStyle/>
          <a:p>
            <a:r>
              <a:rPr lang="en-US" altLang="zh-TW" dirty="0"/>
              <a:t>This is the top function. It is obvious that the kernel will read data, process the data, and then write the data. Note that DCT_SIZE is specified as 8 in the design.</a:t>
            </a:r>
            <a:endParaRPr lang="zh-TW" altLang="en-US" dirty="0"/>
          </a:p>
        </p:txBody>
      </p:sp>
      <p:pic>
        <p:nvPicPr>
          <p:cNvPr id="6" name="內容版面配置區 5">
            <a:extLst>
              <a:ext uri="{FF2B5EF4-FFF2-40B4-BE49-F238E27FC236}">
                <a16:creationId xmlns:a16="http://schemas.microsoft.com/office/drawing/2014/main" id="{13460D3B-D2A4-575D-E3DC-6F33FE7CD7A9}"/>
              </a:ext>
            </a:extLst>
          </p:cNvPr>
          <p:cNvPicPr>
            <a:picLocks noGrp="1" noChangeAspect="1"/>
          </p:cNvPicPr>
          <p:nvPr>
            <p:ph sz="half" idx="1"/>
          </p:nvPr>
        </p:nvPicPr>
        <p:blipFill>
          <a:blip r:embed="rId2"/>
          <a:stretch>
            <a:fillRect/>
          </a:stretch>
        </p:blipFill>
        <p:spPr>
          <a:xfrm>
            <a:off x="1439040" y="2598292"/>
            <a:ext cx="4313294" cy="2956816"/>
          </a:xfrm>
          <a:prstGeom prst="rect">
            <a:avLst/>
          </a:prstGeom>
        </p:spPr>
      </p:pic>
    </p:spTree>
    <p:extLst>
      <p:ext uri="{BB962C8B-B14F-4D97-AF65-F5344CB8AC3E}">
        <p14:creationId xmlns:p14="http://schemas.microsoft.com/office/powerpoint/2010/main" val="4032461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52FD738-199D-2F64-7713-15CB71F136F2}"/>
              </a:ext>
            </a:extLst>
          </p:cNvPr>
          <p:cNvSpPr>
            <a:spLocks noGrp="1"/>
          </p:cNvSpPr>
          <p:nvPr>
            <p:ph type="title"/>
          </p:nvPr>
        </p:nvSpPr>
        <p:spPr/>
        <p:txBody>
          <a:bodyPr>
            <a:normAutofit fontScale="90000"/>
          </a:bodyPr>
          <a:lstStyle/>
          <a:p>
            <a:r>
              <a:rPr lang="en-US" altLang="zh-TW" dirty="0"/>
              <a:t>Explain the Original Code/System/Pragmas and How You Implement It</a:t>
            </a:r>
            <a:endParaRPr lang="zh-TW" altLang="en-US" dirty="0"/>
          </a:p>
        </p:txBody>
      </p:sp>
      <p:pic>
        <p:nvPicPr>
          <p:cNvPr id="9" name="內容版面配置區 8">
            <a:extLst>
              <a:ext uri="{FF2B5EF4-FFF2-40B4-BE49-F238E27FC236}">
                <a16:creationId xmlns:a16="http://schemas.microsoft.com/office/drawing/2014/main" id="{F48815B4-02C5-73B4-C8D4-57536B5DF246}"/>
              </a:ext>
            </a:extLst>
          </p:cNvPr>
          <p:cNvPicPr>
            <a:picLocks noGrp="1" noChangeAspect="1"/>
          </p:cNvPicPr>
          <p:nvPr>
            <p:ph sz="half" idx="1"/>
          </p:nvPr>
        </p:nvPicPr>
        <p:blipFill>
          <a:blip r:embed="rId2"/>
          <a:stretch>
            <a:fillRect/>
          </a:stretch>
        </p:blipFill>
        <p:spPr>
          <a:xfrm>
            <a:off x="1011676" y="3160217"/>
            <a:ext cx="5084324" cy="2042420"/>
          </a:xfrm>
          <a:prstGeom prst="rect">
            <a:avLst/>
          </a:prstGeom>
        </p:spPr>
      </p:pic>
      <p:sp>
        <p:nvSpPr>
          <p:cNvPr id="13" name="內容版面配置區 12">
            <a:extLst>
              <a:ext uri="{FF2B5EF4-FFF2-40B4-BE49-F238E27FC236}">
                <a16:creationId xmlns:a16="http://schemas.microsoft.com/office/drawing/2014/main" id="{60AB2265-DA3F-F9C7-A8E8-5FE46064A843}"/>
              </a:ext>
            </a:extLst>
          </p:cNvPr>
          <p:cNvSpPr>
            <a:spLocks noGrp="1"/>
          </p:cNvSpPr>
          <p:nvPr>
            <p:ph sz="half" idx="2"/>
          </p:nvPr>
        </p:nvSpPr>
        <p:spPr/>
        <p:txBody>
          <a:bodyPr anchor="ctr"/>
          <a:lstStyle/>
          <a:p>
            <a:r>
              <a:rPr lang="en-US" altLang="zh-TW" dirty="0"/>
              <a:t>This is the function that reads data. We can see that it reads a 1d array into a 2d array.</a:t>
            </a:r>
            <a:endParaRPr lang="zh-TW" altLang="en-US" dirty="0"/>
          </a:p>
        </p:txBody>
      </p:sp>
    </p:spTree>
    <p:extLst>
      <p:ext uri="{BB962C8B-B14F-4D97-AF65-F5344CB8AC3E}">
        <p14:creationId xmlns:p14="http://schemas.microsoft.com/office/powerpoint/2010/main" val="344022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52FD738-199D-2F64-7713-15CB71F136F2}"/>
              </a:ext>
            </a:extLst>
          </p:cNvPr>
          <p:cNvSpPr>
            <a:spLocks noGrp="1"/>
          </p:cNvSpPr>
          <p:nvPr>
            <p:ph type="title"/>
          </p:nvPr>
        </p:nvSpPr>
        <p:spPr/>
        <p:txBody>
          <a:bodyPr>
            <a:normAutofit fontScale="90000"/>
          </a:bodyPr>
          <a:lstStyle/>
          <a:p>
            <a:r>
              <a:rPr lang="en-US" altLang="zh-TW" dirty="0"/>
              <a:t>Explain the Original Code/System/Pragmas and How You Implement It</a:t>
            </a:r>
            <a:endParaRPr lang="zh-TW" altLang="en-US" dirty="0"/>
          </a:p>
        </p:txBody>
      </p:sp>
      <p:sp>
        <p:nvSpPr>
          <p:cNvPr id="13" name="內容版面配置區 12">
            <a:extLst>
              <a:ext uri="{FF2B5EF4-FFF2-40B4-BE49-F238E27FC236}">
                <a16:creationId xmlns:a16="http://schemas.microsoft.com/office/drawing/2014/main" id="{60AB2265-DA3F-F9C7-A8E8-5FE46064A843}"/>
              </a:ext>
            </a:extLst>
          </p:cNvPr>
          <p:cNvSpPr>
            <a:spLocks noGrp="1"/>
          </p:cNvSpPr>
          <p:nvPr>
            <p:ph sz="half" idx="2"/>
          </p:nvPr>
        </p:nvSpPr>
        <p:spPr/>
        <p:txBody>
          <a:bodyPr anchor="ctr"/>
          <a:lstStyle/>
          <a:p>
            <a:r>
              <a:rPr lang="en-US" altLang="zh-TW" dirty="0"/>
              <a:t>This is the function that writes data. We can see that it writes a 2d array into a 1d array.</a:t>
            </a:r>
            <a:endParaRPr lang="zh-TW" altLang="en-US" dirty="0"/>
          </a:p>
        </p:txBody>
      </p:sp>
      <p:pic>
        <p:nvPicPr>
          <p:cNvPr id="5" name="內容版面配置區 4">
            <a:extLst>
              <a:ext uri="{FF2B5EF4-FFF2-40B4-BE49-F238E27FC236}">
                <a16:creationId xmlns:a16="http://schemas.microsoft.com/office/drawing/2014/main" id="{FA7A0DB0-4E26-3BE6-5C4C-DDCA763178BC}"/>
              </a:ext>
            </a:extLst>
          </p:cNvPr>
          <p:cNvPicPr>
            <a:picLocks noGrp="1" noChangeAspect="1"/>
          </p:cNvPicPr>
          <p:nvPr>
            <p:ph sz="half" idx="1"/>
          </p:nvPr>
        </p:nvPicPr>
        <p:blipFill>
          <a:blip r:embed="rId2"/>
          <a:stretch>
            <a:fillRect/>
          </a:stretch>
        </p:blipFill>
        <p:spPr>
          <a:xfrm>
            <a:off x="1050587" y="3142035"/>
            <a:ext cx="5264526" cy="1938402"/>
          </a:xfrm>
          <a:prstGeom prst="rect">
            <a:avLst/>
          </a:prstGeom>
        </p:spPr>
      </p:pic>
    </p:spTree>
    <p:extLst>
      <p:ext uri="{BB962C8B-B14F-4D97-AF65-F5344CB8AC3E}">
        <p14:creationId xmlns:p14="http://schemas.microsoft.com/office/powerpoint/2010/main" val="137398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52FD738-199D-2F64-7713-15CB71F136F2}"/>
              </a:ext>
            </a:extLst>
          </p:cNvPr>
          <p:cNvSpPr>
            <a:spLocks noGrp="1"/>
          </p:cNvSpPr>
          <p:nvPr>
            <p:ph type="title"/>
          </p:nvPr>
        </p:nvSpPr>
        <p:spPr/>
        <p:txBody>
          <a:bodyPr>
            <a:normAutofit fontScale="90000"/>
          </a:bodyPr>
          <a:lstStyle/>
          <a:p>
            <a:r>
              <a:rPr lang="en-US" altLang="zh-TW" dirty="0"/>
              <a:t>Explain the Original Code/System/Pragmas and How You Implement It</a:t>
            </a:r>
            <a:endParaRPr lang="zh-TW" altLang="en-US" dirty="0"/>
          </a:p>
        </p:txBody>
      </p:sp>
      <p:sp>
        <p:nvSpPr>
          <p:cNvPr id="13" name="內容版面配置區 12">
            <a:extLst>
              <a:ext uri="{FF2B5EF4-FFF2-40B4-BE49-F238E27FC236}">
                <a16:creationId xmlns:a16="http://schemas.microsoft.com/office/drawing/2014/main" id="{60AB2265-DA3F-F9C7-A8E8-5FE46064A843}"/>
              </a:ext>
            </a:extLst>
          </p:cNvPr>
          <p:cNvSpPr>
            <a:spLocks noGrp="1"/>
          </p:cNvSpPr>
          <p:nvPr>
            <p:ph sz="half" idx="2"/>
          </p:nvPr>
        </p:nvSpPr>
        <p:spPr>
          <a:xfrm>
            <a:off x="7159557" y="2285999"/>
            <a:ext cx="4698460" cy="3581401"/>
          </a:xfrm>
        </p:spPr>
        <p:txBody>
          <a:bodyPr anchor="ctr"/>
          <a:lstStyle/>
          <a:p>
            <a:r>
              <a:rPr lang="en-US" altLang="zh-TW" dirty="0"/>
              <a:t>This is the core function of DCT algorithm. The function is further divided into 4 parts, processing row, transposing, processing column, and transposing again. In this way, they can reuse the same function.</a:t>
            </a:r>
            <a:endParaRPr lang="zh-TW" altLang="en-US" dirty="0"/>
          </a:p>
        </p:txBody>
      </p:sp>
      <p:pic>
        <p:nvPicPr>
          <p:cNvPr id="6" name="內容版面配置區 5">
            <a:extLst>
              <a:ext uri="{FF2B5EF4-FFF2-40B4-BE49-F238E27FC236}">
                <a16:creationId xmlns:a16="http://schemas.microsoft.com/office/drawing/2014/main" id="{DD1341A4-5FDA-E00C-A2F3-838CAA918038}"/>
              </a:ext>
            </a:extLst>
          </p:cNvPr>
          <p:cNvPicPr>
            <a:picLocks noGrp="1" noChangeAspect="1"/>
          </p:cNvPicPr>
          <p:nvPr>
            <p:ph sz="half" idx="1"/>
          </p:nvPr>
        </p:nvPicPr>
        <p:blipFill>
          <a:blip r:embed="rId2"/>
          <a:stretch>
            <a:fillRect/>
          </a:stretch>
        </p:blipFill>
        <p:spPr>
          <a:xfrm>
            <a:off x="768485" y="1851059"/>
            <a:ext cx="6118698" cy="4892170"/>
          </a:xfrm>
          <a:prstGeom prst="rect">
            <a:avLst/>
          </a:prstGeom>
        </p:spPr>
      </p:pic>
      <p:sp>
        <p:nvSpPr>
          <p:cNvPr id="2" name="矩形 1">
            <a:extLst>
              <a:ext uri="{FF2B5EF4-FFF2-40B4-BE49-F238E27FC236}">
                <a16:creationId xmlns:a16="http://schemas.microsoft.com/office/drawing/2014/main" id="{9FBA7192-40B4-F0AC-5AE6-407E63571595}"/>
              </a:ext>
            </a:extLst>
          </p:cNvPr>
          <p:cNvSpPr/>
          <p:nvPr/>
        </p:nvSpPr>
        <p:spPr>
          <a:xfrm>
            <a:off x="905522" y="2947386"/>
            <a:ext cx="4225771" cy="82562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a:extLst>
              <a:ext uri="{FF2B5EF4-FFF2-40B4-BE49-F238E27FC236}">
                <a16:creationId xmlns:a16="http://schemas.microsoft.com/office/drawing/2014/main" id="{24DC9DCA-5C3A-C25A-CCF2-792107CF51B3}"/>
              </a:ext>
            </a:extLst>
          </p:cNvPr>
          <p:cNvSpPr/>
          <p:nvPr/>
        </p:nvSpPr>
        <p:spPr>
          <a:xfrm>
            <a:off x="905521" y="3755254"/>
            <a:ext cx="4225771" cy="985422"/>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E73291C5-E5F3-88CF-23D8-8A4D057B5A29}"/>
              </a:ext>
            </a:extLst>
          </p:cNvPr>
          <p:cNvSpPr/>
          <p:nvPr/>
        </p:nvSpPr>
        <p:spPr>
          <a:xfrm>
            <a:off x="905521" y="4722920"/>
            <a:ext cx="4225771" cy="82562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4B397AB2-F958-5EC8-23F5-81BBDD55E118}"/>
              </a:ext>
            </a:extLst>
          </p:cNvPr>
          <p:cNvSpPr/>
          <p:nvPr/>
        </p:nvSpPr>
        <p:spPr>
          <a:xfrm>
            <a:off x="905521" y="5530788"/>
            <a:ext cx="4225771" cy="985422"/>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44729503"/>
      </p:ext>
    </p:extLst>
  </p:cSld>
  <p:clrMapOvr>
    <a:masterClrMapping/>
  </p:clrMapOvr>
</p:sld>
</file>

<file path=ppt/theme/theme1.xml><?xml version="1.0" encoding="utf-8"?>
<a:theme xmlns:a="http://schemas.openxmlformats.org/drawingml/2006/main" name="裁剪">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裁剪</Template>
  <TotalTime>121</TotalTime>
  <Words>1948</Words>
  <Application>Microsoft Office PowerPoint</Application>
  <PresentationFormat>寬螢幕</PresentationFormat>
  <Paragraphs>127</Paragraphs>
  <Slides>49</Slides>
  <Notes>0</Notes>
  <HiddenSlides>0</HiddenSlides>
  <MMClips>0</MMClips>
  <ScaleCrop>false</ScaleCrop>
  <HeadingPairs>
    <vt:vector size="8" baseType="variant">
      <vt:variant>
        <vt:lpstr>使用字型</vt:lpstr>
      </vt:variant>
      <vt:variant>
        <vt:i4>3</vt:i4>
      </vt:variant>
      <vt:variant>
        <vt:lpstr>佈景主題</vt:lpstr>
      </vt:variant>
      <vt:variant>
        <vt:i4>1</vt:i4>
      </vt:variant>
      <vt:variant>
        <vt:lpstr>內嵌 OLE 伺服程式</vt:lpstr>
      </vt:variant>
      <vt:variant>
        <vt:i4>1</vt:i4>
      </vt:variant>
      <vt:variant>
        <vt:lpstr>投影片標題</vt:lpstr>
      </vt:variant>
      <vt:variant>
        <vt:i4>49</vt:i4>
      </vt:variant>
    </vt:vector>
  </HeadingPairs>
  <TitlesOfParts>
    <vt:vector size="54" baseType="lpstr">
      <vt:lpstr>Calibri</vt:lpstr>
      <vt:lpstr>Cambria Math</vt:lpstr>
      <vt:lpstr>Franklin Gothic Book</vt:lpstr>
      <vt:lpstr>裁剪</vt:lpstr>
      <vt:lpstr>Document</vt:lpstr>
      <vt:lpstr>LABA: Design analysis</vt:lpstr>
      <vt:lpstr>Outline</vt:lpstr>
      <vt:lpstr>Briefly Introduction to the Algorithm or Overall System</vt:lpstr>
      <vt:lpstr>Briefly introduction to the algorithm  or overall system</vt:lpstr>
      <vt:lpstr>Explain the Original Code/System/Pragmas and How You Implement It</vt:lpstr>
      <vt:lpstr>Explain the Original Code/System/Pragmas and How You Implement It</vt:lpstr>
      <vt:lpstr>Explain the Original Code/System/Pragmas and How You Implement It</vt:lpstr>
      <vt:lpstr>Explain the Original Code/System/Pragmas and How You Implement It</vt:lpstr>
      <vt:lpstr>Explain the Original Code/System/Pragmas and How You Implement It</vt:lpstr>
      <vt:lpstr>Explain the Original Code/System/Pragmas and How You Implement It</vt:lpstr>
      <vt:lpstr>Explain the Original Code/System/Pragmas and How You Implement It</vt:lpstr>
      <vt:lpstr>Examine the Synthesis Log to List What Steps the Tool Takes During Synthesis</vt:lpstr>
      <vt:lpstr>PowerPoint 簡報</vt:lpstr>
      <vt:lpstr>PowerPoint 簡報</vt:lpstr>
      <vt:lpstr>PowerPoint 簡報</vt:lpstr>
      <vt:lpstr>PowerPoint 簡報</vt:lpstr>
      <vt:lpstr>Analyze the Timing/Performance/Utilization</vt:lpstr>
      <vt:lpstr>Performance Profile</vt:lpstr>
      <vt:lpstr>Performance Profile</vt:lpstr>
      <vt:lpstr>Function Call Graph Viewer</vt:lpstr>
      <vt:lpstr>Schedule Viewer</vt:lpstr>
      <vt:lpstr>Schedule Viewer</vt:lpstr>
      <vt:lpstr>Schedule Viewer</vt:lpstr>
      <vt:lpstr>If Possible, Share How You Optimize the Design and the Trade-off You Make</vt:lpstr>
      <vt:lpstr>Configure the Pipeline Loops Threshold</vt:lpstr>
      <vt:lpstr>Configure the Pipeline Loops Threshold</vt:lpstr>
      <vt:lpstr>Configure the Pipeline Initiation Interval</vt:lpstr>
      <vt:lpstr>Configure the Pipeline Initiation Interval</vt:lpstr>
      <vt:lpstr>Configure the Pipeline Initiation Interval</vt:lpstr>
      <vt:lpstr>Configure the Pipeline Initiation Interval</vt:lpstr>
      <vt:lpstr>Assign Dual-port RAMs with BIND_STORAGE</vt:lpstr>
      <vt:lpstr>Assign Dual-port RAMs with BIND_STORAGE</vt:lpstr>
      <vt:lpstr>Assign Dual-port RAMs with BIND_STORAGE</vt:lpstr>
      <vt:lpstr>Assign Dual-port RAMs with BIND_STORAGE</vt:lpstr>
      <vt:lpstr>Assign Dual-port RAMs with BIND_STORAGE</vt:lpstr>
      <vt:lpstr>Assign an Array Partition</vt:lpstr>
      <vt:lpstr>Assign an Array Partition</vt:lpstr>
      <vt:lpstr>Dataflow Optimization</vt:lpstr>
      <vt:lpstr>Dataflow Optimization</vt:lpstr>
      <vt:lpstr>Dataflow Optimization</vt:lpstr>
      <vt:lpstr>Dataflow Optimization</vt:lpstr>
      <vt:lpstr>Dataflow Optimization</vt:lpstr>
      <vt:lpstr>Dataflow Optimization</vt:lpstr>
      <vt:lpstr>Dataflow Optimization</vt:lpstr>
      <vt:lpstr>Explain What You Observed and Learned</vt:lpstr>
      <vt:lpstr>Explain What You Observed and Learned</vt:lpstr>
      <vt:lpstr>Two questions to test the key learning</vt:lpstr>
      <vt:lpstr>Two questions to test the key learning</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LABA: Design analysis</dc:title>
  <dc:creator>博舜 楊</dc:creator>
  <cp:lastModifiedBy>博舜 楊</cp:lastModifiedBy>
  <cp:revision>8</cp:revision>
  <dcterms:created xsi:type="dcterms:W3CDTF">2023-03-11T06:14:31Z</dcterms:created>
  <dcterms:modified xsi:type="dcterms:W3CDTF">2023-03-15T07:28:50Z</dcterms:modified>
</cp:coreProperties>
</file>