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ctiveX/activeX1.xml" ContentType="application/vnd.ms-office.activeX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9" r:id="rId1"/>
  </p:sldMasterIdLst>
  <p:notesMasterIdLst>
    <p:notesMasterId r:id="rId39"/>
  </p:notesMasterIdLst>
  <p:handoutMasterIdLst>
    <p:handoutMasterId r:id="rId40"/>
  </p:handoutMasterIdLst>
  <p:sldIdLst>
    <p:sldId id="408" r:id="rId2"/>
    <p:sldId id="410" r:id="rId3"/>
    <p:sldId id="347" r:id="rId4"/>
    <p:sldId id="348" r:id="rId5"/>
    <p:sldId id="350" r:id="rId6"/>
    <p:sldId id="380" r:id="rId7"/>
    <p:sldId id="381" r:id="rId8"/>
    <p:sldId id="349" r:id="rId9"/>
    <p:sldId id="354" r:id="rId10"/>
    <p:sldId id="375" r:id="rId11"/>
    <p:sldId id="353" r:id="rId12"/>
    <p:sldId id="355" r:id="rId13"/>
    <p:sldId id="356" r:id="rId14"/>
    <p:sldId id="368" r:id="rId15"/>
    <p:sldId id="357" r:id="rId16"/>
    <p:sldId id="376" r:id="rId17"/>
    <p:sldId id="359" r:id="rId18"/>
    <p:sldId id="360" r:id="rId19"/>
    <p:sldId id="361" r:id="rId20"/>
    <p:sldId id="362" r:id="rId21"/>
    <p:sldId id="363" r:id="rId22"/>
    <p:sldId id="377" r:id="rId23"/>
    <p:sldId id="382" r:id="rId24"/>
    <p:sldId id="364" r:id="rId25"/>
    <p:sldId id="411" r:id="rId26"/>
    <p:sldId id="412" r:id="rId27"/>
    <p:sldId id="386" r:id="rId28"/>
    <p:sldId id="407" r:id="rId29"/>
    <p:sldId id="390" r:id="rId30"/>
    <p:sldId id="417" r:id="rId31"/>
    <p:sldId id="401" r:id="rId32"/>
    <p:sldId id="413" r:id="rId33"/>
    <p:sldId id="415" r:id="rId34"/>
    <p:sldId id="414" r:id="rId35"/>
    <p:sldId id="416" r:id="rId36"/>
    <p:sldId id="418" r:id="rId37"/>
    <p:sldId id="419" r:id="rId38"/>
  </p:sldIdLst>
  <p:sldSz cx="9144000" cy="6858000" type="letter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66FF"/>
    <a:srgbClr val="FF99FF"/>
    <a:srgbClr val="FFFF37"/>
    <a:srgbClr val="44D72B"/>
    <a:srgbClr val="58DC42"/>
    <a:srgbClr val="7FE46E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2" autoAdjust="0"/>
    <p:restoredTop sz="84263" autoAdjust="0"/>
  </p:normalViewPr>
  <p:slideViewPr>
    <p:cSldViewPr>
      <p:cViewPr>
        <p:scale>
          <a:sx n="70" d="100"/>
          <a:sy n="70" d="100"/>
        </p:scale>
        <p:origin x="-1266" y="-180"/>
      </p:cViewPr>
      <p:guideLst>
        <p:guide orient="horz" pos="2400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06"/>
    </p:cViewPr>
  </p:sorterViewPr>
  <p:notesViewPr>
    <p:cSldViewPr>
      <p:cViewPr>
        <p:scale>
          <a:sx n="100" d="100"/>
          <a:sy n="100" d="100"/>
        </p:scale>
        <p:origin x="-148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3417F4D6-96B4-4FC4-A553-1EE455B80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6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7550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773370C5-4621-44EC-8BFD-2D62BF33C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4A2D86-6977-4847-BB53-00E36156091D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F2A918-02A4-4D10-8B14-45AB102475A7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0AEB79-2507-4C2D-B455-20D69F7B2A49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FFD68A-FDC0-46A4-89BA-1E6FC874A66F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62BBDB-5055-4AD2-9CB0-CD5720AD9C97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E4285C-E936-4BD7-B954-95B3D6B75EC2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3645C7-FC28-4EE4-8904-F4571E0677FF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2DEECA-E20E-44BE-822C-05327988C5F4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E1D0AD-00CE-482B-8C89-A3467EE51099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10523F-0109-4FF6-9E70-BACC507CB107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D8FD63-3B98-43F7-8434-A1D6D9712AA1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503D1C-3216-4A51-B306-590E80B8B1C1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0B9B49-650A-46C8-A369-63430F30BFF9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071FB9-6793-4F2D-9C12-A0590E57FDA9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6E4CF6-42C4-4CC7-9D85-7724D34FCF35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859A97-CA5E-4090-B262-AD48CB70EA4C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404780-5418-4AA8-B4AA-FDB05B2075F9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0AF84F-B0B7-4B59-8C2D-2AE20626D0A7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93476A-05D6-4741-8FE0-7AC1DCC1CAF3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C1518-223F-43DD-A66E-EC955FE5C7E2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298B46-BC02-448C-9560-B36D1339A280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7CD9C7-3DA0-48F1-BF28-1A48CFC3FA65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This original source for this slide is a useful online tool at: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http://a1977.g.akamai.net/f/1977/1448/1d/webmd.download.akamai.com/1448/Anatom-E-Tools/Heart/Heart_Tool.swf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Show SR here.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24ECF9-14F0-461A-BFEE-FBE1E1281D4D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6E2A92-5A32-4A84-AFC7-451316D679CB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E42C64-1E3E-4424-9FC8-591D2446BFE2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389567-A3D9-41D1-8624-CC4A140ECA39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58E5209-15B6-4F1C-B599-6EB466AE6A5E}" type="slidenum">
              <a:rPr lang="en-US" sz="1400"/>
              <a:pPr algn="r">
                <a:defRPr/>
              </a:pPr>
              <a:t>‹#›</a:t>
            </a:fld>
            <a:endParaRPr lang="en-US" sz="140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6172200"/>
            <a:ext cx="9144000" cy="98425"/>
            <a:chOff x="0" y="3828"/>
            <a:chExt cx="5760" cy="62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auto">
            <a:xfrm>
              <a:off x="0" y="3828"/>
              <a:ext cx="5760" cy="23"/>
            </a:xfrm>
            <a:prstGeom prst="rect">
              <a:avLst/>
            </a:prstGeom>
            <a:solidFill>
              <a:srgbClr val="660033"/>
            </a:solidFill>
            <a:ln w="635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0" y="3867"/>
              <a:ext cx="5760" cy="23"/>
            </a:xfrm>
            <a:prstGeom prst="rect">
              <a:avLst/>
            </a:prstGeom>
            <a:solidFill>
              <a:srgbClr val="E85E00"/>
            </a:solidFill>
            <a:ln w="6350">
              <a:solidFill>
                <a:srgbClr val="E85E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0" y="6172200"/>
            <a:ext cx="9144000" cy="98425"/>
            <a:chOff x="0" y="3828"/>
            <a:chExt cx="5760" cy="62"/>
          </a:xfrm>
        </p:grpSpPr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0" y="3828"/>
              <a:ext cx="5760" cy="23"/>
            </a:xfrm>
            <a:prstGeom prst="rect">
              <a:avLst/>
            </a:prstGeom>
            <a:solidFill>
              <a:srgbClr val="660033"/>
            </a:solidFill>
            <a:ln w="635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>
              <a:off x="0" y="3867"/>
              <a:ext cx="5760" cy="23"/>
            </a:xfrm>
            <a:prstGeom prst="rect">
              <a:avLst/>
            </a:prstGeom>
            <a:solidFill>
              <a:srgbClr val="E85E00"/>
            </a:solidFill>
            <a:ln w="6350">
              <a:solidFill>
                <a:srgbClr val="E85E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8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89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55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23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276600" y="6324600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en-US" sz="1600" i="1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DB595B9C-EE89-4A47-8A45-39D2242D9E3C}" type="slidenum">
              <a:rPr lang="en-US" sz="1400"/>
              <a:pPr algn="r"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000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0000"/>
        <a:buFont typeface="Symbol" pitchFamily="18" charset="2"/>
        <a:buChar char="·"/>
        <a:defRPr sz="24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0000"/>
        <a:buFont typeface="Symbol" pitchFamily="18" charset="2"/>
        <a:buChar char="·"/>
        <a:defRPr sz="24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50000"/>
        <a:buFont typeface="Symbol" pitchFamily="18" charset="2"/>
        <a:buChar char="·"/>
        <a:defRPr sz="2400">
          <a:solidFill>
            <a:schemeClr val="tx1"/>
          </a:solidFill>
          <a:latin typeface="Comic Sans MS" pitchFamily="66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50000"/>
        <a:buFont typeface="Symbol" pitchFamily="18" charset="2"/>
        <a:buChar char="·"/>
        <a:defRPr sz="2400">
          <a:solidFill>
            <a:schemeClr val="tx1"/>
          </a:solidFill>
          <a:latin typeface="Comic Sans MS" pitchFamily="66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50000"/>
        <a:buFont typeface="Symbol" pitchFamily="18" charset="2"/>
        <a:buChar char="·"/>
        <a:defRPr sz="2400">
          <a:solidFill>
            <a:schemeClr val="tx1"/>
          </a:solidFill>
          <a:latin typeface="Comic Sans MS" pitchFamily="66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50000"/>
        <a:buFont typeface="Symbol" pitchFamily="18" charset="2"/>
        <a:buChar char="·"/>
        <a:defRPr sz="2400">
          <a:solidFill>
            <a:schemeClr val="tx1"/>
          </a:solidFill>
          <a:latin typeface="Comic Sans MS" pitchFamily="66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hyperlink" Target="http://a1977.g.akamai.net/f/1977/1448/1d/webmd.download.akamai.com/1448/Anatom-E-Tools/Heart/Heart_Tool.swf" TargetMode="Externa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/>
          <a:lstStyle/>
          <a:p>
            <a:r>
              <a:rPr lang="en-US" dirty="0" smtClean="0"/>
              <a:t>EGR111 </a:t>
            </a:r>
            <a:br>
              <a:rPr lang="en-US" dirty="0" smtClean="0"/>
            </a:br>
            <a:r>
              <a:rPr lang="en-US" dirty="0" smtClean="0"/>
              <a:t>Arrhythmia Project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07535"/>
            <a:ext cx="3657600" cy="362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3" t="51836" r="62343" b="14471"/>
          <a:stretch>
            <a:fillRect/>
          </a:stretch>
        </p:blipFill>
        <p:spPr bwMode="auto">
          <a:xfrm>
            <a:off x="914400" y="2438400"/>
            <a:ext cx="257759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0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Solutions </a:t>
            </a:r>
          </a:p>
        </p:txBody>
      </p:sp>
      <p:pic>
        <p:nvPicPr>
          <p:cNvPr id="13315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4081463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Before the 1960’s no treatment existed for cardiac arrhythmia.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60198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1960’s saw the introduction of </a:t>
            </a:r>
            <a:r>
              <a:rPr lang="en-US" altLang="en-US" b="1" smtClean="0">
                <a:solidFill>
                  <a:srgbClr val="CC3300"/>
                </a:solidFill>
              </a:rPr>
              <a:t>CPR</a:t>
            </a:r>
            <a:r>
              <a:rPr lang="en-US" altLang="en-US" smtClean="0"/>
              <a:t>, cardiopulmonary resuscitation.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pic>
        <p:nvPicPr>
          <p:cNvPr id="14340" name="Picture 4" descr="MCj036094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13335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09600" y="3733800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rgbClr val="CC3300"/>
              </a:buClr>
              <a:buSzPct val="85000"/>
              <a:buFont typeface="Wingdings" pitchFamily="2" charset="2"/>
              <a:buChar char="v"/>
            </a:pPr>
            <a:r>
              <a:rPr lang="en-US" altLang="en-US" b="1">
                <a:solidFill>
                  <a:srgbClr val="CC3300"/>
                </a:solidFill>
                <a:latin typeface="Arial" charset="0"/>
              </a:rPr>
              <a:t>External defibrillation</a:t>
            </a:r>
            <a:r>
              <a:rPr lang="en-US" altLang="en-US">
                <a:solidFill>
                  <a:srgbClr val="CC3300"/>
                </a:solidFill>
                <a:latin typeface="Arial" charset="0"/>
              </a:rPr>
              <a:t> </a:t>
            </a:r>
            <a:r>
              <a:rPr lang="en-US" altLang="en-US">
                <a:latin typeface="Arial" charset="0"/>
              </a:rPr>
              <a:t>also became a tool, using an electric shock to stop cardiac arrhythmia and restart the heart. </a:t>
            </a:r>
          </a:p>
          <a:p>
            <a:pPr algn="l">
              <a:spcBef>
                <a:spcPct val="20000"/>
              </a:spcBef>
              <a:buClr>
                <a:srgbClr val="CC3300"/>
              </a:buClr>
              <a:buSzPct val="85000"/>
              <a:buFont typeface="Wingdings" pitchFamily="2" charset="2"/>
              <a:buNone/>
            </a:pPr>
            <a:endParaRPr lang="en-US" altLang="en-US">
              <a:latin typeface="Arial" charset="0"/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22860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Implantable </a:t>
            </a:r>
            <a:r>
              <a:rPr lang="en-US" altLang="en-US" dirty="0" err="1" smtClean="0">
                <a:solidFill>
                  <a:srgbClr val="FF0000"/>
                </a:solidFill>
              </a:rPr>
              <a:t>Cardioverter</a:t>
            </a:r>
            <a:r>
              <a:rPr lang="en-US" altLang="en-US" dirty="0" smtClean="0">
                <a:solidFill>
                  <a:srgbClr val="FF0000"/>
                </a:solidFill>
              </a:rPr>
              <a:t> Defibrillators (ICD’s) </a:t>
            </a:r>
            <a:r>
              <a:rPr lang="en-US" altLang="en-US" dirty="0" smtClean="0"/>
              <a:t>were first introduced in the 1980’s.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48006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These ICD’s were large and required major surgery to be implanted in the patient’s abdomen.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These devices were reserved only for the highest risk patients and only lasted 18 months after being implanted. </a:t>
            </a:r>
          </a:p>
        </p:txBody>
      </p:sp>
      <p:pic>
        <p:nvPicPr>
          <p:cNvPr id="15364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35814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Today’s </a:t>
            </a:r>
            <a:r>
              <a:rPr lang="en-US" altLang="en-US" dirty="0" smtClean="0">
                <a:solidFill>
                  <a:srgbClr val="FF0000"/>
                </a:solidFill>
              </a:rPr>
              <a:t>ICD</a:t>
            </a:r>
            <a:r>
              <a:rPr lang="en-US" altLang="en-US" dirty="0" smtClean="0"/>
              <a:t> devices are smaller and more effective than those used previously. 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37338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Require only simple, local surgery to be implanted in the chest. </a:t>
            </a:r>
          </a:p>
          <a:p>
            <a:pPr eaLnBrk="1" hangingPunct="1"/>
            <a:r>
              <a:rPr lang="en-US" altLang="en-US" smtClean="0"/>
              <a:t>Offer programmable therapy (varying degrees of electric shock): about </a:t>
            </a:r>
            <a:r>
              <a:rPr lang="en-US" altLang="en-US" smtClean="0">
                <a:solidFill>
                  <a:srgbClr val="CC3300"/>
                </a:solidFill>
              </a:rPr>
              <a:t>300 J    in 4-12 msec</a:t>
            </a:r>
          </a:p>
          <a:p>
            <a:pPr eaLnBrk="1" hangingPunct="1"/>
            <a:r>
              <a:rPr lang="en-US" altLang="en-US" smtClean="0"/>
              <a:t>Battery life of up to </a:t>
            </a:r>
            <a:r>
              <a:rPr lang="en-US" altLang="en-US" smtClean="0">
                <a:solidFill>
                  <a:srgbClr val="CC3300"/>
                </a:solidFill>
              </a:rPr>
              <a:t>9 years</a:t>
            </a:r>
            <a:r>
              <a:rPr lang="en-US" altLang="en-US" smtClean="0"/>
              <a:t>. </a:t>
            </a:r>
          </a:p>
        </p:txBody>
      </p:sp>
      <p:pic>
        <p:nvPicPr>
          <p:cNvPr id="16388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081463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ICDs versus Pacemakers. What’s the difference?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Pacemakers and ICDs are very similar, but they are not the same thing.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rgbClr val="CC3300"/>
                </a:solidFill>
              </a:rPr>
              <a:t>Pacemakers</a:t>
            </a:r>
            <a:r>
              <a:rPr lang="en-US" altLang="en-US" dirty="0" smtClean="0"/>
              <a:t> send electrical shocks to the heart in order to </a:t>
            </a:r>
            <a:r>
              <a:rPr lang="en-US" altLang="en-US" dirty="0" smtClean="0">
                <a:solidFill>
                  <a:srgbClr val="CC3300"/>
                </a:solidFill>
              </a:rPr>
              <a:t>speed up a heart </a:t>
            </a:r>
            <a:r>
              <a:rPr lang="en-US" altLang="en-US" dirty="0" smtClean="0"/>
              <a:t>that is beating too slowly. These shocks are small and cannot be felt.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rgbClr val="CC3300"/>
                </a:solidFill>
              </a:rPr>
              <a:t>ICDs</a:t>
            </a:r>
            <a:r>
              <a:rPr lang="en-US" altLang="en-US" dirty="0" smtClean="0"/>
              <a:t> shock the heart in order to </a:t>
            </a:r>
            <a:r>
              <a:rPr lang="en-US" altLang="en-US" dirty="0" smtClean="0">
                <a:solidFill>
                  <a:srgbClr val="CC3300"/>
                </a:solidFill>
              </a:rPr>
              <a:t>slow down </a:t>
            </a:r>
            <a:r>
              <a:rPr lang="en-US" altLang="en-US" dirty="0" smtClean="0"/>
              <a:t>and correct a heart beat that is too fast.  These shocks are large and are described as ‘being hit in the chest’.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MPj041182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29000"/>
            <a:ext cx="28956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Today’s ICD devices allow people who have heart problems to live relatively normal lives.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people both young and old can develop heart problems as the result of disease, defects, or injury due to accidents. </a:t>
            </a:r>
          </a:p>
          <a:p>
            <a:pPr eaLnBrk="1" hangingPunct="1"/>
            <a:r>
              <a:rPr lang="en-US" altLang="en-US" smtClean="0"/>
              <a:t>Without treatment patients may not be able to be physically active and healthy. With an ICD device many patients are able to live normally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active lives.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In 2002 alone there were about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100,000 ICDs implanted in patients.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Technical Challenges</a:t>
            </a:r>
          </a:p>
        </p:txBody>
      </p:sp>
      <p:pic>
        <p:nvPicPr>
          <p:cNvPr id="21507" name="Picture 4" descr="defibrill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27432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There are several technical challenges to consider when designing an ICD.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ICD is constantly monitoring the heart rhythm and must be able to quickly and accurately detect abnormal rhythms.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   and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are the primary criteria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   for a good ICD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i="1" smtClean="0"/>
              <a:t>   </a:t>
            </a:r>
            <a:r>
              <a:rPr lang="en-US" altLang="en-US" b="1" i="1" smtClean="0">
                <a:solidFill>
                  <a:srgbClr val="CC3300"/>
                </a:solidFill>
              </a:rPr>
              <a:t>detection algorithm</a:t>
            </a:r>
            <a:r>
              <a:rPr lang="en-US" altLang="en-US" smtClean="0">
                <a:solidFill>
                  <a:srgbClr val="CC3300"/>
                </a:solidFill>
              </a:rPr>
              <a:t>.</a:t>
            </a:r>
            <a:r>
              <a:rPr lang="en-US" altLang="en-US" smtClean="0"/>
              <a:t> </a:t>
            </a:r>
          </a:p>
        </p:txBody>
      </p:sp>
      <p:pic>
        <p:nvPicPr>
          <p:cNvPr id="22532" name="Picture 4" descr="defibrill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95600"/>
            <a:ext cx="289560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2971800"/>
            <a:ext cx="11080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CC3300"/>
                </a:solidFill>
                <a:latin typeface="+mj-lt"/>
              </a:rPr>
              <a:t>Speed</a:t>
            </a:r>
            <a:endParaRPr lang="en-US" dirty="0">
              <a:solidFill>
                <a:srgbClr val="CC33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2971800"/>
            <a:ext cx="15732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CC3300"/>
                </a:solidFill>
                <a:latin typeface="+mj-lt"/>
              </a:rPr>
              <a:t>Accuracy</a:t>
            </a:r>
            <a:endParaRPr lang="en-US" dirty="0">
              <a:solidFill>
                <a:srgbClr val="CC33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To be effective and practical an ICD must work continuously over a long period of time.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 balance must be established between speed and accuracy while keeping battery life in mind.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general, faster algorithms are less accurate while slower algorithms are more accurate.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These tradeoffs are constrained by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possibility of death.  An ICD cannot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miss a       but it also has to be fast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enough to catch a      in time. </a:t>
            </a:r>
          </a:p>
        </p:txBody>
      </p:sp>
      <p:pic>
        <p:nvPicPr>
          <p:cNvPr id="23556" name="Picture 4" descr="inside_IC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82950"/>
            <a:ext cx="29083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46400" y="5091113"/>
            <a:ext cx="595313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</a:rPr>
              <a:t>VT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4654550"/>
            <a:ext cx="5953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</a:rPr>
              <a:t>VT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An ICD that needs to be replaced every year is not very practical. Long battery life is essential to patients.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battery life of an ICD depends on the complexity of the detection algorithm. </a:t>
            </a:r>
          </a:p>
          <a:p>
            <a:pPr lvl="1" eaLnBrk="1" hangingPunct="1"/>
            <a:r>
              <a:rPr lang="en-US" altLang="en-US" smtClean="0"/>
              <a:t>The more complex the algorithm the more power and time needed to make a decision.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battery life also depends on the number of electrical shocks it sends to the heart. </a:t>
            </a:r>
          </a:p>
          <a:p>
            <a:pPr lvl="1" eaLnBrk="1" hangingPunct="1"/>
            <a:r>
              <a:rPr lang="en-US" altLang="en-US" smtClean="0"/>
              <a:t>Unnecessary shocks waste battery life and can be detrimental to the patient’s health.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Typical ICDs today are designed to have a battery life of approximately nine years.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1143000" y="1752600"/>
            <a:ext cx="7010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Symbol" pitchFamily="18" charset="2"/>
              <a:buChar char="·"/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Symbol" pitchFamily="18" charset="2"/>
              <a:buChar char="·"/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Symbol" pitchFamily="18" charset="2"/>
              <a:buChar char="·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Symbol" pitchFamily="18" charset="2"/>
              <a:buChar char="·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Symbol" pitchFamily="18" charset="2"/>
              <a:buChar char="·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Symbol" pitchFamily="18" charset="2"/>
              <a:buChar char="·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kern="0" dirty="0" smtClean="0"/>
              <a:t>This project is based on “</a:t>
            </a:r>
            <a:r>
              <a:rPr lang="en-US" b="1" kern="0" dirty="0" smtClean="0"/>
              <a:t>Arrhythmia Detection Algorithms for Implantable </a:t>
            </a:r>
            <a:r>
              <a:rPr lang="en-US" b="1" kern="0" dirty="0" err="1" smtClean="0"/>
              <a:t>Cardioverter</a:t>
            </a:r>
            <a:r>
              <a:rPr lang="en-US" b="1" kern="0" dirty="0" smtClean="0"/>
              <a:t> Defibrillators” by Dr. Amy Bell </a:t>
            </a:r>
          </a:p>
          <a:p>
            <a:endParaRPr lang="en-US" b="1" kern="0" dirty="0" smtClean="0"/>
          </a:p>
          <a:p>
            <a:r>
              <a:rPr lang="en-US" b="1" kern="0" dirty="0" smtClean="0"/>
              <a:t>http://www.realworldengineering.org/index.php?page=project&amp;project=233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7051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The patient should only receive treatments when necessary, those shocks can hurt!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detection algorithm must be complex enough to be accurate.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heart rhythm from exercise can look very similar to the fast rhythm of a cardiac arrhythmia. </a:t>
            </a:r>
          </a:p>
        </p:txBody>
      </p:sp>
      <p:pic>
        <p:nvPicPr>
          <p:cNvPr id="25604" name="Picture 4" descr="MCj028050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429000"/>
            <a:ext cx="22479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Algorithms must detect arrhythmias in real time.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9248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algorithm must be able to correctly distinguish between VT, SVT and exercise. </a:t>
            </a:r>
          </a:p>
          <a:p>
            <a:pPr lvl="1" eaLnBrk="1" hangingPunct="1"/>
            <a:r>
              <a:rPr lang="en-US" altLang="en-US" dirty="0" smtClean="0"/>
              <a:t>      are dangerous and require electrical shock therapy. </a:t>
            </a:r>
          </a:p>
          <a:p>
            <a:pPr lvl="1" eaLnBrk="1" hangingPunct="1"/>
            <a:r>
              <a:rPr lang="en-US" altLang="en-US" dirty="0" smtClean="0"/>
              <a:t>       and exercise are not dangerous and do not need therapy. 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algorithm must be complex enough to distinguish between these but not so complex that it is too slow and uses too much battery life. 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Balance is key! </a:t>
            </a:r>
          </a:p>
        </p:txBody>
      </p:sp>
      <p:pic>
        <p:nvPicPr>
          <p:cNvPr id="26628" name="Picture 6" descr="sc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87" b="75000"/>
          <a:stretch>
            <a:fillRect/>
          </a:stretch>
        </p:blipFill>
        <p:spPr bwMode="auto">
          <a:xfrm>
            <a:off x="7391400" y="4419600"/>
            <a:ext cx="1604963" cy="1600200"/>
          </a:xfrm>
          <a:prstGeom prst="rect">
            <a:avLst/>
          </a:prstGeom>
          <a:solidFill>
            <a:srgbClr val="66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1858963"/>
            <a:ext cx="5127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C3300"/>
                </a:solidFill>
                <a:latin typeface="+mj-lt"/>
              </a:rPr>
              <a:t>VT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233613"/>
            <a:ext cx="6842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CC3300"/>
                </a:solidFill>
                <a:latin typeface="+mj-lt"/>
              </a:rPr>
              <a:t>SVT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Our Project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Develop a MATLAB program to </a:t>
            </a:r>
            <a:r>
              <a:rPr lang="en-US" dirty="0" smtClean="0"/>
              <a:t>analyze actual </a:t>
            </a:r>
            <a:r>
              <a:rPr lang="en-US" dirty="0"/>
              <a:t>electrocardiogram (ECG) </a:t>
            </a:r>
            <a:r>
              <a:rPr lang="en-US" dirty="0" smtClean="0"/>
              <a:t>signals </a:t>
            </a:r>
            <a:r>
              <a:rPr lang="en-US" dirty="0"/>
              <a:t>and </a:t>
            </a:r>
            <a:r>
              <a:rPr lang="en-US" dirty="0" smtClean="0"/>
              <a:t>determine whether they are dangerous</a:t>
            </a:r>
            <a:r>
              <a:rPr lang="en-US" dirty="0"/>
              <a:t>, life-threatening ventricular </a:t>
            </a:r>
            <a:r>
              <a:rPr lang="en-US" dirty="0" err="1" smtClean="0"/>
              <a:t>tachycardias</a:t>
            </a:r>
            <a:r>
              <a:rPr lang="en-US" dirty="0" smtClean="0"/>
              <a:t> </a:t>
            </a:r>
            <a:r>
              <a:rPr lang="en-US" dirty="0"/>
              <a:t>(VT) or the more benign supraventricular </a:t>
            </a:r>
            <a:r>
              <a:rPr lang="en-US" dirty="0" err="1" smtClean="0"/>
              <a:t>tachycardias</a:t>
            </a:r>
            <a:r>
              <a:rPr lang="en-US" dirty="0" smtClean="0"/>
              <a:t> (SVT</a:t>
            </a:r>
            <a:r>
              <a:rPr lang="en-US" dirty="0"/>
              <a:t>). </a:t>
            </a:r>
            <a:endParaRPr lang="en-US" altLang="en-US" dirty="0" smtClean="0"/>
          </a:p>
          <a:p>
            <a:pPr marL="457200" lvl="1" indent="0" eaLnBrk="1" hangingPunct="1">
              <a:buNone/>
            </a:pPr>
            <a:endParaRPr lang="en-US" altLang="en-US" dirty="0" smtClean="0"/>
          </a:p>
        </p:txBody>
      </p:sp>
      <p:pic>
        <p:nvPicPr>
          <p:cNvPr id="4" name="Picture 5" descr="supraventricular_tach_e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8" t="36087" b="22174"/>
          <a:stretch>
            <a:fillRect/>
          </a:stretch>
        </p:blipFill>
        <p:spPr bwMode="auto">
          <a:xfrm>
            <a:off x="3505200" y="4876800"/>
            <a:ext cx="25146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ventricular_tach_EC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8" t="36087" b="25652"/>
          <a:stretch>
            <a:fillRect/>
          </a:stretch>
        </p:blipFill>
        <p:spPr bwMode="auto">
          <a:xfrm>
            <a:off x="3505200" y="3429000"/>
            <a:ext cx="2514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3773487"/>
            <a:ext cx="1447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0250" y="5334000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1828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Cardiologists are trained to classify ECGs as </a:t>
            </a:r>
            <a:r>
              <a:rPr lang="en-US" altLang="en-US" dirty="0" smtClean="0"/>
              <a:t>either  VT (requires treatment) </a:t>
            </a:r>
            <a:r>
              <a:rPr lang="en-US" altLang="en-US" dirty="0"/>
              <a:t>or </a:t>
            </a:r>
            <a:r>
              <a:rPr lang="en-US" altLang="en-US" dirty="0" smtClean="0"/>
              <a:t>SVT (doesn’t require treatment).  We need to create an algorithm that allows the ICD to do what a doctor would do. 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90800"/>
            <a:ext cx="7772400" cy="3352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algorithm must be able to differentiate between different types of arrhythmias (VT and SVT).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algorithm must be accurate enough to safely replace the intuition and experience that doctors possess.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1524000"/>
          </a:xfrm>
        </p:spPr>
        <p:txBody>
          <a:bodyPr/>
          <a:lstStyle/>
          <a:p>
            <a:pPr algn="l" eaLnBrk="1" hangingPunct="1"/>
            <a:r>
              <a:rPr lang="en-US" altLang="en-US" sz="2400" dirty="0" smtClean="0"/>
              <a:t>Let’s zoom in to the 80 </a:t>
            </a:r>
            <a:r>
              <a:rPr lang="en-US" altLang="en-US" sz="2400" dirty="0" err="1" smtClean="0"/>
              <a:t>mS</a:t>
            </a:r>
            <a:r>
              <a:rPr lang="en-US" altLang="en-US" sz="2400" dirty="0" smtClean="0"/>
              <a:t> before and after the QRS pulse in an ECG from VT and SVT.  What is difference between these pulses?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400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Let’s also look at the </a:t>
            </a:r>
            <a:r>
              <a:rPr lang="en-US" altLang="en-US" b="1" dirty="0" smtClean="0">
                <a:solidFill>
                  <a:srgbClr val="C00000"/>
                </a:solidFill>
              </a:rPr>
              <a:t>derivative</a:t>
            </a:r>
            <a:r>
              <a:rPr lang="en-US" altLang="en-US" b="1" dirty="0" smtClean="0">
                <a:solidFill>
                  <a:schemeClr val="tx1"/>
                </a:solidFill>
              </a:rPr>
              <a:t> of the QRS pulse for VT and SVT</a:t>
            </a:r>
            <a:r>
              <a:rPr lang="en-US" alt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60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344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28600"/>
            <a:ext cx="7772400" cy="1828800"/>
          </a:xfrm>
        </p:spPr>
        <p:txBody>
          <a:bodyPr/>
          <a:lstStyle/>
          <a:p>
            <a:pPr algn="l"/>
            <a:r>
              <a:rPr lang="en-US" dirty="0" smtClean="0"/>
              <a:t>The time of the first peak (called the </a:t>
            </a:r>
            <a:r>
              <a:rPr lang="en-US" dirty="0" smtClean="0">
                <a:solidFill>
                  <a:srgbClr val="C00000"/>
                </a:solidFill>
              </a:rPr>
              <a:t>onset</a:t>
            </a:r>
            <a:r>
              <a:rPr lang="en-US" dirty="0" smtClean="0"/>
              <a:t> time) in the </a:t>
            </a:r>
            <a:r>
              <a:rPr lang="en-US" u="sng" dirty="0" smtClean="0">
                <a:solidFill>
                  <a:srgbClr val="C00000"/>
                </a:solidFill>
              </a:rPr>
              <a:t>derivative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ECG signal </a:t>
            </a:r>
            <a:r>
              <a:rPr lang="en-US" dirty="0" smtClean="0"/>
              <a:t>tends to occur sooner for VT than in SVT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162947"/>
            <a:ext cx="57658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>
            <a:off x="2362200" y="2581529"/>
            <a:ext cx="2971800" cy="95768"/>
          </a:xfrm>
          <a:prstGeom prst="straightConnector1">
            <a:avLst/>
          </a:prstGeom>
          <a:solidFill>
            <a:srgbClr val="660033"/>
          </a:solidFill>
          <a:ln w="6350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362200" y="3429000"/>
            <a:ext cx="2438400" cy="1666964"/>
          </a:xfrm>
          <a:prstGeom prst="straightConnector1">
            <a:avLst/>
          </a:prstGeom>
          <a:solidFill>
            <a:srgbClr val="660033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94503" y="1981365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SVT </a:t>
            </a:r>
          </a:p>
          <a:p>
            <a:r>
              <a:rPr lang="en-US" dirty="0" smtClean="0"/>
              <a:t>First peak </a:t>
            </a:r>
          </a:p>
          <a:p>
            <a:r>
              <a:rPr lang="en-US" dirty="0" smtClean="0"/>
              <a:t>at -20mS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9100" y="44958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VT </a:t>
            </a:r>
          </a:p>
          <a:p>
            <a:r>
              <a:rPr lang="en-US" dirty="0" smtClean="0"/>
              <a:t>First peak </a:t>
            </a:r>
          </a:p>
          <a:p>
            <a:r>
              <a:rPr lang="en-US" dirty="0" smtClean="0"/>
              <a:t>at -40mS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3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Each of the ECG test signals in this project have three peaks.  The program needs to detect all three.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50324"/>
            <a:ext cx="71628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Overview of the Derivative Method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077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Locate the three peaks from one of the ECG signals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Extract the 80ms interval before each peak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Calculate the derivative of each of the three 80ms intervals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Compute the average of the three derivatives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Find the time of the </a:t>
            </a:r>
            <a:r>
              <a:rPr lang="en-US" altLang="en-US" dirty="0" smtClean="0">
                <a:solidFill>
                  <a:srgbClr val="C00000"/>
                </a:solidFill>
              </a:rPr>
              <a:t>first peak</a:t>
            </a:r>
            <a:r>
              <a:rPr lang="en-US" altLang="en-US" dirty="0" smtClean="0"/>
              <a:t> in the average signal (onset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the onset time is less than a certain threshold value (to be determined), classify as VT</a:t>
            </a:r>
            <a:r>
              <a:rPr lang="en-US" altLang="en-US" dirty="0"/>
              <a:t> </a:t>
            </a:r>
            <a:r>
              <a:rPr lang="en-US" altLang="en-US" dirty="0" smtClean="0"/>
              <a:t>and print ‘VT (Treatment needed!!)’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the time is greater than a certain threshold value, classify as SVT and print ‘SVT (No treatment needed)’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059" name="Group 55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7245794"/>
              </p:ext>
            </p:extLst>
          </p:nvPr>
        </p:nvGraphicFramePr>
        <p:xfrm>
          <a:off x="1295400" y="2438400"/>
          <a:ext cx="4419600" cy="3927475"/>
        </p:xfrm>
        <a:graphic>
          <a:graphicData uri="http://schemas.openxmlformats.org/drawingml/2006/table">
            <a:tbl>
              <a:tblPr/>
              <a:tblGrid>
                <a:gridCol w="1676400"/>
                <a:gridCol w="1447800"/>
                <a:gridCol w="1295400"/>
              </a:tblGrid>
              <a:tr h="27783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ECG Signal 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Classification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Onset Time (ms)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6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-72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8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-32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6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9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6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8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svt1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-24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8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svt2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-24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9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svt3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6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svt4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svt5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5" name="Rectangle 430"/>
          <p:cNvSpPr>
            <a:spLocks noChangeArrowheads="1"/>
          </p:cNvSpPr>
          <p:nvPr/>
        </p:nvSpPr>
        <p:spPr bwMode="auto">
          <a:xfrm>
            <a:off x="413288" y="330650"/>
            <a:ext cx="8382000" cy="96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l">
              <a:spcBef>
                <a:spcPct val="20000"/>
              </a:spcBef>
              <a:buClr>
                <a:srgbClr val="CC3300"/>
              </a:buClr>
              <a:buSzPct val="85000"/>
            </a:pPr>
            <a:r>
              <a:rPr lang="en-US" altLang="en-US" dirty="0" smtClean="0">
                <a:latin typeface="Arial" charset="0"/>
              </a:rPr>
              <a:t>After the onset times for all of the known signals have been computed, calculate the threshold value as follows: </a:t>
            </a:r>
          </a:p>
        </p:txBody>
      </p:sp>
      <p:sp>
        <p:nvSpPr>
          <p:cNvPr id="38966" name="Text Box 556"/>
          <p:cNvSpPr txBox="1">
            <a:spLocks noChangeArrowheads="1"/>
          </p:cNvSpPr>
          <p:nvPr/>
        </p:nvSpPr>
        <p:spPr bwMode="auto">
          <a:xfrm>
            <a:off x="6235485" y="2438400"/>
            <a:ext cx="2692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b="1" dirty="0" smtClean="0">
                <a:solidFill>
                  <a:srgbClr val="CC3300"/>
                </a:solidFill>
              </a:rPr>
              <a:t>Then use </a:t>
            </a:r>
            <a:r>
              <a:rPr lang="en-US" altLang="en-US" b="1" dirty="0">
                <a:solidFill>
                  <a:srgbClr val="CC3300"/>
                </a:solidFill>
              </a:rPr>
              <a:t>this threshold</a:t>
            </a:r>
          </a:p>
          <a:p>
            <a:pPr algn="l"/>
            <a:r>
              <a:rPr lang="en-US" altLang="en-US" b="1" dirty="0">
                <a:solidFill>
                  <a:srgbClr val="CC3300"/>
                </a:solidFill>
              </a:rPr>
              <a:t>to classify the </a:t>
            </a:r>
          </a:p>
          <a:p>
            <a:pPr algn="l"/>
            <a:r>
              <a:rPr lang="en-US" altLang="en-US" b="1" i="1" dirty="0">
                <a:solidFill>
                  <a:srgbClr val="CC3300"/>
                </a:solidFill>
              </a:rPr>
              <a:t>unknown </a:t>
            </a:r>
            <a:r>
              <a:rPr lang="en-US" altLang="en-US" b="1" dirty="0">
                <a:solidFill>
                  <a:srgbClr val="CC3300"/>
                </a:solidFill>
              </a:rPr>
              <a:t>ECG </a:t>
            </a:r>
          </a:p>
          <a:p>
            <a:pPr algn="l"/>
            <a:r>
              <a:rPr lang="en-US" altLang="en-US" b="1" dirty="0">
                <a:solidFill>
                  <a:srgbClr val="CC3300"/>
                </a:solidFill>
              </a:rPr>
              <a:t>signals!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4488" y="4724400"/>
            <a:ext cx="2590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CC3300"/>
                </a:solidFill>
                <a:latin typeface="+mj-lt"/>
              </a:rPr>
              <a:t>NOTE:</a:t>
            </a:r>
            <a:r>
              <a:rPr lang="en-US" sz="2000" dirty="0">
                <a:latin typeface="+mj-lt"/>
              </a:rPr>
              <a:t> our ECG</a:t>
            </a:r>
          </a:p>
          <a:p>
            <a:pPr algn="l">
              <a:defRPr/>
            </a:pPr>
            <a:r>
              <a:rPr lang="en-US" sz="2000" dirty="0">
                <a:latin typeface="+mj-lt"/>
              </a:rPr>
              <a:t>signals are from </a:t>
            </a:r>
            <a:r>
              <a:rPr lang="en-US" sz="2000" dirty="0" smtClean="0">
                <a:latin typeface="+mj-lt"/>
              </a:rPr>
              <a:t>patients </a:t>
            </a:r>
            <a:r>
              <a:rPr lang="en-US" sz="2000" dirty="0">
                <a:latin typeface="+mj-lt"/>
              </a:rPr>
              <a:t>and have been classified by cardiologists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9445" y="1295419"/>
                <a:ext cx="8089685" cy="806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𝑡h𝑟𝑒𝑠h𝑜𝑙𝑑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𝑜𝑛𝑠𝑒𝑡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𝑡𝑖𝑚𝑒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𝑉𝑇</m:t>
                                  </m:r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𝑜𝑛𝑠𝑒𝑡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𝑡𝑖𝑚𝑒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𝑆𝑉𝑇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5" y="1295419"/>
                <a:ext cx="8089685" cy="8066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4478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C00000"/>
                </a:solidFill>
              </a:rPr>
              <a:t>Outline</a:t>
            </a:r>
            <a:r>
              <a:rPr lang="en-US" altLang="en-US" sz="1000" dirty="0" smtClean="0">
                <a:solidFill>
                  <a:srgbClr val="C00000"/>
                </a:solidFill>
              </a:rPr>
              <a:t/>
            </a:r>
            <a:br>
              <a:rPr lang="en-US" altLang="en-US" sz="1000" dirty="0" smtClean="0">
                <a:solidFill>
                  <a:srgbClr val="C00000"/>
                </a:solidFill>
              </a:rPr>
            </a:br>
            <a:r>
              <a:rPr lang="en-US" altLang="en-US" sz="2000" dirty="0" smtClean="0"/>
              <a:t>This presentation will cover a brief description of the heart and arrhythmias, a history of solutions, the technical challenges of the solutions, and our project.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19300"/>
            <a:ext cx="32766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solidFill>
                  <a:srgbClr val="CC3300"/>
                </a:solidFill>
              </a:rPr>
              <a:t>1.</a:t>
            </a:r>
            <a:r>
              <a:rPr lang="en-US" altLang="en-US" smtClean="0"/>
              <a:t> The heart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40767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rgbClr val="CC3300"/>
              </a:buClr>
              <a:buSzPct val="85000"/>
              <a:buFont typeface="Wingdings" pitchFamily="2" charset="2"/>
              <a:buNone/>
            </a:pPr>
            <a:r>
              <a:rPr lang="en-US" altLang="en-US" b="1">
                <a:solidFill>
                  <a:srgbClr val="CC3300"/>
                </a:solidFill>
                <a:latin typeface="Arial" charset="0"/>
              </a:rPr>
              <a:t>3.</a:t>
            </a:r>
            <a:r>
              <a:rPr lang="en-US" altLang="en-US">
                <a:latin typeface="Arial" charset="0"/>
              </a:rPr>
              <a:t> Solutions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3048000" y="41529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rgbClr val="CC3300"/>
              </a:buClr>
              <a:buSzPct val="85000"/>
              <a:buFont typeface="Wingdings" pitchFamily="2" charset="2"/>
              <a:buNone/>
            </a:pPr>
            <a:r>
              <a:rPr lang="en-US" altLang="en-US" b="1">
                <a:solidFill>
                  <a:srgbClr val="CC3300"/>
                </a:solidFill>
                <a:latin typeface="Arial" charset="0"/>
              </a:rPr>
              <a:t>4.</a:t>
            </a:r>
            <a:r>
              <a:rPr lang="en-US" altLang="en-US">
                <a:latin typeface="Arial" charset="0"/>
              </a:rPr>
              <a:t> Technical challenges</a:t>
            </a: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3" t="51836" r="62343" b="14471"/>
          <a:stretch>
            <a:fillRect/>
          </a:stretch>
        </p:blipFill>
        <p:spPr bwMode="auto">
          <a:xfrm>
            <a:off x="609600" y="2476500"/>
            <a:ext cx="11985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33900"/>
            <a:ext cx="1752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2971800" y="20955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rgbClr val="CC3300"/>
              </a:buClr>
              <a:buSzPct val="85000"/>
              <a:buFont typeface="Wingdings" pitchFamily="2" charset="2"/>
              <a:buNone/>
            </a:pPr>
            <a:r>
              <a:rPr lang="en-US" altLang="en-US" b="1">
                <a:solidFill>
                  <a:srgbClr val="CC3300"/>
                </a:solidFill>
                <a:latin typeface="Arial" charset="0"/>
              </a:rPr>
              <a:t>2.</a:t>
            </a:r>
            <a:r>
              <a:rPr lang="en-US" altLang="en-US">
                <a:latin typeface="Arial" charset="0"/>
              </a:rPr>
              <a:t> Heart Problems </a:t>
            </a:r>
          </a:p>
        </p:txBody>
      </p:sp>
      <p:pic>
        <p:nvPicPr>
          <p:cNvPr id="5129" name="Picture 10" descr="ventricular_tach_EC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8" t="36087" b="25652"/>
          <a:stretch>
            <a:fillRect/>
          </a:stretch>
        </p:blipFill>
        <p:spPr bwMode="auto">
          <a:xfrm>
            <a:off x="3124200" y="2705100"/>
            <a:ext cx="2514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1" descr="defibrill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14" y="4610100"/>
            <a:ext cx="1752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6781800" y="4152900"/>
            <a:ext cx="213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rgbClr val="CC3300"/>
              </a:buClr>
              <a:buSzPct val="85000"/>
              <a:buFont typeface="Wingdings" pitchFamily="2" charset="2"/>
              <a:buNone/>
            </a:pPr>
            <a:r>
              <a:rPr lang="en-US" altLang="en-US" b="1">
                <a:solidFill>
                  <a:srgbClr val="CC3300"/>
                </a:solidFill>
                <a:latin typeface="Arial" charset="0"/>
              </a:rPr>
              <a:t>5.</a:t>
            </a:r>
            <a:r>
              <a:rPr lang="en-US" altLang="en-US">
                <a:latin typeface="Arial" charset="0"/>
              </a:rPr>
              <a:t> Our Project </a:t>
            </a:r>
          </a:p>
        </p:txBody>
      </p:sp>
      <p:pic>
        <p:nvPicPr>
          <p:cNvPr id="12" name="Picture 4" descr="r_peak_grap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19625"/>
            <a:ext cx="2057399" cy="154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Load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7467600" cy="4648200"/>
          </a:xfrm>
        </p:spPr>
        <p:txBody>
          <a:bodyPr/>
          <a:lstStyle/>
          <a:p>
            <a:r>
              <a:rPr lang="en-US" dirty="0" smtClean="0"/>
              <a:t>Download the file </a:t>
            </a:r>
            <a:r>
              <a:rPr lang="en-US" dirty="0" err="1" smtClean="0"/>
              <a:t>ECG_data.mat</a:t>
            </a:r>
            <a:r>
              <a:rPr lang="en-US" dirty="0" smtClean="0"/>
              <a:t> from the course website and load it into MATLAB</a:t>
            </a:r>
          </a:p>
          <a:p>
            <a:r>
              <a:rPr lang="en-US" dirty="0" smtClean="0"/>
              <a:t>The following variables are included in the file:</a:t>
            </a:r>
          </a:p>
          <a:p>
            <a:pPr lvl="1"/>
            <a:r>
              <a:rPr lang="en-US" dirty="0" smtClean="0"/>
              <a:t>T: sampling interval (0.008 Sec or 8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vt1 through vt5: known signals classified as VT</a:t>
            </a:r>
          </a:p>
          <a:p>
            <a:pPr lvl="1"/>
            <a:r>
              <a:rPr lang="en-US" dirty="0" smtClean="0"/>
              <a:t>svt1 </a:t>
            </a:r>
            <a:r>
              <a:rPr lang="en-US" dirty="0"/>
              <a:t>through </a:t>
            </a:r>
            <a:r>
              <a:rPr lang="en-US" dirty="0" smtClean="0"/>
              <a:t>svt5</a:t>
            </a:r>
            <a:r>
              <a:rPr lang="en-US" dirty="0"/>
              <a:t>: </a:t>
            </a:r>
            <a:r>
              <a:rPr lang="en-US" dirty="0" smtClean="0"/>
              <a:t>known signals </a:t>
            </a:r>
            <a:r>
              <a:rPr lang="en-US" dirty="0"/>
              <a:t>classified as </a:t>
            </a:r>
            <a:r>
              <a:rPr lang="en-US" dirty="0" smtClean="0"/>
              <a:t>SVT</a:t>
            </a:r>
          </a:p>
          <a:p>
            <a:pPr lvl="1"/>
            <a:r>
              <a:rPr lang="en-US" dirty="0" smtClean="0"/>
              <a:t>unknown1 through unknown9: Unknown signals for you to classify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59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838200" y="230187"/>
            <a:ext cx="7006650" cy="76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How to compute the derivative (slope) of a discrete-time signal.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191000" y="1295400"/>
            <a:ext cx="4648200" cy="2362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slope = ______ = ___________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      run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  <p:cxnSp>
        <p:nvCxnSpPr>
          <p:cNvPr id="41988" name="Straight Connector 4"/>
          <p:cNvCxnSpPr>
            <a:cxnSpLocks noChangeShapeType="1"/>
          </p:cNvCxnSpPr>
          <p:nvPr/>
        </p:nvCxnSpPr>
        <p:spPr bwMode="auto">
          <a:xfrm rot="5400000">
            <a:off x="76201" y="2514600"/>
            <a:ext cx="1981200" cy="31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9" name="Straight Connector 6"/>
          <p:cNvCxnSpPr>
            <a:cxnSpLocks noChangeShapeType="1"/>
          </p:cNvCxnSpPr>
          <p:nvPr/>
        </p:nvCxnSpPr>
        <p:spPr bwMode="auto">
          <a:xfrm>
            <a:off x="838200" y="2971800"/>
            <a:ext cx="2743200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Freeform 8"/>
          <p:cNvSpPr>
            <a:spLocks noChangeArrowheads="1"/>
          </p:cNvSpPr>
          <p:nvPr/>
        </p:nvSpPr>
        <p:spPr bwMode="auto">
          <a:xfrm>
            <a:off x="957263" y="1690688"/>
            <a:ext cx="2211387" cy="1276350"/>
          </a:xfrm>
          <a:custGeom>
            <a:avLst/>
            <a:gdLst>
              <a:gd name="T0" fmla="*/ 0 w 2211572"/>
              <a:gd name="T1" fmla="*/ 1101254 h 1275907"/>
              <a:gd name="T2" fmla="*/ 361027 w 2211572"/>
              <a:gd name="T3" fmla="*/ 769807 h 1275907"/>
              <a:gd name="T4" fmla="*/ 828235 w 2211572"/>
              <a:gd name="T5" fmla="*/ 1154713 h 1275907"/>
              <a:gd name="T6" fmla="*/ 2208597 w 2211572"/>
              <a:gd name="T7" fmla="*/ 0 h 1275907"/>
              <a:gd name="T8" fmla="*/ 2208597 w 2211572"/>
              <a:gd name="T9" fmla="*/ 0 h 1275907"/>
              <a:gd name="T10" fmla="*/ 2208597 w 2211572"/>
              <a:gd name="T11" fmla="*/ 0 h 12759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11572"/>
              <a:gd name="T19" fmla="*/ 0 h 1275907"/>
              <a:gd name="T20" fmla="*/ 2211572 w 2211572"/>
              <a:gd name="T21" fmla="*/ 1275907 h 12759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11572" h="1275907">
                <a:moveTo>
                  <a:pt x="0" y="1095153"/>
                </a:moveTo>
                <a:cubicBezTo>
                  <a:pt x="111642" y="925918"/>
                  <a:pt x="223284" y="756684"/>
                  <a:pt x="361507" y="765544"/>
                </a:cubicBezTo>
                <a:cubicBezTo>
                  <a:pt x="499730" y="774404"/>
                  <a:pt x="520996" y="1275907"/>
                  <a:pt x="829340" y="1148316"/>
                </a:cubicBezTo>
                <a:cubicBezTo>
                  <a:pt x="1137684" y="1020725"/>
                  <a:pt x="2211572" y="0"/>
                  <a:pt x="2211572" y="0"/>
                </a:cubicBezTo>
              </a:path>
            </a:pathLst>
          </a:cu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4069" y="2133600"/>
            <a:ext cx="7425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x(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4237" y="3048000"/>
            <a:ext cx="3834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</a:p>
        </p:txBody>
      </p:sp>
      <p:cxnSp>
        <p:nvCxnSpPr>
          <p:cNvPr id="41993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2133601" y="2667000"/>
            <a:ext cx="609600" cy="3175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2476501" y="2400300"/>
            <a:ext cx="1143000" cy="3175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800101" y="1257300"/>
            <a:ext cx="533400" cy="31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Straight Connector 20"/>
          <p:cNvCxnSpPr>
            <a:cxnSpLocks noChangeShapeType="1"/>
          </p:cNvCxnSpPr>
          <p:nvPr/>
        </p:nvCxnSpPr>
        <p:spPr bwMode="auto">
          <a:xfrm rot="10800000">
            <a:off x="1066800" y="2362200"/>
            <a:ext cx="1371600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Straight Connector 22"/>
          <p:cNvCxnSpPr>
            <a:cxnSpLocks noChangeShapeType="1"/>
          </p:cNvCxnSpPr>
          <p:nvPr/>
        </p:nvCxnSpPr>
        <p:spPr bwMode="auto">
          <a:xfrm rot="10800000">
            <a:off x="1066800" y="1828800"/>
            <a:ext cx="1981200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2229218" y="3048000"/>
            <a:ext cx="3834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t</a:t>
            </a:r>
            <a:r>
              <a:rPr lang="en-US" baseline="-25000" dirty="0" smtClean="0">
                <a:latin typeface="+mj-lt"/>
              </a:rPr>
              <a:t>1</a:t>
            </a:r>
            <a:endParaRPr lang="en-US" baseline="-250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752" y="1597967"/>
            <a:ext cx="7425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x(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1600200"/>
            <a:ext cx="6810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rise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25363" y="1600200"/>
            <a:ext cx="16305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x(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>
                <a:latin typeface="+mj-lt"/>
              </a:rPr>
              <a:t>) </a:t>
            </a:r>
            <a:r>
              <a:rPr lang="en-US" dirty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x(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3475" y="2133600"/>
            <a:ext cx="8162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- t</a:t>
            </a:r>
            <a:r>
              <a:rPr lang="en-US" baseline="-25000" dirty="0" smtClean="0"/>
              <a:t>1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161" y="4267200"/>
            <a:ext cx="6957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We can use the MATLAB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en-US" dirty="0" smtClean="0">
                <a:cs typeface="Times New Roman" panose="02020603050405020304" pitchFamily="18" charset="0"/>
              </a:rPr>
              <a:t>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compute the derivative of a signal.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26" grpId="0"/>
      <p:bldP spid="27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locate the peaks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914400"/>
            <a:ext cx="7772400" cy="1066800"/>
          </a:xfrm>
        </p:spPr>
        <p:txBody>
          <a:bodyPr/>
          <a:lstStyle/>
          <a:p>
            <a:r>
              <a:rPr lang="en-US" dirty="0" smtClean="0"/>
              <a:t>The MATLAB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findpeaks</a:t>
            </a:r>
            <a:r>
              <a:rPr lang="en-US" dirty="0" smtClean="0"/>
              <a:t> will return the location of the peaks.</a:t>
            </a:r>
          </a:p>
          <a:p>
            <a:endParaRPr lang="en-US" dirty="0"/>
          </a:p>
          <a:p>
            <a:r>
              <a:rPr lang="en-US" dirty="0" smtClean="0"/>
              <a:t>Example (finds all of the peaks):</a:t>
            </a:r>
          </a:p>
          <a:p>
            <a:pPr marL="800100" lvl="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ECG_data.mat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findpeaks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(vt3);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1:length(x);</a:t>
            </a:r>
          </a:p>
          <a:p>
            <a:pPr marL="800100" lvl="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in,x,ind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),x(in),'o')</a:t>
            </a:r>
          </a:p>
          <a:p>
            <a:endParaRPr lang="en-US" dirty="0"/>
          </a:p>
          <a:p>
            <a:r>
              <a:rPr lang="en-US" dirty="0" smtClean="0"/>
              <a:t>See the plot on next slide…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6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Peaks!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696200" cy="5768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246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"/>
            <a:ext cx="77724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findpeaks</a:t>
            </a:r>
            <a:r>
              <a:rPr lang="en-US" dirty="0"/>
              <a:t> </a:t>
            </a:r>
            <a:r>
              <a:rPr lang="en-US" dirty="0" smtClean="0"/>
              <a:t>command can limit the peaks to those above a minimum height (MINPEAKHEIGHT) and those that are more than a minimum distance from each other (MINPEAKDISTANCE) so that it only returns the three largest peaks.  See the help file for details.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64" y="2076913"/>
            <a:ext cx="6378575" cy="47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322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dirty="0" smtClean="0"/>
              <a:t> command can be used to compute the mean of several vectors.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3505200" cy="2971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(row vectors):</a:t>
            </a:r>
          </a:p>
          <a:p>
            <a:pPr marL="0" indent="0">
              <a:buNone/>
            </a:pPr>
            <a:r>
              <a:rPr lang="en-US" dirty="0" smtClean="0"/>
              <a:t>&gt;&gt; x1 = [1 2 3];</a:t>
            </a:r>
          </a:p>
          <a:p>
            <a:pPr marL="0" indent="0">
              <a:buNone/>
            </a:pPr>
            <a:r>
              <a:rPr lang="en-US" dirty="0" smtClean="0"/>
              <a:t>&gt;&gt; x2 = [4 5 6];</a:t>
            </a:r>
          </a:p>
          <a:p>
            <a:pPr marL="0" indent="0">
              <a:buNone/>
            </a:pPr>
            <a:r>
              <a:rPr lang="en-US" dirty="0" smtClean="0"/>
              <a:t>&gt;&gt; mean([x1; x2])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2.50    3.50    4.50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9033" y="2209800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Example (column vectors):</a:t>
            </a:r>
            <a:endParaRPr lang="en-US" dirty="0">
              <a:latin typeface="+mn-lt"/>
            </a:endParaRPr>
          </a:p>
          <a:p>
            <a:pPr algn="l"/>
            <a:r>
              <a:rPr lang="en-US" dirty="0" smtClean="0">
                <a:latin typeface="+mn-lt"/>
              </a:rPr>
              <a:t>&gt;&gt; x1 </a:t>
            </a:r>
            <a:r>
              <a:rPr lang="en-US" dirty="0">
                <a:latin typeface="+mn-lt"/>
              </a:rPr>
              <a:t>= [1; 2; 3];</a:t>
            </a:r>
          </a:p>
          <a:p>
            <a:pPr algn="l"/>
            <a:r>
              <a:rPr lang="en-US" dirty="0" smtClean="0">
                <a:latin typeface="+mn-lt"/>
              </a:rPr>
              <a:t>&gt;&gt; x2 </a:t>
            </a:r>
            <a:r>
              <a:rPr lang="en-US" dirty="0">
                <a:latin typeface="+mn-lt"/>
              </a:rPr>
              <a:t>= [4; 5; 6];</a:t>
            </a:r>
          </a:p>
          <a:p>
            <a:pPr algn="l"/>
            <a:r>
              <a:rPr lang="en-US" dirty="0" smtClean="0">
                <a:latin typeface="+mn-lt"/>
              </a:rPr>
              <a:t>&gt;&gt; mean</a:t>
            </a:r>
            <a:r>
              <a:rPr lang="en-US" dirty="0">
                <a:latin typeface="+mn-lt"/>
              </a:rPr>
              <a:t>([x1 x2], 2)</a:t>
            </a:r>
          </a:p>
          <a:p>
            <a:pPr algn="l"/>
            <a:r>
              <a:rPr lang="en-US" dirty="0" err="1" smtClean="0">
                <a:latin typeface="+mn-lt"/>
              </a:rPr>
              <a:t>ans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=</a:t>
            </a:r>
          </a:p>
          <a:p>
            <a:pPr algn="l"/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2.50</a:t>
            </a:r>
            <a:endParaRPr lang="en-US" dirty="0">
              <a:latin typeface="+mn-lt"/>
            </a:endParaRPr>
          </a:p>
          <a:p>
            <a:pPr algn="l"/>
            <a:r>
              <a:rPr lang="en-US" dirty="0" smtClean="0">
                <a:latin typeface="+mn-lt"/>
              </a:rPr>
              <a:t>	3.50</a:t>
            </a:r>
            <a:endParaRPr lang="en-US" dirty="0">
              <a:latin typeface="+mn-lt"/>
            </a:endParaRPr>
          </a:p>
          <a:p>
            <a:pPr algn="l"/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	4.50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3554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Proceed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data</a:t>
            </a:r>
          </a:p>
          <a:p>
            <a:r>
              <a:rPr lang="en-US" dirty="0" smtClean="0"/>
              <a:t>Graph a few of the ECG signals to examine them</a:t>
            </a:r>
          </a:p>
          <a:p>
            <a:r>
              <a:rPr lang="en-US" dirty="0" smtClean="0"/>
              <a:t>Write a function to compute the onset time of an ECG signal</a:t>
            </a:r>
          </a:p>
          <a:p>
            <a:r>
              <a:rPr lang="en-US" dirty="0" smtClean="0"/>
              <a:t>Compute the onset time for the known signals (vt1 through vt5 and svt1 through svt5)</a:t>
            </a:r>
          </a:p>
          <a:p>
            <a:r>
              <a:rPr lang="en-US" dirty="0" smtClean="0"/>
              <a:t>Compute the threshold value</a:t>
            </a:r>
          </a:p>
          <a:p>
            <a:r>
              <a:rPr lang="en-US" dirty="0" smtClean="0"/>
              <a:t>Write a function that classifies an ECG signal, and test it on the known signals</a:t>
            </a:r>
          </a:p>
          <a:p>
            <a:r>
              <a:rPr lang="en-US" dirty="0" smtClean="0"/>
              <a:t>Classify the unknown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3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dirty="0" smtClean="0"/>
              <a:t>Let us know if you have any questions.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7263"/>
            <a:ext cx="3657600" cy="362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09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6432" r="62343" b="58783"/>
          <a:stretch>
            <a:fillRect/>
          </a:stretch>
        </p:blipFill>
        <p:spPr bwMode="auto">
          <a:xfrm>
            <a:off x="6581775" y="3581400"/>
            <a:ext cx="18811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10600" cy="1143000"/>
          </a:xfrm>
        </p:spPr>
        <p:txBody>
          <a:bodyPr/>
          <a:lstStyle/>
          <a:p>
            <a:pPr algn="l" eaLnBrk="1" hangingPunct="1"/>
            <a:r>
              <a:rPr lang="en-US" altLang="en-US" sz="2400" smtClean="0"/>
              <a:t>An average heart beats 100,000 times a day, pumping 2,000 gallons of blood through its chambers to the body and back to the heart.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5181600" cy="3733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electrical impulse signals the heart’s four chambers to contract,  pushing blood out through the body</a:t>
            </a:r>
            <a:r>
              <a:rPr lang="en-US" altLang="en-US" dirty="0"/>
              <a:t>.</a:t>
            </a: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Then the heart relaxes. 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3" t="51836" r="62343" b="14471"/>
          <a:stretch>
            <a:fillRect/>
          </a:stretch>
        </p:blipFill>
        <p:spPr bwMode="auto">
          <a:xfrm>
            <a:off x="6226175" y="914400"/>
            <a:ext cx="2036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6950"/>
            <a:ext cx="48768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2819400" cy="4648200"/>
          </a:xfrm>
        </p:spPr>
        <p:txBody>
          <a:bodyPr/>
          <a:lstStyle/>
          <a:p>
            <a:r>
              <a:rPr lang="en-US" altLang="en-US" dirty="0"/>
              <a:t>The normal contract-relax cycle is called a </a:t>
            </a:r>
            <a:r>
              <a:rPr lang="en-US" altLang="en-US" dirty="0" smtClean="0">
                <a:solidFill>
                  <a:srgbClr val="CC3300"/>
                </a:solidFill>
              </a:rPr>
              <a:t>Sinus Rhythm (SR)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/>
              <a:t>This cycle follows a regular </a:t>
            </a:r>
            <a:r>
              <a:rPr lang="en-US" altLang="en-US" dirty="0">
                <a:solidFill>
                  <a:srgbClr val="CC3300"/>
                </a:solidFill>
              </a:rPr>
              <a:t>PQRST</a:t>
            </a:r>
            <a:r>
              <a:rPr lang="en-US" altLang="en-US" dirty="0"/>
              <a:t> pattern.</a:t>
            </a:r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00400"/>
            <a:ext cx="281940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Electrical signals follow a defined path through the heart during normal sinus rhythm.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2390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electrical impulse that starts each beat originates in the </a:t>
            </a:r>
            <a:r>
              <a:rPr lang="en-US" altLang="en-US" dirty="0" err="1" smtClean="0">
                <a:solidFill>
                  <a:srgbClr val="C00000"/>
                </a:solidFill>
              </a:rPr>
              <a:t>sinoatrial</a:t>
            </a:r>
            <a:r>
              <a:rPr lang="en-US" altLang="en-US" dirty="0" smtClean="0">
                <a:solidFill>
                  <a:srgbClr val="C00000"/>
                </a:solidFill>
              </a:rPr>
              <a:t> (SA) node</a:t>
            </a:r>
            <a:r>
              <a:rPr lang="en-US" altLang="en-US" dirty="0" smtClean="0"/>
              <a:t>. The electricity then flows through the atria, upper chambers, of the heart.  This is represented in an ECG by the “P-wave”.  </a:t>
            </a:r>
          </a:p>
          <a:p>
            <a:pPr eaLnBrk="1" hangingPunct="1"/>
            <a:r>
              <a:rPr lang="en-US" altLang="en-US" dirty="0" smtClean="0"/>
              <a:t>Electricity next flows through the ventricles, bottom chambers, in the “QRS-complex” as they contract and push blood out to the body.  </a:t>
            </a:r>
          </a:p>
          <a:p>
            <a:pPr eaLnBrk="1" hangingPunct="1"/>
            <a:r>
              <a:rPr lang="en-US" altLang="en-US" dirty="0" smtClean="0"/>
              <a:t>Finally, the heart resets electrically on the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“T-wave” and is ready for the next beat.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0"/>
            <a:ext cx="7467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See animation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0" name="ShockwaveFlash1" r:id="rId2" imgW="6628571" imgH="5485714"/>
        </mc:Choice>
        <mc:Fallback>
          <p:control name="ShockwaveFlash1" r:id="rId2" imgW="6628571" imgH="548571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381000"/>
                  <a:ext cx="6629400" cy="5486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6350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sz="2400" smtClean="0"/>
              <a:t>Many forms of heart disease can interrupt the normal contract-relax cycle and cause abnormally fast or slow heart rates.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924800" cy="3352800"/>
          </a:xfrm>
        </p:spPr>
        <p:txBody>
          <a:bodyPr/>
          <a:lstStyle/>
          <a:p>
            <a:pPr eaLnBrk="1" hangingPunct="1"/>
            <a:r>
              <a:rPr lang="en-US" altLang="en-US" b="1" i="1" smtClean="0">
                <a:solidFill>
                  <a:srgbClr val="CC3300"/>
                </a:solidFill>
              </a:rPr>
              <a:t>Cardiac Arrhythmia</a:t>
            </a:r>
            <a:r>
              <a:rPr lang="en-US" altLang="en-US" b="1" smtClean="0"/>
              <a:t>:</a:t>
            </a:r>
            <a:r>
              <a:rPr lang="en-US" altLang="en-US" smtClean="0"/>
              <a:t> Irregularity of the heartbeat caused by damage to (or defect in) the heart tissue and its electrical system.</a:t>
            </a:r>
          </a:p>
        </p:txBody>
      </p:sp>
      <p:pic>
        <p:nvPicPr>
          <p:cNvPr id="11268" name="Picture 5" descr="vt-onset_se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"/>
          <a:stretch>
            <a:fillRect/>
          </a:stretch>
        </p:blipFill>
        <p:spPr bwMode="auto">
          <a:xfrm>
            <a:off x="914400" y="3886200"/>
            <a:ext cx="7480300" cy="17256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914400" y="3429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Sinus Rhythm		                          Cardiac Arrhythmia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en-US" sz="2400" dirty="0" smtClean="0"/>
              <a:t>There are several different types of Cardiac Arrhythmias, some are not as severe, while others are considered life threatening.  </a:t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4876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CC3300"/>
                </a:solidFill>
              </a:rPr>
              <a:t>Sinus Rhythm (normal heartbeat)</a:t>
            </a: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CC3300"/>
                </a:solidFill>
              </a:rPr>
              <a:t>Ventricular tachycardia (VT)</a:t>
            </a:r>
            <a:r>
              <a:rPr lang="en-US" altLang="en-US" dirty="0" smtClean="0">
                <a:solidFill>
                  <a:srgbClr val="CC3300"/>
                </a:solidFill>
              </a:rPr>
              <a:t> </a:t>
            </a:r>
            <a:r>
              <a:rPr lang="en-US" altLang="en-US" dirty="0" smtClean="0"/>
              <a:t>– the heart beats too fast and may not pump enough blood.  Very dangerous and requires immediate treatment.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CC3300"/>
                </a:solidFill>
              </a:rPr>
              <a:t>Paroxysmal supraventricular tachycardia (SVT) </a:t>
            </a:r>
            <a:r>
              <a:rPr lang="en-US" altLang="en-US" dirty="0" smtClean="0"/>
              <a:t>–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The heart beats fast and may feel unpleasant. However, it is usually not life threatening and does not require treatment. </a:t>
            </a:r>
          </a:p>
        </p:txBody>
      </p:sp>
      <p:pic>
        <p:nvPicPr>
          <p:cNvPr id="12292" name="Picture 5" descr="supraventricular_tach_e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8" t="36087" b="22174"/>
          <a:stretch>
            <a:fillRect/>
          </a:stretch>
        </p:blipFill>
        <p:spPr bwMode="auto">
          <a:xfrm>
            <a:off x="5995086" y="4669631"/>
            <a:ext cx="25146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 descr="ventricular_tach_EC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8" t="36087" b="25652"/>
          <a:stretch>
            <a:fillRect/>
          </a:stretch>
        </p:blipFill>
        <p:spPr bwMode="auto">
          <a:xfrm>
            <a:off x="6019800" y="2642286"/>
            <a:ext cx="2514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normal_SR_pi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2" t="36087" b="25652"/>
          <a:stretch>
            <a:fillRect/>
          </a:stretch>
        </p:blipFill>
        <p:spPr bwMode="auto">
          <a:xfrm>
            <a:off x="6007443" y="960437"/>
            <a:ext cx="2514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irginia Tech">
  <a:themeElements>
    <a:clrScheme name="Virginia Te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irginia 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0033"/>
        </a:solidFill>
        <a:ln w="6350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0033"/>
        </a:solidFill>
        <a:ln w="6350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Virginia Te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rginia Te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rginia Te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rginia Te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rginia Te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rginia Te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rginia Te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Four Slides</Template>
  <TotalTime>9176</TotalTime>
  <Words>1814</Words>
  <Application>Microsoft Office PowerPoint</Application>
  <PresentationFormat>Letter Paper (8.5x11 in)</PresentationFormat>
  <Paragraphs>254</Paragraphs>
  <Slides>37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1_Virginia Tech</vt:lpstr>
      <vt:lpstr>EGR111  Arrhythmia Project</vt:lpstr>
      <vt:lpstr>PowerPoint Presentation</vt:lpstr>
      <vt:lpstr>Outline This presentation will cover a brief description of the heart and arrhythmias, a history of solutions, the technical challenges of the solutions, and our project. </vt:lpstr>
      <vt:lpstr>An average heart beats 100,000 times a day, pumping 2,000 gallons of blood through its chambers to the body and back to the heart. </vt:lpstr>
      <vt:lpstr>PowerPoint Presentation</vt:lpstr>
      <vt:lpstr>Electrical signals follow a defined path through the heart during normal sinus rhythm.</vt:lpstr>
      <vt:lpstr>PowerPoint Presentation</vt:lpstr>
      <vt:lpstr>Many forms of heart disease can interrupt the normal contract-relax cycle and cause abnormally fast or slow heart rates. </vt:lpstr>
      <vt:lpstr>There are several different types of Cardiac Arrhythmias, some are not as severe, while others are considered life threatening.   </vt:lpstr>
      <vt:lpstr>The Solutions </vt:lpstr>
      <vt:lpstr>Before the 1960’s no treatment existed for cardiac arrhythmia. </vt:lpstr>
      <vt:lpstr>Implantable Cardioverter Defibrillators (ICD’s) were first introduced in the 1980’s.</vt:lpstr>
      <vt:lpstr>Today’s ICD devices are smaller and more effective than those used previously.  </vt:lpstr>
      <vt:lpstr>ICDs versus Pacemakers. What’s the difference?</vt:lpstr>
      <vt:lpstr>Today’s ICD devices allow people who have heart problems to live relatively normal lives. </vt:lpstr>
      <vt:lpstr>Technical Challenges</vt:lpstr>
      <vt:lpstr>There are several technical challenges to consider when designing an ICD. </vt:lpstr>
      <vt:lpstr>To be effective and practical an ICD must work continuously over a long period of time. </vt:lpstr>
      <vt:lpstr>An ICD that needs to be replaced every year is not very practical. Long battery life is essential to patients. </vt:lpstr>
      <vt:lpstr>The patient should only receive treatments when necessary, those shocks can hurt!</vt:lpstr>
      <vt:lpstr>Algorithms must detect arrhythmias in real time. </vt:lpstr>
      <vt:lpstr>Our Project</vt:lpstr>
      <vt:lpstr>Cardiologists are trained to classify ECGs as either  VT (requires treatment) or SVT (doesn’t require treatment).  We need to create an algorithm that allows the ICD to do what a doctor would do.  </vt:lpstr>
      <vt:lpstr>Let’s zoom in to the 80 mS before and after the QRS pulse in an ECG from VT and SVT.  What is difference between these pulses?</vt:lpstr>
      <vt:lpstr>Let’s also look at the derivative of the QRS pulse for VT and SVT. </vt:lpstr>
      <vt:lpstr>The time of the first peak (called the onset time) in the derivative of the ECG signal tends to occur sooner for VT than in SVT</vt:lpstr>
      <vt:lpstr>Each of the ECG test signals in this project have three peaks.  The program needs to detect all three. </vt:lpstr>
      <vt:lpstr>Overview of the Derivative Method </vt:lpstr>
      <vt:lpstr>PowerPoint Presentation</vt:lpstr>
      <vt:lpstr>How to Load the Data</vt:lpstr>
      <vt:lpstr>How to compute the derivative (slope) of a discrete-time signal.</vt:lpstr>
      <vt:lpstr>How to locate the peaks</vt:lpstr>
      <vt:lpstr>Too Many Peaks!</vt:lpstr>
      <vt:lpstr>PowerPoint Presentation</vt:lpstr>
      <vt:lpstr>The mean command can be used to compute the mean of several vectors.</vt:lpstr>
      <vt:lpstr>How to Proceed</vt:lpstr>
      <vt:lpstr>Let us know if you have any questions.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Arrhythmia Detection Algorithms for Implantable Cardioverter Defibrillators  This presentation will cover a brief description of the heart and arrhythmias, a history of solutions, and the technical challenges of the solutions. </dc:title>
  <dc:creator>Hoffbeck, Joseph</dc:creator>
  <cp:lastModifiedBy>Administrator</cp:lastModifiedBy>
  <cp:revision>1154</cp:revision>
  <cp:lastPrinted>2000-10-13T02:09:13Z</cp:lastPrinted>
  <dcterms:created xsi:type="dcterms:W3CDTF">1998-03-01T05:22:10Z</dcterms:created>
  <dcterms:modified xsi:type="dcterms:W3CDTF">2014-01-26T03:48:53Z</dcterms:modified>
</cp:coreProperties>
</file>