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425" r:id="rId2"/>
    <p:sldId id="449" r:id="rId3"/>
    <p:sldId id="461" r:id="rId4"/>
    <p:sldId id="462" r:id="rId5"/>
    <p:sldId id="463" r:id="rId6"/>
    <p:sldId id="464" r:id="rId7"/>
    <p:sldId id="465" r:id="rId8"/>
    <p:sldId id="486" r:id="rId9"/>
    <p:sldId id="467" r:id="rId10"/>
    <p:sldId id="474" r:id="rId11"/>
    <p:sldId id="475" r:id="rId12"/>
    <p:sldId id="476" r:id="rId13"/>
    <p:sldId id="477" r:id="rId14"/>
    <p:sldId id="479" r:id="rId15"/>
    <p:sldId id="478" r:id="rId16"/>
    <p:sldId id="499" r:id="rId17"/>
    <p:sldId id="500" r:id="rId18"/>
    <p:sldId id="501" r:id="rId19"/>
    <p:sldId id="480" r:id="rId20"/>
    <p:sldId id="481" r:id="rId21"/>
    <p:sldId id="482" r:id="rId22"/>
    <p:sldId id="483" r:id="rId23"/>
    <p:sldId id="484" r:id="rId24"/>
    <p:sldId id="502" r:id="rId25"/>
    <p:sldId id="503" r:id="rId26"/>
    <p:sldId id="485" r:id="rId27"/>
    <p:sldId id="487" r:id="rId28"/>
    <p:sldId id="488" r:id="rId29"/>
    <p:sldId id="505" r:id="rId30"/>
    <p:sldId id="489" r:id="rId31"/>
    <p:sldId id="490" r:id="rId32"/>
    <p:sldId id="506" r:id="rId33"/>
    <p:sldId id="507" r:id="rId34"/>
    <p:sldId id="491" r:id="rId35"/>
    <p:sldId id="508" r:id="rId36"/>
    <p:sldId id="492" r:id="rId37"/>
    <p:sldId id="509" r:id="rId38"/>
    <p:sldId id="510" r:id="rId39"/>
    <p:sldId id="493" r:id="rId40"/>
    <p:sldId id="511" r:id="rId41"/>
    <p:sldId id="494" r:id="rId42"/>
    <p:sldId id="495" r:id="rId43"/>
    <p:sldId id="497" r:id="rId44"/>
    <p:sldId id="498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지우영" initials="지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000000"/>
    <a:srgbClr val="262B35"/>
    <a:srgbClr val="BDC1CB"/>
    <a:srgbClr val="45C8DC"/>
    <a:srgbClr val="262A33"/>
    <a:srgbClr val="FBC096"/>
    <a:srgbClr val="8D87B9"/>
    <a:srgbClr val="FF9999"/>
    <a:srgbClr val="D7D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63" autoAdjust="0"/>
    <p:restoredTop sz="95274" autoAdjust="0"/>
  </p:normalViewPr>
  <p:slideViewPr>
    <p:cSldViewPr snapToGrid="0">
      <p:cViewPr varScale="1">
        <p:scale>
          <a:sx n="87" d="100"/>
          <a:sy n="87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8272B-74E1-4F02-AD23-8672D8D4A22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AB80F-FCB8-4D09-BBAC-0EC32B2DA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71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91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065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12’30’’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068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361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230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855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93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32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938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592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591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96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23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0208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00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868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</a:t>
            </a:r>
            <a:r>
              <a:rPr lang="ko-KR" altLang="en-US" dirty="0"/>
              <a:t>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265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670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13’00’’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6668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/ Sound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555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009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30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07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5963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31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675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32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618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33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9695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34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408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35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9413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36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5427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37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9862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38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1684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39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2044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40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2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7418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41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3071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24</a:t>
            </a:r>
            <a:r>
              <a:rPr lang="ko-KR" altLang="en-US" dirty="0"/>
              <a:t>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42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778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43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4810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44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676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376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199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5’30’’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95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628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998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3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096000" y="4218843"/>
            <a:ext cx="1260000" cy="503173"/>
          </a:xfrm>
          <a:prstGeom prst="rect">
            <a:avLst/>
          </a:prstGeom>
          <a:solidFill>
            <a:srgbClr val="BD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Team 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96000" y="4722016"/>
            <a:ext cx="1260000" cy="1068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943130" y="1389467"/>
            <a:ext cx="6412870" cy="2039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 Programming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project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4000" b="1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버거킹</a:t>
            </a:r>
            <a:r>
              <a:rPr lang="ko-KR" altLang="en-US" sz="4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키오스크</a:t>
            </a:r>
            <a:endParaRPr lang="en-US" altLang="ko-KR" sz="40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5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356000" y="4722016"/>
            <a:ext cx="4836000" cy="10683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356000" y="4218843"/>
            <a:ext cx="4836000" cy="504000"/>
          </a:xfrm>
          <a:prstGeom prst="rect">
            <a:avLst/>
          </a:prstGeom>
          <a:gradFill flip="none" rotWithShape="1">
            <a:gsLst>
              <a:gs pos="0">
                <a:srgbClr val="BDC1CB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5BBF49C2-06E2-F849-84D8-8D047F9F0202}"/>
              </a:ext>
            </a:extLst>
          </p:cNvPr>
          <p:cNvCxnSpPr/>
          <p:nvPr/>
        </p:nvCxnSpPr>
        <p:spPr>
          <a:xfrm>
            <a:off x="943130" y="3429000"/>
            <a:ext cx="8474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10B8F77-F47B-3246-AD94-6C8D01AD9490}"/>
              </a:ext>
            </a:extLst>
          </p:cNvPr>
          <p:cNvSpPr txBox="1"/>
          <p:nvPr/>
        </p:nvSpPr>
        <p:spPr>
          <a:xfrm>
            <a:off x="6238875" y="4917412"/>
            <a:ext cx="55173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/>
              <a:t>구본승</a:t>
            </a:r>
            <a:r>
              <a:rPr kumimoji="1" lang="en-US" altLang="ko-KR" sz="1600" dirty="0"/>
              <a:t> (201511241)   </a:t>
            </a:r>
            <a:r>
              <a:rPr kumimoji="1" lang="ko-KR" altLang="en-US" sz="1600" dirty="0" err="1"/>
              <a:t>여찬종</a:t>
            </a:r>
            <a:r>
              <a:rPr lang="en-US" altLang="ko-KR" sz="1600" dirty="0"/>
              <a:t> (201511273)</a:t>
            </a:r>
          </a:p>
          <a:p>
            <a:r>
              <a:rPr lang="en-US" altLang="ko-KR" sz="200" dirty="0"/>
              <a:t>  </a:t>
            </a:r>
            <a:br>
              <a:rPr lang="ko-KR" altLang="en-US" sz="1600" dirty="0"/>
            </a:br>
            <a:r>
              <a:rPr lang="ko-KR" altLang="en-US" sz="1600" dirty="0"/>
              <a:t>유경원</a:t>
            </a:r>
            <a:r>
              <a:rPr lang="en-US" altLang="ko-KR" sz="1600" dirty="0"/>
              <a:t> (201511275)   </a:t>
            </a:r>
            <a:r>
              <a:rPr lang="ko-KR" altLang="en-US" sz="1600" dirty="0" err="1"/>
              <a:t>지우영</a:t>
            </a:r>
            <a:r>
              <a:rPr lang="en-US" altLang="ko-KR" sz="1600" dirty="0"/>
              <a:t> (201511299)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5867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</a:rPr>
              <a:t>  2) </a:t>
            </a:r>
            <a:r>
              <a:rPr lang="ko-KR" altLang="en-US" sz="2400" b="1" dirty="0">
                <a:solidFill>
                  <a:prstClr val="black"/>
                </a:solidFill>
              </a:rPr>
              <a:t>메소드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변수 </a:t>
            </a:r>
            <a:r>
              <a:rPr lang="en-US" altLang="ko-KR" sz="3600" b="1" kern="0" dirty="0">
                <a:solidFill>
                  <a:srgbClr val="262B35"/>
                </a:solidFill>
              </a:rPr>
              <a:t>/ </a:t>
            </a:r>
            <a:r>
              <a:rPr lang="ko-KR" altLang="en-US" sz="3600" b="1" kern="0" dirty="0">
                <a:solidFill>
                  <a:srgbClr val="262B35"/>
                </a:solidFill>
              </a:rPr>
              <a:t>메소드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66079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3A4036-6DFE-4CE7-92AF-0AAE10C6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414920"/>
              </p:ext>
            </p:extLst>
          </p:nvPr>
        </p:nvGraphicFramePr>
        <p:xfrm>
          <a:off x="1784838" y="1640860"/>
          <a:ext cx="9913232" cy="2703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539">
                  <a:extLst>
                    <a:ext uri="{9D8B030D-6E8A-4147-A177-3AD203B41FA5}">
                      <a16:colId xmlns:a16="http://schemas.microsoft.com/office/drawing/2014/main" val="1043191062"/>
                    </a:ext>
                  </a:extLst>
                </a:gridCol>
                <a:gridCol w="7099693">
                  <a:extLst>
                    <a:ext uri="{9D8B030D-6E8A-4147-A177-3AD203B41FA5}">
                      <a16:colId xmlns:a16="http://schemas.microsoft.com/office/drawing/2014/main" val="1694387103"/>
                    </a:ext>
                  </a:extLst>
                </a:gridCol>
              </a:tblGrid>
              <a:tr h="478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역할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85507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Material</a:t>
                      </a: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(const Material&amp; m);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복사 생성자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–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제품을 만들 때 재료를 복사한다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05649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void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increaseStock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(int stock);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재료 재고를 늘린다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4963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void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decreaseStock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(int stock);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재료 재고를 줄인다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986234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void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increasePrice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(int price);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재료 가격을 늘리거나 줄인다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2526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482F10F-19B7-4BF9-BA33-A02DC785F375}"/>
              </a:ext>
            </a:extLst>
          </p:cNvPr>
          <p:cNvSpPr txBox="1"/>
          <p:nvPr/>
        </p:nvSpPr>
        <p:spPr>
          <a:xfrm>
            <a:off x="1784838" y="6078759"/>
            <a:ext cx="281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* Getter/Setter </a:t>
            </a:r>
            <a:r>
              <a:rPr lang="ko-KR" altLang="en-US" dirty="0">
                <a:latin typeface="Abadi" panose="020B0604020104020204" pitchFamily="34" charset="0"/>
              </a:rPr>
              <a:t>생략</a:t>
            </a:r>
          </a:p>
        </p:txBody>
      </p:sp>
    </p:spTree>
    <p:extLst>
      <p:ext uri="{BB962C8B-B14F-4D97-AF65-F5344CB8AC3E}">
        <p14:creationId xmlns:p14="http://schemas.microsoft.com/office/powerpoint/2010/main" val="2970883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r>
              <a:rPr lang="en-US" altLang="ko-KR" sz="2800" b="1" dirty="0">
                <a:solidFill>
                  <a:prstClr val="black"/>
                </a:solidFill>
              </a:rPr>
              <a:t>(2) </a:t>
            </a:r>
            <a:r>
              <a:rPr lang="en-US" altLang="ko-KR" sz="2800" b="1" dirty="0" err="1">
                <a:solidFill>
                  <a:prstClr val="black"/>
                </a:solidFill>
              </a:rPr>
              <a:t>Product.h</a:t>
            </a:r>
            <a:r>
              <a:rPr lang="en-US" altLang="ko-KR" sz="2800" b="1" dirty="0">
                <a:solidFill>
                  <a:prstClr val="black"/>
                </a:solidFill>
              </a:rPr>
              <a:t> (.</a:t>
            </a:r>
            <a:r>
              <a:rPr lang="en-US" altLang="ko-KR" sz="2800" b="1" dirty="0" err="1">
                <a:solidFill>
                  <a:prstClr val="black"/>
                </a:solidFill>
              </a:rPr>
              <a:t>cpp</a:t>
            </a:r>
            <a:r>
              <a:rPr lang="en-US" altLang="ko-KR" sz="2800" b="1" dirty="0">
                <a:solidFill>
                  <a:prstClr val="black"/>
                </a:solidFill>
              </a:rPr>
              <a:t>)</a:t>
            </a:r>
          </a:p>
          <a:p>
            <a:pPr lvl="0" algn="just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</a:rPr>
              <a:t>  1) </a:t>
            </a:r>
            <a:r>
              <a:rPr lang="ko-KR" altLang="en-US" sz="2400" b="1" dirty="0">
                <a:solidFill>
                  <a:prstClr val="black"/>
                </a:solidFill>
              </a:rPr>
              <a:t>변수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변수 </a:t>
            </a:r>
            <a:r>
              <a:rPr lang="en-US" altLang="ko-KR" sz="3600" b="1" kern="0" dirty="0">
                <a:solidFill>
                  <a:srgbClr val="262B35"/>
                </a:solidFill>
              </a:rPr>
              <a:t>/ </a:t>
            </a:r>
            <a:r>
              <a:rPr lang="ko-KR" altLang="en-US" sz="3600" b="1" kern="0" dirty="0">
                <a:solidFill>
                  <a:srgbClr val="262B35"/>
                </a:solidFill>
              </a:rPr>
              <a:t>메소드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785602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3A4036-6DFE-4CE7-92AF-0AAE10C6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85909"/>
              </p:ext>
            </p:extLst>
          </p:nvPr>
        </p:nvGraphicFramePr>
        <p:xfrm>
          <a:off x="1784838" y="2233482"/>
          <a:ext cx="9913232" cy="276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539">
                  <a:extLst>
                    <a:ext uri="{9D8B030D-6E8A-4147-A177-3AD203B41FA5}">
                      <a16:colId xmlns:a16="http://schemas.microsoft.com/office/drawing/2014/main" val="1043191062"/>
                    </a:ext>
                  </a:extLst>
                </a:gridCol>
                <a:gridCol w="7099693">
                  <a:extLst>
                    <a:ext uri="{9D8B030D-6E8A-4147-A177-3AD203B41FA5}">
                      <a16:colId xmlns:a16="http://schemas.microsoft.com/office/drawing/2014/main" val="1694387103"/>
                    </a:ext>
                  </a:extLst>
                </a:gridCol>
              </a:tblGrid>
              <a:tr h="478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역할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85507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string name;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제품 이름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05649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vector&lt;Material&gt;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materialList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제품을 구성하는 재료들이 들어있다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4963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 *price;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제품 가격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986234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 kcal;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제품 칼로리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29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60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</a:rPr>
              <a:t>  2) </a:t>
            </a:r>
            <a:r>
              <a:rPr lang="ko-KR" altLang="en-US" sz="2400" b="1" dirty="0">
                <a:solidFill>
                  <a:prstClr val="black"/>
                </a:solidFill>
              </a:rPr>
              <a:t>메소드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변수 </a:t>
            </a:r>
            <a:r>
              <a:rPr lang="en-US" altLang="ko-KR" sz="3600" b="1" kern="0" dirty="0">
                <a:solidFill>
                  <a:srgbClr val="262B35"/>
                </a:solidFill>
              </a:rPr>
              <a:t>/ </a:t>
            </a:r>
            <a:r>
              <a:rPr lang="ko-KR" altLang="en-US" sz="3600" b="1" kern="0" dirty="0">
                <a:solidFill>
                  <a:srgbClr val="262B35"/>
                </a:solidFill>
              </a:rPr>
              <a:t>메소드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967173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3A4036-6DFE-4CE7-92AF-0AAE10C6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396737"/>
              </p:ext>
            </p:extLst>
          </p:nvPr>
        </p:nvGraphicFramePr>
        <p:xfrm>
          <a:off x="1784838" y="1705581"/>
          <a:ext cx="9913232" cy="1808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539">
                  <a:extLst>
                    <a:ext uri="{9D8B030D-6E8A-4147-A177-3AD203B41FA5}">
                      <a16:colId xmlns:a16="http://schemas.microsoft.com/office/drawing/2014/main" val="1043191062"/>
                    </a:ext>
                  </a:extLst>
                </a:gridCol>
                <a:gridCol w="7099693">
                  <a:extLst>
                    <a:ext uri="{9D8B030D-6E8A-4147-A177-3AD203B41FA5}">
                      <a16:colId xmlns:a16="http://schemas.microsoft.com/office/drawing/2014/main" val="1694387103"/>
                    </a:ext>
                  </a:extLst>
                </a:gridCol>
              </a:tblGrid>
              <a:tr h="478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역할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85507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Product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(const Product&amp; p);</a:t>
                      </a:r>
                    </a:p>
                  </a:txBody>
                  <a:tcPr marL="64770" marR="64770" marT="17907" marB="17907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복사 생성자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–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제품을 구매할 때 제품을 복사한다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05649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 renewProduct();</a:t>
                      </a:r>
                    </a:p>
                  </a:txBody>
                  <a:tcPr marL="64770" marR="64770" marT="17907" marB="17907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현재 제품을 구성하는 재료들의 가격을 합하여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제품 가격을 갱신한다</a:t>
                      </a:r>
                    </a:p>
                  </a:txBody>
                  <a:tcPr marL="64770" marR="64770" marT="17907" marB="17907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49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6325407-4FAC-4056-A163-DDA777AD24A2}"/>
              </a:ext>
            </a:extLst>
          </p:cNvPr>
          <p:cNvSpPr txBox="1"/>
          <p:nvPr/>
        </p:nvSpPr>
        <p:spPr>
          <a:xfrm>
            <a:off x="1784838" y="6078759"/>
            <a:ext cx="281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* Getter/Setter </a:t>
            </a:r>
            <a:r>
              <a:rPr lang="ko-KR" altLang="en-US" dirty="0">
                <a:latin typeface="Abadi" panose="020B0604020104020204" pitchFamily="34" charset="0"/>
              </a:rPr>
              <a:t>생략</a:t>
            </a:r>
          </a:p>
        </p:txBody>
      </p:sp>
    </p:spTree>
    <p:extLst>
      <p:ext uri="{BB962C8B-B14F-4D97-AF65-F5344CB8AC3E}">
        <p14:creationId xmlns:p14="http://schemas.microsoft.com/office/powerpoint/2010/main" val="1325408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r>
              <a:rPr lang="en-US" altLang="ko-KR" sz="2800" b="1" dirty="0">
                <a:solidFill>
                  <a:prstClr val="black"/>
                </a:solidFill>
              </a:rPr>
              <a:t>(3) </a:t>
            </a:r>
            <a:r>
              <a:rPr lang="en-US" altLang="ko-KR" sz="2800" b="1" dirty="0" err="1">
                <a:solidFill>
                  <a:prstClr val="black"/>
                </a:solidFill>
              </a:rPr>
              <a:t>Data.h</a:t>
            </a:r>
            <a:r>
              <a:rPr lang="en-US" altLang="ko-KR" sz="2800" b="1" dirty="0">
                <a:solidFill>
                  <a:prstClr val="black"/>
                </a:solidFill>
              </a:rPr>
              <a:t> (.</a:t>
            </a:r>
            <a:r>
              <a:rPr lang="en-US" altLang="ko-KR" sz="2800" b="1" dirty="0" err="1">
                <a:solidFill>
                  <a:prstClr val="black"/>
                </a:solidFill>
              </a:rPr>
              <a:t>cpp</a:t>
            </a:r>
            <a:r>
              <a:rPr lang="en-US" altLang="ko-KR" sz="2800" b="1" dirty="0">
                <a:solidFill>
                  <a:prstClr val="black"/>
                </a:solidFill>
              </a:rPr>
              <a:t>)</a:t>
            </a:r>
          </a:p>
          <a:p>
            <a:pPr lvl="0" algn="just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</a:rPr>
              <a:t>  1) </a:t>
            </a:r>
            <a:r>
              <a:rPr lang="ko-KR" altLang="en-US" sz="2400" b="1" dirty="0">
                <a:solidFill>
                  <a:prstClr val="black"/>
                </a:solidFill>
              </a:rPr>
              <a:t>변수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변수 </a:t>
            </a:r>
            <a:r>
              <a:rPr lang="en-US" altLang="ko-KR" sz="3600" b="1" kern="0" dirty="0">
                <a:solidFill>
                  <a:srgbClr val="262B35"/>
                </a:solidFill>
              </a:rPr>
              <a:t>/ </a:t>
            </a:r>
            <a:r>
              <a:rPr lang="ko-KR" altLang="en-US" sz="3600" b="1" kern="0" dirty="0">
                <a:solidFill>
                  <a:srgbClr val="262B35"/>
                </a:solidFill>
              </a:rPr>
              <a:t>메소드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266718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3A4036-6DFE-4CE7-92AF-0AAE10C6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175119"/>
              </p:ext>
            </p:extLst>
          </p:nvPr>
        </p:nvGraphicFramePr>
        <p:xfrm>
          <a:off x="1784838" y="2233482"/>
          <a:ext cx="9913232" cy="3887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539">
                  <a:extLst>
                    <a:ext uri="{9D8B030D-6E8A-4147-A177-3AD203B41FA5}">
                      <a16:colId xmlns:a16="http://schemas.microsoft.com/office/drawing/2014/main" val="1043191062"/>
                    </a:ext>
                  </a:extLst>
                </a:gridCol>
                <a:gridCol w="7099693">
                  <a:extLst>
                    <a:ext uri="{9D8B030D-6E8A-4147-A177-3AD203B41FA5}">
                      <a16:colId xmlns:a16="http://schemas.microsoft.com/office/drawing/2014/main" val="1694387103"/>
                    </a:ext>
                  </a:extLst>
                </a:gridCol>
              </a:tblGrid>
              <a:tr h="478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역할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85507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vector&lt;Material&gt;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materialCategory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재료 종류를 저장한 벡터로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 벡터의 요소들을 계속적으로 복사하여 제품을 생산한다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4963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vector&lt;Product&gt;* categoryArray[5];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모든 카테고리들의 포인터들을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담아놓은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배열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986234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vector&lt;Product&gt;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burgerCategory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버거의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종류들을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담아놓은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벡터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*</a:t>
                      </a:r>
                      <a:r>
                        <a:rPr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categoryArray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[0]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와 같다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29363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vector&lt;Product&gt;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sideCategory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사이드 메뉴의 종류들을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담아놓은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벡터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*</a:t>
                      </a:r>
                      <a:r>
                        <a:rPr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categoryArray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[1]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와 같다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490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356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변수 </a:t>
            </a:r>
            <a:r>
              <a:rPr lang="en-US" altLang="ko-KR" sz="3600" b="1" kern="0" dirty="0">
                <a:solidFill>
                  <a:srgbClr val="262B35"/>
                </a:solidFill>
              </a:rPr>
              <a:t>/ </a:t>
            </a:r>
            <a:r>
              <a:rPr lang="ko-KR" altLang="en-US" sz="3600" b="1" kern="0" dirty="0">
                <a:solidFill>
                  <a:srgbClr val="262B35"/>
                </a:solidFill>
              </a:rPr>
              <a:t>메소드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148598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3A4036-6DFE-4CE7-92AF-0AAE10C6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728274"/>
              </p:ext>
            </p:extLst>
          </p:nvPr>
        </p:nvGraphicFramePr>
        <p:xfrm>
          <a:off x="1784838" y="1222609"/>
          <a:ext cx="9913232" cy="4740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4216">
                  <a:extLst>
                    <a:ext uri="{9D8B030D-6E8A-4147-A177-3AD203B41FA5}">
                      <a16:colId xmlns:a16="http://schemas.microsoft.com/office/drawing/2014/main" val="1043191062"/>
                    </a:ext>
                  </a:extLst>
                </a:gridCol>
                <a:gridCol w="6959016">
                  <a:extLst>
                    <a:ext uri="{9D8B030D-6E8A-4147-A177-3AD203B41FA5}">
                      <a16:colId xmlns:a16="http://schemas.microsoft.com/office/drawing/2014/main" val="1694387103"/>
                    </a:ext>
                  </a:extLst>
                </a:gridCol>
              </a:tblGrid>
              <a:tr h="478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역할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85507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vector&lt;Product&gt;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dessertCategory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디저트의 종류들을 담아놓은 벡터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*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categoryArray[2]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와 같다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4963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vector&lt;Product&gt;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drinkCategory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음료의 종류들을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담아놓은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벡터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*</a:t>
                      </a:r>
                      <a:r>
                        <a:rPr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categoryArray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[3]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와 같다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034010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vector&lt;Product&gt; addmaterialCategory;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추가 재료의 종류들을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담아놓은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벡터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*</a:t>
                      </a:r>
                      <a:r>
                        <a:rPr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categoryArray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[4]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와 같다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310618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vector&lt;Product&gt; currentCart;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현재 담고 있는 카트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764632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vector&lt;vector&lt;Product&gt;&gt;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cartList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지금까지 담은 모든 카트 목록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797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260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91044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</a:rPr>
              <a:t>  </a:t>
            </a:r>
          </a:p>
          <a:p>
            <a:pPr lvl="0" algn="just">
              <a:lnSpc>
                <a:spcPct val="140000"/>
              </a:lnSpc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endParaRPr lang="en-US" altLang="ko-KR" sz="4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변수 </a:t>
            </a:r>
            <a:r>
              <a:rPr lang="en-US" altLang="ko-KR" sz="3600" b="1" kern="0" dirty="0">
                <a:solidFill>
                  <a:srgbClr val="262B35"/>
                </a:solidFill>
              </a:rPr>
              <a:t>/ </a:t>
            </a:r>
            <a:r>
              <a:rPr lang="ko-KR" altLang="en-US" sz="3600" b="1" kern="0" dirty="0">
                <a:solidFill>
                  <a:srgbClr val="262B35"/>
                </a:solidFill>
              </a:rPr>
              <a:t>메소드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278748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3A4036-6DFE-4CE7-92AF-0AAE10C6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551614"/>
              </p:ext>
            </p:extLst>
          </p:nvPr>
        </p:nvGraphicFramePr>
        <p:xfrm>
          <a:off x="1784838" y="1133789"/>
          <a:ext cx="9913232" cy="5297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5424">
                  <a:extLst>
                    <a:ext uri="{9D8B030D-6E8A-4147-A177-3AD203B41FA5}">
                      <a16:colId xmlns:a16="http://schemas.microsoft.com/office/drawing/2014/main" val="1043191062"/>
                    </a:ext>
                  </a:extLst>
                </a:gridCol>
                <a:gridCol w="6967808">
                  <a:extLst>
                    <a:ext uri="{9D8B030D-6E8A-4147-A177-3AD203B41FA5}">
                      <a16:colId xmlns:a16="http://schemas.microsoft.com/office/drawing/2014/main" val="1694387103"/>
                    </a:ext>
                  </a:extLst>
                </a:gridCol>
              </a:tblGrid>
              <a:tr h="478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역할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85507"/>
                  </a:ext>
                </a:extLst>
              </a:tr>
              <a:tr h="1770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vector&lt;Product&gt;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currentCart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현재 사이클의 카트 하나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998767"/>
                  </a:ext>
                </a:extLst>
              </a:tr>
              <a:tr h="827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vector&lt;vector&lt;Product&gt;&gt;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cartList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현재 담겨 있는 모든 카트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41341"/>
                  </a:ext>
                </a:extLst>
              </a:tr>
              <a:tr h="5569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vector&lt;string&gt; save;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통계 구할 때 사용할 벡터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한 줄의 정보를 저장한다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110171"/>
                  </a:ext>
                </a:extLst>
              </a:tr>
              <a:tr h="248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vector&lt; vector&lt;string&gt;&gt;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saveList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통계 구할 때 사용할 벡터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줄 하나 하나를 저장한다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33988"/>
                  </a:ext>
                </a:extLst>
              </a:tr>
              <a:tr h="1654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vector&lt; vector&lt;string&gt;&gt;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time_match_List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시간대별 매출 현황 검색할 때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입력한 시간 사이에 있는 제품 리스트를 저장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83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vector&lt;string&gt;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time_match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시간대별 매출 현황 검색할 때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제품 정보의 저장 단위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6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35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7">
            <a:extLst>
              <a:ext uri="{FF2B5EF4-FFF2-40B4-BE49-F238E27FC236}">
                <a16:creationId xmlns:a16="http://schemas.microsoft.com/office/drawing/2014/main" id="{7A637253-6C33-46CA-AB52-7C1F9A421099}"/>
              </a:ext>
            </a:extLst>
          </p:cNvPr>
          <p:cNvSpPr/>
          <p:nvPr/>
        </p:nvSpPr>
        <p:spPr>
          <a:xfrm>
            <a:off x="1391044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</a:rPr>
              <a:t>  </a:t>
            </a:r>
          </a:p>
          <a:p>
            <a:pPr lvl="0" algn="just">
              <a:lnSpc>
                <a:spcPct val="140000"/>
              </a:lnSpc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endParaRPr lang="en-US" altLang="ko-KR" sz="4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변수 </a:t>
            </a:r>
            <a:r>
              <a:rPr lang="en-US" altLang="ko-KR" sz="3600" b="1" kern="0" dirty="0">
                <a:solidFill>
                  <a:srgbClr val="262B35"/>
                </a:solidFill>
              </a:rPr>
              <a:t>/ </a:t>
            </a:r>
            <a:r>
              <a:rPr lang="ko-KR" altLang="en-US" sz="3600" b="1" kern="0" dirty="0">
                <a:solidFill>
                  <a:srgbClr val="262B35"/>
                </a:solidFill>
              </a:rPr>
              <a:t>메소드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3A4036-6DFE-4CE7-92AF-0AAE10C6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432821"/>
              </p:ext>
            </p:extLst>
          </p:nvPr>
        </p:nvGraphicFramePr>
        <p:xfrm>
          <a:off x="1784838" y="1133789"/>
          <a:ext cx="9913232" cy="3723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539">
                  <a:extLst>
                    <a:ext uri="{9D8B030D-6E8A-4147-A177-3AD203B41FA5}">
                      <a16:colId xmlns:a16="http://schemas.microsoft.com/office/drawing/2014/main" val="1043191062"/>
                    </a:ext>
                  </a:extLst>
                </a:gridCol>
                <a:gridCol w="7099693">
                  <a:extLst>
                    <a:ext uri="{9D8B030D-6E8A-4147-A177-3AD203B41FA5}">
                      <a16:colId xmlns:a16="http://schemas.microsoft.com/office/drawing/2014/main" val="1694387103"/>
                    </a:ext>
                  </a:extLst>
                </a:gridCol>
              </a:tblGrid>
              <a:tr h="478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역할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85507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for_here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매장 주문 횟수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05649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 to_go;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포장 주문 횟수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57967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total_sales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총 매출액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4963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from_time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시간대별 검색에서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from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에 해당 되는 </a:t>
                      </a:r>
                      <a:r>
                        <a:rPr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time_t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값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164602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to_time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시간대별 검색에서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to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에 해당 되는 </a:t>
                      </a:r>
                      <a:r>
                        <a:rPr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time_t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값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298912"/>
                  </a:ext>
                </a:extLst>
              </a:tr>
              <a:tr h="8541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interval_time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시간대별 검색에서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from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와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to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의 차이에 해당되는 </a:t>
                      </a:r>
                      <a:r>
                        <a:rPr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time_t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값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분당 매출액 계산 시 사용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7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100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</a:rPr>
              <a:t>  2) </a:t>
            </a:r>
            <a:r>
              <a:rPr lang="ko-KR" altLang="en-US" sz="2400" b="1" dirty="0">
                <a:solidFill>
                  <a:prstClr val="black"/>
                </a:solidFill>
              </a:rPr>
              <a:t>메소드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변수 </a:t>
            </a:r>
            <a:r>
              <a:rPr lang="en-US" altLang="ko-KR" sz="3600" b="1" kern="0" dirty="0">
                <a:solidFill>
                  <a:srgbClr val="262B35"/>
                </a:solidFill>
              </a:rPr>
              <a:t>/ </a:t>
            </a:r>
            <a:r>
              <a:rPr lang="ko-KR" altLang="en-US" sz="3600" b="1" kern="0" dirty="0">
                <a:solidFill>
                  <a:srgbClr val="262B35"/>
                </a:solidFill>
              </a:rPr>
              <a:t>메소드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202CDDC-8C89-43E7-9A49-D6D42D120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92192"/>
              </p:ext>
            </p:extLst>
          </p:nvPr>
        </p:nvGraphicFramePr>
        <p:xfrm>
          <a:off x="1784838" y="1635121"/>
          <a:ext cx="9913232" cy="449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1662">
                  <a:extLst>
                    <a:ext uri="{9D8B030D-6E8A-4147-A177-3AD203B41FA5}">
                      <a16:colId xmlns:a16="http://schemas.microsoft.com/office/drawing/2014/main" val="1043191062"/>
                    </a:ext>
                  </a:extLst>
                </a:gridCol>
                <a:gridCol w="5411570">
                  <a:extLst>
                    <a:ext uri="{9D8B030D-6E8A-4147-A177-3AD203B41FA5}">
                      <a16:colId xmlns:a16="http://schemas.microsoft.com/office/drawing/2014/main" val="1694387103"/>
                    </a:ext>
                  </a:extLst>
                </a:gridCol>
              </a:tblGrid>
              <a:tr h="478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역할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85507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void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initalize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각종 변수 파일로부터 초기화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05649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void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addDefaultMaterial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(vector&lt;Material&gt;&amp;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materialList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vector&lt;Material&gt; list);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가지 재료들을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버거에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기본적으로 추가해주는 메소드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493488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void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sales_update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매출액 업데이트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4963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void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get_info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판매된 제품들의 정보들을 받아와 벡터에 저장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927234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vector&lt; vector&lt;string&gt;&gt;*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find_time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(vector&lt;int&gt;&amp;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time_from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vector&lt;int&gt;&amp;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time_to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시간대별 검색 시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관리자가 입력한 시간 사이에 판매된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제품들만 넣어 놓은 벡터를 리턴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49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860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변수 </a:t>
            </a:r>
            <a:r>
              <a:rPr lang="en-US" altLang="ko-KR" sz="3600" b="1" kern="0" dirty="0">
                <a:solidFill>
                  <a:srgbClr val="262B35"/>
                </a:solidFill>
              </a:rPr>
              <a:t>/ </a:t>
            </a:r>
            <a:r>
              <a:rPr lang="ko-KR" altLang="en-US" sz="3600" b="1" kern="0" dirty="0">
                <a:solidFill>
                  <a:srgbClr val="262B35"/>
                </a:solidFill>
              </a:rPr>
              <a:t>메소드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202CDDC-8C89-43E7-9A49-D6D42D120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27579"/>
              </p:ext>
            </p:extLst>
          </p:nvPr>
        </p:nvGraphicFramePr>
        <p:xfrm>
          <a:off x="1784838" y="1181250"/>
          <a:ext cx="9987575" cy="2661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690">
                  <a:extLst>
                    <a:ext uri="{9D8B030D-6E8A-4147-A177-3AD203B41FA5}">
                      <a16:colId xmlns:a16="http://schemas.microsoft.com/office/drawing/2014/main" val="1043191062"/>
                    </a:ext>
                  </a:extLst>
                </a:gridCol>
                <a:gridCol w="6879885">
                  <a:extLst>
                    <a:ext uri="{9D8B030D-6E8A-4147-A177-3AD203B41FA5}">
                      <a16:colId xmlns:a16="http://schemas.microsoft.com/office/drawing/2014/main" val="1694387103"/>
                    </a:ext>
                  </a:extLst>
                </a:gridCol>
              </a:tblGrid>
              <a:tr h="478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역할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85507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 get_total_sale_txt();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총 매출액 계산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05649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get_count_product_sale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(string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productname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해당 제품이 총 몇 개 팔렸는지 계산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493488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get_total_sale_intime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시간대별 검색 시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해당 시간대의 총 매출액 계산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49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A06DACC-42DF-4F93-8C10-25411E02C417}"/>
              </a:ext>
            </a:extLst>
          </p:cNvPr>
          <p:cNvSpPr txBox="1"/>
          <p:nvPr/>
        </p:nvSpPr>
        <p:spPr>
          <a:xfrm>
            <a:off x="1784838" y="6032135"/>
            <a:ext cx="281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* Getter/Setter </a:t>
            </a:r>
            <a:r>
              <a:rPr lang="ko-KR" altLang="en-US" dirty="0">
                <a:latin typeface="Abadi" panose="020B0604020104020204" pitchFamily="34" charset="0"/>
              </a:rPr>
              <a:t>생략</a:t>
            </a:r>
          </a:p>
        </p:txBody>
      </p:sp>
    </p:spTree>
    <p:extLst>
      <p:ext uri="{BB962C8B-B14F-4D97-AF65-F5344CB8AC3E}">
        <p14:creationId xmlns:p14="http://schemas.microsoft.com/office/powerpoint/2010/main" val="127108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r>
              <a:rPr lang="en-US" altLang="ko-KR" sz="2800" b="1" dirty="0">
                <a:solidFill>
                  <a:prstClr val="black"/>
                </a:solidFill>
              </a:rPr>
              <a:t>(4) </a:t>
            </a:r>
            <a:r>
              <a:rPr lang="en-US" altLang="ko-KR" sz="2800" b="1" dirty="0" err="1">
                <a:solidFill>
                  <a:prstClr val="black"/>
                </a:solidFill>
              </a:rPr>
              <a:t>ConsoleView.h</a:t>
            </a:r>
            <a:r>
              <a:rPr lang="en-US" altLang="ko-KR" sz="2800" b="1" dirty="0">
                <a:solidFill>
                  <a:prstClr val="black"/>
                </a:solidFill>
              </a:rPr>
              <a:t> (.</a:t>
            </a:r>
            <a:r>
              <a:rPr lang="en-US" altLang="ko-KR" sz="2800" b="1" dirty="0" err="1">
                <a:solidFill>
                  <a:prstClr val="black"/>
                </a:solidFill>
              </a:rPr>
              <a:t>cpp</a:t>
            </a:r>
            <a:r>
              <a:rPr lang="en-US" altLang="ko-KR" sz="2800" b="1" dirty="0">
                <a:solidFill>
                  <a:prstClr val="black"/>
                </a:solidFill>
              </a:rPr>
              <a:t>)</a:t>
            </a:r>
          </a:p>
          <a:p>
            <a:pPr lvl="0" algn="just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</a:rPr>
              <a:t>  1) </a:t>
            </a:r>
            <a:r>
              <a:rPr lang="ko-KR" altLang="en-US" sz="2400" b="1" dirty="0">
                <a:solidFill>
                  <a:prstClr val="black"/>
                </a:solidFill>
              </a:rPr>
              <a:t>변수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변수 </a:t>
            </a:r>
            <a:r>
              <a:rPr lang="en-US" altLang="ko-KR" sz="3600" b="1" kern="0" dirty="0">
                <a:solidFill>
                  <a:srgbClr val="262B35"/>
                </a:solidFill>
              </a:rPr>
              <a:t>/ </a:t>
            </a:r>
            <a:r>
              <a:rPr lang="ko-KR" altLang="en-US" sz="3600" b="1" kern="0" dirty="0">
                <a:solidFill>
                  <a:srgbClr val="262B35"/>
                </a:solidFill>
              </a:rPr>
              <a:t>메소드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605673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3A4036-6DFE-4CE7-92AF-0AAE10C6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433780"/>
              </p:ext>
            </p:extLst>
          </p:nvPr>
        </p:nvGraphicFramePr>
        <p:xfrm>
          <a:off x="1784838" y="2163144"/>
          <a:ext cx="9913232" cy="4303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539">
                  <a:extLst>
                    <a:ext uri="{9D8B030D-6E8A-4147-A177-3AD203B41FA5}">
                      <a16:colId xmlns:a16="http://schemas.microsoft.com/office/drawing/2014/main" val="1043191062"/>
                    </a:ext>
                  </a:extLst>
                </a:gridCol>
                <a:gridCol w="7099693">
                  <a:extLst>
                    <a:ext uri="{9D8B030D-6E8A-4147-A177-3AD203B41FA5}">
                      <a16:colId xmlns:a16="http://schemas.microsoft.com/office/drawing/2014/main" val="1694387103"/>
                    </a:ext>
                  </a:extLst>
                </a:gridCol>
              </a:tblGrid>
              <a:tr h="478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역할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85507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char input = '0';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최근에 입력한 선택지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4963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 page = 0;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UI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페이지 넘버 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986234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boolean burger = false;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버거 카테고리를 선택했는지 여부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29363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boolean side = false;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사이드 카테고리를 선택했는지 여부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490633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boolean drink = false;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음료 카테고리를 선택했는지 여부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821439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char comboAndSet;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콤보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세트 중 최근에 선택한 것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675553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char option;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최근에 선택한 카테고리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643936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 incresedCartSize = 0;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입력시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늘어나는 카트 사이즈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26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1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1101392" y="1116905"/>
            <a:ext cx="6412870" cy="1116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5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5BBF49C2-06E2-F849-84D8-8D047F9F0202}"/>
              </a:ext>
            </a:extLst>
          </p:cNvPr>
          <p:cNvCxnSpPr/>
          <p:nvPr/>
        </p:nvCxnSpPr>
        <p:spPr>
          <a:xfrm>
            <a:off x="1101392" y="2032178"/>
            <a:ext cx="8474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925B59-F1CC-B041-A14E-2C3BED17180C}"/>
              </a:ext>
            </a:extLst>
          </p:cNvPr>
          <p:cNvSpPr txBox="1"/>
          <p:nvPr/>
        </p:nvSpPr>
        <p:spPr>
          <a:xfrm>
            <a:off x="1357233" y="2254096"/>
            <a:ext cx="9097255" cy="51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b="1" dirty="0"/>
              <a:t>요구사항</a:t>
            </a:r>
            <a:endParaRPr kumimoji="1" lang="en-US" altLang="ko-KR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b="1" dirty="0"/>
              <a:t>객체 관계도</a:t>
            </a:r>
            <a:endParaRPr kumimoji="1" lang="en-US" altLang="ko-KR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UI </a:t>
            </a:r>
            <a:r>
              <a:rPr kumimoji="1" lang="ko-KR" altLang="en-US" sz="2000" b="1" dirty="0"/>
              <a:t>순서도</a:t>
            </a:r>
            <a:endParaRPr kumimoji="1" lang="en-US" altLang="ko-KR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b="1" dirty="0"/>
              <a:t>변수</a:t>
            </a:r>
            <a:r>
              <a:rPr kumimoji="1" lang="en-US" altLang="ko-KR" sz="2000" b="1" dirty="0"/>
              <a:t> / </a:t>
            </a:r>
            <a:r>
              <a:rPr kumimoji="1" lang="ko-KR" altLang="en-US" sz="2000" b="1" dirty="0"/>
              <a:t>메소드</a:t>
            </a:r>
            <a:endParaRPr kumimoji="1" lang="en-US" altLang="ko-KR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b="1" dirty="0"/>
              <a:t>파일 입출력</a:t>
            </a:r>
            <a:endParaRPr kumimoji="1" lang="en-US" altLang="ko-KR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b="1" dirty="0"/>
              <a:t>고민한 점 </a:t>
            </a:r>
            <a:r>
              <a:rPr kumimoji="1" lang="en-US" altLang="ko-KR" sz="2000" b="1" dirty="0"/>
              <a:t>/ </a:t>
            </a:r>
            <a:r>
              <a:rPr kumimoji="1" lang="ko-KR" altLang="en-US" sz="2000" b="1" dirty="0"/>
              <a:t>강점</a:t>
            </a:r>
            <a:endParaRPr kumimoji="1" lang="en-US" altLang="ko-KR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b="1" dirty="0"/>
              <a:t>시연</a:t>
            </a:r>
            <a:endParaRPr kumimoji="1" lang="en-US" altLang="ko-KR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2000" b="1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7232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</a:rPr>
              <a:t>  2) </a:t>
            </a:r>
            <a:r>
              <a:rPr lang="ko-KR" altLang="en-US" sz="2400" b="1" dirty="0">
                <a:solidFill>
                  <a:prstClr val="black"/>
                </a:solidFill>
              </a:rPr>
              <a:t>메소드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변수 </a:t>
            </a:r>
            <a:r>
              <a:rPr lang="en-US" altLang="ko-KR" sz="3600" b="1" kern="0" dirty="0">
                <a:solidFill>
                  <a:srgbClr val="262B35"/>
                </a:solidFill>
              </a:rPr>
              <a:t>/ </a:t>
            </a:r>
            <a:r>
              <a:rPr lang="ko-KR" altLang="en-US" sz="3600" b="1" kern="0" dirty="0">
                <a:solidFill>
                  <a:srgbClr val="262B35"/>
                </a:solidFill>
              </a:rPr>
              <a:t>메소드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18198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3A4036-6DFE-4CE7-92AF-0AAE10C6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85827"/>
              </p:ext>
            </p:extLst>
          </p:nvPr>
        </p:nvGraphicFramePr>
        <p:xfrm>
          <a:off x="1784838" y="1705581"/>
          <a:ext cx="9913232" cy="4303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val="1043191062"/>
                    </a:ext>
                  </a:extLst>
                </a:gridCol>
                <a:gridCol w="6369932">
                  <a:extLst>
                    <a:ext uri="{9D8B030D-6E8A-4147-A177-3AD203B41FA5}">
                      <a16:colId xmlns:a16="http://schemas.microsoft.com/office/drawing/2014/main" val="1694387103"/>
                    </a:ext>
                  </a:extLst>
                </a:gridCol>
              </a:tblGrid>
              <a:tr h="478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역할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85507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void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gotoxy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(short x, short y);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콘솔의 커서를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(x,y)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로 이동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05649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void showUI();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UI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사이클 최초 시작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82137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 userUI0();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초기화면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&amp;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카테고리 선택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&amp;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카트 삭제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&amp;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결제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816619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 userUI1();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제품 선택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372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 userUI2();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구성 선택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단품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콤보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세트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76612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 userUI3();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재료 선택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677729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 userUI4();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사이드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음료 변경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&amp;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카트 담기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4963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userUI5();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카트 확인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05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361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</a:rPr>
              <a:t>  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변수 </a:t>
            </a:r>
            <a:r>
              <a:rPr lang="en-US" altLang="ko-KR" sz="3600" b="1" kern="0" dirty="0">
                <a:solidFill>
                  <a:srgbClr val="262B35"/>
                </a:solidFill>
              </a:rPr>
              <a:t>/ </a:t>
            </a:r>
            <a:r>
              <a:rPr lang="ko-KR" altLang="en-US" sz="3600" b="1" kern="0" dirty="0">
                <a:solidFill>
                  <a:srgbClr val="262B35"/>
                </a:solidFill>
              </a:rPr>
              <a:t>메소드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649844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3A4036-6DFE-4CE7-92AF-0AAE10C6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25473"/>
              </p:ext>
            </p:extLst>
          </p:nvPr>
        </p:nvGraphicFramePr>
        <p:xfrm>
          <a:off x="1784838" y="1281577"/>
          <a:ext cx="9913232" cy="478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539">
                  <a:extLst>
                    <a:ext uri="{9D8B030D-6E8A-4147-A177-3AD203B41FA5}">
                      <a16:colId xmlns:a16="http://schemas.microsoft.com/office/drawing/2014/main" val="1043191062"/>
                    </a:ext>
                  </a:extLst>
                </a:gridCol>
                <a:gridCol w="7099693">
                  <a:extLst>
                    <a:ext uri="{9D8B030D-6E8A-4147-A177-3AD203B41FA5}">
                      <a16:colId xmlns:a16="http://schemas.microsoft.com/office/drawing/2014/main" val="1694387103"/>
                    </a:ext>
                  </a:extLst>
                </a:gridCol>
              </a:tblGrid>
              <a:tr h="478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역할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85507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 userUI6();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매장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포장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&amp;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최종 결제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05649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 helpUI();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도움말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82137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 adminUI0();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관리자 모드 초기화면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816619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 adminUI1();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신제품 추가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372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 adminUI2();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기존 제품 삭제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76612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 adminUI3();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재고 입력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677729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 adminUI4();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통계 자료 조회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4963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void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line_clear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콘솔 상에서 한 줄 제거 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29000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void console_clear();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콘솔 전체 제거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485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764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</a:rPr>
              <a:t>  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변수 </a:t>
            </a:r>
            <a:r>
              <a:rPr lang="en-US" altLang="ko-KR" sz="3600" b="1" kern="0" dirty="0">
                <a:solidFill>
                  <a:srgbClr val="262B35"/>
                </a:solidFill>
              </a:rPr>
              <a:t>/ </a:t>
            </a:r>
            <a:r>
              <a:rPr lang="ko-KR" altLang="en-US" sz="3600" b="1" kern="0" dirty="0">
                <a:solidFill>
                  <a:srgbClr val="262B35"/>
                </a:solidFill>
              </a:rPr>
              <a:t>메소드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796146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3A4036-6DFE-4CE7-92AF-0AAE10C6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98922"/>
              </p:ext>
            </p:extLst>
          </p:nvPr>
        </p:nvGraphicFramePr>
        <p:xfrm>
          <a:off x="1784838" y="1252421"/>
          <a:ext cx="9913232" cy="447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2916">
                  <a:extLst>
                    <a:ext uri="{9D8B030D-6E8A-4147-A177-3AD203B41FA5}">
                      <a16:colId xmlns:a16="http://schemas.microsoft.com/office/drawing/2014/main" val="1043191062"/>
                    </a:ext>
                  </a:extLst>
                </a:gridCol>
                <a:gridCol w="5930316">
                  <a:extLst>
                    <a:ext uri="{9D8B030D-6E8A-4147-A177-3AD203B41FA5}">
                      <a16:colId xmlns:a16="http://schemas.microsoft.com/office/drawing/2014/main" val="1694387103"/>
                    </a:ext>
                  </a:extLst>
                </a:gridCol>
              </a:tblGrid>
              <a:tr h="478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이름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역할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85507"/>
                  </a:ext>
                </a:extLst>
              </a:tr>
              <a:tr h="4262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void print_all_elements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(vector&lt;Product&gt;&amp; list);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list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의 요소들을 출력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05649"/>
                  </a:ext>
                </a:extLst>
              </a:tr>
              <a:tr h="4267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print_carts_elements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(vector&lt;Product&gt;&amp; list);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카트 속에 들어 있는 제품 목록 출력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565987"/>
                  </a:ext>
                </a:extLst>
              </a:tr>
              <a:tr h="4267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print_total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(vector&lt;vector&lt;Product&gt;&gt;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cartList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칼로리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가격 표시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298985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void border_above();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UI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테두리 그리기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82137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void border_bottom();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UI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테두리 그리기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816619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void inputs();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사용자 입력 받아서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input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변수에 대입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3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F88447-962B-46D9-8F9F-EC0C540FB0A9}"/>
              </a:ext>
            </a:extLst>
          </p:cNvPr>
          <p:cNvSpPr txBox="1"/>
          <p:nvPr/>
        </p:nvSpPr>
        <p:spPr>
          <a:xfrm>
            <a:off x="1776046" y="6078759"/>
            <a:ext cx="281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* Getter/Setter </a:t>
            </a:r>
            <a:r>
              <a:rPr lang="ko-KR" altLang="en-US" dirty="0">
                <a:latin typeface="Abadi" panose="020B0604020104020204" pitchFamily="34" charset="0"/>
              </a:rPr>
              <a:t>생략</a:t>
            </a:r>
          </a:p>
        </p:txBody>
      </p:sp>
    </p:spTree>
    <p:extLst>
      <p:ext uri="{BB962C8B-B14F-4D97-AF65-F5344CB8AC3E}">
        <p14:creationId xmlns:p14="http://schemas.microsoft.com/office/powerpoint/2010/main" val="3489361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r>
              <a:rPr lang="en-US" altLang="ko-KR" sz="2800" b="1" dirty="0">
                <a:solidFill>
                  <a:prstClr val="black"/>
                </a:solidFill>
              </a:rPr>
              <a:t>(5) </a:t>
            </a:r>
            <a:r>
              <a:rPr lang="en-US" altLang="ko-KR" sz="2800" b="1" dirty="0" err="1">
                <a:solidFill>
                  <a:prstClr val="black"/>
                </a:solidFill>
              </a:rPr>
              <a:t>FileManager.h</a:t>
            </a:r>
            <a:r>
              <a:rPr lang="en-US" altLang="ko-KR" sz="2800" b="1" dirty="0">
                <a:solidFill>
                  <a:prstClr val="black"/>
                </a:solidFill>
              </a:rPr>
              <a:t> (.</a:t>
            </a:r>
            <a:r>
              <a:rPr lang="en-US" altLang="ko-KR" sz="2800" b="1" dirty="0" err="1">
                <a:solidFill>
                  <a:prstClr val="black"/>
                </a:solidFill>
              </a:rPr>
              <a:t>cpp</a:t>
            </a:r>
            <a:r>
              <a:rPr lang="en-US" altLang="ko-KR" sz="2800" b="1" dirty="0">
                <a:solidFill>
                  <a:prstClr val="black"/>
                </a:solidFill>
              </a:rPr>
              <a:t>)</a:t>
            </a:r>
          </a:p>
          <a:p>
            <a:pPr lvl="0" algn="just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</a:rPr>
              <a:t>  1) </a:t>
            </a:r>
            <a:r>
              <a:rPr lang="ko-KR" altLang="en-US" sz="2400" b="1" dirty="0">
                <a:solidFill>
                  <a:prstClr val="black"/>
                </a:solidFill>
              </a:rPr>
              <a:t>메소드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변수 </a:t>
            </a:r>
            <a:r>
              <a:rPr lang="en-US" altLang="ko-KR" sz="3600" b="1" kern="0" dirty="0">
                <a:solidFill>
                  <a:srgbClr val="262B35"/>
                </a:solidFill>
              </a:rPr>
              <a:t>/ </a:t>
            </a:r>
            <a:r>
              <a:rPr lang="ko-KR" altLang="en-US" sz="3600" b="1" kern="0" dirty="0">
                <a:solidFill>
                  <a:srgbClr val="262B35"/>
                </a:solidFill>
              </a:rPr>
              <a:t>메소드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90749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3A4036-6DFE-4CE7-92AF-0AAE10C6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21339"/>
              </p:ext>
            </p:extLst>
          </p:nvPr>
        </p:nvGraphicFramePr>
        <p:xfrm>
          <a:off x="1784838" y="2084013"/>
          <a:ext cx="9913232" cy="443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624">
                  <a:extLst>
                    <a:ext uri="{9D8B030D-6E8A-4147-A177-3AD203B41FA5}">
                      <a16:colId xmlns:a16="http://schemas.microsoft.com/office/drawing/2014/main" val="1043191062"/>
                    </a:ext>
                  </a:extLst>
                </a:gridCol>
                <a:gridCol w="6510608">
                  <a:extLst>
                    <a:ext uri="{9D8B030D-6E8A-4147-A177-3AD203B41FA5}">
                      <a16:colId xmlns:a16="http://schemas.microsoft.com/office/drawing/2014/main" val="1694387103"/>
                    </a:ext>
                  </a:extLst>
                </a:gridCol>
              </a:tblGrid>
              <a:tr h="478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역할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85507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void open(string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fileName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파일 열기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4963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void write(string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fileName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string content);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파일에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content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내용을 씀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986234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void close();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파일 닫기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29363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countLines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(string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fileName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파일이 총 몇 줄인지 리턴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490633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string* tokenize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(string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fileName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int line,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size_t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array_size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파일의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line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번째 줄을 ‘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_’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를 기준으로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tokenize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해서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array_size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크기의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string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배열에 저장한 뒤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string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배열을 리턴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82143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D922B23A-9C71-4293-8964-A85B72E5D6B3}"/>
              </a:ext>
            </a:extLst>
          </p:cNvPr>
          <p:cNvGrpSpPr/>
          <p:nvPr/>
        </p:nvGrpSpPr>
        <p:grpSpPr>
          <a:xfrm>
            <a:off x="914400" y="1447129"/>
            <a:ext cx="3748783" cy="3963742"/>
            <a:chOff x="1382251" y="816365"/>
            <a:chExt cx="2820472" cy="2982201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B1D37EE-B0C0-4D2B-88E3-673CED99C596}"/>
                </a:ext>
              </a:extLst>
            </p:cNvPr>
            <p:cNvSpPr/>
            <p:nvPr/>
          </p:nvSpPr>
          <p:spPr>
            <a:xfrm>
              <a:off x="1382251" y="816365"/>
              <a:ext cx="2820472" cy="2982201"/>
            </a:xfrm>
            <a:prstGeom prst="roundRect">
              <a:avLst>
                <a:gd name="adj" fmla="val 413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F621E28-A19E-48F3-9330-E0B879F520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674"/>
            <a:stretch/>
          </p:blipFill>
          <p:spPr>
            <a:xfrm>
              <a:off x="1596822" y="1049485"/>
              <a:ext cx="2370819" cy="2530783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9F61B2-71D4-4D23-B1B3-92681664357C}"/>
              </a:ext>
            </a:extLst>
          </p:cNvPr>
          <p:cNvGrpSpPr/>
          <p:nvPr/>
        </p:nvGrpSpPr>
        <p:grpSpPr>
          <a:xfrm>
            <a:off x="5246261" y="2714848"/>
            <a:ext cx="6601617" cy="1426330"/>
            <a:chOff x="5246261" y="2714848"/>
            <a:chExt cx="6601617" cy="142633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F399156-75AD-4ABD-BD64-4EB06FEDB7C0}"/>
                </a:ext>
              </a:extLst>
            </p:cNvPr>
            <p:cNvSpPr/>
            <p:nvPr/>
          </p:nvSpPr>
          <p:spPr>
            <a:xfrm>
              <a:off x="5246261" y="2714848"/>
              <a:ext cx="6601617" cy="1426330"/>
            </a:xfrm>
            <a:prstGeom prst="roundRect">
              <a:avLst>
                <a:gd name="adj" fmla="val 9806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E1DCE13-A238-4139-9E58-52D3FE1F3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0849" y="2898586"/>
              <a:ext cx="6195839" cy="1060827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A8F775E-BD7A-402A-A977-6C470B63E0ED}"/>
                </a:ext>
              </a:extLst>
            </p:cNvPr>
            <p:cNvSpPr/>
            <p:nvPr/>
          </p:nvSpPr>
          <p:spPr>
            <a:xfrm>
              <a:off x="7711273" y="3166561"/>
              <a:ext cx="588665" cy="56137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471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변수 </a:t>
            </a:r>
            <a:r>
              <a:rPr lang="en-US" altLang="ko-KR" sz="3600" b="1" kern="0" dirty="0">
                <a:solidFill>
                  <a:srgbClr val="262B35"/>
                </a:solidFill>
              </a:rPr>
              <a:t>/ </a:t>
            </a:r>
            <a:r>
              <a:rPr lang="ko-KR" altLang="en-US" sz="3600" b="1" kern="0" dirty="0">
                <a:solidFill>
                  <a:srgbClr val="262B35"/>
                </a:solidFill>
              </a:rPr>
              <a:t>메소드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3A4036-6DFE-4CE7-92AF-0AAE10C6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056895"/>
              </p:ext>
            </p:extLst>
          </p:nvPr>
        </p:nvGraphicFramePr>
        <p:xfrm>
          <a:off x="1784838" y="1143236"/>
          <a:ext cx="9913232" cy="4741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7847">
                  <a:extLst>
                    <a:ext uri="{9D8B030D-6E8A-4147-A177-3AD203B41FA5}">
                      <a16:colId xmlns:a16="http://schemas.microsoft.com/office/drawing/2014/main" val="1043191062"/>
                    </a:ext>
                  </a:extLst>
                </a:gridCol>
                <a:gridCol w="5165385">
                  <a:extLst>
                    <a:ext uri="{9D8B030D-6E8A-4147-A177-3AD203B41FA5}">
                      <a16:colId xmlns:a16="http://schemas.microsoft.com/office/drawing/2014/main" val="1694387103"/>
                    </a:ext>
                  </a:extLst>
                </a:gridCol>
              </a:tblGrid>
              <a:tr h="478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역할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85507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void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addProduct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(string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fileName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string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itemName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int*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productList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int size);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파일에 제품과 해당 재료를 한 줄로 저장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4963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void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deleteProduct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(string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fileName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string content);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기존 제품 삭제 시 제품 파일 업데이트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986234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void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modifyPrice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(string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fileName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string content, int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modifiedPrice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가격 변동 시 재료 파일 업데이트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29363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void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modifyStock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(string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fileName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string content, int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modifiedContent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재료 재고 변경 시 재료 파일 업데이트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490633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findContentLine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(string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fileName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string content);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와 동일한 이름이 있는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 위치의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lineNum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821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430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변수 </a:t>
            </a:r>
            <a:r>
              <a:rPr lang="en-US" altLang="ko-KR" sz="3600" b="1" kern="0" dirty="0">
                <a:solidFill>
                  <a:srgbClr val="262B35"/>
                </a:solidFill>
              </a:rPr>
              <a:t>/ </a:t>
            </a:r>
            <a:r>
              <a:rPr lang="ko-KR" altLang="en-US" sz="3600" b="1" kern="0" dirty="0">
                <a:solidFill>
                  <a:srgbClr val="262B35"/>
                </a:solidFill>
              </a:rPr>
              <a:t>메소드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3A4036-6DFE-4CE7-92AF-0AAE10C6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82463"/>
              </p:ext>
            </p:extLst>
          </p:nvPr>
        </p:nvGraphicFramePr>
        <p:xfrm>
          <a:off x="1784838" y="1143236"/>
          <a:ext cx="9913232" cy="1912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5477">
                  <a:extLst>
                    <a:ext uri="{9D8B030D-6E8A-4147-A177-3AD203B41FA5}">
                      <a16:colId xmlns:a16="http://schemas.microsoft.com/office/drawing/2014/main" val="1043191062"/>
                    </a:ext>
                  </a:extLst>
                </a:gridCol>
                <a:gridCol w="5657755">
                  <a:extLst>
                    <a:ext uri="{9D8B030D-6E8A-4147-A177-3AD203B41FA5}">
                      <a16:colId xmlns:a16="http://schemas.microsoft.com/office/drawing/2014/main" val="1694387103"/>
                    </a:ext>
                  </a:extLst>
                </a:gridCol>
              </a:tblGrid>
              <a:tr h="478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역할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85507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void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jumpLine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(int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lineNum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파일 포인터를 </a:t>
                      </a:r>
                      <a:r>
                        <a:rPr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lineNum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만큼 아래로 이동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4963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void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setTime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(string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fileName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제품을 구매한 시각을 파일에 저장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986234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void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update_for_here_to_go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(string s);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매장 주문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/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포장 주문 횟수를 파일에 저장</a:t>
                      </a:r>
                    </a:p>
                  </a:txBody>
                  <a:tcPr marL="64770" marR="64770" marT="17907" marB="1790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293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EF4748-7CD6-47E6-AF0E-D6C40F8D6719}"/>
              </a:ext>
            </a:extLst>
          </p:cNvPr>
          <p:cNvSpPr txBox="1"/>
          <p:nvPr/>
        </p:nvSpPr>
        <p:spPr>
          <a:xfrm>
            <a:off x="1784838" y="6061174"/>
            <a:ext cx="281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* Getter/Setter </a:t>
            </a:r>
            <a:r>
              <a:rPr lang="ko-KR" altLang="en-US" dirty="0">
                <a:latin typeface="Abadi" panose="020B0604020104020204" pitchFamily="34" charset="0"/>
              </a:rPr>
              <a:t>생략</a:t>
            </a:r>
          </a:p>
        </p:txBody>
      </p:sp>
    </p:spTree>
    <p:extLst>
      <p:ext uri="{BB962C8B-B14F-4D97-AF65-F5344CB8AC3E}">
        <p14:creationId xmlns:p14="http://schemas.microsoft.com/office/powerpoint/2010/main" val="2537526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r>
              <a:rPr lang="en-US" altLang="ko-KR" sz="2800" b="1" dirty="0">
                <a:solidFill>
                  <a:prstClr val="black"/>
                </a:solidFill>
              </a:rPr>
              <a:t>(1) </a:t>
            </a:r>
            <a:r>
              <a:rPr lang="ko-KR" altLang="en-US" sz="2800" b="1" dirty="0">
                <a:solidFill>
                  <a:prstClr val="black"/>
                </a:solidFill>
              </a:rPr>
              <a:t>재료 </a:t>
            </a:r>
            <a:r>
              <a:rPr lang="en-US" altLang="ko-KR" sz="2800" b="1" dirty="0">
                <a:solidFill>
                  <a:prstClr val="black"/>
                </a:solidFill>
              </a:rPr>
              <a:t>File</a:t>
            </a:r>
          </a:p>
          <a:p>
            <a:pPr lvl="0" algn="just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</a:rPr>
              <a:t>  1) </a:t>
            </a:r>
            <a:r>
              <a:rPr lang="ko-KR" altLang="en-US" sz="2400" b="1" dirty="0">
                <a:solidFill>
                  <a:prstClr val="black"/>
                </a:solidFill>
              </a:rPr>
              <a:t>형태 </a:t>
            </a:r>
            <a:r>
              <a:rPr lang="en-US" altLang="ko-KR" sz="2400" b="1" dirty="0">
                <a:solidFill>
                  <a:prstClr val="black"/>
                </a:solidFill>
              </a:rPr>
              <a:t>: </a:t>
            </a:r>
            <a:r>
              <a:rPr lang="ko-KR" altLang="en-US" sz="2400" b="1" dirty="0" err="1">
                <a:solidFill>
                  <a:prstClr val="black"/>
                </a:solidFill>
              </a:rPr>
              <a:t>재료명</a:t>
            </a:r>
            <a:r>
              <a:rPr lang="ko-KR" altLang="en-US" sz="2400" b="1" dirty="0">
                <a:solidFill>
                  <a:prstClr val="black"/>
                </a:solidFill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</a:rPr>
              <a:t>_ </a:t>
            </a:r>
            <a:r>
              <a:rPr lang="ko-KR" altLang="en-US" sz="2400" b="1" dirty="0">
                <a:solidFill>
                  <a:prstClr val="black"/>
                </a:solidFill>
              </a:rPr>
              <a:t>재고 </a:t>
            </a:r>
            <a:r>
              <a:rPr lang="en-US" altLang="ko-KR" sz="2400" b="1" dirty="0">
                <a:solidFill>
                  <a:prstClr val="black"/>
                </a:solidFill>
              </a:rPr>
              <a:t>_ </a:t>
            </a:r>
            <a:r>
              <a:rPr lang="ko-KR" altLang="en-US" sz="2400" b="1" dirty="0">
                <a:solidFill>
                  <a:prstClr val="black"/>
                </a:solidFill>
              </a:rPr>
              <a:t>가격 </a:t>
            </a:r>
            <a:r>
              <a:rPr lang="en-US" altLang="ko-KR" sz="2400" b="1" dirty="0">
                <a:solidFill>
                  <a:prstClr val="black"/>
                </a:solidFill>
              </a:rPr>
              <a:t>_ </a:t>
            </a:r>
            <a:r>
              <a:rPr lang="ko-KR" altLang="en-US" sz="2400" b="1" dirty="0">
                <a:solidFill>
                  <a:prstClr val="black"/>
                </a:solidFill>
              </a:rPr>
              <a:t>칼로리</a:t>
            </a:r>
          </a:p>
          <a:p>
            <a:pPr lvl="0" algn="just">
              <a:lnSpc>
                <a:spcPct val="140000"/>
              </a:lnSpc>
            </a:pPr>
            <a:r>
              <a:rPr lang="ko-KR" altLang="en-US" sz="2400" b="1" dirty="0">
                <a:solidFill>
                  <a:prstClr val="black"/>
                </a:solidFill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</a:rPr>
              <a:t> 2) </a:t>
            </a:r>
            <a:r>
              <a:rPr lang="ko-KR" altLang="en-US" sz="2400" b="1" dirty="0">
                <a:solidFill>
                  <a:prstClr val="black"/>
                </a:solidFill>
              </a:rPr>
              <a:t>특징</a:t>
            </a:r>
          </a:p>
          <a:p>
            <a:pPr lvl="0" algn="just">
              <a:lnSpc>
                <a:spcPct val="140000"/>
              </a:lnSpc>
            </a:pPr>
            <a:r>
              <a:rPr lang="ko-KR" altLang="en-US" sz="2400" b="1" dirty="0">
                <a:solidFill>
                  <a:prstClr val="black"/>
                </a:solidFill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</a:rPr>
              <a:t>-</a:t>
            </a:r>
            <a:r>
              <a:rPr lang="ko-KR" altLang="en-US" sz="2400" b="1" dirty="0">
                <a:solidFill>
                  <a:prstClr val="black"/>
                </a:solidFill>
              </a:rPr>
              <a:t> </a:t>
            </a:r>
            <a:r>
              <a:rPr lang="ko-KR" altLang="en-US" sz="2400" b="1" dirty="0" err="1">
                <a:solidFill>
                  <a:prstClr val="black"/>
                </a:solidFill>
              </a:rPr>
              <a:t>재료명</a:t>
            </a:r>
            <a:r>
              <a:rPr lang="ko-KR" altLang="en-US" sz="2400" b="1" dirty="0">
                <a:solidFill>
                  <a:prstClr val="black"/>
                </a:solidFill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</a:rPr>
              <a:t>/</a:t>
            </a:r>
            <a:r>
              <a:rPr lang="ko-KR" altLang="en-US" sz="2400" b="1" dirty="0">
                <a:solidFill>
                  <a:prstClr val="black"/>
                </a:solidFill>
              </a:rPr>
              <a:t> 칼로리는 바뀌지 않는다</a:t>
            </a:r>
            <a:r>
              <a:rPr lang="en-US" altLang="ko-KR" sz="2400" b="1" dirty="0">
                <a:solidFill>
                  <a:prstClr val="black"/>
                </a:solidFill>
              </a:rPr>
              <a:t>.</a:t>
            </a:r>
          </a:p>
          <a:p>
            <a:pPr lvl="0" algn="just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</a:rPr>
              <a:t>    - </a:t>
            </a:r>
            <a:r>
              <a:rPr lang="ko-KR" altLang="en-US" sz="2400" b="1" dirty="0">
                <a:solidFill>
                  <a:prstClr val="black"/>
                </a:solidFill>
              </a:rPr>
              <a:t>재고 </a:t>
            </a:r>
            <a:r>
              <a:rPr lang="en-US" altLang="ko-KR" sz="2400" b="1" dirty="0">
                <a:solidFill>
                  <a:prstClr val="black"/>
                </a:solidFill>
              </a:rPr>
              <a:t>/</a:t>
            </a:r>
            <a:r>
              <a:rPr lang="ko-KR" altLang="en-US" sz="2400" b="1" dirty="0">
                <a:solidFill>
                  <a:prstClr val="black"/>
                </a:solidFill>
              </a:rPr>
              <a:t> 가격은 프로그램 실행 도중 바뀐다</a:t>
            </a:r>
            <a:r>
              <a:rPr lang="en-US" altLang="ko-KR" sz="2400" b="1" dirty="0">
                <a:solidFill>
                  <a:prstClr val="black"/>
                </a:solidFill>
              </a:rPr>
              <a:t>.</a:t>
            </a:r>
          </a:p>
          <a:p>
            <a:pPr lvl="0" algn="just">
              <a:lnSpc>
                <a:spcPct val="140000"/>
              </a:lnSpc>
            </a:pPr>
            <a:r>
              <a:rPr lang="en-US" altLang="ko-KR" sz="2800" b="1" dirty="0">
                <a:solidFill>
                  <a:prstClr val="black"/>
                </a:solidFill>
              </a:rPr>
              <a:t>(2) </a:t>
            </a:r>
            <a:r>
              <a:rPr lang="ko-KR" altLang="en-US" sz="2800" b="1" dirty="0">
                <a:solidFill>
                  <a:prstClr val="black"/>
                </a:solidFill>
              </a:rPr>
              <a:t>제품 </a:t>
            </a:r>
            <a:r>
              <a:rPr lang="en-US" altLang="ko-KR" sz="2800" b="1" dirty="0">
                <a:solidFill>
                  <a:prstClr val="black"/>
                </a:solidFill>
              </a:rPr>
              <a:t>File</a:t>
            </a:r>
            <a:endParaRPr lang="ko-KR" altLang="en-US" sz="24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r>
              <a:rPr lang="ko-KR" altLang="en-US" sz="2400" b="1" dirty="0">
                <a:solidFill>
                  <a:prstClr val="black"/>
                </a:solidFill>
              </a:rPr>
              <a:t>  </a:t>
            </a:r>
            <a:r>
              <a:rPr lang="en-US" altLang="ko-KR" sz="2400" b="1" dirty="0">
                <a:solidFill>
                  <a:prstClr val="black"/>
                </a:solidFill>
              </a:rPr>
              <a:t>1) </a:t>
            </a:r>
            <a:r>
              <a:rPr lang="ko-KR" altLang="en-US" sz="2400" b="1" dirty="0">
                <a:solidFill>
                  <a:prstClr val="black"/>
                </a:solidFill>
              </a:rPr>
              <a:t>형태 </a:t>
            </a:r>
            <a:r>
              <a:rPr lang="en-US" altLang="ko-KR" sz="2400" b="1" dirty="0">
                <a:solidFill>
                  <a:prstClr val="black"/>
                </a:solidFill>
              </a:rPr>
              <a:t>: </a:t>
            </a:r>
            <a:r>
              <a:rPr lang="ko-KR" altLang="en-US" sz="2400" b="1" dirty="0">
                <a:solidFill>
                  <a:prstClr val="black"/>
                </a:solidFill>
              </a:rPr>
              <a:t>제품명 </a:t>
            </a:r>
            <a:r>
              <a:rPr lang="en-US" altLang="ko-KR" sz="2400" b="1" dirty="0">
                <a:solidFill>
                  <a:prstClr val="black"/>
                </a:solidFill>
              </a:rPr>
              <a:t>_ </a:t>
            </a:r>
            <a:r>
              <a:rPr lang="ko-KR" altLang="en-US" sz="2400" b="1" dirty="0">
                <a:solidFill>
                  <a:prstClr val="black"/>
                </a:solidFill>
              </a:rPr>
              <a:t>재료 </a:t>
            </a:r>
            <a:r>
              <a:rPr lang="en-US" altLang="ko-KR" sz="2400" b="1" dirty="0">
                <a:solidFill>
                  <a:prstClr val="black"/>
                </a:solidFill>
              </a:rPr>
              <a:t>( _ </a:t>
            </a:r>
            <a:r>
              <a:rPr lang="ko-KR" altLang="en-US" sz="2400" b="1" dirty="0">
                <a:solidFill>
                  <a:prstClr val="black"/>
                </a:solidFill>
              </a:rPr>
              <a:t>재료 </a:t>
            </a:r>
            <a:r>
              <a:rPr lang="en-US" altLang="ko-KR" sz="2400" b="1" dirty="0">
                <a:solidFill>
                  <a:prstClr val="black"/>
                </a:solidFill>
              </a:rPr>
              <a:t>_ </a:t>
            </a:r>
            <a:r>
              <a:rPr lang="ko-KR" altLang="en-US" sz="2400" b="1" dirty="0">
                <a:solidFill>
                  <a:prstClr val="black"/>
                </a:solidFill>
              </a:rPr>
              <a:t>재료 </a:t>
            </a:r>
            <a:r>
              <a:rPr lang="en-US" altLang="ko-KR" sz="2400" b="1" dirty="0">
                <a:solidFill>
                  <a:prstClr val="black"/>
                </a:solidFill>
              </a:rPr>
              <a:t>...)</a:t>
            </a:r>
          </a:p>
          <a:p>
            <a:pPr lvl="0" algn="just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</a:rPr>
              <a:t>  2) </a:t>
            </a:r>
            <a:r>
              <a:rPr lang="ko-KR" altLang="en-US" sz="2400" b="1" dirty="0">
                <a:solidFill>
                  <a:prstClr val="black"/>
                </a:solidFill>
              </a:rPr>
              <a:t>특징</a:t>
            </a:r>
          </a:p>
          <a:p>
            <a:pPr lvl="0" algn="just">
              <a:lnSpc>
                <a:spcPct val="140000"/>
              </a:lnSpc>
            </a:pPr>
            <a:r>
              <a:rPr lang="ko-KR" altLang="en-US" sz="2400" b="1" dirty="0">
                <a:solidFill>
                  <a:prstClr val="black"/>
                </a:solidFill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</a:rPr>
              <a:t>-</a:t>
            </a:r>
            <a:r>
              <a:rPr lang="ko-KR" altLang="en-US" sz="2400" b="1" dirty="0">
                <a:solidFill>
                  <a:prstClr val="black"/>
                </a:solidFill>
              </a:rPr>
              <a:t> 기존 제품을 삭제하면</a:t>
            </a:r>
            <a:r>
              <a:rPr lang="en-US" altLang="ko-KR" sz="2400" b="1" dirty="0">
                <a:solidFill>
                  <a:prstClr val="black"/>
                </a:solidFill>
              </a:rPr>
              <a:t>, </a:t>
            </a:r>
            <a:r>
              <a:rPr lang="ko-KR" altLang="en-US" sz="2400" b="1" dirty="0">
                <a:solidFill>
                  <a:prstClr val="black"/>
                </a:solidFill>
              </a:rPr>
              <a:t>해당되는 줄이 통째로 삭제된다</a:t>
            </a:r>
            <a:r>
              <a:rPr lang="en-US" altLang="ko-KR" sz="2400" b="1" dirty="0">
                <a:solidFill>
                  <a:prstClr val="black"/>
                </a:solidFill>
              </a:rPr>
              <a:t>.</a:t>
            </a:r>
          </a:p>
          <a:p>
            <a:pPr lvl="0" algn="just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</a:rPr>
              <a:t>    - </a:t>
            </a:r>
            <a:r>
              <a:rPr lang="ko-KR" altLang="en-US" sz="2400" b="1" dirty="0">
                <a:solidFill>
                  <a:prstClr val="black"/>
                </a:solidFill>
              </a:rPr>
              <a:t>신제품 추가하면</a:t>
            </a:r>
            <a:r>
              <a:rPr lang="en-US" altLang="ko-KR" sz="2400" b="1" dirty="0">
                <a:solidFill>
                  <a:prstClr val="black"/>
                </a:solidFill>
              </a:rPr>
              <a:t>, </a:t>
            </a:r>
            <a:r>
              <a:rPr lang="ko-KR" altLang="en-US" sz="2400" b="1" dirty="0">
                <a:solidFill>
                  <a:prstClr val="black"/>
                </a:solidFill>
              </a:rPr>
              <a:t>마지막 줄에 한 줄이 새로 삽입된다</a:t>
            </a:r>
            <a:r>
              <a:rPr lang="en-US" altLang="ko-KR" sz="2400" b="1" dirty="0">
                <a:solidFill>
                  <a:prstClr val="black"/>
                </a:solidFill>
              </a:rPr>
              <a:t>. 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파일 입출력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62627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2FD18EE-E54E-43EE-AD11-5171DD4F5CBC}"/>
              </a:ext>
            </a:extLst>
          </p:cNvPr>
          <p:cNvGrpSpPr/>
          <p:nvPr/>
        </p:nvGrpSpPr>
        <p:grpSpPr>
          <a:xfrm>
            <a:off x="8906608" y="3749934"/>
            <a:ext cx="2598577" cy="2747582"/>
            <a:chOff x="1382251" y="816365"/>
            <a:chExt cx="2820472" cy="298220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F68FFB2-73D0-4AAB-8AD4-B129E665847E}"/>
                </a:ext>
              </a:extLst>
            </p:cNvPr>
            <p:cNvSpPr/>
            <p:nvPr/>
          </p:nvSpPr>
          <p:spPr>
            <a:xfrm>
              <a:off x="1382251" y="816365"/>
              <a:ext cx="2820472" cy="2982201"/>
            </a:xfrm>
            <a:prstGeom prst="roundRect">
              <a:avLst>
                <a:gd name="adj" fmla="val 413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06AACDE-6D95-4540-B374-D0B1384D11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674"/>
            <a:stretch/>
          </p:blipFill>
          <p:spPr>
            <a:xfrm>
              <a:off x="1596822" y="1049485"/>
              <a:ext cx="2370819" cy="2530783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4D699A3-0C52-4C20-BF8F-4FE0C8485C92}"/>
              </a:ext>
            </a:extLst>
          </p:cNvPr>
          <p:cNvGrpSpPr/>
          <p:nvPr/>
        </p:nvGrpSpPr>
        <p:grpSpPr>
          <a:xfrm>
            <a:off x="8906608" y="1245460"/>
            <a:ext cx="2598577" cy="2183540"/>
            <a:chOff x="2195223" y="1761550"/>
            <a:chExt cx="2461151" cy="206806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AEB7231-3B21-4937-8695-252E898F7490}"/>
                </a:ext>
              </a:extLst>
            </p:cNvPr>
            <p:cNvSpPr/>
            <p:nvPr/>
          </p:nvSpPr>
          <p:spPr>
            <a:xfrm>
              <a:off x="2195223" y="1761550"/>
              <a:ext cx="2461151" cy="2068063"/>
            </a:xfrm>
            <a:prstGeom prst="roundRect">
              <a:avLst>
                <a:gd name="adj" fmla="val 9806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8ADCFF4-C69C-4EC2-92DC-CD7D0A7B6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6392" y="1954718"/>
              <a:ext cx="2083178" cy="1694789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12585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r>
              <a:rPr lang="en-US" altLang="ko-KR" sz="2800" b="1" dirty="0">
                <a:solidFill>
                  <a:prstClr val="black"/>
                </a:solidFill>
              </a:rPr>
              <a:t>(3) </a:t>
            </a:r>
            <a:r>
              <a:rPr lang="ko-KR" altLang="en-US" sz="2800" b="1" dirty="0">
                <a:solidFill>
                  <a:prstClr val="black"/>
                </a:solidFill>
              </a:rPr>
              <a:t>판매한 제품 로그 </a:t>
            </a:r>
            <a:r>
              <a:rPr lang="en-US" altLang="ko-KR" sz="2800" b="1" dirty="0">
                <a:solidFill>
                  <a:prstClr val="black"/>
                </a:solidFill>
              </a:rPr>
              <a:t>File</a:t>
            </a:r>
            <a:endParaRPr lang="ko-KR" altLang="en-US" sz="24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</a:rPr>
              <a:t>  1) </a:t>
            </a:r>
            <a:r>
              <a:rPr lang="ko-KR" altLang="en-US" sz="2400" b="1" dirty="0">
                <a:solidFill>
                  <a:prstClr val="black"/>
                </a:solidFill>
              </a:rPr>
              <a:t>형태 </a:t>
            </a:r>
            <a:r>
              <a:rPr lang="en-US" altLang="ko-KR" sz="2400" b="1" dirty="0">
                <a:solidFill>
                  <a:prstClr val="black"/>
                </a:solidFill>
              </a:rPr>
              <a:t>: </a:t>
            </a:r>
            <a:r>
              <a:rPr lang="ko-KR" altLang="en-US" sz="2400" b="1" dirty="0">
                <a:solidFill>
                  <a:prstClr val="black"/>
                </a:solidFill>
              </a:rPr>
              <a:t>년 </a:t>
            </a:r>
            <a:r>
              <a:rPr lang="en-US" altLang="ko-KR" sz="2400" b="1" dirty="0">
                <a:solidFill>
                  <a:prstClr val="black"/>
                </a:solidFill>
              </a:rPr>
              <a:t>/ </a:t>
            </a:r>
            <a:r>
              <a:rPr lang="ko-KR" altLang="en-US" sz="2400" b="1" dirty="0">
                <a:solidFill>
                  <a:prstClr val="black"/>
                </a:solidFill>
              </a:rPr>
              <a:t>월 </a:t>
            </a:r>
            <a:r>
              <a:rPr lang="en-US" altLang="ko-KR" sz="2400" b="1" dirty="0">
                <a:solidFill>
                  <a:prstClr val="black"/>
                </a:solidFill>
              </a:rPr>
              <a:t>/ </a:t>
            </a:r>
            <a:r>
              <a:rPr lang="ko-KR" altLang="en-US" sz="2400" b="1" dirty="0">
                <a:solidFill>
                  <a:prstClr val="black"/>
                </a:solidFill>
              </a:rPr>
              <a:t>일 </a:t>
            </a:r>
            <a:r>
              <a:rPr lang="en-US" altLang="ko-KR" sz="2400" b="1" dirty="0">
                <a:solidFill>
                  <a:prstClr val="black"/>
                </a:solidFill>
              </a:rPr>
              <a:t>/ </a:t>
            </a:r>
            <a:r>
              <a:rPr lang="ko-KR" altLang="en-US" sz="2400" b="1" dirty="0">
                <a:solidFill>
                  <a:prstClr val="black"/>
                </a:solidFill>
              </a:rPr>
              <a:t>시 </a:t>
            </a:r>
            <a:r>
              <a:rPr lang="en-US" altLang="ko-KR" sz="2400" b="1" dirty="0">
                <a:solidFill>
                  <a:prstClr val="black"/>
                </a:solidFill>
              </a:rPr>
              <a:t>/ </a:t>
            </a:r>
            <a:r>
              <a:rPr lang="ko-KR" altLang="en-US" sz="2400" b="1" dirty="0">
                <a:solidFill>
                  <a:prstClr val="black"/>
                </a:solidFill>
              </a:rPr>
              <a:t>분 </a:t>
            </a:r>
            <a:r>
              <a:rPr lang="en-US" altLang="ko-KR" sz="2400" b="1" dirty="0">
                <a:solidFill>
                  <a:prstClr val="black"/>
                </a:solidFill>
              </a:rPr>
              <a:t>/ </a:t>
            </a:r>
            <a:r>
              <a:rPr lang="ko-KR" altLang="en-US" sz="2400" b="1" dirty="0">
                <a:solidFill>
                  <a:prstClr val="black"/>
                </a:solidFill>
              </a:rPr>
              <a:t>제품명 </a:t>
            </a:r>
            <a:r>
              <a:rPr lang="en-US" altLang="ko-KR" sz="2400" b="1" dirty="0">
                <a:solidFill>
                  <a:prstClr val="black"/>
                </a:solidFill>
              </a:rPr>
              <a:t>/ </a:t>
            </a:r>
            <a:r>
              <a:rPr lang="ko-KR" altLang="en-US" sz="2400" b="1" dirty="0">
                <a:solidFill>
                  <a:prstClr val="black"/>
                </a:solidFill>
              </a:rPr>
              <a:t>가격</a:t>
            </a:r>
          </a:p>
          <a:p>
            <a:pPr lvl="0" algn="just">
              <a:lnSpc>
                <a:spcPct val="140000"/>
              </a:lnSpc>
            </a:pPr>
            <a:r>
              <a:rPr lang="ko-KR" altLang="en-US" sz="2400" b="1" dirty="0">
                <a:solidFill>
                  <a:prstClr val="black"/>
                </a:solidFill>
              </a:rPr>
              <a:t>  </a:t>
            </a:r>
            <a:r>
              <a:rPr lang="en-US" altLang="ko-KR" sz="2400" b="1" dirty="0">
                <a:solidFill>
                  <a:prstClr val="black"/>
                </a:solidFill>
              </a:rPr>
              <a:t>2) </a:t>
            </a:r>
            <a:r>
              <a:rPr lang="ko-KR" altLang="en-US" sz="2400" b="1" dirty="0">
                <a:solidFill>
                  <a:prstClr val="black"/>
                </a:solidFill>
              </a:rPr>
              <a:t>특징</a:t>
            </a:r>
          </a:p>
          <a:p>
            <a:pPr lvl="0" algn="just">
              <a:lnSpc>
                <a:spcPct val="140000"/>
              </a:lnSpc>
            </a:pPr>
            <a:r>
              <a:rPr lang="ko-KR" altLang="en-US" sz="2400" b="1" dirty="0">
                <a:solidFill>
                  <a:prstClr val="black"/>
                </a:solidFill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</a:rPr>
              <a:t>-</a:t>
            </a:r>
            <a:r>
              <a:rPr lang="ko-KR" altLang="en-US" sz="2400" b="1" dirty="0">
                <a:solidFill>
                  <a:prstClr val="black"/>
                </a:solidFill>
              </a:rPr>
              <a:t> 카트를 결제하면</a:t>
            </a:r>
            <a:r>
              <a:rPr lang="en-US" altLang="ko-KR" sz="2400" b="1" dirty="0">
                <a:solidFill>
                  <a:prstClr val="black"/>
                </a:solidFill>
              </a:rPr>
              <a:t>, </a:t>
            </a:r>
            <a:r>
              <a:rPr lang="ko-KR" altLang="en-US" sz="2400" b="1" dirty="0">
                <a:solidFill>
                  <a:prstClr val="black"/>
                </a:solidFill>
              </a:rPr>
              <a:t>카트를 구성하고 있는 제품마다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</a:rPr>
              <a:t>     </a:t>
            </a:r>
            <a:r>
              <a:rPr lang="ko-KR" altLang="en-US" sz="2400" b="1" dirty="0">
                <a:solidFill>
                  <a:prstClr val="black"/>
                </a:solidFill>
              </a:rPr>
              <a:t> 각각 파일의 줄 하나에 저장된다</a:t>
            </a:r>
            <a:r>
              <a:rPr lang="en-US" altLang="ko-KR" sz="2400" b="1" dirty="0">
                <a:solidFill>
                  <a:prstClr val="black"/>
                </a:solidFill>
              </a:rPr>
              <a:t>.</a:t>
            </a:r>
          </a:p>
          <a:p>
            <a:pPr lvl="0" algn="just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</a:rPr>
              <a:t>    - </a:t>
            </a:r>
            <a:r>
              <a:rPr lang="ko-KR" altLang="en-US" sz="2400" b="1" dirty="0">
                <a:solidFill>
                  <a:prstClr val="black"/>
                </a:solidFill>
              </a:rPr>
              <a:t>제품 결제 시각은 카트 결제 시각과 같다</a:t>
            </a:r>
            <a:r>
              <a:rPr lang="en-US" altLang="ko-KR" sz="2400" b="1" dirty="0">
                <a:solidFill>
                  <a:prstClr val="black"/>
                </a:solidFill>
              </a:rPr>
              <a:t>.</a:t>
            </a:r>
            <a:endParaRPr lang="en-US" altLang="ko-KR" sz="28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r>
              <a:rPr lang="en-US" altLang="ko-KR" sz="2800" b="1" dirty="0">
                <a:solidFill>
                  <a:prstClr val="black"/>
                </a:solidFill>
              </a:rPr>
              <a:t>(4) </a:t>
            </a:r>
            <a:r>
              <a:rPr lang="ko-KR" altLang="en-US" sz="2800" b="1" dirty="0">
                <a:solidFill>
                  <a:prstClr val="black"/>
                </a:solidFill>
              </a:rPr>
              <a:t>매장</a:t>
            </a:r>
            <a:r>
              <a:rPr lang="en-US" altLang="ko-KR" sz="2800" b="1" dirty="0">
                <a:solidFill>
                  <a:prstClr val="black"/>
                </a:solidFill>
              </a:rPr>
              <a:t>/</a:t>
            </a:r>
            <a:r>
              <a:rPr lang="ko-KR" altLang="en-US" sz="2800" b="1" dirty="0">
                <a:solidFill>
                  <a:prstClr val="black"/>
                </a:solidFill>
              </a:rPr>
              <a:t>포장 판매 횟수 </a:t>
            </a:r>
            <a:r>
              <a:rPr lang="en-US" altLang="ko-KR" sz="2800" b="1" dirty="0">
                <a:solidFill>
                  <a:prstClr val="black"/>
                </a:solidFill>
              </a:rPr>
              <a:t>File</a:t>
            </a:r>
            <a:endParaRPr lang="ko-KR" altLang="en-US" sz="24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r>
              <a:rPr lang="ko-KR" altLang="en-US" sz="2400" b="1" dirty="0">
                <a:solidFill>
                  <a:prstClr val="black"/>
                </a:solidFill>
              </a:rPr>
              <a:t>  </a:t>
            </a:r>
            <a:r>
              <a:rPr lang="en-US" altLang="ko-KR" sz="2400" b="1" dirty="0">
                <a:solidFill>
                  <a:prstClr val="black"/>
                </a:solidFill>
              </a:rPr>
              <a:t>1) </a:t>
            </a:r>
            <a:r>
              <a:rPr lang="ko-KR" altLang="en-US" sz="2400" b="1" dirty="0">
                <a:solidFill>
                  <a:prstClr val="black"/>
                </a:solidFill>
              </a:rPr>
              <a:t>형태 </a:t>
            </a:r>
            <a:r>
              <a:rPr lang="en-US" altLang="ko-KR" sz="2400" b="1" dirty="0">
                <a:solidFill>
                  <a:prstClr val="black"/>
                </a:solidFill>
              </a:rPr>
              <a:t>: </a:t>
            </a:r>
            <a:r>
              <a:rPr lang="ko-KR" altLang="en-US" sz="2400" b="1" dirty="0">
                <a:solidFill>
                  <a:prstClr val="black"/>
                </a:solidFill>
              </a:rPr>
              <a:t>매장 판매 횟수 </a:t>
            </a:r>
            <a:r>
              <a:rPr lang="en-US" altLang="ko-KR" sz="2400" b="1" dirty="0">
                <a:solidFill>
                  <a:prstClr val="black"/>
                </a:solidFill>
              </a:rPr>
              <a:t>_ </a:t>
            </a:r>
            <a:r>
              <a:rPr lang="ko-KR" altLang="en-US" sz="2400" b="1" dirty="0">
                <a:solidFill>
                  <a:prstClr val="black"/>
                </a:solidFill>
              </a:rPr>
              <a:t>포장 판매 횟수</a:t>
            </a:r>
          </a:p>
          <a:p>
            <a:pPr lvl="0" algn="just">
              <a:lnSpc>
                <a:spcPct val="140000"/>
              </a:lnSpc>
            </a:pPr>
            <a:r>
              <a:rPr lang="ko-KR" altLang="en-US" sz="2400" b="1" dirty="0">
                <a:solidFill>
                  <a:prstClr val="black"/>
                </a:solidFill>
              </a:rPr>
              <a:t>  </a:t>
            </a:r>
            <a:r>
              <a:rPr lang="en-US" altLang="ko-KR" sz="2400" b="1" dirty="0">
                <a:solidFill>
                  <a:prstClr val="black"/>
                </a:solidFill>
              </a:rPr>
              <a:t>2) </a:t>
            </a:r>
            <a:r>
              <a:rPr lang="ko-KR" altLang="en-US" sz="2400" b="1" dirty="0">
                <a:solidFill>
                  <a:prstClr val="black"/>
                </a:solidFill>
              </a:rPr>
              <a:t>특징</a:t>
            </a:r>
          </a:p>
          <a:p>
            <a:pPr lvl="0" algn="just">
              <a:lnSpc>
                <a:spcPct val="140000"/>
              </a:lnSpc>
            </a:pPr>
            <a:r>
              <a:rPr lang="ko-KR" altLang="en-US" sz="2400" b="1" dirty="0">
                <a:solidFill>
                  <a:prstClr val="black"/>
                </a:solidFill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</a:rPr>
              <a:t>-</a:t>
            </a:r>
            <a:r>
              <a:rPr lang="ko-KR" altLang="en-US" sz="2400" b="1" dirty="0">
                <a:solidFill>
                  <a:prstClr val="black"/>
                </a:solidFill>
              </a:rPr>
              <a:t> 카트를 결제할 때마다 수정된다</a:t>
            </a:r>
            <a:r>
              <a:rPr lang="en-US" altLang="ko-KR" sz="2400" b="1" dirty="0">
                <a:solidFill>
                  <a:prstClr val="black"/>
                </a:solidFill>
              </a:rPr>
              <a:t>.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파일 입출력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B404253-C571-442E-AFBF-189E72BDE6B2}"/>
              </a:ext>
            </a:extLst>
          </p:cNvPr>
          <p:cNvGrpSpPr/>
          <p:nvPr/>
        </p:nvGrpSpPr>
        <p:grpSpPr>
          <a:xfrm>
            <a:off x="6858000" y="1046283"/>
            <a:ext cx="4958862" cy="2971801"/>
            <a:chOff x="3543300" y="298937"/>
            <a:chExt cx="4958862" cy="2971801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6CB372E-75CF-43A0-8EAE-AC33DE5704E9}"/>
                </a:ext>
              </a:extLst>
            </p:cNvPr>
            <p:cNvSpPr/>
            <p:nvPr/>
          </p:nvSpPr>
          <p:spPr>
            <a:xfrm>
              <a:off x="3543300" y="298937"/>
              <a:ext cx="4958862" cy="2971801"/>
            </a:xfrm>
            <a:prstGeom prst="roundRect">
              <a:avLst>
                <a:gd name="adj" fmla="val 9806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09C3C53-5756-4184-887A-C6FD675198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8109"/>
            <a:stretch/>
          </p:blipFill>
          <p:spPr>
            <a:xfrm>
              <a:off x="3896450" y="645540"/>
              <a:ext cx="4292983" cy="2291092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09CC6B7-C10C-4D03-9B92-D1461D8BB7DD}"/>
              </a:ext>
            </a:extLst>
          </p:cNvPr>
          <p:cNvGrpSpPr/>
          <p:nvPr/>
        </p:nvGrpSpPr>
        <p:grpSpPr>
          <a:xfrm>
            <a:off x="8802199" y="4820285"/>
            <a:ext cx="1070464" cy="815583"/>
            <a:chOff x="9049482" y="4442216"/>
            <a:chExt cx="1070464" cy="815583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AE0F168-8B18-4E96-9FB5-AB63EA5B5282}"/>
                </a:ext>
              </a:extLst>
            </p:cNvPr>
            <p:cNvSpPr/>
            <p:nvPr/>
          </p:nvSpPr>
          <p:spPr>
            <a:xfrm>
              <a:off x="9049482" y="4442216"/>
              <a:ext cx="1070464" cy="815583"/>
            </a:xfrm>
            <a:prstGeom prst="roundRect">
              <a:avLst>
                <a:gd name="adj" fmla="val 9806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61F5EF8-4AB7-47DE-A7D0-6729ED7EE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66842" y="4621996"/>
              <a:ext cx="651219" cy="45462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51523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r>
              <a:rPr lang="en-US" altLang="ko-KR" sz="2800" b="1" dirty="0">
                <a:solidFill>
                  <a:prstClr val="black"/>
                </a:solidFill>
              </a:rPr>
              <a:t>(1)</a:t>
            </a:r>
            <a:r>
              <a:rPr lang="ko-KR" altLang="en-US" sz="2800" b="1" dirty="0">
                <a:solidFill>
                  <a:prstClr val="black"/>
                </a:solidFill>
              </a:rPr>
              <a:t> 각종 예외 처리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고민한 점 </a:t>
            </a:r>
            <a:r>
              <a:rPr lang="en-US" altLang="ko-KR" sz="3600" b="1" kern="0" dirty="0">
                <a:solidFill>
                  <a:srgbClr val="262B35"/>
                </a:solidFill>
              </a:rPr>
              <a:t>/ </a:t>
            </a:r>
            <a:r>
              <a:rPr lang="ko-KR" altLang="en-US" sz="3600" b="1" kern="0" dirty="0">
                <a:solidFill>
                  <a:srgbClr val="262B35"/>
                </a:solidFill>
              </a:rPr>
              <a:t>강점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817245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86205-937F-4365-894D-DABD549E2493}"/>
              </a:ext>
            </a:extLst>
          </p:cNvPr>
          <p:cNvSpPr txBox="1"/>
          <p:nvPr/>
        </p:nvSpPr>
        <p:spPr>
          <a:xfrm>
            <a:off x="1742735" y="5100869"/>
            <a:ext cx="8447550" cy="953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모든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UI(13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개의 화면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개의 사용자 입력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에서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  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잘못된 입력 값 예외처리 →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재입력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6D3A040-4082-4612-AF95-24236AE0814B}"/>
              </a:ext>
            </a:extLst>
          </p:cNvPr>
          <p:cNvSpPr/>
          <p:nvPr/>
        </p:nvSpPr>
        <p:spPr>
          <a:xfrm>
            <a:off x="6381324" y="3113911"/>
            <a:ext cx="526493" cy="294798"/>
          </a:xfrm>
          <a:prstGeom prst="rightArrow">
            <a:avLst>
              <a:gd name="adj1" fmla="val 27283"/>
              <a:gd name="adj2" fmla="val 6806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01A64D6-3ECC-42F8-8A1D-3A9C2B63AD41}"/>
              </a:ext>
            </a:extLst>
          </p:cNvPr>
          <p:cNvGrpSpPr/>
          <p:nvPr/>
        </p:nvGrpSpPr>
        <p:grpSpPr>
          <a:xfrm>
            <a:off x="1742735" y="1748397"/>
            <a:ext cx="4378027" cy="3025826"/>
            <a:chOff x="1742735" y="1748397"/>
            <a:chExt cx="4378027" cy="302582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431326B-8762-490D-91E2-47D6DFA28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2735" y="1748397"/>
              <a:ext cx="4378027" cy="3025826"/>
            </a:xfrm>
            <a:prstGeom prst="rect">
              <a:avLst/>
            </a:prstGeom>
          </p:spPr>
        </p:pic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6753E06-8F2F-47E3-B2FF-4F5B430CE7ED}"/>
                </a:ext>
              </a:extLst>
            </p:cNvPr>
            <p:cNvSpPr/>
            <p:nvPr/>
          </p:nvSpPr>
          <p:spPr>
            <a:xfrm>
              <a:off x="2719601" y="4320914"/>
              <a:ext cx="384085" cy="384085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8667C84-6242-4920-999C-69B232B56EE2}"/>
              </a:ext>
            </a:extLst>
          </p:cNvPr>
          <p:cNvGrpSpPr/>
          <p:nvPr/>
        </p:nvGrpSpPr>
        <p:grpSpPr>
          <a:xfrm>
            <a:off x="7168380" y="1748397"/>
            <a:ext cx="4321053" cy="3025826"/>
            <a:chOff x="7168380" y="1748397"/>
            <a:chExt cx="4321053" cy="30258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FD68C15-48FC-4682-9006-CFD5445F0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68380" y="1748397"/>
              <a:ext cx="4321053" cy="3025826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5EB8601-ADC2-4671-B0A6-469257406813}"/>
                </a:ext>
              </a:extLst>
            </p:cNvPr>
            <p:cNvCxnSpPr/>
            <p:nvPr/>
          </p:nvCxnSpPr>
          <p:spPr>
            <a:xfrm>
              <a:off x="8220807" y="4644840"/>
              <a:ext cx="316523" cy="0"/>
            </a:xfrm>
            <a:prstGeom prst="line">
              <a:avLst/>
            </a:prstGeom>
            <a:ln w="38100">
              <a:solidFill>
                <a:srgbClr val="FFFF00"/>
              </a:solidFill>
              <a:headEnd type="none" w="med" len="med"/>
              <a:tailEnd type="none" w="med" len="med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2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r>
              <a:rPr lang="en-US" altLang="ko-KR" sz="2800" b="1" dirty="0">
                <a:solidFill>
                  <a:prstClr val="black"/>
                </a:solidFill>
              </a:rPr>
              <a:t>(1)</a:t>
            </a:r>
            <a:r>
              <a:rPr lang="ko-KR" altLang="en-US" sz="2800" b="1" dirty="0">
                <a:solidFill>
                  <a:prstClr val="black"/>
                </a:solidFill>
              </a:rPr>
              <a:t> 각종 예외 처리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고민한 점 </a:t>
            </a:r>
            <a:r>
              <a:rPr lang="en-US" altLang="ko-KR" sz="3600" b="1" kern="0" dirty="0">
                <a:solidFill>
                  <a:srgbClr val="262B35"/>
                </a:solidFill>
              </a:rPr>
              <a:t>/ </a:t>
            </a:r>
            <a:r>
              <a:rPr lang="ko-KR" altLang="en-US" sz="3600" b="1" kern="0" dirty="0">
                <a:solidFill>
                  <a:srgbClr val="262B35"/>
                </a:solidFill>
              </a:rPr>
              <a:t>강점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86205-937F-4365-894D-DABD549E2493}"/>
              </a:ext>
            </a:extLst>
          </p:cNvPr>
          <p:cNvSpPr txBox="1"/>
          <p:nvPr/>
        </p:nvSpPr>
        <p:spPr>
          <a:xfrm>
            <a:off x="1777904" y="4506498"/>
            <a:ext cx="8447550" cy="139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선택지의 개수가 유동적으로 변하여도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입력 가능한 값이 자동 조절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  ( ex :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신제품 추가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or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기존 제품 삭제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or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카트 삭제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등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endParaRPr lang="ko-KR" altLang="en-US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6D3A040-4082-4612-AF95-24236AE0814B}"/>
              </a:ext>
            </a:extLst>
          </p:cNvPr>
          <p:cNvSpPr/>
          <p:nvPr/>
        </p:nvSpPr>
        <p:spPr>
          <a:xfrm>
            <a:off x="6328571" y="2702653"/>
            <a:ext cx="526493" cy="294798"/>
          </a:xfrm>
          <a:prstGeom prst="rightArrow">
            <a:avLst>
              <a:gd name="adj1" fmla="val 27283"/>
              <a:gd name="adj2" fmla="val 6806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30E2D47-F6D2-416C-B9B9-D84C6DE503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5"/>
          <a:stretch/>
        </p:blipFill>
        <p:spPr>
          <a:xfrm>
            <a:off x="1661746" y="1768132"/>
            <a:ext cx="4434254" cy="21328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E041A6-C173-4183-BD3B-39992957C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625" y="1829677"/>
            <a:ext cx="4651261" cy="2401404"/>
          </a:xfrm>
          <a:prstGeom prst="rect">
            <a:avLst/>
          </a:prstGeom>
        </p:spPr>
      </p:pic>
      <p:sp>
        <p:nvSpPr>
          <p:cNvPr id="12" name="&quot;허용 안 됨&quot; 기호 11">
            <a:extLst>
              <a:ext uri="{FF2B5EF4-FFF2-40B4-BE49-F238E27FC236}">
                <a16:creationId xmlns:a16="http://schemas.microsoft.com/office/drawing/2014/main" id="{69462AB0-98F9-406E-A355-D102E28905B9}"/>
              </a:ext>
            </a:extLst>
          </p:cNvPr>
          <p:cNvSpPr/>
          <p:nvPr/>
        </p:nvSpPr>
        <p:spPr>
          <a:xfrm>
            <a:off x="2989384" y="3551746"/>
            <a:ext cx="325315" cy="325315"/>
          </a:xfrm>
          <a:prstGeom prst="noSmoking">
            <a:avLst>
              <a:gd name="adj" fmla="val 1589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11DE762-5EB1-4A5D-BDBC-46DFC23D5CC3}"/>
              </a:ext>
            </a:extLst>
          </p:cNvPr>
          <p:cNvSpPr/>
          <p:nvPr/>
        </p:nvSpPr>
        <p:spPr>
          <a:xfrm>
            <a:off x="8458200" y="3876627"/>
            <a:ext cx="326096" cy="326096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7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97975" y="87691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40000"/>
              </a:lnSpc>
            </a:pPr>
            <a:r>
              <a:rPr lang="ko-KR" altLang="en-US" sz="2400" b="1" dirty="0">
                <a:solidFill>
                  <a:prstClr val="black"/>
                </a:solidFill>
              </a:rPr>
              <a:t> </a:t>
            </a:r>
            <a:r>
              <a:rPr lang="en-US" altLang="ko-KR" sz="2800" b="1" dirty="0">
                <a:solidFill>
                  <a:prstClr val="black"/>
                </a:solidFill>
              </a:rPr>
              <a:t>(1) </a:t>
            </a:r>
            <a:r>
              <a:rPr lang="ko-KR" altLang="en-US" sz="2800" b="1" dirty="0">
                <a:solidFill>
                  <a:prstClr val="black"/>
                </a:solidFill>
              </a:rPr>
              <a:t>사용자 모드</a:t>
            </a:r>
            <a:endParaRPr lang="ko-KR" altLang="en-US" sz="24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r>
              <a:rPr lang="ko-KR" altLang="en-US" sz="2400" b="1" dirty="0">
                <a:solidFill>
                  <a:prstClr val="black"/>
                </a:solidFill>
              </a:rPr>
              <a:t>  </a:t>
            </a:r>
            <a:r>
              <a:rPr lang="en-US" altLang="ko-KR" sz="2400" b="1" dirty="0">
                <a:solidFill>
                  <a:prstClr val="black"/>
                </a:solidFill>
              </a:rPr>
              <a:t>1) </a:t>
            </a:r>
            <a:r>
              <a:rPr lang="ko-KR" altLang="en-US" sz="2400" b="1" dirty="0">
                <a:solidFill>
                  <a:prstClr val="black"/>
                </a:solidFill>
              </a:rPr>
              <a:t>제품 주문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r>
              <a:rPr lang="en-US" altLang="ko-KR" sz="2000" b="1" dirty="0">
                <a:solidFill>
                  <a:prstClr val="black"/>
                </a:solidFill>
              </a:rPr>
              <a:t>    - </a:t>
            </a:r>
            <a:r>
              <a:rPr lang="ko-KR" altLang="en-US" sz="2000" b="1" dirty="0">
                <a:solidFill>
                  <a:prstClr val="black"/>
                </a:solidFill>
              </a:rPr>
              <a:t>카테고리 </a:t>
            </a:r>
            <a:r>
              <a:rPr lang="en-US" altLang="ko-KR" sz="2000" b="1" dirty="0">
                <a:solidFill>
                  <a:prstClr val="black"/>
                </a:solidFill>
              </a:rPr>
              <a:t>: </a:t>
            </a:r>
            <a:r>
              <a:rPr lang="ko-KR" altLang="en-US" sz="2000" b="1" dirty="0">
                <a:solidFill>
                  <a:prstClr val="black"/>
                </a:solidFill>
              </a:rPr>
              <a:t>햄버거 </a:t>
            </a:r>
            <a:r>
              <a:rPr lang="en-US" altLang="ko-KR" sz="2000" b="1" dirty="0">
                <a:solidFill>
                  <a:prstClr val="black"/>
                </a:solidFill>
              </a:rPr>
              <a:t>/ </a:t>
            </a:r>
            <a:r>
              <a:rPr lang="ko-KR" altLang="en-US" sz="2000" b="1" dirty="0">
                <a:solidFill>
                  <a:prstClr val="black"/>
                </a:solidFill>
              </a:rPr>
              <a:t>사이드 </a:t>
            </a:r>
            <a:r>
              <a:rPr lang="en-US" altLang="ko-KR" sz="2000" b="1" dirty="0">
                <a:solidFill>
                  <a:prstClr val="black"/>
                </a:solidFill>
              </a:rPr>
              <a:t>/ </a:t>
            </a:r>
            <a:r>
              <a:rPr lang="ko-KR" altLang="en-US" sz="2000" b="1" dirty="0">
                <a:solidFill>
                  <a:prstClr val="black"/>
                </a:solidFill>
              </a:rPr>
              <a:t>디저트 </a:t>
            </a:r>
            <a:r>
              <a:rPr lang="en-US" altLang="ko-KR" sz="2000" b="1" dirty="0">
                <a:solidFill>
                  <a:prstClr val="black"/>
                </a:solidFill>
              </a:rPr>
              <a:t>/ </a:t>
            </a:r>
            <a:r>
              <a:rPr lang="ko-KR" altLang="en-US" sz="2000" b="1" dirty="0">
                <a:solidFill>
                  <a:prstClr val="black"/>
                </a:solidFill>
              </a:rPr>
              <a:t>음료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r>
              <a:rPr lang="en-US" altLang="ko-KR" sz="2000" b="1" dirty="0">
                <a:solidFill>
                  <a:prstClr val="black"/>
                </a:solidFill>
              </a:rPr>
              <a:t>    - </a:t>
            </a:r>
            <a:r>
              <a:rPr lang="ko-KR" altLang="en-US" sz="2000" b="1" dirty="0">
                <a:solidFill>
                  <a:prstClr val="black"/>
                </a:solidFill>
              </a:rPr>
              <a:t>제품 목록 </a:t>
            </a:r>
            <a:r>
              <a:rPr lang="en-US" altLang="ko-KR" sz="2000" b="1" dirty="0">
                <a:solidFill>
                  <a:prstClr val="black"/>
                </a:solidFill>
              </a:rPr>
              <a:t>: ex) </a:t>
            </a:r>
            <a:r>
              <a:rPr lang="ko-KR" altLang="en-US" sz="2000" b="1" dirty="0">
                <a:solidFill>
                  <a:prstClr val="black"/>
                </a:solidFill>
              </a:rPr>
              <a:t>치즈 버거 </a:t>
            </a:r>
            <a:r>
              <a:rPr lang="en-US" altLang="ko-KR" sz="2000" b="1" dirty="0">
                <a:solidFill>
                  <a:prstClr val="black"/>
                </a:solidFill>
              </a:rPr>
              <a:t>/ </a:t>
            </a:r>
            <a:r>
              <a:rPr lang="ko-KR" altLang="en-US" sz="2000" b="1" dirty="0">
                <a:solidFill>
                  <a:prstClr val="black"/>
                </a:solidFill>
              </a:rPr>
              <a:t>불고기 버거 </a:t>
            </a:r>
            <a:r>
              <a:rPr lang="en-US" altLang="ko-KR" sz="2000" b="1" dirty="0">
                <a:solidFill>
                  <a:prstClr val="black"/>
                </a:solidFill>
              </a:rPr>
              <a:t>/ </a:t>
            </a:r>
            <a:r>
              <a:rPr lang="ko-KR" altLang="en-US" sz="2000" b="1" dirty="0">
                <a:solidFill>
                  <a:prstClr val="black"/>
                </a:solidFill>
              </a:rPr>
              <a:t>치킨 버거 </a:t>
            </a:r>
            <a:r>
              <a:rPr lang="en-US" altLang="ko-KR" sz="2000" b="1" dirty="0">
                <a:solidFill>
                  <a:prstClr val="black"/>
                </a:solidFill>
              </a:rPr>
              <a:t>…</a:t>
            </a:r>
          </a:p>
          <a:p>
            <a:pPr lvl="0" algn="just">
              <a:lnSpc>
                <a:spcPct val="140000"/>
              </a:lnSpc>
            </a:pPr>
            <a:r>
              <a:rPr lang="en-US" altLang="ko-KR" sz="2000" b="1" dirty="0">
                <a:solidFill>
                  <a:prstClr val="black"/>
                </a:solidFill>
              </a:rPr>
              <a:t>    - </a:t>
            </a:r>
            <a:r>
              <a:rPr lang="ko-KR" altLang="en-US" sz="2000" b="1" dirty="0">
                <a:solidFill>
                  <a:prstClr val="black"/>
                </a:solidFill>
              </a:rPr>
              <a:t>햄버거 선택 시 특이사항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r>
              <a:rPr lang="en-US" altLang="ko-KR" sz="2000" b="1" dirty="0">
                <a:solidFill>
                  <a:prstClr val="black"/>
                </a:solidFill>
              </a:rPr>
              <a:t>     * </a:t>
            </a:r>
            <a:r>
              <a:rPr lang="ko-KR" altLang="en-US" sz="2000" b="1" dirty="0">
                <a:solidFill>
                  <a:prstClr val="black"/>
                </a:solidFill>
              </a:rPr>
              <a:t>단품</a:t>
            </a:r>
            <a:r>
              <a:rPr lang="en-US" altLang="ko-KR" sz="2000" b="1" dirty="0">
                <a:solidFill>
                  <a:prstClr val="black"/>
                </a:solidFill>
              </a:rPr>
              <a:t>(</a:t>
            </a:r>
            <a:r>
              <a:rPr lang="ko-KR" altLang="en-US" sz="2000" b="1" dirty="0">
                <a:solidFill>
                  <a:prstClr val="black"/>
                </a:solidFill>
              </a:rPr>
              <a:t>햄버거</a:t>
            </a:r>
            <a:r>
              <a:rPr lang="en-US" altLang="ko-KR" sz="2000" b="1" dirty="0">
                <a:solidFill>
                  <a:prstClr val="black"/>
                </a:solidFill>
              </a:rPr>
              <a:t>) / </a:t>
            </a:r>
            <a:r>
              <a:rPr lang="ko-KR" altLang="en-US" sz="2000" b="1" dirty="0">
                <a:solidFill>
                  <a:prstClr val="black"/>
                </a:solidFill>
              </a:rPr>
              <a:t>콤보</a:t>
            </a:r>
            <a:r>
              <a:rPr lang="en-US" altLang="ko-KR" sz="2000" b="1" dirty="0">
                <a:solidFill>
                  <a:prstClr val="black"/>
                </a:solidFill>
              </a:rPr>
              <a:t>(</a:t>
            </a:r>
            <a:r>
              <a:rPr lang="ko-KR" altLang="en-US" sz="2000" b="1" dirty="0">
                <a:solidFill>
                  <a:prstClr val="black"/>
                </a:solidFill>
              </a:rPr>
              <a:t>햄버거</a:t>
            </a:r>
            <a:r>
              <a:rPr lang="en-US" altLang="ko-KR" sz="2000" b="1" dirty="0">
                <a:solidFill>
                  <a:prstClr val="black"/>
                </a:solidFill>
              </a:rPr>
              <a:t>+</a:t>
            </a:r>
            <a:r>
              <a:rPr lang="ko-KR" altLang="en-US" sz="2000" b="1" dirty="0">
                <a:solidFill>
                  <a:prstClr val="black"/>
                </a:solidFill>
              </a:rPr>
              <a:t>음료</a:t>
            </a:r>
            <a:r>
              <a:rPr lang="en-US" altLang="ko-KR" sz="2000" b="1" dirty="0">
                <a:solidFill>
                  <a:prstClr val="black"/>
                </a:solidFill>
              </a:rPr>
              <a:t>) / </a:t>
            </a:r>
            <a:r>
              <a:rPr lang="ko-KR" altLang="en-US" sz="2000" b="1" dirty="0">
                <a:solidFill>
                  <a:prstClr val="black"/>
                </a:solidFill>
              </a:rPr>
              <a:t>세트</a:t>
            </a:r>
            <a:r>
              <a:rPr lang="en-US" altLang="ko-KR" sz="2000" b="1" dirty="0">
                <a:solidFill>
                  <a:prstClr val="black"/>
                </a:solidFill>
              </a:rPr>
              <a:t>(</a:t>
            </a:r>
            <a:r>
              <a:rPr lang="ko-KR" altLang="en-US" sz="2000" b="1" dirty="0">
                <a:solidFill>
                  <a:prstClr val="black"/>
                </a:solidFill>
              </a:rPr>
              <a:t>햄버거</a:t>
            </a:r>
            <a:r>
              <a:rPr lang="en-US" altLang="ko-KR" sz="2000" b="1" dirty="0">
                <a:solidFill>
                  <a:prstClr val="black"/>
                </a:solidFill>
              </a:rPr>
              <a:t>+</a:t>
            </a:r>
            <a:r>
              <a:rPr lang="ko-KR" altLang="en-US" sz="2000" b="1" dirty="0">
                <a:solidFill>
                  <a:prstClr val="black"/>
                </a:solidFill>
              </a:rPr>
              <a:t>음료</a:t>
            </a:r>
            <a:r>
              <a:rPr lang="en-US" altLang="ko-KR" sz="2000" b="1" dirty="0">
                <a:solidFill>
                  <a:prstClr val="black"/>
                </a:solidFill>
              </a:rPr>
              <a:t>+</a:t>
            </a:r>
            <a:r>
              <a:rPr lang="ko-KR" altLang="en-US" sz="2000" b="1" dirty="0">
                <a:solidFill>
                  <a:prstClr val="black"/>
                </a:solidFill>
              </a:rPr>
              <a:t>사이드</a:t>
            </a:r>
            <a:r>
              <a:rPr lang="en-US" altLang="ko-KR" sz="2000" b="1" dirty="0">
                <a:solidFill>
                  <a:prstClr val="black"/>
                </a:solidFill>
              </a:rPr>
              <a:t>)</a:t>
            </a:r>
          </a:p>
          <a:p>
            <a:pPr lvl="0" algn="just">
              <a:lnSpc>
                <a:spcPct val="140000"/>
              </a:lnSpc>
            </a:pPr>
            <a:r>
              <a:rPr lang="en-US" altLang="ko-KR" sz="2000" b="1" dirty="0">
                <a:solidFill>
                  <a:prstClr val="black"/>
                </a:solidFill>
              </a:rPr>
              <a:t>     * </a:t>
            </a:r>
            <a:r>
              <a:rPr lang="ko-KR" altLang="en-US" sz="2000" b="1" dirty="0">
                <a:solidFill>
                  <a:prstClr val="black"/>
                </a:solidFill>
              </a:rPr>
              <a:t>세트 선택 시 </a:t>
            </a:r>
            <a:r>
              <a:rPr lang="en-US" altLang="ko-KR" sz="2000" b="1" dirty="0">
                <a:solidFill>
                  <a:prstClr val="black"/>
                </a:solidFill>
              </a:rPr>
              <a:t>‘</a:t>
            </a:r>
            <a:r>
              <a:rPr lang="ko-KR" altLang="en-US" sz="2000" b="1" dirty="0">
                <a:solidFill>
                  <a:prstClr val="black"/>
                </a:solidFill>
              </a:rPr>
              <a:t>음료</a:t>
            </a:r>
            <a:r>
              <a:rPr lang="en-US" altLang="ko-KR" sz="2000" b="1" dirty="0">
                <a:solidFill>
                  <a:prstClr val="black"/>
                </a:solidFill>
              </a:rPr>
              <a:t>(</a:t>
            </a:r>
            <a:r>
              <a:rPr lang="ko-KR" altLang="en-US" sz="2000" b="1" dirty="0">
                <a:solidFill>
                  <a:prstClr val="black"/>
                </a:solidFill>
              </a:rPr>
              <a:t>콜라</a:t>
            </a:r>
            <a:r>
              <a:rPr lang="en-US" altLang="ko-KR" sz="2000" b="1" dirty="0">
                <a:solidFill>
                  <a:prstClr val="black"/>
                </a:solidFill>
              </a:rPr>
              <a:t>) / </a:t>
            </a:r>
            <a:r>
              <a:rPr lang="ko-KR" altLang="en-US" sz="2000" b="1" dirty="0">
                <a:solidFill>
                  <a:prstClr val="black"/>
                </a:solidFill>
              </a:rPr>
              <a:t>사이드</a:t>
            </a:r>
            <a:r>
              <a:rPr lang="en-US" altLang="ko-KR" sz="2000" b="1" dirty="0">
                <a:solidFill>
                  <a:prstClr val="black"/>
                </a:solidFill>
              </a:rPr>
              <a:t>(</a:t>
            </a:r>
            <a:r>
              <a:rPr lang="ko-KR" altLang="en-US" sz="2000" b="1" dirty="0">
                <a:solidFill>
                  <a:prstClr val="black"/>
                </a:solidFill>
              </a:rPr>
              <a:t>감자튀김</a:t>
            </a:r>
            <a:r>
              <a:rPr lang="en-US" altLang="ko-KR" sz="2000" b="1" dirty="0">
                <a:solidFill>
                  <a:prstClr val="black"/>
                </a:solidFill>
              </a:rPr>
              <a:t>)’</a:t>
            </a:r>
            <a:r>
              <a:rPr lang="ko-KR" altLang="en-US" sz="2000" b="1" dirty="0">
                <a:solidFill>
                  <a:prstClr val="black"/>
                </a:solidFill>
              </a:rPr>
              <a:t> 자동 선택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r>
              <a:rPr lang="en-US" altLang="ko-KR" sz="2000" b="1" dirty="0">
                <a:solidFill>
                  <a:prstClr val="black"/>
                </a:solidFill>
              </a:rPr>
              <a:t>     </a:t>
            </a:r>
            <a:r>
              <a:rPr lang="ko-KR" altLang="en-US" sz="2000" b="1" dirty="0">
                <a:solidFill>
                  <a:prstClr val="black"/>
                </a:solidFill>
              </a:rPr>
              <a:t>→</a:t>
            </a:r>
            <a:r>
              <a:rPr lang="en-US" altLang="ko-KR" sz="2000" b="1" dirty="0">
                <a:solidFill>
                  <a:prstClr val="black"/>
                </a:solidFill>
              </a:rPr>
              <a:t> </a:t>
            </a:r>
            <a:r>
              <a:rPr lang="ko-KR" altLang="en-US" sz="2000" b="1" dirty="0">
                <a:solidFill>
                  <a:prstClr val="black"/>
                </a:solidFill>
              </a:rPr>
              <a:t>추후 변경 가능 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r>
              <a:rPr lang="en-US" altLang="ko-KR" sz="2000" b="1" dirty="0">
                <a:solidFill>
                  <a:prstClr val="black"/>
                </a:solidFill>
              </a:rPr>
              <a:t>      ex) </a:t>
            </a:r>
            <a:r>
              <a:rPr lang="ko-KR" altLang="en-US" sz="2000" b="1" dirty="0">
                <a:solidFill>
                  <a:prstClr val="black"/>
                </a:solidFill>
              </a:rPr>
              <a:t>콜라 → 사이다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r>
              <a:rPr lang="en-US" altLang="ko-KR" sz="2000" b="1" dirty="0">
                <a:solidFill>
                  <a:prstClr val="black"/>
                </a:solidFill>
              </a:rPr>
              <a:t>          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2000" b="1" dirty="0">
                <a:solidFill>
                  <a:prstClr val="black"/>
                </a:solidFill>
              </a:rPr>
              <a:t>감자튀김 → 콘샐러드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r>
              <a:rPr lang="en-US" altLang="ko-KR" sz="2000" b="1" dirty="0">
                <a:solidFill>
                  <a:prstClr val="black"/>
                </a:solidFill>
              </a:rPr>
              <a:t>     * </a:t>
            </a:r>
            <a:r>
              <a:rPr lang="ko-KR" altLang="en-US" sz="2000" b="1" dirty="0">
                <a:solidFill>
                  <a:prstClr val="black"/>
                </a:solidFill>
              </a:rPr>
              <a:t>추가 재료 선택 가능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r>
              <a:rPr lang="en-US" altLang="ko-KR" sz="2000" b="1" dirty="0">
                <a:solidFill>
                  <a:prstClr val="black"/>
                </a:solidFill>
              </a:rPr>
              <a:t>      ex) </a:t>
            </a:r>
            <a:r>
              <a:rPr lang="ko-KR" altLang="en-US" sz="2000" b="1" dirty="0">
                <a:solidFill>
                  <a:prstClr val="black"/>
                </a:solidFill>
              </a:rPr>
              <a:t>베이컨 </a:t>
            </a:r>
            <a:r>
              <a:rPr lang="en-US" altLang="ko-KR" sz="2000" b="1" dirty="0">
                <a:solidFill>
                  <a:prstClr val="black"/>
                </a:solidFill>
              </a:rPr>
              <a:t>2</a:t>
            </a:r>
            <a:r>
              <a:rPr lang="ko-KR" altLang="en-US" sz="2000" b="1" dirty="0">
                <a:solidFill>
                  <a:prstClr val="black"/>
                </a:solidFill>
              </a:rPr>
              <a:t>조각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요구사항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825043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853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r>
              <a:rPr lang="en-US" altLang="ko-KR" sz="2800" b="1">
                <a:solidFill>
                  <a:prstClr val="black"/>
                </a:solidFill>
              </a:rPr>
              <a:t>(2) </a:t>
            </a:r>
            <a:r>
              <a:rPr lang="ko-KR" altLang="en-US" sz="2800" b="1">
                <a:solidFill>
                  <a:prstClr val="black"/>
                </a:solidFill>
              </a:rPr>
              <a:t>통계 </a:t>
            </a:r>
            <a:r>
              <a:rPr lang="en-US" altLang="ko-KR" sz="2800" b="1">
                <a:solidFill>
                  <a:prstClr val="black"/>
                </a:solidFill>
              </a:rPr>
              <a:t>– </a:t>
            </a:r>
            <a:r>
              <a:rPr lang="ko-KR" altLang="en-US" sz="2800" b="1">
                <a:solidFill>
                  <a:prstClr val="black"/>
                </a:solidFill>
              </a:rPr>
              <a:t>시간대별 검색 </a:t>
            </a:r>
            <a:r>
              <a:rPr lang="en-US" altLang="ko-KR" sz="2800" b="1">
                <a:solidFill>
                  <a:prstClr val="black"/>
                </a:solidFill>
              </a:rPr>
              <a:t>: time_t</a:t>
            </a:r>
            <a:r>
              <a:rPr lang="ko-KR" altLang="en-US" sz="2800" b="1">
                <a:solidFill>
                  <a:prstClr val="black"/>
                </a:solidFill>
              </a:rPr>
              <a:t>와 </a:t>
            </a:r>
            <a:r>
              <a:rPr lang="en-US" altLang="ko-KR" sz="2800" b="1">
                <a:solidFill>
                  <a:prstClr val="black"/>
                </a:solidFill>
              </a:rPr>
              <a:t>struct tm </a:t>
            </a:r>
            <a:r>
              <a:rPr lang="ko-KR" altLang="en-US" sz="2800" b="1">
                <a:solidFill>
                  <a:prstClr val="black"/>
                </a:solidFill>
              </a:rPr>
              <a:t>사용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>
                <a:solidFill>
                  <a:srgbClr val="262B35"/>
                </a:solidFill>
              </a:rPr>
              <a:t>고민한 점 </a:t>
            </a:r>
            <a:r>
              <a:rPr lang="en-US" altLang="ko-KR" sz="3600" b="1" kern="0">
                <a:solidFill>
                  <a:srgbClr val="262B35"/>
                </a:solidFill>
              </a:rPr>
              <a:t>/ </a:t>
            </a:r>
            <a:r>
              <a:rPr lang="ko-KR" altLang="en-US" sz="3600" b="1" kern="0">
                <a:solidFill>
                  <a:srgbClr val="262B35"/>
                </a:solidFill>
              </a:rPr>
              <a:t>강점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79531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561AF05-B8C0-4CBB-AF6A-98C7A15EF149}"/>
              </a:ext>
            </a:extLst>
          </p:cNvPr>
          <p:cNvSpPr/>
          <p:nvPr/>
        </p:nvSpPr>
        <p:spPr>
          <a:xfrm>
            <a:off x="4231600" y="3734353"/>
            <a:ext cx="526493" cy="294798"/>
          </a:xfrm>
          <a:prstGeom prst="rightArrow">
            <a:avLst>
              <a:gd name="adj1" fmla="val 27283"/>
              <a:gd name="adj2" fmla="val 6806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1379F-DD32-4699-88E9-B6679AD23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220" y="2284732"/>
            <a:ext cx="1969257" cy="31940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E04904-4735-4C87-B0CA-AEF13BE1E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216" y="1926035"/>
            <a:ext cx="6421725" cy="4206231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350566-084A-488C-891F-933F19305253}"/>
              </a:ext>
            </a:extLst>
          </p:cNvPr>
          <p:cNvGrpSpPr/>
          <p:nvPr/>
        </p:nvGrpSpPr>
        <p:grpSpPr>
          <a:xfrm>
            <a:off x="3543300" y="298937"/>
            <a:ext cx="4958862" cy="6093071"/>
            <a:chOff x="3543300" y="298937"/>
            <a:chExt cx="4958862" cy="609307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5A8011E-EC39-4862-9473-C2369324DBF2}"/>
                </a:ext>
              </a:extLst>
            </p:cNvPr>
            <p:cNvGrpSpPr/>
            <p:nvPr/>
          </p:nvGrpSpPr>
          <p:grpSpPr>
            <a:xfrm>
              <a:off x="3543300" y="298937"/>
              <a:ext cx="4958862" cy="6093071"/>
              <a:chOff x="3543300" y="298937"/>
              <a:chExt cx="4958862" cy="6093071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52C24A00-0F07-4611-87C3-F5513638AF1B}"/>
                  </a:ext>
                </a:extLst>
              </p:cNvPr>
              <p:cNvSpPr/>
              <p:nvPr/>
            </p:nvSpPr>
            <p:spPr>
              <a:xfrm>
                <a:off x="3543300" y="298937"/>
                <a:ext cx="4958862" cy="6093071"/>
              </a:xfrm>
              <a:prstGeom prst="roundRect">
                <a:avLst>
                  <a:gd name="adj" fmla="val 980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D4018234-EC70-42AC-9AD2-3D48035C90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6450" y="645539"/>
                <a:ext cx="4292983" cy="5469143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</p:pic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7817A3B-49D8-42D0-85F3-7982EAFF9B76}"/>
                </a:ext>
              </a:extLst>
            </p:cNvPr>
            <p:cNvSpPr/>
            <p:nvPr/>
          </p:nvSpPr>
          <p:spPr>
            <a:xfrm>
              <a:off x="3745523" y="2611315"/>
              <a:ext cx="4292983" cy="334834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240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r>
              <a:rPr lang="en-US" altLang="ko-KR" sz="2800" b="1" dirty="0">
                <a:solidFill>
                  <a:prstClr val="black"/>
                </a:solidFill>
              </a:rPr>
              <a:t>(3) </a:t>
            </a:r>
            <a:r>
              <a:rPr lang="ko-KR" altLang="en-US" sz="2800" b="1" dirty="0">
                <a:solidFill>
                  <a:prstClr val="black"/>
                </a:solidFill>
              </a:rPr>
              <a:t>가격 변동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고민한 점 </a:t>
            </a:r>
            <a:r>
              <a:rPr lang="en-US" altLang="ko-KR" sz="3600" b="1" kern="0" dirty="0">
                <a:solidFill>
                  <a:srgbClr val="262B35"/>
                </a:solidFill>
              </a:rPr>
              <a:t>/ </a:t>
            </a:r>
            <a:r>
              <a:rPr lang="ko-KR" altLang="en-US" sz="3600" b="1" kern="0" dirty="0">
                <a:solidFill>
                  <a:srgbClr val="262B35"/>
                </a:solidFill>
              </a:rPr>
              <a:t>강점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ACD2DA-6770-4DB9-8DAF-DE0299B7F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460" y="1740783"/>
            <a:ext cx="4438168" cy="19776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11A9CE-703C-4747-A1E5-B8D01B067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084" y="3993913"/>
            <a:ext cx="4518654" cy="13107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155501-B094-458D-BBDC-BE5F79965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327" y="1696968"/>
            <a:ext cx="4505716" cy="20129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ABAABD-C1D1-46A4-B722-1493DAEF26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3779" y="4002705"/>
            <a:ext cx="4634452" cy="1310754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DB27C58-739B-4993-94DD-C186408037DB}"/>
              </a:ext>
            </a:extLst>
          </p:cNvPr>
          <p:cNvSpPr/>
          <p:nvPr/>
        </p:nvSpPr>
        <p:spPr>
          <a:xfrm>
            <a:off x="6381323" y="3318399"/>
            <a:ext cx="526493" cy="294798"/>
          </a:xfrm>
          <a:prstGeom prst="rightArrow">
            <a:avLst>
              <a:gd name="adj1" fmla="val 27283"/>
              <a:gd name="adj2" fmla="val 6806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3A18AB-FCEE-4EF6-9437-D09C0606665D}"/>
              </a:ext>
            </a:extLst>
          </p:cNvPr>
          <p:cNvSpPr/>
          <p:nvPr/>
        </p:nvSpPr>
        <p:spPr>
          <a:xfrm>
            <a:off x="1735241" y="3331034"/>
            <a:ext cx="4325388" cy="3148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7B435A-9129-4BB6-8B2E-B5DE8250C8CD}"/>
              </a:ext>
            </a:extLst>
          </p:cNvPr>
          <p:cNvSpPr/>
          <p:nvPr/>
        </p:nvSpPr>
        <p:spPr>
          <a:xfrm>
            <a:off x="7355655" y="3331034"/>
            <a:ext cx="4325388" cy="3148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73F2F-0809-4ABD-B2BD-BA65DE49159F}"/>
              </a:ext>
            </a:extLst>
          </p:cNvPr>
          <p:cNvSpPr/>
          <p:nvPr/>
        </p:nvSpPr>
        <p:spPr>
          <a:xfrm>
            <a:off x="7232563" y="4430242"/>
            <a:ext cx="4325388" cy="3148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C744F1-1F06-4DD9-B589-26742FADAB46}"/>
              </a:ext>
            </a:extLst>
          </p:cNvPr>
          <p:cNvSpPr/>
          <p:nvPr/>
        </p:nvSpPr>
        <p:spPr>
          <a:xfrm>
            <a:off x="1762974" y="4430242"/>
            <a:ext cx="4325388" cy="3148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A75ACB-8662-456E-BB30-BDBC8BE82302}"/>
              </a:ext>
            </a:extLst>
          </p:cNvPr>
          <p:cNvSpPr txBox="1"/>
          <p:nvPr/>
        </p:nvSpPr>
        <p:spPr>
          <a:xfrm>
            <a:off x="1766514" y="5494814"/>
            <a:ext cx="9619524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‘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치킨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’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이라는 재료가 포함된 모든 제품들의 가격이 자동으로 변동 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E7FF003-1295-49EC-B69A-DE91AC8A3B46}"/>
              </a:ext>
            </a:extLst>
          </p:cNvPr>
          <p:cNvGrpSpPr/>
          <p:nvPr/>
        </p:nvGrpSpPr>
        <p:grpSpPr>
          <a:xfrm>
            <a:off x="4252471" y="2389532"/>
            <a:ext cx="4257703" cy="1804283"/>
            <a:chOff x="2116720" y="1983564"/>
            <a:chExt cx="4257703" cy="1804283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C5A95138-740D-496A-B19D-27BB35D073EF}"/>
                </a:ext>
              </a:extLst>
            </p:cNvPr>
            <p:cNvSpPr/>
            <p:nvPr/>
          </p:nvSpPr>
          <p:spPr>
            <a:xfrm>
              <a:off x="2116720" y="1983564"/>
              <a:ext cx="4257703" cy="1804283"/>
            </a:xfrm>
            <a:prstGeom prst="roundRect">
              <a:avLst>
                <a:gd name="adj" fmla="val 9806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7B1EF9A-11B2-436C-91A6-A29F6BEC9B5C}"/>
                </a:ext>
              </a:extLst>
            </p:cNvPr>
            <p:cNvGrpSpPr/>
            <p:nvPr/>
          </p:nvGrpSpPr>
          <p:grpSpPr>
            <a:xfrm>
              <a:off x="2347244" y="2179293"/>
              <a:ext cx="3796654" cy="1397466"/>
              <a:chOff x="1752205" y="1926027"/>
              <a:chExt cx="3796654" cy="1397466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8A2A40FF-D99B-4E57-A287-F788BB47FA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52205" y="1926027"/>
                <a:ext cx="3796654" cy="1397466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62E7427-490C-4ADF-9316-E1A049A5D23F}"/>
                  </a:ext>
                </a:extLst>
              </p:cNvPr>
              <p:cNvSpPr/>
              <p:nvPr/>
            </p:nvSpPr>
            <p:spPr>
              <a:xfrm>
                <a:off x="2110154" y="2726945"/>
                <a:ext cx="1397977" cy="350363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105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r>
              <a:rPr lang="en-US" altLang="ko-KR" sz="2800" b="1" dirty="0">
                <a:solidFill>
                  <a:prstClr val="black"/>
                </a:solidFill>
              </a:rPr>
              <a:t>(3) </a:t>
            </a:r>
            <a:r>
              <a:rPr lang="ko-KR" altLang="en-US" sz="2800" b="1" dirty="0">
                <a:solidFill>
                  <a:prstClr val="black"/>
                </a:solidFill>
              </a:rPr>
              <a:t>가격 변동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고민한 점 </a:t>
            </a:r>
            <a:r>
              <a:rPr lang="en-US" altLang="ko-KR" sz="3600" b="1" kern="0" dirty="0">
                <a:solidFill>
                  <a:srgbClr val="262B35"/>
                </a:solidFill>
              </a:rPr>
              <a:t>/ </a:t>
            </a:r>
            <a:r>
              <a:rPr lang="ko-KR" altLang="en-US" sz="3600" b="1" kern="0" dirty="0">
                <a:solidFill>
                  <a:srgbClr val="262B35"/>
                </a:solidFill>
              </a:rPr>
              <a:t>강점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3289620-4D33-4029-99B0-CE37467E1DFF}"/>
              </a:ext>
            </a:extLst>
          </p:cNvPr>
          <p:cNvGrpSpPr/>
          <p:nvPr/>
        </p:nvGrpSpPr>
        <p:grpSpPr>
          <a:xfrm>
            <a:off x="9163530" y="2766335"/>
            <a:ext cx="2345371" cy="2009568"/>
            <a:chOff x="2802520" y="3865434"/>
            <a:chExt cx="2345371" cy="200956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3C03C71-8DA1-4F93-92E6-58EBF97E3B4B}"/>
                </a:ext>
              </a:extLst>
            </p:cNvPr>
            <p:cNvGrpSpPr/>
            <p:nvPr/>
          </p:nvGrpSpPr>
          <p:grpSpPr>
            <a:xfrm>
              <a:off x="2802520" y="3865434"/>
              <a:ext cx="2345371" cy="2009568"/>
              <a:chOff x="6798629" y="1871981"/>
              <a:chExt cx="2345371" cy="2009568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02DA6C55-E3C7-4203-AD80-8272001B9427}"/>
                  </a:ext>
                </a:extLst>
              </p:cNvPr>
              <p:cNvSpPr/>
              <p:nvPr/>
            </p:nvSpPr>
            <p:spPr>
              <a:xfrm>
                <a:off x="6798629" y="1871981"/>
                <a:ext cx="2345371" cy="2009568"/>
              </a:xfrm>
              <a:prstGeom prst="roundRect">
                <a:avLst>
                  <a:gd name="adj" fmla="val 980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FCBCA682-DD23-430E-ADE3-0C109B334E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9715" y="2090860"/>
                <a:ext cx="1998127" cy="1609919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</p:pic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1D1AB59-2E4B-449D-A35D-922A45723FCC}"/>
                </a:ext>
              </a:extLst>
            </p:cNvPr>
            <p:cNvSpPr/>
            <p:nvPr/>
          </p:nvSpPr>
          <p:spPr>
            <a:xfrm>
              <a:off x="2881563" y="5029461"/>
              <a:ext cx="2120170" cy="35036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8A26914-C8C6-40A8-B044-3F046050C21F}"/>
              </a:ext>
            </a:extLst>
          </p:cNvPr>
          <p:cNvGrpSpPr/>
          <p:nvPr/>
        </p:nvGrpSpPr>
        <p:grpSpPr>
          <a:xfrm>
            <a:off x="5149718" y="1749628"/>
            <a:ext cx="2986205" cy="4164357"/>
            <a:chOff x="7496000" y="1795300"/>
            <a:chExt cx="2986205" cy="416435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0D6D039-CDA0-48FE-8E90-96133444D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6000" y="1795300"/>
              <a:ext cx="2986205" cy="4164357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0DB3116-B694-4000-B95C-56B0A92C287B}"/>
                </a:ext>
              </a:extLst>
            </p:cNvPr>
            <p:cNvSpPr/>
            <p:nvPr/>
          </p:nvSpPr>
          <p:spPr>
            <a:xfrm>
              <a:off x="7579586" y="1795301"/>
              <a:ext cx="2120170" cy="31485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C8D6C44-1012-4A36-908B-D11648024569}"/>
                </a:ext>
              </a:extLst>
            </p:cNvPr>
            <p:cNvSpPr/>
            <p:nvPr/>
          </p:nvSpPr>
          <p:spPr>
            <a:xfrm>
              <a:off x="7496000" y="5026901"/>
              <a:ext cx="2694284" cy="93275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B458277-CB2D-43B2-A4E0-0C9222624D98}"/>
              </a:ext>
            </a:extLst>
          </p:cNvPr>
          <p:cNvGrpSpPr/>
          <p:nvPr/>
        </p:nvGrpSpPr>
        <p:grpSpPr>
          <a:xfrm>
            <a:off x="1738601" y="2701027"/>
            <a:ext cx="2508680" cy="2110046"/>
            <a:chOff x="2130706" y="1696243"/>
            <a:chExt cx="2508680" cy="211004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3F1BC13-1A95-4435-BB7F-9AAF41A1B5EC}"/>
                </a:ext>
              </a:extLst>
            </p:cNvPr>
            <p:cNvSpPr/>
            <p:nvPr/>
          </p:nvSpPr>
          <p:spPr>
            <a:xfrm>
              <a:off x="2130706" y="1696243"/>
              <a:ext cx="2508680" cy="2110046"/>
            </a:xfrm>
            <a:prstGeom prst="roundRect">
              <a:avLst>
                <a:gd name="adj" fmla="val 9806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20C04B5-7F49-4E82-B7BA-00119CFC7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1224" y="1928342"/>
              <a:ext cx="2083178" cy="1694789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F95B6E8-78CE-4F26-9F2B-7C31163C9390}"/>
                </a:ext>
              </a:extLst>
            </p:cNvPr>
            <p:cNvSpPr/>
            <p:nvPr/>
          </p:nvSpPr>
          <p:spPr>
            <a:xfrm>
              <a:off x="2274266" y="2925578"/>
              <a:ext cx="2120170" cy="35036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A21E701C-4D1F-4163-8163-3ABA3DB9D633}"/>
              </a:ext>
            </a:extLst>
          </p:cNvPr>
          <p:cNvSpPr/>
          <p:nvPr/>
        </p:nvSpPr>
        <p:spPr>
          <a:xfrm>
            <a:off x="4408877" y="3595049"/>
            <a:ext cx="526493" cy="294798"/>
          </a:xfrm>
          <a:prstGeom prst="rightArrow">
            <a:avLst>
              <a:gd name="adj1" fmla="val 27283"/>
              <a:gd name="adj2" fmla="val 6806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7CE1CC91-6BC1-4269-939A-00F376757509}"/>
              </a:ext>
            </a:extLst>
          </p:cNvPr>
          <p:cNvSpPr/>
          <p:nvPr/>
        </p:nvSpPr>
        <p:spPr>
          <a:xfrm>
            <a:off x="8423523" y="3595049"/>
            <a:ext cx="526493" cy="294798"/>
          </a:xfrm>
          <a:prstGeom prst="rightArrow">
            <a:avLst>
              <a:gd name="adj1" fmla="val 27283"/>
              <a:gd name="adj2" fmla="val 6806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26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r>
              <a:rPr lang="en-US" altLang="ko-KR" sz="2800" b="1" dirty="0">
                <a:solidFill>
                  <a:prstClr val="black"/>
                </a:solidFill>
              </a:rPr>
              <a:t>(3) </a:t>
            </a:r>
            <a:r>
              <a:rPr lang="ko-KR" altLang="en-US" sz="2800" b="1" dirty="0">
                <a:solidFill>
                  <a:prstClr val="black"/>
                </a:solidFill>
              </a:rPr>
              <a:t>가격 변동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고민한 점 </a:t>
            </a:r>
            <a:r>
              <a:rPr lang="en-US" altLang="ko-KR" sz="3600" b="1" kern="0" dirty="0">
                <a:solidFill>
                  <a:srgbClr val="262B35"/>
                </a:solidFill>
              </a:rPr>
              <a:t>/ </a:t>
            </a:r>
            <a:r>
              <a:rPr lang="ko-KR" altLang="en-US" sz="3600" b="1" kern="0" dirty="0">
                <a:solidFill>
                  <a:srgbClr val="262B35"/>
                </a:solidFill>
              </a:rPr>
              <a:t>강점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2DA6C55-E3C7-4203-AD80-8272001B9427}"/>
              </a:ext>
            </a:extLst>
          </p:cNvPr>
          <p:cNvSpPr/>
          <p:nvPr/>
        </p:nvSpPr>
        <p:spPr>
          <a:xfrm>
            <a:off x="6759056" y="3001642"/>
            <a:ext cx="4257703" cy="1804283"/>
          </a:xfrm>
          <a:prstGeom prst="roundRect">
            <a:avLst>
              <a:gd name="adj" fmla="val 834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7FA15F-9504-4A35-B8C8-58647C729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345" y="3230378"/>
            <a:ext cx="3818755" cy="1379987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58D59E-53D8-4789-BE40-3FC6FBE5BE72}"/>
              </a:ext>
            </a:extLst>
          </p:cNvPr>
          <p:cNvSpPr/>
          <p:nvPr/>
        </p:nvSpPr>
        <p:spPr>
          <a:xfrm>
            <a:off x="6899644" y="3553420"/>
            <a:ext cx="3906455" cy="3503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FACE97-974E-4C91-ABF1-17551C84D96F}"/>
              </a:ext>
            </a:extLst>
          </p:cNvPr>
          <p:cNvSpPr/>
          <p:nvPr/>
        </p:nvSpPr>
        <p:spPr>
          <a:xfrm>
            <a:off x="6899644" y="4203651"/>
            <a:ext cx="3906455" cy="3503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F424FA3-6F36-4CA7-A8FF-F4BA4E08C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894" y="1922124"/>
            <a:ext cx="2986205" cy="416435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435FC16F-9DD8-4720-BA1D-3982D69E92A1}"/>
              </a:ext>
            </a:extLst>
          </p:cNvPr>
          <p:cNvSpPr/>
          <p:nvPr/>
        </p:nvSpPr>
        <p:spPr>
          <a:xfrm>
            <a:off x="2516480" y="1922125"/>
            <a:ext cx="2120170" cy="3148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308842-74F9-4C31-9B98-21FB8C87D3F5}"/>
              </a:ext>
            </a:extLst>
          </p:cNvPr>
          <p:cNvSpPr/>
          <p:nvPr/>
        </p:nvSpPr>
        <p:spPr>
          <a:xfrm>
            <a:off x="2432894" y="5153725"/>
            <a:ext cx="2694284" cy="9327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90D9FD3F-2FC3-4C94-8615-3A84CAA98113}"/>
              </a:ext>
            </a:extLst>
          </p:cNvPr>
          <p:cNvSpPr/>
          <p:nvPr/>
        </p:nvSpPr>
        <p:spPr>
          <a:xfrm rot="10292508">
            <a:off x="5604751" y="3642084"/>
            <a:ext cx="983904" cy="294798"/>
          </a:xfrm>
          <a:prstGeom prst="rightArrow">
            <a:avLst>
              <a:gd name="adj1" fmla="val 27283"/>
              <a:gd name="adj2" fmla="val 6806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285C9E98-6CD6-4BE4-92AD-DCBC8871FD9C}"/>
              </a:ext>
            </a:extLst>
          </p:cNvPr>
          <p:cNvSpPr/>
          <p:nvPr/>
        </p:nvSpPr>
        <p:spPr>
          <a:xfrm rot="560685">
            <a:off x="5622335" y="4143512"/>
            <a:ext cx="983904" cy="294798"/>
          </a:xfrm>
          <a:prstGeom prst="rightArrow">
            <a:avLst>
              <a:gd name="adj1" fmla="val 27283"/>
              <a:gd name="adj2" fmla="val 6806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79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r>
              <a:rPr lang="en-US" altLang="ko-KR" sz="2800" b="1" dirty="0">
                <a:solidFill>
                  <a:prstClr val="black"/>
                </a:solidFill>
              </a:rPr>
              <a:t>(4) </a:t>
            </a:r>
            <a:r>
              <a:rPr lang="ko-KR" altLang="en-US" sz="2800" b="1" dirty="0">
                <a:solidFill>
                  <a:prstClr val="black"/>
                </a:solidFill>
              </a:rPr>
              <a:t>신제품 추가 </a:t>
            </a:r>
            <a:r>
              <a:rPr lang="en-US" altLang="ko-KR" sz="2800" b="1" dirty="0">
                <a:solidFill>
                  <a:prstClr val="black"/>
                </a:solidFill>
              </a:rPr>
              <a:t>/ </a:t>
            </a:r>
            <a:r>
              <a:rPr lang="ko-KR" altLang="en-US" sz="2800" b="1" dirty="0">
                <a:solidFill>
                  <a:schemeClr val="bg2"/>
                </a:solidFill>
              </a:rPr>
              <a:t>기존 제품 삭제</a:t>
            </a:r>
            <a:endParaRPr lang="en-US" altLang="ko-KR" sz="1400" b="1" dirty="0">
              <a:solidFill>
                <a:schemeClr val="bg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고민한 점 </a:t>
            </a:r>
            <a:r>
              <a:rPr lang="en-US" altLang="ko-KR" sz="3600" b="1" kern="0" dirty="0">
                <a:solidFill>
                  <a:srgbClr val="262B35"/>
                </a:solidFill>
              </a:rPr>
              <a:t>/ </a:t>
            </a:r>
            <a:r>
              <a:rPr lang="ko-KR" altLang="en-US" sz="3600" b="1" kern="0" dirty="0">
                <a:solidFill>
                  <a:srgbClr val="262B35"/>
                </a:solidFill>
              </a:rPr>
              <a:t>강점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32FAFA2-4A8B-4521-AAD9-3356E46F0540}"/>
              </a:ext>
            </a:extLst>
          </p:cNvPr>
          <p:cNvGrpSpPr/>
          <p:nvPr/>
        </p:nvGrpSpPr>
        <p:grpSpPr>
          <a:xfrm>
            <a:off x="8188001" y="1033433"/>
            <a:ext cx="2820472" cy="3333605"/>
            <a:chOff x="1382251" y="816364"/>
            <a:chExt cx="2820472" cy="333360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F581AA2-BFB6-4B29-BE75-0E40B7C6CACB}"/>
                </a:ext>
              </a:extLst>
            </p:cNvPr>
            <p:cNvSpPr/>
            <p:nvPr/>
          </p:nvSpPr>
          <p:spPr>
            <a:xfrm>
              <a:off x="1382251" y="816364"/>
              <a:ext cx="2820472" cy="3333605"/>
            </a:xfrm>
            <a:prstGeom prst="roundRect">
              <a:avLst>
                <a:gd name="adj" fmla="val 413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58B6041-6B73-47CB-90B0-0CDAD6A68EA7}"/>
                </a:ext>
              </a:extLst>
            </p:cNvPr>
            <p:cNvGrpSpPr/>
            <p:nvPr/>
          </p:nvGrpSpPr>
          <p:grpSpPr>
            <a:xfrm>
              <a:off x="1596822" y="1056100"/>
              <a:ext cx="2370819" cy="2865269"/>
              <a:chOff x="1675952" y="1179193"/>
              <a:chExt cx="2370819" cy="2865269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244887E0-1240-4552-858F-D1E1D668D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5952" y="1179193"/>
                <a:ext cx="2370819" cy="2865269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A1CD19F-CD54-43F9-91BD-224748BE2091}"/>
                  </a:ext>
                </a:extLst>
              </p:cNvPr>
              <p:cNvSpPr/>
              <p:nvPr/>
            </p:nvSpPr>
            <p:spPr>
              <a:xfrm>
                <a:off x="1675952" y="3713201"/>
                <a:ext cx="2301009" cy="331261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AE08DEDB-A778-488F-B1E0-5B498EF10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554" y="1605935"/>
            <a:ext cx="5603150" cy="4926750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7DF92C1A-1808-4168-87E5-706C138FCF47}"/>
              </a:ext>
            </a:extLst>
          </p:cNvPr>
          <p:cNvGrpSpPr/>
          <p:nvPr/>
        </p:nvGrpSpPr>
        <p:grpSpPr>
          <a:xfrm>
            <a:off x="7339580" y="4505155"/>
            <a:ext cx="4517314" cy="2025806"/>
            <a:chOff x="7339580" y="4505155"/>
            <a:chExt cx="4517314" cy="202580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7BC1007-10F3-43FC-8A5C-0D0C98750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39580" y="4505155"/>
              <a:ext cx="4517314" cy="2025806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A095DC3-7CBF-4388-82E1-5DAF8D58174B}"/>
                </a:ext>
              </a:extLst>
            </p:cNvPr>
            <p:cNvSpPr/>
            <p:nvPr/>
          </p:nvSpPr>
          <p:spPr>
            <a:xfrm>
              <a:off x="7468007" y="6160017"/>
              <a:ext cx="4313685" cy="33126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689025-1692-41AF-8D27-7300265D865A}"/>
              </a:ext>
            </a:extLst>
          </p:cNvPr>
          <p:cNvSpPr/>
          <p:nvPr/>
        </p:nvSpPr>
        <p:spPr>
          <a:xfrm>
            <a:off x="4451506" y="1620823"/>
            <a:ext cx="1166779" cy="3312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B884CAB-1278-4B68-9E71-FD6FE4E6121F}"/>
              </a:ext>
            </a:extLst>
          </p:cNvPr>
          <p:cNvGrpSpPr/>
          <p:nvPr/>
        </p:nvGrpSpPr>
        <p:grpSpPr>
          <a:xfrm>
            <a:off x="1767250" y="4427297"/>
            <a:ext cx="5389689" cy="2083822"/>
            <a:chOff x="1767250" y="4427297"/>
            <a:chExt cx="5389689" cy="208382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0EC8994-5319-42FC-B35E-41502B0D8649}"/>
                </a:ext>
              </a:extLst>
            </p:cNvPr>
            <p:cNvSpPr/>
            <p:nvPr/>
          </p:nvSpPr>
          <p:spPr>
            <a:xfrm>
              <a:off x="6556849" y="6179858"/>
              <a:ext cx="600090" cy="33126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FE948E2-19A1-4AEE-8CB7-7E30E4487451}"/>
                </a:ext>
              </a:extLst>
            </p:cNvPr>
            <p:cNvGrpSpPr/>
            <p:nvPr/>
          </p:nvGrpSpPr>
          <p:grpSpPr>
            <a:xfrm>
              <a:off x="1767250" y="4427297"/>
              <a:ext cx="5389689" cy="1619760"/>
              <a:chOff x="1767250" y="4427297"/>
              <a:chExt cx="5389689" cy="1619760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3C65B92C-5281-4C1E-B8D3-D9ADCA36AE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7250" y="5172379"/>
                <a:ext cx="844063" cy="0"/>
              </a:xfrm>
              <a:prstGeom prst="line">
                <a:avLst/>
              </a:prstGeom>
              <a:ln w="12700">
                <a:solidFill>
                  <a:srgbClr val="FFFF00"/>
                </a:solidFill>
                <a:headEnd type="none" w="med" len="med"/>
                <a:tailEnd type="none" w="med" len="med"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54D57FB2-15B6-4410-A7AB-7F3EB030D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0733" y="5351157"/>
                <a:ext cx="928469" cy="0"/>
              </a:xfrm>
              <a:prstGeom prst="line">
                <a:avLst/>
              </a:prstGeom>
              <a:ln w="12700">
                <a:solidFill>
                  <a:srgbClr val="FFFF00"/>
                </a:solidFill>
                <a:headEnd type="none" w="med" len="med"/>
                <a:tailEnd type="none" w="med" len="med"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730D3DD8-17BB-44DE-A667-EF0C47573501}"/>
                  </a:ext>
                </a:extLst>
              </p:cNvPr>
              <p:cNvGrpSpPr/>
              <p:nvPr/>
            </p:nvGrpSpPr>
            <p:grpSpPr>
              <a:xfrm>
                <a:off x="3144641" y="4427297"/>
                <a:ext cx="4012298" cy="1619760"/>
                <a:chOff x="4252472" y="2389533"/>
                <a:chExt cx="4012298" cy="1619760"/>
              </a:xfrm>
            </p:grpSpPr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D9B576D7-2A21-4282-A930-A78A250435A4}"/>
                    </a:ext>
                  </a:extLst>
                </p:cNvPr>
                <p:cNvSpPr/>
                <p:nvPr/>
              </p:nvSpPr>
              <p:spPr>
                <a:xfrm>
                  <a:off x="4252472" y="2389533"/>
                  <a:ext cx="4012298" cy="1619760"/>
                </a:xfrm>
                <a:prstGeom prst="roundRect">
                  <a:avLst>
                    <a:gd name="adj" fmla="val 9806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3885D9CB-17D1-453A-9CA7-37F72753DF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04566" y="2513465"/>
                  <a:ext cx="3717323" cy="1379384"/>
                </a:xfrm>
                <a:prstGeom prst="rect">
                  <a:avLst/>
                </a:prstGeom>
              </p:spPr>
            </p:pic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A4F69360-ECA6-4DA3-BA27-726506417CF8}"/>
                    </a:ext>
                  </a:extLst>
                </p:cNvPr>
                <p:cNvSpPr/>
                <p:nvPr/>
              </p:nvSpPr>
              <p:spPr>
                <a:xfrm>
                  <a:off x="4776577" y="3021015"/>
                  <a:ext cx="3261616" cy="269586"/>
                </a:xfrm>
                <a:prstGeom prst="rect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A51A3AE8-A50E-428D-97C2-2503E837BC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747" y="5084456"/>
                <a:ext cx="1054197" cy="0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tailEnd type="triangle"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07FDB458-58F9-4FE7-B3EA-C960E522AB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20083" y="5263232"/>
                <a:ext cx="871237" cy="0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tailEnd type="triangle"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1473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r>
              <a:rPr lang="en-US" altLang="ko-KR" sz="2800" b="1" dirty="0">
                <a:solidFill>
                  <a:prstClr val="black"/>
                </a:solidFill>
              </a:rPr>
              <a:t>(4) </a:t>
            </a:r>
            <a:r>
              <a:rPr lang="ko-KR" altLang="en-US" sz="2800" b="1" dirty="0">
                <a:solidFill>
                  <a:schemeClr val="bg2"/>
                </a:solidFill>
              </a:rPr>
              <a:t>신제품 추가</a:t>
            </a:r>
            <a:r>
              <a:rPr lang="ko-KR" altLang="en-US" sz="2800" b="1" dirty="0">
                <a:solidFill>
                  <a:prstClr val="black"/>
                </a:solidFill>
              </a:rPr>
              <a:t> </a:t>
            </a:r>
            <a:r>
              <a:rPr lang="en-US" altLang="ko-KR" sz="2800" b="1" dirty="0">
                <a:solidFill>
                  <a:prstClr val="black"/>
                </a:solidFill>
              </a:rPr>
              <a:t>/ </a:t>
            </a:r>
            <a:r>
              <a:rPr lang="ko-KR" altLang="en-US" sz="2800" b="1" dirty="0">
                <a:solidFill>
                  <a:prstClr val="black"/>
                </a:solidFill>
              </a:rPr>
              <a:t>기존 제품 삭제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고민한 점 </a:t>
            </a:r>
            <a:r>
              <a:rPr lang="en-US" altLang="ko-KR" sz="3600" b="1" kern="0" dirty="0">
                <a:solidFill>
                  <a:srgbClr val="262B35"/>
                </a:solidFill>
              </a:rPr>
              <a:t>/ </a:t>
            </a:r>
            <a:r>
              <a:rPr lang="ko-KR" altLang="en-US" sz="3600" b="1" kern="0" dirty="0">
                <a:solidFill>
                  <a:srgbClr val="262B35"/>
                </a:solidFill>
              </a:rPr>
              <a:t>강점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32FAFA2-4A8B-4521-AAD9-3356E46F0540}"/>
              </a:ext>
            </a:extLst>
          </p:cNvPr>
          <p:cNvGrpSpPr/>
          <p:nvPr/>
        </p:nvGrpSpPr>
        <p:grpSpPr>
          <a:xfrm>
            <a:off x="7989277" y="3173013"/>
            <a:ext cx="2820472" cy="3333605"/>
            <a:chOff x="1382251" y="816364"/>
            <a:chExt cx="2820472" cy="333360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F581AA2-BFB6-4B29-BE75-0E40B7C6CACB}"/>
                </a:ext>
              </a:extLst>
            </p:cNvPr>
            <p:cNvSpPr/>
            <p:nvPr/>
          </p:nvSpPr>
          <p:spPr>
            <a:xfrm>
              <a:off x="1382251" y="816364"/>
              <a:ext cx="2820472" cy="3333605"/>
            </a:xfrm>
            <a:prstGeom prst="roundRect">
              <a:avLst>
                <a:gd name="adj" fmla="val 413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44887E0-1240-4552-858F-D1E1D668D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6822" y="1056100"/>
              <a:ext cx="2370819" cy="2865269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6860939-7F18-49F6-A4FF-F2753EA85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590" y="1777316"/>
            <a:ext cx="2447850" cy="4563982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902713-58F7-4CAB-B91C-054EB4D9A7BA}"/>
              </a:ext>
            </a:extLst>
          </p:cNvPr>
          <p:cNvGrpSpPr/>
          <p:nvPr/>
        </p:nvGrpSpPr>
        <p:grpSpPr>
          <a:xfrm>
            <a:off x="2943785" y="2083654"/>
            <a:ext cx="6703135" cy="918626"/>
            <a:chOff x="2943785" y="2083654"/>
            <a:chExt cx="6703135" cy="918626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846AFCF-7914-4ECF-9DCD-6239D3065B15}"/>
                </a:ext>
              </a:extLst>
            </p:cNvPr>
            <p:cNvCxnSpPr/>
            <p:nvPr/>
          </p:nvCxnSpPr>
          <p:spPr>
            <a:xfrm>
              <a:off x="2943785" y="2181275"/>
              <a:ext cx="1767254" cy="0"/>
            </a:xfrm>
            <a:prstGeom prst="line">
              <a:avLst/>
            </a:prstGeom>
            <a:ln w="38100">
              <a:solidFill>
                <a:srgbClr val="FFFF00"/>
              </a:solidFill>
              <a:headEnd type="arrow" w="med" len="med"/>
              <a:tailEnd type="none" w="med" len="med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765A062-6451-4329-B167-00959ADCD003}"/>
                </a:ext>
              </a:extLst>
            </p:cNvPr>
            <p:cNvCxnSpPr/>
            <p:nvPr/>
          </p:nvCxnSpPr>
          <p:spPr>
            <a:xfrm>
              <a:off x="3244120" y="2410656"/>
              <a:ext cx="1460541" cy="0"/>
            </a:xfrm>
            <a:prstGeom prst="line">
              <a:avLst/>
            </a:prstGeom>
            <a:ln w="38100">
              <a:solidFill>
                <a:srgbClr val="FFFF00"/>
              </a:solidFill>
              <a:headEnd type="arrow" w="med" len="med"/>
              <a:tailEnd type="none" w="med" len="med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CA28B61-0871-4D42-8DBE-0067D2BAB50A}"/>
                </a:ext>
              </a:extLst>
            </p:cNvPr>
            <p:cNvCxnSpPr/>
            <p:nvPr/>
          </p:nvCxnSpPr>
          <p:spPr>
            <a:xfrm>
              <a:off x="3244120" y="2621671"/>
              <a:ext cx="1460541" cy="0"/>
            </a:xfrm>
            <a:prstGeom prst="line">
              <a:avLst/>
            </a:prstGeom>
            <a:ln w="38100">
              <a:solidFill>
                <a:srgbClr val="FFFF00"/>
              </a:solidFill>
              <a:headEnd type="arrow" w="med" len="med"/>
              <a:tailEnd type="none" w="med" len="med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A0559F8-B3CA-4B06-A160-8685B7A5816E}"/>
                </a:ext>
              </a:extLst>
            </p:cNvPr>
            <p:cNvCxnSpPr/>
            <p:nvPr/>
          </p:nvCxnSpPr>
          <p:spPr>
            <a:xfrm>
              <a:off x="2943785" y="2867077"/>
              <a:ext cx="1767254" cy="0"/>
            </a:xfrm>
            <a:prstGeom prst="line">
              <a:avLst/>
            </a:prstGeom>
            <a:ln w="38100">
              <a:solidFill>
                <a:srgbClr val="FFFF00"/>
              </a:solidFill>
              <a:headEnd type="arrow" w="med" len="med"/>
              <a:tailEnd type="none" w="med" len="med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670CE2C-F15B-459C-A411-23EFE6FAC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1" r="6484" b="20178"/>
            <a:stretch/>
          </p:blipFill>
          <p:spPr>
            <a:xfrm>
              <a:off x="4692446" y="2083654"/>
              <a:ext cx="4954474" cy="918626"/>
            </a:xfrm>
            <a:prstGeom prst="rect">
              <a:avLst/>
            </a:prstGeom>
          </p:spPr>
        </p:pic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A9B4F6D-CE16-41DA-9ED8-EACF92E3FE26}"/>
              </a:ext>
            </a:extLst>
          </p:cNvPr>
          <p:cNvSpPr/>
          <p:nvPr/>
        </p:nvSpPr>
        <p:spPr>
          <a:xfrm>
            <a:off x="4701195" y="2079395"/>
            <a:ext cx="2884515" cy="2593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55F6C94-4D3F-430D-8D3F-64B3EC901C52}"/>
              </a:ext>
            </a:extLst>
          </p:cNvPr>
          <p:cNvGrpSpPr/>
          <p:nvPr/>
        </p:nvGrpSpPr>
        <p:grpSpPr>
          <a:xfrm>
            <a:off x="8301945" y="6069626"/>
            <a:ext cx="2138377" cy="87922"/>
            <a:chOff x="8301945" y="6069626"/>
            <a:chExt cx="2138377" cy="87922"/>
          </a:xfrm>
        </p:grpSpPr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A2ED8F9-9D5B-4848-A29F-5A6DF7939E7F}"/>
                </a:ext>
              </a:extLst>
            </p:cNvPr>
            <p:cNvCxnSpPr/>
            <p:nvPr/>
          </p:nvCxnSpPr>
          <p:spPr>
            <a:xfrm>
              <a:off x="8301945" y="6069626"/>
              <a:ext cx="213837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F4AD254-69AE-462F-90B7-4CA85F0C14A6}"/>
                </a:ext>
              </a:extLst>
            </p:cNvPr>
            <p:cNvCxnSpPr/>
            <p:nvPr/>
          </p:nvCxnSpPr>
          <p:spPr>
            <a:xfrm>
              <a:off x="8301945" y="6157548"/>
              <a:ext cx="213837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9493E6C-07BD-4AE4-A3F7-66CDC2755319}"/>
              </a:ext>
            </a:extLst>
          </p:cNvPr>
          <p:cNvGrpSpPr/>
          <p:nvPr/>
        </p:nvGrpSpPr>
        <p:grpSpPr>
          <a:xfrm>
            <a:off x="1934307" y="3807177"/>
            <a:ext cx="4772439" cy="2447194"/>
            <a:chOff x="1934307" y="3807177"/>
            <a:chExt cx="4772439" cy="2447194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E27E5541-D2B9-4254-BB82-4BB3B3D54468}"/>
                </a:ext>
              </a:extLst>
            </p:cNvPr>
            <p:cNvGrpSpPr/>
            <p:nvPr/>
          </p:nvGrpSpPr>
          <p:grpSpPr>
            <a:xfrm>
              <a:off x="1934307" y="3807177"/>
              <a:ext cx="4772439" cy="1749562"/>
              <a:chOff x="1934307" y="3807177"/>
              <a:chExt cx="4772439" cy="1749562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D954179E-91C1-4F89-8206-DC5B795541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92446" y="3807177"/>
                <a:ext cx="2014300" cy="1749562"/>
              </a:xfrm>
              <a:prstGeom prst="rect">
                <a:avLst/>
              </a:prstGeom>
            </p:spPr>
          </p:pic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14164879-5C7D-4E49-AF40-07ED964D7CF0}"/>
                  </a:ext>
                </a:extLst>
              </p:cNvPr>
              <p:cNvCxnSpPr/>
              <p:nvPr/>
            </p:nvCxnSpPr>
            <p:spPr>
              <a:xfrm>
                <a:off x="1934307" y="5319348"/>
                <a:ext cx="1767254" cy="0"/>
              </a:xfrm>
              <a:prstGeom prst="line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none" w="med" len="med"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6E7C2A5D-E66D-454F-ACAC-8505FF77FDC9}"/>
                  </a:ext>
                </a:extLst>
              </p:cNvPr>
              <p:cNvCxnSpPr/>
              <p:nvPr/>
            </p:nvCxnSpPr>
            <p:spPr>
              <a:xfrm>
                <a:off x="1934307" y="5407270"/>
                <a:ext cx="1767254" cy="0"/>
              </a:xfrm>
              <a:prstGeom prst="line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none" w="med" len="med"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화살표: 오른쪽 32">
                <a:extLst>
                  <a:ext uri="{FF2B5EF4-FFF2-40B4-BE49-F238E27FC236}">
                    <a16:creationId xmlns:a16="http://schemas.microsoft.com/office/drawing/2014/main" id="{86F46DC5-56DD-4A15-B0FC-0D322F0FEF7D}"/>
                  </a:ext>
                </a:extLst>
              </p:cNvPr>
              <p:cNvSpPr/>
              <p:nvPr/>
            </p:nvSpPr>
            <p:spPr>
              <a:xfrm>
                <a:off x="4026286" y="5215274"/>
                <a:ext cx="526493" cy="315089"/>
              </a:xfrm>
              <a:prstGeom prst="rightArrow">
                <a:avLst>
                  <a:gd name="adj1" fmla="val 27283"/>
                  <a:gd name="adj2" fmla="val 68067"/>
                </a:avLst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309B907-6D13-418F-B793-160C03E4DC36}"/>
                </a:ext>
              </a:extLst>
            </p:cNvPr>
            <p:cNvSpPr/>
            <p:nvPr/>
          </p:nvSpPr>
          <p:spPr>
            <a:xfrm>
              <a:off x="2773974" y="5870286"/>
              <a:ext cx="384085" cy="384085"/>
            </a:xfrm>
            <a:prstGeom prst="ellipse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808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r>
              <a:rPr lang="en-US" altLang="ko-KR" sz="2800" b="1" dirty="0">
                <a:solidFill>
                  <a:prstClr val="black"/>
                </a:solidFill>
              </a:rPr>
              <a:t>(5) </a:t>
            </a:r>
            <a:r>
              <a:rPr lang="ko-KR" altLang="en-US" sz="2800" b="1" dirty="0">
                <a:solidFill>
                  <a:prstClr val="black"/>
                </a:solidFill>
              </a:rPr>
              <a:t>품절 알림 </a:t>
            </a:r>
            <a:r>
              <a:rPr lang="en-US" altLang="ko-KR" sz="2800" b="1" dirty="0">
                <a:solidFill>
                  <a:prstClr val="black"/>
                </a:solidFill>
              </a:rPr>
              <a:t>/ </a:t>
            </a:r>
            <a:r>
              <a:rPr lang="ko-KR" altLang="en-US" sz="2800" b="1" dirty="0">
                <a:solidFill>
                  <a:schemeClr val="bg2"/>
                </a:solidFill>
              </a:rPr>
              <a:t>재고 추가</a:t>
            </a:r>
            <a:endParaRPr lang="en-US" altLang="ko-KR" sz="1400" b="1" dirty="0">
              <a:solidFill>
                <a:schemeClr val="bg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고민한 점 </a:t>
            </a:r>
            <a:r>
              <a:rPr lang="en-US" altLang="ko-KR" sz="3600" b="1" kern="0" dirty="0">
                <a:solidFill>
                  <a:srgbClr val="262B35"/>
                </a:solidFill>
              </a:rPr>
              <a:t>/ </a:t>
            </a:r>
            <a:r>
              <a:rPr lang="ko-KR" altLang="en-US" sz="3600" b="1" kern="0" dirty="0">
                <a:solidFill>
                  <a:srgbClr val="262B35"/>
                </a:solidFill>
              </a:rPr>
              <a:t>강점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58C240-4796-4EAF-B7D3-B8E8AB8610C6}"/>
              </a:ext>
            </a:extLst>
          </p:cNvPr>
          <p:cNvGrpSpPr/>
          <p:nvPr/>
        </p:nvGrpSpPr>
        <p:grpSpPr>
          <a:xfrm>
            <a:off x="8666285" y="1327284"/>
            <a:ext cx="2737338" cy="3130417"/>
            <a:chOff x="8666285" y="1327284"/>
            <a:chExt cx="2737338" cy="313041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54F74CC-7686-47D9-A45D-832BB2545558}"/>
                </a:ext>
              </a:extLst>
            </p:cNvPr>
            <p:cNvGrpSpPr/>
            <p:nvPr/>
          </p:nvGrpSpPr>
          <p:grpSpPr>
            <a:xfrm>
              <a:off x="8666285" y="2170691"/>
              <a:ext cx="2737338" cy="2287010"/>
              <a:chOff x="7989277" y="3173014"/>
              <a:chExt cx="2737338" cy="228701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5F7585E-C385-4E0E-A8F1-3F7652419EED}"/>
                  </a:ext>
                </a:extLst>
              </p:cNvPr>
              <p:cNvSpPr/>
              <p:nvPr/>
            </p:nvSpPr>
            <p:spPr>
              <a:xfrm>
                <a:off x="7989277" y="3173014"/>
                <a:ext cx="2737338" cy="2287010"/>
              </a:xfrm>
              <a:prstGeom prst="roundRect">
                <a:avLst>
                  <a:gd name="adj" fmla="val 4132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3805AE75-941D-47D2-AF0E-7AED8B06A7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6202" y="3393832"/>
                <a:ext cx="2292561" cy="1847148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</p:pic>
        </p:grp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9B42BAD-B8B4-4779-9EBA-7B8357AAF4A0}"/>
                </a:ext>
              </a:extLst>
            </p:cNvPr>
            <p:cNvCxnSpPr/>
            <p:nvPr/>
          </p:nvCxnSpPr>
          <p:spPr>
            <a:xfrm>
              <a:off x="9662746" y="1732347"/>
              <a:ext cx="0" cy="36901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9F85600-1F8C-4A8A-B96F-4B3770F14589}"/>
                </a:ext>
              </a:extLst>
            </p:cNvPr>
            <p:cNvCxnSpPr/>
            <p:nvPr/>
          </p:nvCxnSpPr>
          <p:spPr>
            <a:xfrm>
              <a:off x="10257675" y="1732347"/>
              <a:ext cx="0" cy="36901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92BD943-600C-46A0-8AFF-A9B8E1D9F8A8}"/>
                </a:ext>
              </a:extLst>
            </p:cNvPr>
            <p:cNvCxnSpPr/>
            <p:nvPr/>
          </p:nvCxnSpPr>
          <p:spPr>
            <a:xfrm>
              <a:off x="10849086" y="1732347"/>
              <a:ext cx="0" cy="36901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F75B57-6E5F-4DA2-BC3E-3840F87269DE}"/>
                </a:ext>
              </a:extLst>
            </p:cNvPr>
            <p:cNvSpPr txBox="1"/>
            <p:nvPr/>
          </p:nvSpPr>
          <p:spPr>
            <a:xfrm>
              <a:off x="9379661" y="1327284"/>
              <a:ext cx="566170" cy="37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dirty="0">
                  <a:solidFill>
                    <a:srgbClr val="FF000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재고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9836A4-E984-4472-9188-BC200235B55C}"/>
                </a:ext>
              </a:extLst>
            </p:cNvPr>
            <p:cNvSpPr txBox="1"/>
            <p:nvPr/>
          </p:nvSpPr>
          <p:spPr>
            <a:xfrm>
              <a:off x="9974590" y="1327284"/>
              <a:ext cx="566170" cy="37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dirty="0">
                  <a:solidFill>
                    <a:srgbClr val="FF000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가격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3AA2A7-3C20-4E32-898F-96B4B79172D1}"/>
                </a:ext>
              </a:extLst>
            </p:cNvPr>
            <p:cNvSpPr txBox="1"/>
            <p:nvPr/>
          </p:nvSpPr>
          <p:spPr>
            <a:xfrm>
              <a:off x="10569519" y="1327284"/>
              <a:ext cx="684633" cy="37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600" dirty="0">
                  <a:solidFill>
                    <a:srgbClr val="FF000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Kcal</a:t>
              </a:r>
              <a:endParaRPr lang="ko-KR" altLang="en-US" sz="1600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4D68EEA-ECDE-4621-AC6A-0667BAB9B067}"/>
              </a:ext>
            </a:extLst>
          </p:cNvPr>
          <p:cNvGrpSpPr/>
          <p:nvPr/>
        </p:nvGrpSpPr>
        <p:grpSpPr>
          <a:xfrm>
            <a:off x="1639277" y="1732347"/>
            <a:ext cx="8128977" cy="2868427"/>
            <a:chOff x="1639277" y="1732347"/>
            <a:chExt cx="8128977" cy="286842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5733A8D-787F-4979-B242-11A4AB45CDBA}"/>
                </a:ext>
              </a:extLst>
            </p:cNvPr>
            <p:cNvSpPr/>
            <p:nvPr/>
          </p:nvSpPr>
          <p:spPr>
            <a:xfrm>
              <a:off x="9460764" y="3158139"/>
              <a:ext cx="307490" cy="3121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1883C0A-A67B-4FC9-B70F-F8F8E2515C40}"/>
                </a:ext>
              </a:extLst>
            </p:cNvPr>
            <p:cNvGrpSpPr/>
            <p:nvPr/>
          </p:nvGrpSpPr>
          <p:grpSpPr>
            <a:xfrm>
              <a:off x="1639277" y="1732347"/>
              <a:ext cx="6897599" cy="2868427"/>
              <a:chOff x="1639277" y="1732347"/>
              <a:chExt cx="6897599" cy="2868427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2FCEB45-5F28-4409-BF43-A140AD24D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9277" y="1732347"/>
                <a:ext cx="6241697" cy="2868427"/>
              </a:xfrm>
              <a:prstGeom prst="rect">
                <a:avLst/>
              </a:prstGeom>
            </p:spPr>
          </p:pic>
          <p:sp>
            <p:nvSpPr>
              <p:cNvPr id="30" name="화살표: 오른쪽 29">
                <a:extLst>
                  <a:ext uri="{FF2B5EF4-FFF2-40B4-BE49-F238E27FC236}">
                    <a16:creationId xmlns:a16="http://schemas.microsoft.com/office/drawing/2014/main" id="{68B6F1CE-EFFC-4EF6-A18B-99C8D63687A9}"/>
                  </a:ext>
                </a:extLst>
              </p:cNvPr>
              <p:cNvSpPr/>
              <p:nvPr/>
            </p:nvSpPr>
            <p:spPr>
              <a:xfrm rot="10800000">
                <a:off x="8010383" y="3134202"/>
                <a:ext cx="526493" cy="294798"/>
              </a:xfrm>
              <a:prstGeom prst="rightArrow">
                <a:avLst>
                  <a:gd name="adj1" fmla="val 27283"/>
                  <a:gd name="adj2" fmla="val 68067"/>
                </a:avLst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465D24-2928-4B77-977C-4ED0D7B924BE}"/>
              </a:ext>
            </a:extLst>
          </p:cNvPr>
          <p:cNvSpPr/>
          <p:nvPr/>
        </p:nvSpPr>
        <p:spPr>
          <a:xfrm>
            <a:off x="3304754" y="4223052"/>
            <a:ext cx="544738" cy="3433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07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r>
              <a:rPr lang="en-US" altLang="ko-KR" sz="2800" b="1" dirty="0">
                <a:solidFill>
                  <a:prstClr val="black"/>
                </a:solidFill>
              </a:rPr>
              <a:t>(5) </a:t>
            </a:r>
            <a:r>
              <a:rPr lang="ko-KR" altLang="en-US" sz="2800" b="1" dirty="0">
                <a:solidFill>
                  <a:prstClr val="black"/>
                </a:solidFill>
              </a:rPr>
              <a:t>품절 알림 </a:t>
            </a:r>
            <a:r>
              <a:rPr lang="en-US" altLang="ko-KR" sz="2800" b="1" dirty="0">
                <a:solidFill>
                  <a:prstClr val="black"/>
                </a:solidFill>
              </a:rPr>
              <a:t>/ </a:t>
            </a:r>
            <a:r>
              <a:rPr lang="ko-KR" altLang="en-US" sz="2800" b="1" dirty="0">
                <a:solidFill>
                  <a:schemeClr val="bg2"/>
                </a:solidFill>
              </a:rPr>
              <a:t>재고 추가</a:t>
            </a:r>
            <a:endParaRPr lang="en-US" altLang="ko-KR" sz="1400" b="1" dirty="0">
              <a:solidFill>
                <a:schemeClr val="bg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고민한 점 </a:t>
            </a:r>
            <a:r>
              <a:rPr lang="en-US" altLang="ko-KR" sz="3600" b="1" kern="0" dirty="0">
                <a:solidFill>
                  <a:srgbClr val="262B35"/>
                </a:solidFill>
              </a:rPr>
              <a:t>/ </a:t>
            </a:r>
            <a:r>
              <a:rPr lang="ko-KR" altLang="en-US" sz="3600" b="1" kern="0" dirty="0">
                <a:solidFill>
                  <a:srgbClr val="262B35"/>
                </a:solidFill>
              </a:rPr>
              <a:t>강점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864E10-9F18-4D38-B2BB-68791733F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825" y="1709706"/>
            <a:ext cx="9517616" cy="366459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D98E841-00F0-4E3C-97ED-9C7E3743901A}"/>
              </a:ext>
            </a:extLst>
          </p:cNvPr>
          <p:cNvSpPr/>
          <p:nvPr/>
        </p:nvSpPr>
        <p:spPr>
          <a:xfrm>
            <a:off x="1908171" y="3385944"/>
            <a:ext cx="1028459" cy="312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E0B395-6726-411E-AD5E-D5BB74186932}"/>
              </a:ext>
            </a:extLst>
          </p:cNvPr>
          <p:cNvSpPr/>
          <p:nvPr/>
        </p:nvSpPr>
        <p:spPr>
          <a:xfrm>
            <a:off x="2101604" y="3805432"/>
            <a:ext cx="720728" cy="312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11E5F8-DB72-4049-A61E-1D2831D213F6}"/>
              </a:ext>
            </a:extLst>
          </p:cNvPr>
          <p:cNvSpPr/>
          <p:nvPr/>
        </p:nvSpPr>
        <p:spPr>
          <a:xfrm>
            <a:off x="1600680" y="5062182"/>
            <a:ext cx="2470157" cy="312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9362969-02EA-428C-A856-0A85F03B14C9}"/>
              </a:ext>
            </a:extLst>
          </p:cNvPr>
          <p:cNvGrpSpPr/>
          <p:nvPr/>
        </p:nvGrpSpPr>
        <p:grpSpPr>
          <a:xfrm>
            <a:off x="7975696" y="2631467"/>
            <a:ext cx="2803673" cy="2960077"/>
            <a:chOff x="7966904" y="2552337"/>
            <a:chExt cx="2803673" cy="2960077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809A6FA-39B1-425D-A5C8-43FE112A4496}"/>
                </a:ext>
              </a:extLst>
            </p:cNvPr>
            <p:cNvGrpSpPr/>
            <p:nvPr/>
          </p:nvGrpSpPr>
          <p:grpSpPr>
            <a:xfrm>
              <a:off x="7966904" y="2552337"/>
              <a:ext cx="2803673" cy="2960077"/>
              <a:chOff x="8560778" y="1327284"/>
              <a:chExt cx="2803673" cy="2960077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6FFC059D-386A-49F8-ADE9-4D8B2724AE34}"/>
                  </a:ext>
                </a:extLst>
              </p:cNvPr>
              <p:cNvSpPr/>
              <p:nvPr/>
            </p:nvSpPr>
            <p:spPr>
              <a:xfrm>
                <a:off x="8560778" y="2170691"/>
                <a:ext cx="2803673" cy="2116670"/>
              </a:xfrm>
              <a:prstGeom prst="roundRect">
                <a:avLst>
                  <a:gd name="adj" fmla="val 4132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5A0BCB04-7934-4CBB-855E-6C21F9F90FC1}"/>
                  </a:ext>
                </a:extLst>
              </p:cNvPr>
              <p:cNvCxnSpPr/>
              <p:nvPr/>
            </p:nvCxnSpPr>
            <p:spPr>
              <a:xfrm>
                <a:off x="9662746" y="1732347"/>
                <a:ext cx="0" cy="36901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E9E04D21-F1E1-4B7E-9DA9-32F47439A188}"/>
                  </a:ext>
                </a:extLst>
              </p:cNvPr>
              <p:cNvCxnSpPr/>
              <p:nvPr/>
            </p:nvCxnSpPr>
            <p:spPr>
              <a:xfrm>
                <a:off x="10257675" y="1732347"/>
                <a:ext cx="0" cy="36901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C8536812-0DD6-4968-8D52-6247AB103087}"/>
                  </a:ext>
                </a:extLst>
              </p:cNvPr>
              <p:cNvCxnSpPr/>
              <p:nvPr/>
            </p:nvCxnSpPr>
            <p:spPr>
              <a:xfrm>
                <a:off x="10849086" y="1732347"/>
                <a:ext cx="0" cy="36901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34DCFA-BDF8-44EF-8ECB-C3A82585DFDF}"/>
                  </a:ext>
                </a:extLst>
              </p:cNvPr>
              <p:cNvSpPr txBox="1"/>
              <p:nvPr/>
            </p:nvSpPr>
            <p:spPr>
              <a:xfrm>
                <a:off x="9379661" y="1327284"/>
                <a:ext cx="566170" cy="370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1600" dirty="0">
                    <a:solidFill>
                      <a:srgbClr val="FF0000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재고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D1B379-9C3F-4CD0-A687-497DE5563D8A}"/>
                  </a:ext>
                </a:extLst>
              </p:cNvPr>
              <p:cNvSpPr txBox="1"/>
              <p:nvPr/>
            </p:nvSpPr>
            <p:spPr>
              <a:xfrm>
                <a:off x="9974590" y="1327284"/>
                <a:ext cx="566170" cy="370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1600" dirty="0">
                    <a:solidFill>
                      <a:srgbClr val="FF0000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가격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EC6F82-47D2-478C-A62E-5E106F40085D}"/>
                  </a:ext>
                </a:extLst>
              </p:cNvPr>
              <p:cNvSpPr txBox="1"/>
              <p:nvPr/>
            </p:nvSpPr>
            <p:spPr>
              <a:xfrm>
                <a:off x="10569519" y="1327284"/>
                <a:ext cx="684633" cy="370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1600" dirty="0">
                    <a:solidFill>
                      <a:srgbClr val="FF0000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Kcal</a:t>
                </a:r>
                <a:endParaRPr lang="ko-KR" altLang="en-US" sz="1600" dirty="0">
                  <a:solidFill>
                    <a:srgbClr val="FF000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7AA15-7A8A-40CC-9AC6-E029D456A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8581" y="3606915"/>
              <a:ext cx="2393776" cy="1662672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D170FBF-026C-474B-A71C-3EA1B69D9FC8}"/>
              </a:ext>
            </a:extLst>
          </p:cNvPr>
          <p:cNvSpPr/>
          <p:nvPr/>
        </p:nvSpPr>
        <p:spPr>
          <a:xfrm>
            <a:off x="8942257" y="5015178"/>
            <a:ext cx="281944" cy="312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09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r>
              <a:rPr lang="en-US" altLang="ko-KR" sz="2800" b="1" dirty="0">
                <a:solidFill>
                  <a:prstClr val="black"/>
                </a:solidFill>
              </a:rPr>
              <a:t>(5) </a:t>
            </a:r>
            <a:r>
              <a:rPr lang="ko-KR" altLang="en-US" sz="2800" b="1" dirty="0">
                <a:solidFill>
                  <a:srgbClr val="D9D9D9"/>
                </a:solidFill>
              </a:rPr>
              <a:t>품절 알림</a:t>
            </a:r>
            <a:r>
              <a:rPr lang="ko-KR" altLang="en-US" sz="2800" b="1" dirty="0">
                <a:solidFill>
                  <a:prstClr val="black"/>
                </a:solidFill>
              </a:rPr>
              <a:t> </a:t>
            </a:r>
            <a:r>
              <a:rPr lang="en-US" altLang="ko-KR" sz="2800" b="1" dirty="0">
                <a:solidFill>
                  <a:prstClr val="black"/>
                </a:solidFill>
              </a:rPr>
              <a:t>/ </a:t>
            </a:r>
            <a:r>
              <a:rPr lang="ko-KR" altLang="en-US" sz="2800" b="1" dirty="0">
                <a:solidFill>
                  <a:schemeClr val="tx1"/>
                </a:solidFill>
              </a:rPr>
              <a:t>재고 추가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고민한 점 </a:t>
            </a:r>
            <a:r>
              <a:rPr lang="en-US" altLang="ko-KR" sz="3600" b="1" kern="0" dirty="0">
                <a:solidFill>
                  <a:srgbClr val="262B35"/>
                </a:solidFill>
              </a:rPr>
              <a:t>/ </a:t>
            </a:r>
            <a:r>
              <a:rPr lang="ko-KR" altLang="en-US" sz="3600" b="1" kern="0" dirty="0">
                <a:solidFill>
                  <a:srgbClr val="262B35"/>
                </a:solidFill>
              </a:rPr>
              <a:t>강점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CE9ADE-EF06-4C84-9B74-B608231F1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477" y="1682392"/>
            <a:ext cx="2372103" cy="481254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D170FBF-026C-474B-A71C-3EA1B69D9FC8}"/>
              </a:ext>
            </a:extLst>
          </p:cNvPr>
          <p:cNvSpPr/>
          <p:nvPr/>
        </p:nvSpPr>
        <p:spPr>
          <a:xfrm flipH="1">
            <a:off x="1916721" y="3059724"/>
            <a:ext cx="1406769" cy="2453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3FEAF2-0B45-4DB6-BA20-5857C7DE11C0}"/>
              </a:ext>
            </a:extLst>
          </p:cNvPr>
          <p:cNvSpPr/>
          <p:nvPr/>
        </p:nvSpPr>
        <p:spPr>
          <a:xfrm flipH="1">
            <a:off x="1820005" y="5938342"/>
            <a:ext cx="1925517" cy="5390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351FE7E-641F-407B-8826-675E216D66A4}"/>
              </a:ext>
            </a:extLst>
          </p:cNvPr>
          <p:cNvGrpSpPr/>
          <p:nvPr/>
        </p:nvGrpSpPr>
        <p:grpSpPr>
          <a:xfrm>
            <a:off x="8270634" y="1154853"/>
            <a:ext cx="2737338" cy="2287010"/>
            <a:chOff x="7989277" y="3173014"/>
            <a:chExt cx="2737338" cy="228701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D040E8E-1546-4953-978A-FC25CA9BCBC4}"/>
                </a:ext>
              </a:extLst>
            </p:cNvPr>
            <p:cNvSpPr/>
            <p:nvPr/>
          </p:nvSpPr>
          <p:spPr>
            <a:xfrm>
              <a:off x="7989277" y="3173014"/>
              <a:ext cx="2737338" cy="2287010"/>
            </a:xfrm>
            <a:prstGeom prst="roundRect">
              <a:avLst>
                <a:gd name="adj" fmla="val 413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EC6EC23F-C4A0-4FD8-BA16-85BC18D25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16202" y="3393832"/>
              <a:ext cx="2292561" cy="18471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EF6B0F9-C648-4C1B-82C2-9B662C938D5F}"/>
              </a:ext>
            </a:extLst>
          </p:cNvPr>
          <p:cNvGrpSpPr/>
          <p:nvPr/>
        </p:nvGrpSpPr>
        <p:grpSpPr>
          <a:xfrm>
            <a:off x="4279601" y="1682392"/>
            <a:ext cx="2989343" cy="4215488"/>
            <a:chOff x="4279601" y="1682392"/>
            <a:chExt cx="2989343" cy="421548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7605587-464D-469E-A03C-FB1B64A47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45523" y="1682392"/>
              <a:ext cx="2323421" cy="4215488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DBA91C7-D4ED-4247-8B67-F2E033BE2378}"/>
                </a:ext>
              </a:extLst>
            </p:cNvPr>
            <p:cNvSpPr/>
            <p:nvPr/>
          </p:nvSpPr>
          <p:spPr>
            <a:xfrm flipH="1">
              <a:off x="5067223" y="3059724"/>
              <a:ext cx="1535799" cy="267810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`</a:t>
              </a:r>
              <a:endParaRPr lang="ko-KR" altLang="en-US" dirty="0"/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42577B75-BE1F-4FC4-AFA0-A6DE3B1CDF26}"/>
                </a:ext>
              </a:extLst>
            </p:cNvPr>
            <p:cNvSpPr/>
            <p:nvPr/>
          </p:nvSpPr>
          <p:spPr>
            <a:xfrm>
              <a:off x="4279601" y="3059724"/>
              <a:ext cx="526493" cy="294798"/>
            </a:xfrm>
            <a:prstGeom prst="rightArrow">
              <a:avLst>
                <a:gd name="adj1" fmla="val 27283"/>
                <a:gd name="adj2" fmla="val 68067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B2420D-1BD5-4807-8746-0D525F2D7938}"/>
              </a:ext>
            </a:extLst>
          </p:cNvPr>
          <p:cNvSpPr/>
          <p:nvPr/>
        </p:nvSpPr>
        <p:spPr>
          <a:xfrm flipH="1">
            <a:off x="9068199" y="2133139"/>
            <a:ext cx="304318" cy="33043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F6387AC-AA35-4998-B180-9B1AD38A0115}"/>
              </a:ext>
            </a:extLst>
          </p:cNvPr>
          <p:cNvGrpSpPr/>
          <p:nvPr/>
        </p:nvGrpSpPr>
        <p:grpSpPr>
          <a:xfrm>
            <a:off x="8270634" y="3506863"/>
            <a:ext cx="2737338" cy="2882561"/>
            <a:chOff x="8270634" y="3506863"/>
            <a:chExt cx="2737338" cy="2882561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B032DE26-1E82-404E-88EB-66DC89950785}"/>
                </a:ext>
              </a:extLst>
            </p:cNvPr>
            <p:cNvSpPr/>
            <p:nvPr/>
          </p:nvSpPr>
          <p:spPr>
            <a:xfrm>
              <a:off x="8270634" y="4102414"/>
              <a:ext cx="2737338" cy="2287010"/>
            </a:xfrm>
            <a:prstGeom prst="roundRect">
              <a:avLst>
                <a:gd name="adj" fmla="val 413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6FF1BCD-1CBC-49FA-BBF6-7BF3207C9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97559" y="4335612"/>
              <a:ext cx="2292561" cy="183141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39F71B8-510B-400B-A62D-4C8AC77375F1}"/>
                </a:ext>
              </a:extLst>
            </p:cNvPr>
            <p:cNvSpPr/>
            <p:nvPr/>
          </p:nvSpPr>
          <p:spPr>
            <a:xfrm flipH="1">
              <a:off x="9083942" y="5093439"/>
              <a:ext cx="445552" cy="330437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`</a:t>
              </a:r>
              <a:endParaRPr lang="ko-KR" altLang="en-US" dirty="0"/>
            </a:p>
          </p:txBody>
        </p:sp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EFCB3B92-2323-4D92-AAEC-6CBFAB80E679}"/>
                </a:ext>
              </a:extLst>
            </p:cNvPr>
            <p:cNvSpPr/>
            <p:nvPr/>
          </p:nvSpPr>
          <p:spPr>
            <a:xfrm rot="5400000">
              <a:off x="9376056" y="3622711"/>
              <a:ext cx="526493" cy="294798"/>
            </a:xfrm>
            <a:prstGeom prst="rightArrow">
              <a:avLst>
                <a:gd name="adj1" fmla="val 27283"/>
                <a:gd name="adj2" fmla="val 68067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78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2" grpId="0" animBg="1"/>
      <p:bldP spid="4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r>
              <a:rPr lang="en-US" altLang="ko-KR" sz="2800" b="1" dirty="0">
                <a:solidFill>
                  <a:prstClr val="black"/>
                </a:solidFill>
              </a:rPr>
              <a:t>(6) </a:t>
            </a:r>
            <a:r>
              <a:rPr lang="ko-KR" altLang="en-US" sz="2800" b="1" dirty="0">
                <a:solidFill>
                  <a:prstClr val="black"/>
                </a:solidFill>
              </a:rPr>
              <a:t>안정성 있는 </a:t>
            </a:r>
            <a:r>
              <a:rPr lang="en-US" altLang="ko-KR" sz="2800" b="1" dirty="0">
                <a:solidFill>
                  <a:prstClr val="black"/>
                </a:solidFill>
              </a:rPr>
              <a:t>UI </a:t>
            </a:r>
            <a:r>
              <a:rPr lang="ko-KR" altLang="en-US" sz="2800" b="1" dirty="0">
                <a:solidFill>
                  <a:prstClr val="black"/>
                </a:solidFill>
              </a:rPr>
              <a:t>전환 </a:t>
            </a:r>
            <a:r>
              <a:rPr lang="en-US" altLang="ko-KR" sz="2800" b="1" dirty="0">
                <a:solidFill>
                  <a:prstClr val="black"/>
                </a:solidFill>
              </a:rPr>
              <a:t>– </a:t>
            </a:r>
            <a:r>
              <a:rPr lang="ko-KR" altLang="en-US" sz="2800" b="1" dirty="0">
                <a:solidFill>
                  <a:prstClr val="black"/>
                </a:solidFill>
              </a:rPr>
              <a:t>큰 사이클과 작은 사이클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고민한 점 </a:t>
            </a:r>
            <a:r>
              <a:rPr lang="en-US" altLang="ko-KR" sz="3600" b="1" kern="0" dirty="0">
                <a:solidFill>
                  <a:srgbClr val="262B35"/>
                </a:solidFill>
              </a:rPr>
              <a:t>/ </a:t>
            </a:r>
            <a:r>
              <a:rPr lang="ko-KR" altLang="en-US" sz="3600" b="1" kern="0" dirty="0">
                <a:solidFill>
                  <a:srgbClr val="262B35"/>
                </a:solidFill>
              </a:rPr>
              <a:t>강점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_x529599864" descr="EMB00004a603edb">
            <a:extLst>
              <a:ext uri="{FF2B5EF4-FFF2-40B4-BE49-F238E27FC236}">
                <a16:creationId xmlns:a16="http://schemas.microsoft.com/office/drawing/2014/main" id="{8D0FE45B-5B22-463D-9279-D251CC26B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697" y="1745495"/>
            <a:ext cx="7200581" cy="464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6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97975" y="87691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60000"/>
              </a:lnSpc>
            </a:pPr>
            <a:r>
              <a:rPr lang="en-US" altLang="ko-KR" sz="2000" b="1" dirty="0">
                <a:solidFill>
                  <a:prstClr val="black"/>
                </a:solidFill>
              </a:rPr>
              <a:t>    - </a:t>
            </a:r>
            <a:r>
              <a:rPr lang="ko-KR" altLang="en-US" sz="2000" b="1" dirty="0">
                <a:solidFill>
                  <a:prstClr val="black"/>
                </a:solidFill>
              </a:rPr>
              <a:t>칼로리 </a:t>
            </a:r>
            <a:r>
              <a:rPr lang="en-US" altLang="ko-KR" sz="2000" b="1" dirty="0">
                <a:solidFill>
                  <a:prstClr val="black"/>
                </a:solidFill>
              </a:rPr>
              <a:t>/ </a:t>
            </a:r>
            <a:r>
              <a:rPr lang="ko-KR" altLang="en-US" sz="2000" b="1" dirty="0">
                <a:solidFill>
                  <a:prstClr val="black"/>
                </a:solidFill>
              </a:rPr>
              <a:t>가격 표시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lvl="0" algn="just">
              <a:lnSpc>
                <a:spcPct val="160000"/>
              </a:lnSpc>
            </a:pPr>
            <a:r>
              <a:rPr lang="en-US" altLang="ko-KR" sz="2000" b="1" dirty="0">
                <a:solidFill>
                  <a:prstClr val="black"/>
                </a:solidFill>
              </a:rPr>
              <a:t>    - </a:t>
            </a:r>
            <a:r>
              <a:rPr lang="ko-KR" altLang="en-US" sz="2000" b="1" dirty="0">
                <a:solidFill>
                  <a:prstClr val="black"/>
                </a:solidFill>
              </a:rPr>
              <a:t>재고 부족한 제품 →</a:t>
            </a:r>
            <a:r>
              <a:rPr lang="en-US" altLang="ko-KR" sz="2000" b="1" dirty="0">
                <a:solidFill>
                  <a:prstClr val="black"/>
                </a:solidFill>
              </a:rPr>
              <a:t> </a:t>
            </a:r>
            <a:r>
              <a:rPr lang="ko-KR" altLang="en-US" sz="2000" b="1" dirty="0">
                <a:solidFill>
                  <a:prstClr val="black"/>
                </a:solidFill>
              </a:rPr>
              <a:t>품절 안내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lvl="0" algn="just">
              <a:lnSpc>
                <a:spcPct val="160000"/>
              </a:lnSpc>
            </a:pPr>
            <a:r>
              <a:rPr lang="en-US" altLang="ko-KR" sz="2000" b="1" dirty="0">
                <a:solidFill>
                  <a:prstClr val="black"/>
                </a:solidFill>
              </a:rPr>
              <a:t>    - </a:t>
            </a:r>
            <a:r>
              <a:rPr lang="ko-KR" altLang="en-US" sz="2000" b="1" dirty="0">
                <a:solidFill>
                  <a:prstClr val="black"/>
                </a:solidFill>
              </a:rPr>
              <a:t>제품 판매 시</a:t>
            </a:r>
            <a:r>
              <a:rPr lang="en-US" altLang="ko-KR" sz="2000" b="1" dirty="0">
                <a:solidFill>
                  <a:prstClr val="black"/>
                </a:solidFill>
              </a:rPr>
              <a:t>,</a:t>
            </a:r>
            <a:r>
              <a:rPr lang="ko-KR" altLang="en-US" sz="2000" b="1" dirty="0">
                <a:solidFill>
                  <a:prstClr val="black"/>
                </a:solidFill>
              </a:rPr>
              <a:t> 재료 </a:t>
            </a:r>
            <a:r>
              <a:rPr lang="ko-KR" altLang="en-US" sz="2000" b="1">
                <a:solidFill>
                  <a:prstClr val="black"/>
                </a:solidFill>
              </a:rPr>
              <a:t>재고 감소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lvl="0" algn="just">
              <a:lnSpc>
                <a:spcPct val="160000"/>
              </a:lnSpc>
            </a:pPr>
            <a:r>
              <a:rPr lang="en-US" altLang="ko-KR" sz="2400" b="1" dirty="0">
                <a:solidFill>
                  <a:prstClr val="black"/>
                </a:solidFill>
              </a:rPr>
              <a:t>  2) </a:t>
            </a:r>
            <a:r>
              <a:rPr lang="ko-KR" altLang="en-US" sz="2400" b="1" dirty="0">
                <a:solidFill>
                  <a:prstClr val="black"/>
                </a:solidFill>
              </a:rPr>
              <a:t>카트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0" algn="just">
              <a:lnSpc>
                <a:spcPct val="160000"/>
              </a:lnSpc>
            </a:pPr>
            <a:r>
              <a:rPr lang="en-US" altLang="ko-KR" sz="2000" b="1" dirty="0">
                <a:solidFill>
                  <a:prstClr val="black"/>
                </a:solidFill>
              </a:rPr>
              <a:t>    - </a:t>
            </a:r>
            <a:r>
              <a:rPr lang="ko-KR" altLang="en-US" sz="2000" b="1" dirty="0">
                <a:solidFill>
                  <a:prstClr val="black"/>
                </a:solidFill>
              </a:rPr>
              <a:t>제품 선택 사이클 당 카트 </a:t>
            </a:r>
            <a:r>
              <a:rPr lang="en-US" altLang="ko-KR" sz="2000" b="1" dirty="0">
                <a:solidFill>
                  <a:prstClr val="black"/>
                </a:solidFill>
              </a:rPr>
              <a:t>1</a:t>
            </a:r>
            <a:r>
              <a:rPr lang="ko-KR" altLang="en-US" sz="2000" b="1" dirty="0">
                <a:solidFill>
                  <a:prstClr val="black"/>
                </a:solidFill>
              </a:rPr>
              <a:t>개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lvl="0" algn="just">
              <a:lnSpc>
                <a:spcPct val="160000"/>
              </a:lnSpc>
            </a:pPr>
            <a:r>
              <a:rPr lang="en-US" altLang="ko-KR" sz="2000" b="1" dirty="0">
                <a:solidFill>
                  <a:prstClr val="black"/>
                </a:solidFill>
              </a:rPr>
              <a:t>    - </a:t>
            </a:r>
            <a:r>
              <a:rPr lang="ko-KR" altLang="en-US" sz="2000" b="1" dirty="0">
                <a:solidFill>
                  <a:prstClr val="black"/>
                </a:solidFill>
              </a:rPr>
              <a:t>여러 개 카트 일괄 결제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lvl="0" algn="just">
              <a:lnSpc>
                <a:spcPct val="160000"/>
              </a:lnSpc>
            </a:pPr>
            <a:r>
              <a:rPr lang="en-US" altLang="ko-KR" sz="2000" b="1" dirty="0">
                <a:solidFill>
                  <a:prstClr val="black"/>
                </a:solidFill>
              </a:rPr>
              <a:t>    - </a:t>
            </a:r>
            <a:r>
              <a:rPr lang="ko-KR" altLang="en-US" sz="2000" b="1" dirty="0">
                <a:solidFill>
                  <a:prstClr val="black"/>
                </a:solidFill>
              </a:rPr>
              <a:t>카트 삭제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lvl="0" algn="just">
              <a:lnSpc>
                <a:spcPct val="160000"/>
              </a:lnSpc>
            </a:pPr>
            <a:r>
              <a:rPr lang="en-US" altLang="ko-KR" sz="2400" b="1" dirty="0">
                <a:solidFill>
                  <a:prstClr val="black"/>
                </a:solidFill>
              </a:rPr>
              <a:t>  3) </a:t>
            </a:r>
            <a:r>
              <a:rPr lang="ko-KR" altLang="en-US" sz="2400" b="1" dirty="0">
                <a:solidFill>
                  <a:prstClr val="black"/>
                </a:solidFill>
              </a:rPr>
              <a:t>결제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0" algn="just">
              <a:lnSpc>
                <a:spcPct val="160000"/>
              </a:lnSpc>
            </a:pPr>
            <a:r>
              <a:rPr lang="en-US" altLang="ko-KR" sz="2000" b="1" dirty="0">
                <a:solidFill>
                  <a:prstClr val="black"/>
                </a:solidFill>
              </a:rPr>
              <a:t>    - </a:t>
            </a:r>
            <a:r>
              <a:rPr lang="ko-KR" altLang="en-US" sz="2000" b="1" dirty="0">
                <a:solidFill>
                  <a:prstClr val="black"/>
                </a:solidFill>
              </a:rPr>
              <a:t>매장 식사 </a:t>
            </a:r>
            <a:r>
              <a:rPr lang="en-US" altLang="ko-KR" sz="2000" b="1" dirty="0">
                <a:solidFill>
                  <a:prstClr val="black"/>
                </a:solidFill>
              </a:rPr>
              <a:t>/ </a:t>
            </a:r>
            <a:r>
              <a:rPr lang="ko-KR" altLang="en-US" sz="2000" b="1" dirty="0">
                <a:solidFill>
                  <a:prstClr val="black"/>
                </a:solidFill>
              </a:rPr>
              <a:t>포장 주문 중 선택</a:t>
            </a:r>
            <a:r>
              <a:rPr lang="en-US" altLang="ko-KR" sz="2000" b="1" dirty="0">
                <a:solidFill>
                  <a:prstClr val="black"/>
                </a:solidFill>
              </a:rPr>
              <a:t> </a:t>
            </a:r>
          </a:p>
          <a:p>
            <a:pPr lvl="0" algn="just">
              <a:lnSpc>
                <a:spcPct val="160000"/>
              </a:lnSpc>
            </a:pPr>
            <a:r>
              <a:rPr lang="en-US" altLang="ko-KR" sz="2000" b="1" dirty="0">
                <a:solidFill>
                  <a:prstClr val="black"/>
                </a:solidFill>
              </a:rPr>
              <a:t>    - </a:t>
            </a:r>
            <a:r>
              <a:rPr lang="ko-KR" altLang="en-US" sz="2000" b="1" dirty="0">
                <a:solidFill>
                  <a:prstClr val="black"/>
                </a:solidFill>
              </a:rPr>
              <a:t>결제된 카트 </a:t>
            </a:r>
            <a:r>
              <a:rPr lang="en-US" altLang="ko-KR" sz="2000" b="1" dirty="0">
                <a:solidFill>
                  <a:prstClr val="black"/>
                </a:solidFill>
              </a:rPr>
              <a:t>:</a:t>
            </a:r>
            <a:r>
              <a:rPr lang="ko-KR" altLang="en-US" sz="2000" b="1" dirty="0">
                <a:solidFill>
                  <a:prstClr val="black"/>
                </a:solidFill>
              </a:rPr>
              <a:t> 결제 시각과 함께 제품 단위로 로그 기록</a:t>
            </a: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요구사항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776459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677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r>
              <a:rPr lang="en-US" altLang="ko-KR" sz="2800" b="1" dirty="0">
                <a:solidFill>
                  <a:prstClr val="black"/>
                </a:solidFill>
              </a:rPr>
              <a:t>(6) </a:t>
            </a:r>
            <a:r>
              <a:rPr lang="ko-KR" altLang="en-US" sz="2800" b="1" dirty="0">
                <a:solidFill>
                  <a:prstClr val="black"/>
                </a:solidFill>
              </a:rPr>
              <a:t>안정성 있는 </a:t>
            </a:r>
            <a:r>
              <a:rPr lang="en-US" altLang="ko-KR" sz="2800" b="1" dirty="0">
                <a:solidFill>
                  <a:prstClr val="black"/>
                </a:solidFill>
              </a:rPr>
              <a:t>UI </a:t>
            </a:r>
            <a:r>
              <a:rPr lang="ko-KR" altLang="en-US" sz="2800" b="1" dirty="0">
                <a:solidFill>
                  <a:prstClr val="black"/>
                </a:solidFill>
              </a:rPr>
              <a:t>전환 </a:t>
            </a:r>
            <a:r>
              <a:rPr lang="en-US" altLang="ko-KR" sz="2800" b="1" dirty="0">
                <a:solidFill>
                  <a:prstClr val="black"/>
                </a:solidFill>
              </a:rPr>
              <a:t>– </a:t>
            </a:r>
            <a:r>
              <a:rPr lang="ko-KR" altLang="en-US" sz="2800" b="1" dirty="0">
                <a:solidFill>
                  <a:prstClr val="black"/>
                </a:solidFill>
              </a:rPr>
              <a:t>큰 사이클</a:t>
            </a:r>
            <a:r>
              <a:rPr lang="ko-KR" altLang="en-US" sz="2800" b="1" dirty="0">
                <a:solidFill>
                  <a:srgbClr val="D9D9D9"/>
                </a:solidFill>
              </a:rPr>
              <a:t>과 작은 사이클</a:t>
            </a:r>
            <a:endParaRPr lang="en-US" altLang="ko-KR" sz="1400" b="1" dirty="0">
              <a:solidFill>
                <a:srgbClr val="D9D9D9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고민한 점 </a:t>
            </a:r>
            <a:r>
              <a:rPr lang="en-US" altLang="ko-KR" sz="3600" b="1" kern="0" dirty="0">
                <a:solidFill>
                  <a:srgbClr val="262B35"/>
                </a:solidFill>
              </a:rPr>
              <a:t>/ </a:t>
            </a:r>
            <a:r>
              <a:rPr lang="ko-KR" altLang="en-US" sz="3600" b="1" kern="0" dirty="0">
                <a:solidFill>
                  <a:srgbClr val="262B35"/>
                </a:solidFill>
              </a:rPr>
              <a:t>강점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E8C725-71E1-430B-8C2A-37FB51ECA9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644"/>
          <a:stretch/>
        </p:blipFill>
        <p:spPr>
          <a:xfrm>
            <a:off x="3331060" y="1724425"/>
            <a:ext cx="6419319" cy="461981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5F382C-7F24-4CEA-9122-124910129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681" y="4518865"/>
            <a:ext cx="3128007" cy="335571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D9A26B-30BC-4E80-B41D-1AB06387B5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374"/>
          <a:stretch/>
        </p:blipFill>
        <p:spPr>
          <a:xfrm>
            <a:off x="6830681" y="4074364"/>
            <a:ext cx="3110576" cy="30638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5B701A-1A82-4610-9F06-C13587BD47A6}"/>
              </a:ext>
            </a:extLst>
          </p:cNvPr>
          <p:cNvSpPr/>
          <p:nvPr/>
        </p:nvSpPr>
        <p:spPr>
          <a:xfrm flipH="1">
            <a:off x="4568413" y="1932172"/>
            <a:ext cx="642977" cy="33570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2B3C59F-1488-42B0-A298-A71B90F6540E}"/>
              </a:ext>
            </a:extLst>
          </p:cNvPr>
          <p:cNvSpPr/>
          <p:nvPr/>
        </p:nvSpPr>
        <p:spPr>
          <a:xfrm>
            <a:off x="6184860" y="4159159"/>
            <a:ext cx="526493" cy="106497"/>
          </a:xfrm>
          <a:prstGeom prst="rightArrow">
            <a:avLst>
              <a:gd name="adj1" fmla="val 17637"/>
              <a:gd name="adj2" fmla="val 836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DA67A0-4ED3-41FC-99A7-67EF3594EDFF}"/>
              </a:ext>
            </a:extLst>
          </p:cNvPr>
          <p:cNvSpPr/>
          <p:nvPr/>
        </p:nvSpPr>
        <p:spPr>
          <a:xfrm flipH="1">
            <a:off x="4969959" y="4063827"/>
            <a:ext cx="1098991" cy="305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1EF325B-8C08-4661-9E85-4A15CB647524}"/>
              </a:ext>
            </a:extLst>
          </p:cNvPr>
          <p:cNvGrpSpPr/>
          <p:nvPr/>
        </p:nvGrpSpPr>
        <p:grpSpPr>
          <a:xfrm>
            <a:off x="4212048" y="4056188"/>
            <a:ext cx="2600232" cy="671748"/>
            <a:chOff x="2634708" y="4056188"/>
            <a:chExt cx="2600232" cy="67174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7482145-1340-4B0A-AF6F-BC94F678CEDA}"/>
                </a:ext>
              </a:extLst>
            </p:cNvPr>
            <p:cNvSpPr/>
            <p:nvPr/>
          </p:nvSpPr>
          <p:spPr>
            <a:xfrm flipH="1">
              <a:off x="2634708" y="4056188"/>
              <a:ext cx="484885" cy="33570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F1ADB0E8-62E1-496C-B3F1-A36308269E8F}"/>
                </a:ext>
              </a:extLst>
            </p:cNvPr>
            <p:cNvSpPr/>
            <p:nvPr/>
          </p:nvSpPr>
          <p:spPr>
            <a:xfrm>
              <a:off x="2646688" y="4427220"/>
              <a:ext cx="2588252" cy="300716"/>
            </a:xfrm>
            <a:custGeom>
              <a:avLst/>
              <a:gdLst>
                <a:gd name="connsiteX0" fmla="*/ 2588252 w 2588252"/>
                <a:gd name="connsiteY0" fmla="*/ 274320 h 300716"/>
                <a:gd name="connsiteX1" fmla="*/ 241292 w 2588252"/>
                <a:gd name="connsiteY1" fmla="*/ 274320 h 300716"/>
                <a:gd name="connsiteX2" fmla="*/ 195572 w 2588252"/>
                <a:gd name="connsiteY2" fmla="*/ 0 h 30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8252" h="300716">
                  <a:moveTo>
                    <a:pt x="2588252" y="274320"/>
                  </a:moveTo>
                  <a:cubicBezTo>
                    <a:pt x="1614162" y="297180"/>
                    <a:pt x="640072" y="320040"/>
                    <a:pt x="241292" y="274320"/>
                  </a:cubicBezTo>
                  <a:cubicBezTo>
                    <a:pt x="-157488" y="228600"/>
                    <a:pt x="19042" y="114300"/>
                    <a:pt x="195572" y="0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905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r>
              <a:rPr lang="en-US" altLang="ko-KR" sz="2800" b="1" dirty="0">
                <a:solidFill>
                  <a:prstClr val="black"/>
                </a:solidFill>
              </a:rPr>
              <a:t>(7) </a:t>
            </a:r>
            <a:r>
              <a:rPr lang="ko-KR" altLang="en-US" sz="2800" b="1" dirty="0">
                <a:solidFill>
                  <a:prstClr val="black"/>
                </a:solidFill>
              </a:rPr>
              <a:t>그 밖에 복잡한 동작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</a:rPr>
              <a:t>  1) </a:t>
            </a:r>
            <a:r>
              <a:rPr lang="ko-KR" altLang="en-US" sz="2400" b="1" dirty="0">
                <a:solidFill>
                  <a:prstClr val="black"/>
                </a:solidFill>
              </a:rPr>
              <a:t>실시간 카트 목록 표시와 단품</a:t>
            </a:r>
            <a:r>
              <a:rPr lang="en-US" altLang="ko-KR" sz="2400" b="1" dirty="0">
                <a:solidFill>
                  <a:prstClr val="black"/>
                </a:solidFill>
              </a:rPr>
              <a:t>/</a:t>
            </a:r>
            <a:r>
              <a:rPr lang="ko-KR" altLang="en-US" sz="2400" b="1" dirty="0">
                <a:solidFill>
                  <a:prstClr val="black"/>
                </a:solidFill>
              </a:rPr>
              <a:t>콤보</a:t>
            </a:r>
            <a:r>
              <a:rPr lang="en-US" altLang="ko-KR" sz="2400" b="1" dirty="0">
                <a:solidFill>
                  <a:prstClr val="black"/>
                </a:solidFill>
              </a:rPr>
              <a:t>/</a:t>
            </a:r>
            <a:r>
              <a:rPr lang="ko-KR" altLang="en-US" sz="2400" b="1" dirty="0">
                <a:solidFill>
                  <a:prstClr val="black"/>
                </a:solidFill>
              </a:rPr>
              <a:t>세트에 따른 조건 분기</a:t>
            </a:r>
            <a:endParaRPr lang="en-US" altLang="ko-KR" sz="28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고민한 점 </a:t>
            </a:r>
            <a:r>
              <a:rPr lang="en-US" altLang="ko-KR" sz="3600" b="1" kern="0" dirty="0">
                <a:solidFill>
                  <a:srgbClr val="262B35"/>
                </a:solidFill>
              </a:rPr>
              <a:t>/ </a:t>
            </a:r>
            <a:r>
              <a:rPr lang="ko-KR" altLang="en-US" sz="3600" b="1" kern="0" dirty="0">
                <a:solidFill>
                  <a:srgbClr val="262B35"/>
                </a:solidFill>
              </a:rPr>
              <a:t>강점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C5B566-58FE-429F-9080-63CD2D93F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634" y="2167912"/>
            <a:ext cx="5212532" cy="105927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606756E3-D471-454E-9936-68207C9CB47C}"/>
              </a:ext>
            </a:extLst>
          </p:cNvPr>
          <p:cNvGrpSpPr/>
          <p:nvPr/>
        </p:nvGrpSpPr>
        <p:grpSpPr>
          <a:xfrm>
            <a:off x="1832773" y="3106618"/>
            <a:ext cx="9162960" cy="1493616"/>
            <a:chOff x="1832773" y="3106618"/>
            <a:chExt cx="9162960" cy="149361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21DD6B8-7B0A-4425-A8DD-049147EBA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64319" y="3457135"/>
              <a:ext cx="8931414" cy="1143099"/>
            </a:xfrm>
            <a:prstGeom prst="rect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7D938AD-077D-4021-A83D-A2224FA4DD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8634" y="3111305"/>
              <a:ext cx="130843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F154B8B-A9D9-4ED5-9BD4-C86E1BE583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2773" y="3106618"/>
              <a:ext cx="1" cy="638907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62423D8-A00C-4FF4-BD7A-21210A374F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9768" y="3745525"/>
              <a:ext cx="210447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arrow" w="med" len="med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7FAB882-B1C6-43A4-8389-72817680F0EA}"/>
              </a:ext>
            </a:extLst>
          </p:cNvPr>
          <p:cNvGrpSpPr/>
          <p:nvPr/>
        </p:nvGrpSpPr>
        <p:grpSpPr>
          <a:xfrm>
            <a:off x="1705350" y="2910545"/>
            <a:ext cx="7225184" cy="2796016"/>
            <a:chOff x="1705350" y="2910545"/>
            <a:chExt cx="7225184" cy="279601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845B921-9CAB-446C-A01D-853278DBC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4319" y="4830185"/>
              <a:ext cx="6866215" cy="876376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</p:pic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DCD875B-AB56-4E34-AD77-79AC628E0B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0748" y="2923146"/>
              <a:ext cx="231796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E03CD21-F2D1-4EF2-8A10-89EEF6C3C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1405" y="2910545"/>
              <a:ext cx="0" cy="236777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1769DBD-96A0-40A9-A268-28FFE8299E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5350" y="5278315"/>
              <a:ext cx="335483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459443A-D8EB-4395-9B39-2FB1C6D6F065}"/>
              </a:ext>
            </a:extLst>
          </p:cNvPr>
          <p:cNvGrpSpPr/>
          <p:nvPr/>
        </p:nvGrpSpPr>
        <p:grpSpPr>
          <a:xfrm>
            <a:off x="1581248" y="2765765"/>
            <a:ext cx="5505086" cy="3711814"/>
            <a:chOff x="1581248" y="2765765"/>
            <a:chExt cx="5505086" cy="371181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6196C3A-622F-403D-9288-675E92248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64319" y="5936512"/>
              <a:ext cx="5022015" cy="541067"/>
            </a:xfrm>
            <a:prstGeom prst="rect">
              <a:avLst/>
            </a:prstGeom>
            <a:ln w="38100">
              <a:solidFill>
                <a:srgbClr val="00B0F0"/>
              </a:solidFill>
            </a:ln>
          </p:spPr>
        </p:pic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2756845-E76C-4B08-8047-67434F632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1411" y="2785986"/>
              <a:ext cx="37331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5152EC2-2CED-4A44-899B-A50352C7D2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9485" y="2765765"/>
              <a:ext cx="0" cy="345743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587CA34-AC6C-42C7-9EFB-69C52C895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1248" y="6223195"/>
              <a:ext cx="44652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019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</a:rPr>
              <a:t>  2) </a:t>
            </a:r>
            <a:r>
              <a:rPr lang="ko-KR" altLang="en-US" sz="2400" b="1" dirty="0">
                <a:solidFill>
                  <a:prstClr val="black"/>
                </a:solidFill>
              </a:rPr>
              <a:t>제품 선택 도중 제품 변경</a:t>
            </a:r>
            <a:endParaRPr lang="en-US" altLang="ko-KR" sz="28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고민한 점 </a:t>
            </a:r>
            <a:r>
              <a:rPr lang="en-US" altLang="ko-KR" sz="3600" b="1" kern="0" dirty="0">
                <a:solidFill>
                  <a:srgbClr val="262B35"/>
                </a:solidFill>
              </a:rPr>
              <a:t>/ </a:t>
            </a:r>
            <a:r>
              <a:rPr lang="ko-KR" altLang="en-US" sz="3600" b="1" kern="0" dirty="0">
                <a:solidFill>
                  <a:srgbClr val="262B35"/>
                </a:solidFill>
              </a:rPr>
              <a:t>강점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A54C28-DE87-4A7B-B1E2-9B3F3BBB6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883" y="2789048"/>
            <a:ext cx="7134350" cy="3450219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2676E8BE-C69C-4236-8BE1-7E44FDDD98A7}"/>
              </a:ext>
            </a:extLst>
          </p:cNvPr>
          <p:cNvGrpSpPr/>
          <p:nvPr/>
        </p:nvGrpSpPr>
        <p:grpSpPr>
          <a:xfrm>
            <a:off x="1653883" y="1607454"/>
            <a:ext cx="7050502" cy="1371396"/>
            <a:chOff x="1653883" y="1607454"/>
            <a:chExt cx="7050502" cy="137139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57CE138-6092-4C3F-B124-6ED32FE27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3883" y="1607454"/>
              <a:ext cx="6796510" cy="362872"/>
            </a:xfrm>
            <a:prstGeom prst="rect">
              <a:avLst/>
            </a:prstGeom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43B277A-221A-4FE1-BE06-9B91CBDE243C}"/>
                </a:ext>
              </a:extLst>
            </p:cNvPr>
            <p:cNvGrpSpPr/>
            <p:nvPr/>
          </p:nvGrpSpPr>
          <p:grpSpPr>
            <a:xfrm>
              <a:off x="1680260" y="2127694"/>
              <a:ext cx="7024125" cy="851156"/>
              <a:chOff x="1680260" y="2197144"/>
              <a:chExt cx="7024125" cy="851156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E31E4828-6A1F-415A-8C6A-E5DCC79A1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0260" y="2960377"/>
                <a:ext cx="702412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088D3E2A-79A2-4F80-813A-D1B694B21F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0260" y="3048300"/>
                <a:ext cx="702412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화살표: 오른쪽 12">
                <a:extLst>
                  <a:ext uri="{FF2B5EF4-FFF2-40B4-BE49-F238E27FC236}">
                    <a16:creationId xmlns:a16="http://schemas.microsoft.com/office/drawing/2014/main" id="{FB41EA4D-0F47-40A1-AB56-B671BFCEB746}"/>
                  </a:ext>
                </a:extLst>
              </p:cNvPr>
              <p:cNvSpPr/>
              <p:nvPr/>
            </p:nvSpPr>
            <p:spPr>
              <a:xfrm rot="16200000">
                <a:off x="4357905" y="2315991"/>
                <a:ext cx="451189" cy="213495"/>
              </a:xfrm>
              <a:prstGeom prst="rightArrow">
                <a:avLst>
                  <a:gd name="adj1" fmla="val 27283"/>
                  <a:gd name="adj2" fmla="val 71389"/>
                </a:avLst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711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7200" b="1" dirty="0">
                <a:solidFill>
                  <a:schemeClr val="tx1"/>
                </a:solidFill>
              </a:rPr>
              <a:t>동영상</a:t>
            </a:r>
            <a:endParaRPr lang="en-US" altLang="ko-KR" sz="7200" b="1" dirty="0">
              <a:solidFill>
                <a:schemeClr val="tx1"/>
              </a:solidFill>
            </a:endParaRPr>
          </a:p>
          <a:p>
            <a:pPr lvl="0" algn="ctr">
              <a:lnSpc>
                <a:spcPct val="140000"/>
              </a:lnSpc>
            </a:pPr>
            <a:r>
              <a:rPr lang="ko-KR" altLang="en-US" sz="3600" b="1" dirty="0">
                <a:solidFill>
                  <a:schemeClr val="tx1"/>
                </a:solidFill>
              </a:rPr>
              <a:t>혹은</a:t>
            </a:r>
            <a:endParaRPr lang="en-US" altLang="ko-KR" sz="7200" b="1" dirty="0">
              <a:solidFill>
                <a:schemeClr val="tx1"/>
              </a:solidFill>
            </a:endParaRPr>
          </a:p>
          <a:p>
            <a:pPr lvl="0" algn="ctr">
              <a:lnSpc>
                <a:spcPct val="140000"/>
              </a:lnSpc>
            </a:pPr>
            <a:r>
              <a:rPr lang="ko-KR" altLang="en-US" sz="7200" b="1" dirty="0">
                <a:solidFill>
                  <a:schemeClr val="tx1"/>
                </a:solidFill>
              </a:rPr>
              <a:t>실행파일</a:t>
            </a:r>
            <a:endParaRPr lang="en-US" altLang="ko-KR" sz="72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시연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637139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478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7200" b="1" dirty="0">
                <a:solidFill>
                  <a:schemeClr val="tx1"/>
                </a:solidFill>
              </a:rPr>
              <a:t>감사합니다</a:t>
            </a:r>
            <a:endParaRPr lang="en-US" altLang="ko-KR" sz="72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아니</a:t>
            </a:r>
            <a:r>
              <a:rPr lang="en-US" altLang="ko-KR" sz="3600" b="1" kern="0" dirty="0">
                <a:solidFill>
                  <a:srgbClr val="262B35"/>
                </a:solidFill>
              </a:rPr>
              <a:t>, </a:t>
            </a:r>
            <a:r>
              <a:rPr lang="ko-KR" altLang="en-US" sz="3600" b="1" kern="0" dirty="0">
                <a:solidFill>
                  <a:srgbClr val="262B35"/>
                </a:solidFill>
              </a:rPr>
              <a:t>이렇게 </a:t>
            </a:r>
            <a:r>
              <a:rPr lang="en-US" altLang="ko-KR" sz="3600" b="1" kern="0" dirty="0">
                <a:solidFill>
                  <a:srgbClr val="262B35"/>
                </a:solidFill>
              </a:rPr>
              <a:t>A+</a:t>
            </a:r>
            <a:r>
              <a:rPr lang="ko-KR" altLang="en-US" sz="3600" b="1" kern="0" dirty="0">
                <a:solidFill>
                  <a:srgbClr val="262B35"/>
                </a:solidFill>
              </a:rPr>
              <a:t>를</a:t>
            </a:r>
            <a:r>
              <a:rPr lang="en-US" altLang="ko-KR" sz="3600" b="1" kern="0" dirty="0">
                <a:solidFill>
                  <a:srgbClr val="262B35"/>
                </a:solidFill>
              </a:rPr>
              <a:t> </a:t>
            </a:r>
            <a:r>
              <a:rPr lang="ko-KR" altLang="en-US" sz="3600" b="1" kern="0" dirty="0" err="1">
                <a:solidFill>
                  <a:srgbClr val="262B35"/>
                </a:solidFill>
              </a:rPr>
              <a:t>주신다니</a:t>
            </a:r>
            <a:r>
              <a:rPr lang="en-US" altLang="ko-KR" sz="3600" b="1" kern="0" dirty="0">
                <a:solidFill>
                  <a:srgbClr val="262B35"/>
                </a:solidFill>
              </a:rPr>
              <a:t>!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096763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24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97975" y="87691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40000"/>
              </a:lnSpc>
            </a:pPr>
            <a:r>
              <a:rPr lang="ko-KR" altLang="en-US" sz="2400" b="1" dirty="0">
                <a:solidFill>
                  <a:prstClr val="black"/>
                </a:solidFill>
              </a:rPr>
              <a:t> </a:t>
            </a:r>
            <a:r>
              <a:rPr lang="en-US" altLang="ko-KR" sz="2800" b="1" dirty="0">
                <a:solidFill>
                  <a:prstClr val="black"/>
                </a:solidFill>
              </a:rPr>
              <a:t>(2) </a:t>
            </a:r>
            <a:r>
              <a:rPr lang="ko-KR" altLang="en-US" sz="2800" b="1" dirty="0">
                <a:solidFill>
                  <a:prstClr val="black"/>
                </a:solidFill>
              </a:rPr>
              <a:t>관리자 모드</a:t>
            </a:r>
            <a:endParaRPr lang="ko-KR" altLang="en-US" sz="24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r>
              <a:rPr lang="ko-KR" altLang="en-US" sz="2400" b="1" dirty="0">
                <a:solidFill>
                  <a:prstClr val="black"/>
                </a:solidFill>
              </a:rPr>
              <a:t>  </a:t>
            </a:r>
            <a:r>
              <a:rPr lang="en-US" altLang="ko-KR" sz="2400" b="1" dirty="0">
                <a:solidFill>
                  <a:prstClr val="black"/>
                </a:solidFill>
              </a:rPr>
              <a:t>1) </a:t>
            </a:r>
            <a:r>
              <a:rPr lang="ko-KR" altLang="en-US" sz="2400" b="1" dirty="0">
                <a:solidFill>
                  <a:prstClr val="black"/>
                </a:solidFill>
              </a:rPr>
              <a:t>신제품 추가 </a:t>
            </a:r>
            <a:r>
              <a:rPr lang="en-US" altLang="ko-KR" sz="2400" b="1" dirty="0">
                <a:solidFill>
                  <a:prstClr val="black"/>
                </a:solidFill>
              </a:rPr>
              <a:t>: </a:t>
            </a:r>
            <a:r>
              <a:rPr lang="ko-KR" altLang="en-US" sz="2400" b="1" dirty="0">
                <a:solidFill>
                  <a:prstClr val="black"/>
                </a:solidFill>
              </a:rPr>
              <a:t>제품명 </a:t>
            </a:r>
            <a:r>
              <a:rPr lang="en-US" altLang="ko-KR" sz="2400" b="1" dirty="0">
                <a:solidFill>
                  <a:prstClr val="black"/>
                </a:solidFill>
              </a:rPr>
              <a:t>/ </a:t>
            </a:r>
            <a:r>
              <a:rPr lang="ko-KR" altLang="en-US" sz="2400" b="1" dirty="0">
                <a:solidFill>
                  <a:prstClr val="black"/>
                </a:solidFill>
              </a:rPr>
              <a:t>구성 재료 입력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</a:rPr>
              <a:t>  2) </a:t>
            </a:r>
            <a:r>
              <a:rPr lang="ko-KR" altLang="en-US" sz="2400" b="1" dirty="0">
                <a:solidFill>
                  <a:prstClr val="black"/>
                </a:solidFill>
              </a:rPr>
              <a:t>기존 제품 삭제</a:t>
            </a:r>
          </a:p>
          <a:p>
            <a:pPr lvl="0" algn="just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</a:rPr>
              <a:t>  3) </a:t>
            </a:r>
            <a:r>
              <a:rPr lang="ko-KR" altLang="en-US" sz="2400" b="1" dirty="0">
                <a:solidFill>
                  <a:prstClr val="black"/>
                </a:solidFill>
              </a:rPr>
              <a:t>재료 재고 추가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</a:rPr>
              <a:t>  4) </a:t>
            </a:r>
            <a:r>
              <a:rPr lang="ko-KR" altLang="en-US" sz="2400" b="1" dirty="0">
                <a:solidFill>
                  <a:prstClr val="black"/>
                </a:solidFill>
              </a:rPr>
              <a:t>통계 자료 조회</a:t>
            </a:r>
            <a:endParaRPr lang="ko-KR" altLang="en-US" sz="20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r>
              <a:rPr lang="ko-KR" altLang="en-US" sz="2000" b="1" dirty="0">
                <a:solidFill>
                  <a:prstClr val="black"/>
                </a:solidFill>
              </a:rPr>
              <a:t>    </a:t>
            </a:r>
            <a:r>
              <a:rPr lang="en-US" altLang="ko-KR" sz="2000" b="1" dirty="0">
                <a:solidFill>
                  <a:prstClr val="black"/>
                </a:solidFill>
              </a:rPr>
              <a:t>- </a:t>
            </a:r>
            <a:r>
              <a:rPr lang="ko-KR" altLang="en-US" sz="2000" b="1" dirty="0">
                <a:solidFill>
                  <a:prstClr val="black"/>
                </a:solidFill>
              </a:rPr>
              <a:t>총 매출액 </a:t>
            </a:r>
            <a:r>
              <a:rPr lang="en-US" altLang="ko-KR" sz="2000" b="1" dirty="0">
                <a:solidFill>
                  <a:prstClr val="black"/>
                </a:solidFill>
              </a:rPr>
              <a:t>/  </a:t>
            </a:r>
            <a:r>
              <a:rPr lang="ko-KR" altLang="en-US" sz="2000" b="1" dirty="0">
                <a:solidFill>
                  <a:prstClr val="black"/>
                </a:solidFill>
              </a:rPr>
              <a:t>매장 판매 횟수 </a:t>
            </a:r>
            <a:r>
              <a:rPr lang="en-US" altLang="ko-KR" sz="2000" b="1" dirty="0">
                <a:solidFill>
                  <a:prstClr val="black"/>
                </a:solidFill>
              </a:rPr>
              <a:t>/ </a:t>
            </a:r>
            <a:r>
              <a:rPr lang="ko-KR" altLang="en-US" sz="2000" b="1" dirty="0">
                <a:solidFill>
                  <a:prstClr val="black"/>
                </a:solidFill>
              </a:rPr>
              <a:t>포장 판매 횟수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r>
              <a:rPr lang="en-US" altLang="ko-KR" sz="2000" b="1" dirty="0">
                <a:solidFill>
                  <a:prstClr val="black"/>
                </a:solidFill>
              </a:rPr>
              <a:t>    - </a:t>
            </a:r>
            <a:r>
              <a:rPr lang="ko-KR" altLang="en-US" sz="2000" b="1" dirty="0">
                <a:solidFill>
                  <a:prstClr val="black"/>
                </a:solidFill>
              </a:rPr>
              <a:t>판매 현황</a:t>
            </a:r>
            <a:r>
              <a:rPr lang="en-US" altLang="ko-KR" sz="2000" b="1" dirty="0">
                <a:solidFill>
                  <a:prstClr val="black"/>
                </a:solidFill>
              </a:rPr>
              <a:t> (</a:t>
            </a:r>
            <a:r>
              <a:rPr lang="ko-KR" altLang="en-US" sz="2000" b="1" dirty="0">
                <a:solidFill>
                  <a:prstClr val="black"/>
                </a:solidFill>
              </a:rPr>
              <a:t>제품명</a:t>
            </a:r>
            <a:r>
              <a:rPr lang="en-US" altLang="ko-KR" sz="2000" b="1" dirty="0">
                <a:solidFill>
                  <a:prstClr val="black"/>
                </a:solidFill>
              </a:rPr>
              <a:t>-</a:t>
            </a:r>
            <a:r>
              <a:rPr lang="ko-KR" altLang="en-US" sz="2000" b="1" dirty="0">
                <a:solidFill>
                  <a:prstClr val="black"/>
                </a:solidFill>
              </a:rPr>
              <a:t>가격</a:t>
            </a:r>
            <a:r>
              <a:rPr lang="en-US" altLang="ko-KR" sz="2000" b="1" dirty="0">
                <a:solidFill>
                  <a:prstClr val="black"/>
                </a:solidFill>
              </a:rPr>
              <a:t>-</a:t>
            </a:r>
            <a:r>
              <a:rPr lang="ko-KR" altLang="en-US" sz="2000" b="1" dirty="0">
                <a:solidFill>
                  <a:prstClr val="black"/>
                </a:solidFill>
              </a:rPr>
              <a:t>판매량</a:t>
            </a:r>
            <a:r>
              <a:rPr lang="en-US" altLang="ko-KR" sz="2000" b="1" dirty="0">
                <a:solidFill>
                  <a:prstClr val="black"/>
                </a:solidFill>
              </a:rPr>
              <a:t>-</a:t>
            </a:r>
            <a:r>
              <a:rPr lang="ko-KR" altLang="en-US" sz="2000" b="1" dirty="0">
                <a:solidFill>
                  <a:prstClr val="black"/>
                </a:solidFill>
              </a:rPr>
              <a:t>매출</a:t>
            </a:r>
            <a:r>
              <a:rPr lang="en-US" altLang="ko-KR" sz="2000" b="1" dirty="0">
                <a:solidFill>
                  <a:prstClr val="black"/>
                </a:solidFill>
              </a:rPr>
              <a:t>)</a:t>
            </a:r>
          </a:p>
          <a:p>
            <a:pPr lvl="0" algn="just">
              <a:lnSpc>
                <a:spcPct val="140000"/>
              </a:lnSpc>
            </a:pPr>
            <a:r>
              <a:rPr lang="en-US" altLang="ko-KR" sz="2000" b="1" dirty="0">
                <a:solidFill>
                  <a:prstClr val="black"/>
                </a:solidFill>
              </a:rPr>
              <a:t>    - </a:t>
            </a:r>
            <a:r>
              <a:rPr lang="ko-KR" altLang="en-US" sz="2000" b="1" dirty="0">
                <a:solidFill>
                  <a:prstClr val="black"/>
                </a:solidFill>
              </a:rPr>
              <a:t>특정 시간대</a:t>
            </a:r>
            <a:r>
              <a:rPr lang="en-US" altLang="ko-KR" sz="2000" b="1" dirty="0">
                <a:solidFill>
                  <a:prstClr val="black"/>
                </a:solidFill>
              </a:rPr>
              <a:t>(</a:t>
            </a:r>
            <a:r>
              <a:rPr lang="ko-KR" altLang="en-US" sz="2000" b="1" dirty="0">
                <a:solidFill>
                  <a:prstClr val="black"/>
                </a:solidFill>
              </a:rPr>
              <a:t>년</a:t>
            </a:r>
            <a:r>
              <a:rPr lang="en-US" altLang="ko-KR" sz="2000" b="1" dirty="0">
                <a:solidFill>
                  <a:prstClr val="black"/>
                </a:solidFill>
              </a:rPr>
              <a:t>/</a:t>
            </a:r>
            <a:r>
              <a:rPr lang="ko-KR" altLang="en-US" sz="2000" b="1" dirty="0">
                <a:solidFill>
                  <a:prstClr val="black"/>
                </a:solidFill>
              </a:rPr>
              <a:t>월</a:t>
            </a:r>
            <a:r>
              <a:rPr lang="en-US" altLang="ko-KR" sz="2000" b="1" dirty="0">
                <a:solidFill>
                  <a:prstClr val="black"/>
                </a:solidFill>
              </a:rPr>
              <a:t>/</a:t>
            </a:r>
            <a:r>
              <a:rPr lang="ko-KR" altLang="en-US" sz="2000" b="1" dirty="0">
                <a:solidFill>
                  <a:prstClr val="black"/>
                </a:solidFill>
              </a:rPr>
              <a:t>일</a:t>
            </a:r>
            <a:r>
              <a:rPr lang="en-US" altLang="ko-KR" sz="2000" b="1" dirty="0">
                <a:solidFill>
                  <a:prstClr val="black"/>
                </a:solidFill>
              </a:rPr>
              <a:t>/</a:t>
            </a:r>
            <a:r>
              <a:rPr lang="ko-KR" altLang="en-US" sz="2000" b="1" dirty="0">
                <a:solidFill>
                  <a:prstClr val="black"/>
                </a:solidFill>
              </a:rPr>
              <a:t>시</a:t>
            </a:r>
            <a:r>
              <a:rPr lang="en-US" altLang="ko-KR" sz="2000" b="1" dirty="0">
                <a:solidFill>
                  <a:prstClr val="black"/>
                </a:solidFill>
              </a:rPr>
              <a:t>/</a:t>
            </a:r>
            <a:r>
              <a:rPr lang="ko-KR" altLang="en-US" sz="2000" b="1" dirty="0">
                <a:solidFill>
                  <a:prstClr val="black"/>
                </a:solidFill>
              </a:rPr>
              <a:t>분</a:t>
            </a:r>
            <a:r>
              <a:rPr lang="en-US" altLang="ko-KR" sz="2000" b="1" dirty="0">
                <a:solidFill>
                  <a:prstClr val="black"/>
                </a:solidFill>
              </a:rPr>
              <a:t>~</a:t>
            </a:r>
            <a:r>
              <a:rPr lang="ko-KR" altLang="en-US" sz="2000" b="1" dirty="0">
                <a:solidFill>
                  <a:prstClr val="black"/>
                </a:solidFill>
              </a:rPr>
              <a:t> 년</a:t>
            </a:r>
            <a:r>
              <a:rPr lang="en-US" altLang="ko-KR" sz="2000" b="1" dirty="0">
                <a:solidFill>
                  <a:prstClr val="black"/>
                </a:solidFill>
              </a:rPr>
              <a:t>/</a:t>
            </a:r>
            <a:r>
              <a:rPr lang="ko-KR" altLang="en-US" sz="2000" b="1" dirty="0">
                <a:solidFill>
                  <a:prstClr val="black"/>
                </a:solidFill>
              </a:rPr>
              <a:t>월</a:t>
            </a:r>
            <a:r>
              <a:rPr lang="en-US" altLang="ko-KR" sz="2000" b="1" dirty="0">
                <a:solidFill>
                  <a:prstClr val="black"/>
                </a:solidFill>
              </a:rPr>
              <a:t>/</a:t>
            </a:r>
            <a:r>
              <a:rPr lang="ko-KR" altLang="en-US" sz="2000" b="1" dirty="0">
                <a:solidFill>
                  <a:prstClr val="black"/>
                </a:solidFill>
              </a:rPr>
              <a:t>일</a:t>
            </a:r>
            <a:r>
              <a:rPr lang="en-US" altLang="ko-KR" sz="2000" b="1" dirty="0">
                <a:solidFill>
                  <a:prstClr val="black"/>
                </a:solidFill>
              </a:rPr>
              <a:t>/</a:t>
            </a:r>
            <a:r>
              <a:rPr lang="ko-KR" altLang="en-US" sz="2000" b="1" dirty="0">
                <a:solidFill>
                  <a:prstClr val="black"/>
                </a:solidFill>
              </a:rPr>
              <a:t>시</a:t>
            </a:r>
            <a:r>
              <a:rPr lang="en-US" altLang="ko-KR" sz="2000" b="1" dirty="0">
                <a:solidFill>
                  <a:prstClr val="black"/>
                </a:solidFill>
              </a:rPr>
              <a:t>/</a:t>
            </a:r>
            <a:r>
              <a:rPr lang="ko-KR" altLang="en-US" sz="2000" b="1" dirty="0">
                <a:solidFill>
                  <a:prstClr val="black"/>
                </a:solidFill>
              </a:rPr>
              <a:t>분</a:t>
            </a:r>
            <a:r>
              <a:rPr lang="en-US" altLang="ko-KR" sz="2000" b="1" dirty="0">
                <a:solidFill>
                  <a:prstClr val="black"/>
                </a:solidFill>
              </a:rPr>
              <a:t>)</a:t>
            </a:r>
            <a:r>
              <a:rPr lang="ko-KR" altLang="en-US" sz="2000" b="1" dirty="0">
                <a:solidFill>
                  <a:prstClr val="black"/>
                </a:solidFill>
              </a:rPr>
              <a:t> 입력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r>
              <a:rPr lang="en-US" altLang="ko-KR" sz="2000" b="1" dirty="0">
                <a:solidFill>
                  <a:prstClr val="black"/>
                </a:solidFill>
              </a:rPr>
              <a:t>     </a:t>
            </a:r>
            <a:r>
              <a:rPr lang="ko-KR" altLang="en-US" sz="2000" b="1" dirty="0">
                <a:solidFill>
                  <a:prstClr val="black"/>
                </a:solidFill>
              </a:rPr>
              <a:t>→ 그 사이 팔린 제품 목록 </a:t>
            </a:r>
            <a:r>
              <a:rPr lang="en-US" altLang="ko-KR" sz="2000" b="1" dirty="0">
                <a:solidFill>
                  <a:prstClr val="black"/>
                </a:solidFill>
              </a:rPr>
              <a:t>(</a:t>
            </a:r>
            <a:r>
              <a:rPr lang="ko-KR" altLang="en-US" sz="2000" b="1" dirty="0">
                <a:solidFill>
                  <a:prstClr val="black"/>
                </a:solidFill>
              </a:rPr>
              <a:t>제품명</a:t>
            </a:r>
            <a:r>
              <a:rPr lang="en-US" altLang="ko-KR" sz="2000" b="1" dirty="0">
                <a:solidFill>
                  <a:prstClr val="black"/>
                </a:solidFill>
              </a:rPr>
              <a:t>-</a:t>
            </a:r>
            <a:r>
              <a:rPr lang="ko-KR" altLang="en-US" sz="2000" b="1" dirty="0">
                <a:solidFill>
                  <a:prstClr val="black"/>
                </a:solidFill>
              </a:rPr>
              <a:t>가격</a:t>
            </a:r>
            <a:r>
              <a:rPr lang="en-US" altLang="ko-KR" sz="2000" b="1" dirty="0">
                <a:solidFill>
                  <a:prstClr val="black"/>
                </a:solidFill>
              </a:rPr>
              <a:t>-</a:t>
            </a:r>
            <a:r>
              <a:rPr lang="ko-KR" altLang="en-US" sz="2000" b="1" dirty="0">
                <a:solidFill>
                  <a:prstClr val="black"/>
                </a:solidFill>
              </a:rPr>
              <a:t>판매시각</a:t>
            </a:r>
            <a:r>
              <a:rPr lang="en-US" altLang="ko-KR" sz="2000" b="1" dirty="0">
                <a:solidFill>
                  <a:prstClr val="black"/>
                </a:solidFill>
              </a:rPr>
              <a:t>)</a:t>
            </a:r>
          </a:p>
          <a:p>
            <a:pPr lvl="0" algn="just">
              <a:lnSpc>
                <a:spcPct val="140000"/>
              </a:lnSpc>
            </a:pPr>
            <a:r>
              <a:rPr lang="en-US" altLang="ko-KR" sz="2000" b="1" dirty="0">
                <a:solidFill>
                  <a:prstClr val="black"/>
                </a:solidFill>
              </a:rPr>
              <a:t>    - </a:t>
            </a:r>
            <a:r>
              <a:rPr lang="ko-KR" altLang="en-US" sz="2000" b="1" dirty="0">
                <a:solidFill>
                  <a:prstClr val="black"/>
                </a:solidFill>
              </a:rPr>
              <a:t>분당 매출액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lvl="0" algn="just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</a:rPr>
              <a:t>  5) </a:t>
            </a:r>
            <a:r>
              <a:rPr lang="ko-KR" altLang="en-US" sz="2400" b="1" dirty="0">
                <a:solidFill>
                  <a:prstClr val="black"/>
                </a:solidFill>
              </a:rPr>
              <a:t>재료 가격 변동 → 제품 가격도 바뀜 </a:t>
            </a:r>
            <a:r>
              <a:rPr lang="en-US" altLang="ko-KR" sz="2400" b="1" dirty="0">
                <a:solidFill>
                  <a:prstClr val="black"/>
                </a:solidFill>
              </a:rPr>
              <a:t>(</a:t>
            </a:r>
            <a:r>
              <a:rPr lang="ko-KR" altLang="en-US" sz="2400" b="1" dirty="0">
                <a:solidFill>
                  <a:prstClr val="black"/>
                </a:solidFill>
              </a:rPr>
              <a:t>재료 ⊂ 제품</a:t>
            </a:r>
            <a:r>
              <a:rPr lang="en-US" altLang="ko-KR" sz="2400" b="1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요구사항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262623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9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40000"/>
              </a:lnSpc>
            </a:pP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객체 관계도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534758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516761D-6ECA-4849-8F03-95F43A3058DF}"/>
              </a:ext>
            </a:extLst>
          </p:cNvPr>
          <p:cNvSpPr/>
          <p:nvPr/>
        </p:nvSpPr>
        <p:spPr>
          <a:xfrm>
            <a:off x="5853325" y="1500231"/>
            <a:ext cx="1693985" cy="16939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</a:p>
          <a:p>
            <a:pPr algn="ctr"/>
            <a:r>
              <a:rPr lang="en-US" altLang="ko-KR" dirty="0"/>
              <a:t>Manager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B89A88-E434-40CD-B480-D40B0487365F}"/>
              </a:ext>
            </a:extLst>
          </p:cNvPr>
          <p:cNvSpPr/>
          <p:nvPr/>
        </p:nvSpPr>
        <p:spPr>
          <a:xfrm>
            <a:off x="3941463" y="4170863"/>
            <a:ext cx="1693985" cy="16939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AA96EB8-7B43-4FFD-B76F-26E852690E44}"/>
              </a:ext>
            </a:extLst>
          </p:cNvPr>
          <p:cNvSpPr/>
          <p:nvPr/>
        </p:nvSpPr>
        <p:spPr>
          <a:xfrm>
            <a:off x="7765188" y="4170863"/>
            <a:ext cx="1693985" cy="16939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8DC6FA8-1A41-43C1-AD2C-122528FE6039}"/>
              </a:ext>
            </a:extLst>
          </p:cNvPr>
          <p:cNvSpPr/>
          <p:nvPr/>
        </p:nvSpPr>
        <p:spPr>
          <a:xfrm rot="10800000">
            <a:off x="6137030" y="4760208"/>
            <a:ext cx="1077962" cy="392203"/>
          </a:xfrm>
          <a:prstGeom prst="rightArrow">
            <a:avLst>
              <a:gd name="adj1" fmla="val 29802"/>
              <a:gd name="adj2" fmla="val 821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FF5AC92-5EB5-4857-9AC6-282B986B41FC}"/>
              </a:ext>
            </a:extLst>
          </p:cNvPr>
          <p:cNvSpPr/>
          <p:nvPr/>
        </p:nvSpPr>
        <p:spPr>
          <a:xfrm rot="18625823">
            <a:off x="5164536" y="3437315"/>
            <a:ext cx="1077962" cy="392203"/>
          </a:xfrm>
          <a:prstGeom prst="rightArrow">
            <a:avLst>
              <a:gd name="adj1" fmla="val 29802"/>
              <a:gd name="adj2" fmla="val 821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903C51A-979A-4BFE-811D-ACF31439971F}"/>
              </a:ext>
            </a:extLst>
          </p:cNvPr>
          <p:cNvSpPr/>
          <p:nvPr/>
        </p:nvSpPr>
        <p:spPr>
          <a:xfrm rot="13861238">
            <a:off x="7263074" y="3424630"/>
            <a:ext cx="1077962" cy="392203"/>
          </a:xfrm>
          <a:prstGeom prst="rightArrow">
            <a:avLst>
              <a:gd name="adj1" fmla="val 29802"/>
              <a:gd name="adj2" fmla="val 821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A747E-CD0B-4160-A3E0-9F4810FADBA5}"/>
              </a:ext>
            </a:extLst>
          </p:cNvPr>
          <p:cNvSpPr txBox="1"/>
          <p:nvPr/>
        </p:nvSpPr>
        <p:spPr>
          <a:xfrm>
            <a:off x="7903829" y="3336932"/>
            <a:ext cx="7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접근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69F8A5-5A9C-428F-8421-555C966938BE}"/>
              </a:ext>
            </a:extLst>
          </p:cNvPr>
          <p:cNvSpPr txBox="1"/>
          <p:nvPr/>
        </p:nvSpPr>
        <p:spPr>
          <a:xfrm>
            <a:off x="4976488" y="3298952"/>
            <a:ext cx="7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접근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6077E-480D-4ACB-88D9-E82774674984}"/>
              </a:ext>
            </a:extLst>
          </p:cNvPr>
          <p:cNvSpPr txBox="1"/>
          <p:nvPr/>
        </p:nvSpPr>
        <p:spPr>
          <a:xfrm>
            <a:off x="6524483" y="4506484"/>
            <a:ext cx="7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접근</a:t>
            </a:r>
          </a:p>
        </p:txBody>
      </p:sp>
    </p:spTree>
    <p:extLst>
      <p:ext uri="{BB962C8B-B14F-4D97-AF65-F5344CB8AC3E}">
        <p14:creationId xmlns:p14="http://schemas.microsoft.com/office/powerpoint/2010/main" val="24363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1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40000"/>
              </a:lnSpc>
            </a:pP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rgbClr val="262B35"/>
                </a:solidFill>
              </a:rPr>
              <a:t>UI </a:t>
            </a:r>
            <a:r>
              <a:rPr lang="ko-KR" altLang="en-US" sz="3600" b="1" kern="0" dirty="0">
                <a:solidFill>
                  <a:srgbClr val="262B35"/>
                </a:solidFill>
              </a:rPr>
              <a:t>순서도 </a:t>
            </a:r>
            <a:r>
              <a:rPr lang="en-US" altLang="ko-KR" sz="3600" b="1" kern="0" dirty="0">
                <a:solidFill>
                  <a:srgbClr val="262B35"/>
                </a:solidFill>
              </a:rPr>
              <a:t>(</a:t>
            </a:r>
            <a:r>
              <a:rPr lang="ko-KR" altLang="en-US" sz="3600" b="1" kern="0" dirty="0">
                <a:solidFill>
                  <a:srgbClr val="262B35"/>
                </a:solidFill>
              </a:rPr>
              <a:t>사용자 모드</a:t>
            </a:r>
            <a:r>
              <a:rPr lang="en-US" altLang="ko-KR" sz="3600" b="1" kern="0" dirty="0">
                <a:solidFill>
                  <a:srgbClr val="262B35"/>
                </a:solidFill>
              </a:rPr>
              <a:t>)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858729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25" name="_x529599864" descr="EMB00004a603edb">
            <a:extLst>
              <a:ext uri="{FF2B5EF4-FFF2-40B4-BE49-F238E27FC236}">
                <a16:creationId xmlns:a16="http://schemas.microsoft.com/office/drawing/2014/main" id="{BE5324F6-C5DE-4A84-B010-FC226F842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650" y="1170460"/>
            <a:ext cx="8140974" cy="52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66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8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1) </a:t>
            </a:r>
            <a:r>
              <a:rPr lang="en-US" altLang="ko-KR" sz="2400" b="1" dirty="0" err="1">
                <a:solidFill>
                  <a:schemeClr val="tx1"/>
                </a:solidFill>
              </a:rPr>
              <a:t>gotoxy</a:t>
            </a:r>
            <a:r>
              <a:rPr lang="en-US" altLang="ko-KR" sz="2400" b="1" dirty="0">
                <a:solidFill>
                  <a:schemeClr val="tx1"/>
                </a:solidFill>
              </a:rPr>
              <a:t>()</a:t>
            </a:r>
            <a:r>
              <a:rPr lang="ko-KR" altLang="en-US" sz="2400" b="1" dirty="0">
                <a:solidFill>
                  <a:schemeClr val="tx1"/>
                </a:solidFill>
              </a:rPr>
              <a:t>를 통해</a:t>
            </a:r>
            <a:r>
              <a:rPr lang="en-US" altLang="ko-KR" sz="2400" b="1" dirty="0">
                <a:solidFill>
                  <a:schemeClr val="tx1"/>
                </a:solidFill>
              </a:rPr>
              <a:t>,</a:t>
            </a:r>
            <a:r>
              <a:rPr lang="ko-KR" altLang="en-US" sz="2400" b="1" dirty="0">
                <a:solidFill>
                  <a:schemeClr val="tx1"/>
                </a:solidFill>
              </a:rPr>
              <a:t> 테두리 그리기</a:t>
            </a:r>
            <a:r>
              <a:rPr lang="en-US" altLang="ko-KR" sz="2400" b="1" dirty="0">
                <a:solidFill>
                  <a:schemeClr val="tx1"/>
                </a:solidFill>
              </a:rPr>
              <a:t> / </a:t>
            </a:r>
            <a:r>
              <a:rPr lang="ko-KR" altLang="en-US" sz="2400" b="1" dirty="0">
                <a:solidFill>
                  <a:schemeClr val="tx1"/>
                </a:solidFill>
              </a:rPr>
              <a:t>정렬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lvl="0" algn="just">
              <a:lnSpc>
                <a:spcPct val="18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</a:t>
            </a:r>
            <a:r>
              <a:rPr lang="ko-KR" altLang="en-US" sz="2400" b="1" dirty="0">
                <a:solidFill>
                  <a:schemeClr val="tx1"/>
                </a:solidFill>
              </a:rPr>
              <a:t> → 직관적이고 예쁜 </a:t>
            </a:r>
            <a:r>
              <a:rPr lang="en-US" altLang="ko-KR" sz="2400" b="1" dirty="0">
                <a:solidFill>
                  <a:schemeClr val="tx1"/>
                </a:solidFill>
              </a:rPr>
              <a:t>UI</a:t>
            </a:r>
          </a:p>
          <a:p>
            <a:pPr lvl="0" algn="just">
              <a:lnSpc>
                <a:spcPct val="18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2) UI</a:t>
            </a:r>
            <a:r>
              <a:rPr lang="ko-KR" altLang="en-US" sz="2400" b="1" dirty="0">
                <a:solidFill>
                  <a:schemeClr val="tx1"/>
                </a:solidFill>
              </a:rPr>
              <a:t> 전환 원리 </a:t>
            </a:r>
            <a:r>
              <a:rPr lang="en-US" altLang="ko-KR" sz="2400" b="1" dirty="0">
                <a:solidFill>
                  <a:schemeClr val="tx1"/>
                </a:solidFill>
              </a:rPr>
              <a:t>: while</a:t>
            </a:r>
            <a:r>
              <a:rPr lang="ko-KR" altLang="en-US" sz="2400" b="1" dirty="0">
                <a:solidFill>
                  <a:schemeClr val="tx1"/>
                </a:solidFill>
              </a:rPr>
              <a:t>문 안에 </a:t>
            </a:r>
            <a:r>
              <a:rPr lang="en-US" altLang="ko-KR" sz="2400" b="1" dirty="0">
                <a:solidFill>
                  <a:schemeClr val="tx1"/>
                </a:solidFill>
              </a:rPr>
              <a:t>switch</a:t>
            </a:r>
            <a:r>
              <a:rPr lang="ko-KR" altLang="en-US" sz="2400" b="1" dirty="0">
                <a:solidFill>
                  <a:schemeClr val="tx1"/>
                </a:solidFill>
              </a:rPr>
              <a:t>문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lvl="0" algn="just">
              <a:lnSpc>
                <a:spcPct val="18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3) </a:t>
            </a:r>
            <a:r>
              <a:rPr lang="ko-KR" altLang="en-US" sz="2400" b="1" dirty="0">
                <a:solidFill>
                  <a:schemeClr val="tx1"/>
                </a:solidFill>
              </a:rPr>
              <a:t>화면 상 없는 문자 입력 시 → 다시 입력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lvl="0" algn="just">
              <a:lnSpc>
                <a:spcPct val="18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</a:t>
            </a:r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</a:rPr>
              <a:t>:</a:t>
            </a:r>
            <a:r>
              <a:rPr lang="ko-KR" altLang="en-US" sz="2400" b="1" dirty="0">
                <a:solidFill>
                  <a:schemeClr val="tx1"/>
                </a:solidFill>
              </a:rPr>
              <a:t> 깔끔하고 디테일한 예외 처리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lvl="0" algn="just">
              <a:lnSpc>
                <a:spcPct val="18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4) </a:t>
            </a:r>
            <a:r>
              <a:rPr lang="ko-KR" altLang="en-US" sz="2400" b="1" dirty="0">
                <a:solidFill>
                  <a:schemeClr val="tx1"/>
                </a:solidFill>
              </a:rPr>
              <a:t>모든 </a:t>
            </a:r>
            <a:r>
              <a:rPr lang="en-US" altLang="ko-KR" sz="2400" b="1" dirty="0">
                <a:solidFill>
                  <a:schemeClr val="tx1"/>
                </a:solidFill>
              </a:rPr>
              <a:t>UI</a:t>
            </a:r>
            <a:r>
              <a:rPr lang="ko-KR" altLang="en-US" sz="2400" b="1" dirty="0">
                <a:solidFill>
                  <a:schemeClr val="tx1"/>
                </a:solidFill>
              </a:rPr>
              <a:t>는 </a:t>
            </a:r>
            <a:r>
              <a:rPr lang="ko-KR" altLang="en-US" sz="2400" b="1" dirty="0" err="1">
                <a:solidFill>
                  <a:schemeClr val="tx1"/>
                </a:solidFill>
              </a:rPr>
              <a:t>뒤로가기</a:t>
            </a:r>
            <a:r>
              <a:rPr lang="ko-KR" altLang="en-US" sz="2400" b="1" dirty="0">
                <a:solidFill>
                  <a:schemeClr val="tx1"/>
                </a:solidFill>
              </a:rPr>
              <a:t> 가능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lvl="0" algn="just">
              <a:lnSpc>
                <a:spcPct val="18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5) </a:t>
            </a:r>
            <a:r>
              <a:rPr lang="ko-KR" altLang="en-US" sz="2400" b="1" dirty="0">
                <a:solidFill>
                  <a:schemeClr val="tx1"/>
                </a:solidFill>
              </a:rPr>
              <a:t>뒤로 가기 시</a:t>
            </a:r>
            <a:r>
              <a:rPr lang="en-US" altLang="ko-KR" sz="2400" b="1" dirty="0">
                <a:solidFill>
                  <a:schemeClr val="tx1"/>
                </a:solidFill>
              </a:rPr>
              <a:t>,</a:t>
            </a:r>
            <a:r>
              <a:rPr lang="ko-KR" altLang="en-US" sz="2400" b="1" dirty="0">
                <a:solidFill>
                  <a:schemeClr val="tx1"/>
                </a:solidFill>
              </a:rPr>
              <a:t> 이전 </a:t>
            </a:r>
            <a:r>
              <a:rPr lang="en-US" altLang="ko-KR" sz="2400" b="1" dirty="0">
                <a:solidFill>
                  <a:schemeClr val="tx1"/>
                </a:solidFill>
              </a:rPr>
              <a:t>UI</a:t>
            </a:r>
            <a:r>
              <a:rPr lang="ko-KR" altLang="en-US" sz="2400" b="1" dirty="0">
                <a:solidFill>
                  <a:schemeClr val="tx1"/>
                </a:solidFill>
              </a:rPr>
              <a:t>에서 선택한 옵션들이 취소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rgbClr val="262B35"/>
                </a:solidFill>
              </a:rPr>
              <a:t>UI </a:t>
            </a:r>
            <a:r>
              <a:rPr lang="ko-KR" altLang="en-US" sz="3600" b="1" kern="0" dirty="0">
                <a:solidFill>
                  <a:srgbClr val="262B35"/>
                </a:solidFill>
              </a:rPr>
              <a:t>특징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64293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74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82251" y="898343"/>
            <a:ext cx="10587520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14350" lvl="0" indent="-514350" algn="just">
              <a:lnSpc>
                <a:spcPct val="140000"/>
              </a:lnSpc>
              <a:buAutoNum type="arabicParenBoth"/>
            </a:pPr>
            <a:r>
              <a:rPr lang="en-US" altLang="ko-KR" sz="2800" b="1" dirty="0" err="1">
                <a:solidFill>
                  <a:prstClr val="black"/>
                </a:solidFill>
              </a:rPr>
              <a:t>Material.h</a:t>
            </a:r>
            <a:r>
              <a:rPr lang="en-US" altLang="ko-KR" sz="2800" b="1" dirty="0">
                <a:solidFill>
                  <a:prstClr val="black"/>
                </a:solidFill>
              </a:rPr>
              <a:t> (.</a:t>
            </a:r>
            <a:r>
              <a:rPr lang="en-US" altLang="ko-KR" sz="2800" b="1" dirty="0" err="1">
                <a:solidFill>
                  <a:prstClr val="black"/>
                </a:solidFill>
              </a:rPr>
              <a:t>cpp</a:t>
            </a:r>
            <a:r>
              <a:rPr lang="en-US" altLang="ko-KR" sz="2800" b="1" dirty="0">
                <a:solidFill>
                  <a:prstClr val="black"/>
                </a:solidFill>
              </a:rPr>
              <a:t>)</a:t>
            </a:r>
          </a:p>
          <a:p>
            <a:pPr lvl="0" algn="just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</a:rPr>
              <a:t>  1) </a:t>
            </a:r>
            <a:r>
              <a:rPr lang="ko-KR" altLang="en-US" sz="2400" b="1" dirty="0">
                <a:solidFill>
                  <a:prstClr val="black"/>
                </a:solidFill>
              </a:rPr>
              <a:t>변수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변수 </a:t>
            </a:r>
            <a:r>
              <a:rPr lang="en-US" altLang="ko-KR" sz="3600" b="1" kern="0" dirty="0">
                <a:solidFill>
                  <a:srgbClr val="262B35"/>
                </a:solidFill>
              </a:rPr>
              <a:t>/ </a:t>
            </a:r>
            <a:r>
              <a:rPr lang="ko-KR" altLang="en-US" sz="3600" b="1" kern="0" dirty="0">
                <a:solidFill>
                  <a:srgbClr val="262B35"/>
                </a:solidFill>
              </a:rPr>
              <a:t>메소드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608394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요구 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객체 관계도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순서도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변수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파일 입출력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고민한 점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강점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3A4036-6DFE-4CE7-92AF-0AAE10C6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969727"/>
              </p:ext>
            </p:extLst>
          </p:nvPr>
        </p:nvGraphicFramePr>
        <p:xfrm>
          <a:off x="1784838" y="2233482"/>
          <a:ext cx="9913232" cy="2391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539">
                  <a:extLst>
                    <a:ext uri="{9D8B030D-6E8A-4147-A177-3AD203B41FA5}">
                      <a16:colId xmlns:a16="http://schemas.microsoft.com/office/drawing/2014/main" val="1043191062"/>
                    </a:ext>
                  </a:extLst>
                </a:gridCol>
                <a:gridCol w="7099693">
                  <a:extLst>
                    <a:ext uri="{9D8B030D-6E8A-4147-A177-3AD203B41FA5}">
                      <a16:colId xmlns:a16="http://schemas.microsoft.com/office/drawing/2014/main" val="1694387103"/>
                    </a:ext>
                  </a:extLst>
                </a:gridCol>
              </a:tblGrid>
              <a:tr h="478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역할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85507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string name;</a:t>
                      </a:r>
                    </a:p>
                  </a:txBody>
                  <a:tcPr marL="64770" marR="64770" marT="17907" marB="17907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재료 이름</a:t>
                      </a:r>
                    </a:p>
                  </a:txBody>
                  <a:tcPr marL="64770" marR="64770" marT="17907" marB="17907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05649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 kcal;</a:t>
                      </a:r>
                    </a:p>
                  </a:txBody>
                  <a:tcPr marL="64770" marR="64770" marT="17907" marB="17907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재료 칼로리</a:t>
                      </a:r>
                    </a:p>
                  </a:txBody>
                  <a:tcPr marL="64770" marR="64770" marT="17907" marB="17907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4963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int* stock;</a:t>
                      </a:r>
                    </a:p>
                  </a:txBody>
                  <a:tcPr marL="64770" marR="64770" marT="17907" marB="17907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재료 재고</a:t>
                      </a:r>
                    </a:p>
                  </a:txBody>
                  <a:tcPr marL="64770" marR="64770" marT="17907" marB="17907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986234"/>
                  </a:ext>
                </a:extLst>
              </a:tr>
              <a:tr h="478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int* price;</a:t>
                      </a:r>
                    </a:p>
                  </a:txBody>
                  <a:tcPr marL="64770" marR="64770" marT="17907" marB="17907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재료 가격</a:t>
                      </a:r>
                    </a:p>
                  </a:txBody>
                  <a:tcPr marL="64770" marR="64770" marT="17907" marB="17907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29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9809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">
          <a:solidFill>
            <a:schemeClr val="tx1"/>
          </a:solidFill>
          <a:tailEnd type="arrow"/>
        </a:ln>
        <a:scene3d>
          <a:camera prst="orthographicFront">
            <a:rot lat="0" lon="10800000" rev="0"/>
          </a:camera>
          <a:lightRig rig="threePt" dir="t"/>
        </a:scene3d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4771</TotalTime>
  <Words>3100</Words>
  <Application>Microsoft Office PowerPoint</Application>
  <PresentationFormat>와이드스크린</PresentationFormat>
  <Paragraphs>859</Paragraphs>
  <Slides>44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맑은 고딕</vt:lpstr>
      <vt:lpstr>한컴 고딕</vt:lpstr>
      <vt:lpstr>함초롬돋움</vt:lpstr>
      <vt:lpstr>Abadi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유 경원</cp:lastModifiedBy>
  <cp:revision>1173</cp:revision>
  <dcterms:created xsi:type="dcterms:W3CDTF">2019-06-05T05:22:16Z</dcterms:created>
  <dcterms:modified xsi:type="dcterms:W3CDTF">2019-12-02T10:51:21Z</dcterms:modified>
</cp:coreProperties>
</file>