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56" r:id="rId2"/>
    <p:sldId id="440" r:id="rId3"/>
    <p:sldId id="443" r:id="rId4"/>
    <p:sldId id="475" r:id="rId5"/>
    <p:sldId id="476" r:id="rId6"/>
    <p:sldId id="477" r:id="rId7"/>
    <p:sldId id="478" r:id="rId8"/>
    <p:sldId id="342" r:id="rId9"/>
    <p:sldId id="479" r:id="rId10"/>
    <p:sldId id="489" r:id="rId11"/>
    <p:sldId id="480" r:id="rId12"/>
    <p:sldId id="481" r:id="rId13"/>
    <p:sldId id="482" r:id="rId14"/>
    <p:sldId id="491" r:id="rId15"/>
    <p:sldId id="483" r:id="rId16"/>
    <p:sldId id="484" r:id="rId17"/>
    <p:sldId id="485" r:id="rId18"/>
    <p:sldId id="486" r:id="rId19"/>
    <p:sldId id="487" r:id="rId20"/>
    <p:sldId id="488" r:id="rId21"/>
    <p:sldId id="490" r:id="rId22"/>
    <p:sldId id="500" r:id="rId23"/>
    <p:sldId id="450" r:id="rId24"/>
    <p:sldId id="492" r:id="rId25"/>
    <p:sldId id="496" r:id="rId26"/>
    <p:sldId id="498" r:id="rId27"/>
    <p:sldId id="497" r:id="rId28"/>
    <p:sldId id="499" r:id="rId29"/>
    <p:sldId id="502" r:id="rId30"/>
    <p:sldId id="503" r:id="rId31"/>
    <p:sldId id="495" r:id="rId32"/>
    <p:sldId id="504" r:id="rId33"/>
    <p:sldId id="505" r:id="rId34"/>
    <p:sldId id="507" r:id="rId35"/>
    <p:sldId id="494" r:id="rId36"/>
    <p:sldId id="506" r:id="rId37"/>
    <p:sldId id="508" r:id="rId38"/>
    <p:sldId id="509" r:id="rId39"/>
    <p:sldId id="510" r:id="rId40"/>
    <p:sldId id="511" r:id="rId41"/>
    <p:sldId id="541" r:id="rId42"/>
    <p:sldId id="512" r:id="rId43"/>
    <p:sldId id="513" r:id="rId44"/>
    <p:sldId id="530" r:id="rId45"/>
    <p:sldId id="529" r:id="rId46"/>
    <p:sldId id="531" r:id="rId47"/>
    <p:sldId id="532" r:id="rId48"/>
    <p:sldId id="533" r:id="rId49"/>
    <p:sldId id="534" r:id="rId50"/>
    <p:sldId id="535" r:id="rId51"/>
    <p:sldId id="536" r:id="rId52"/>
    <p:sldId id="537" r:id="rId53"/>
    <p:sldId id="538" r:id="rId54"/>
    <p:sldId id="539" r:id="rId55"/>
    <p:sldId id="540" r:id="rId56"/>
    <p:sldId id="514" r:id="rId57"/>
    <p:sldId id="515" r:id="rId58"/>
    <p:sldId id="516" r:id="rId59"/>
    <p:sldId id="517" r:id="rId60"/>
    <p:sldId id="518" r:id="rId61"/>
    <p:sldId id="519" r:id="rId62"/>
    <p:sldId id="520" r:id="rId63"/>
    <p:sldId id="521" r:id="rId64"/>
    <p:sldId id="528" r:id="rId65"/>
    <p:sldId id="522" r:id="rId66"/>
    <p:sldId id="523" r:id="rId67"/>
    <p:sldId id="524" r:id="rId68"/>
    <p:sldId id="525" r:id="rId69"/>
    <p:sldId id="526" r:id="rId70"/>
    <p:sldId id="527" r:id="rId7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521415D9-36F7-43E2-AB2F-B90AF26B5E84}">
      <p14:sectionLst xmlns:p14="http://schemas.microsoft.com/office/powerpoint/2010/main">
        <p14:section name="Default Section" id="{0CB7FB63-50F5-4291-B20A-C8BA91A09606}">
          <p14:sldIdLst>
            <p14:sldId id="256"/>
          </p14:sldIdLst>
        </p14:section>
        <p14:section name="Objective" id="{B85BC66B-D360-401A-8D33-6D7F33B3BB71}">
          <p14:sldIdLst/>
        </p14:section>
        <p14:section name="Introduction" id="{61807277-523C-40E2-9210-8A6A06024AE1}">
          <p14:sldIdLst>
            <p14:sldId id="440"/>
            <p14:sldId id="443"/>
            <p14:sldId id="475"/>
            <p14:sldId id="476"/>
            <p14:sldId id="477"/>
            <p14:sldId id="478"/>
          </p14:sldIdLst>
        </p14:section>
        <p14:section name="Python Basics" id="{46B37A20-704A-4BEC-B11C-924FBE06FD58}">
          <p14:sldIdLst>
            <p14:sldId id="342"/>
            <p14:sldId id="479"/>
            <p14:sldId id="489"/>
            <p14:sldId id="480"/>
            <p14:sldId id="481"/>
            <p14:sldId id="482"/>
            <p14:sldId id="491"/>
            <p14:sldId id="483"/>
            <p14:sldId id="484"/>
            <p14:sldId id="485"/>
            <p14:sldId id="486"/>
            <p14:sldId id="487"/>
            <p14:sldId id="488"/>
            <p14:sldId id="490"/>
            <p14:sldId id="500"/>
          </p14:sldIdLst>
        </p14:section>
        <p14:section name="Python Data Structure" id="{F64901E9-85BE-4E09-A822-1D0F8A0818AA}">
          <p14:sldIdLst>
            <p14:sldId id="450"/>
            <p14:sldId id="492"/>
            <p14:sldId id="496"/>
            <p14:sldId id="498"/>
            <p14:sldId id="497"/>
            <p14:sldId id="499"/>
            <p14:sldId id="502"/>
            <p14:sldId id="503"/>
            <p14:sldId id="495"/>
            <p14:sldId id="504"/>
            <p14:sldId id="505"/>
            <p14:sldId id="507"/>
            <p14:sldId id="494"/>
            <p14:sldId id="506"/>
          </p14:sldIdLst>
        </p14:section>
        <p14:section name="Pandas in Python" id="{43AE458C-E388-3B4F-968C-9429712BB6F5}">
          <p14:sldIdLst>
            <p14:sldId id="508"/>
            <p14:sldId id="509"/>
            <p14:sldId id="510"/>
            <p14:sldId id="511"/>
            <p14:sldId id="541"/>
            <p14:sldId id="512"/>
            <p14:sldId id="513"/>
          </p14:sldIdLst>
        </p14:section>
        <p14:section name="Numpy in Python" id="{C5E0C779-C201-4AFC-8206-13B875D332E1}">
          <p14:sldIdLst>
            <p14:sldId id="530"/>
            <p14:sldId id="529"/>
            <p14:sldId id="531"/>
            <p14:sldId id="532"/>
            <p14:sldId id="533"/>
            <p14:sldId id="534"/>
            <p14:sldId id="535"/>
            <p14:sldId id="536"/>
            <p14:sldId id="537"/>
            <p14:sldId id="538"/>
            <p14:sldId id="539"/>
            <p14:sldId id="540"/>
          </p14:sldIdLst>
        </p14:section>
        <p14:section name="Python Functional Programming" id="{206254DC-A59A-4C22-889D-D681425D8279}">
          <p14:sldIdLst>
            <p14:sldId id="514"/>
            <p14:sldId id="515"/>
            <p14:sldId id="516"/>
            <p14:sldId id="517"/>
          </p14:sldIdLst>
        </p14:section>
        <p14:section name="Exception Handling" id="{D0D32B15-649B-4722-91B4-F1F5A8926BAC}">
          <p14:sldIdLst>
            <p14:sldId id="518"/>
            <p14:sldId id="519"/>
            <p14:sldId id="520"/>
            <p14:sldId id="521"/>
            <p14:sldId id="528"/>
          </p14:sldIdLst>
        </p14:section>
        <p14:section name="File Input/Output" id="{210F740D-7298-4652-BC1B-7D2829929331}">
          <p14:sldIdLst>
            <p14:sldId id="522"/>
            <p14:sldId id="523"/>
            <p14:sldId id="524"/>
            <p14:sldId id="525"/>
            <p14:sldId id="526"/>
            <p14:sldId id="527"/>
          </p14:sldIdLst>
        </p14:section>
        <p14:section name="Defined Functions" id="{AEE61263-EE86-4C7D-AF6A-6AB0603D5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3" autoAdjust="0"/>
    <p:restoredTop sz="86960" autoAdjust="0"/>
  </p:normalViewPr>
  <p:slideViewPr>
    <p:cSldViewPr snapToGrid="0">
      <p:cViewPr varScale="1">
        <p:scale>
          <a:sx n="93" d="100"/>
          <a:sy n="93" d="100"/>
        </p:scale>
        <p:origin x="1552" y="19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10:56:41.591"/>
    </inkml:context>
    <inkml:brush xml:id="br0">
      <inkml:brushProperty name="width" value="0.09071" units="cm"/>
      <inkml:brushProperty name="height" value="0.09071" units="cm"/>
      <inkml:brushProperty name="color" value="#FF0000"/>
    </inkml:brush>
  </inkml:definitions>
  <inkml:trace contextRef="#ctx0" brushRef="#br0">4252 5272 12972,'25'0'-79,"-1"1"79,-6-2 0,-1-1 135,8-3-79,-9 1-56,5-2 44,-11 5-10,-1-1-23,-1 1-11,2-1 34,2-1-23,3 0 56,2-1 35,2 1-57,2-1 78,-1 0-56,0 1 67,-4-1-55,-2 1-57,-3 1 57,-1-1 10,0 0-22,0 0-22,2-1-11,3-3 89,3 0-123,3-4 56,2-1 0,1-2 56,-2 2-101,-3 1 67,-4 2 34,-4 3-22,-1 0-56,-2 3 34,-1-2-35,2 0 23,0 0-11,4-2 33,2-2-22,3-1 0,3-3-22,0 1-23,2-1 23,-3 1-34,1 1 11,-3 0 0,0 0 0,0-1-11,0 0 0,-2 0-11,7-2 45,-6 1-34,6 0 0,0-7 22,-4 5 23,4-8-45,-5 3 0,0-2 56,0-1-56,0-2 22,-1 2 34,-3 1-22,-1 1 11,-3 0 0,-1 3-23,-1-1-11,-3 3-11,-1 0 0,0 0 0,0 0-33,1-4 10,0-2 23,1-5 45,4-14-34,-3 9 23,1-6 44,-7 17-11,1 0-22,-2 3-22,-2-2 10,-1 2-22,-4 2 1,0 1 21,-1 4-22,0 1 57,1 1-57,0 2 22,-1 1-21,1 0 10,-3 0 0,0 0-22,-2 0-56,-2-1 45,-1 1-11,-2 0-57,-2 2 68,-2 2 0,-2 0-11,-4 1-34,-2 1 44,-2 0-10,-1 2-12,1 2 34,2 2-44,2 2 21,4 0 1,2 0-34,4 0-56,-1 1-34,0 2-11,-3 4 34,-5 3 22,-4 5 12,-4 2 78,0 2 11,0-2 0,3-1 11,2-4-11,5-1 0,2-3 0,3 1-56,1 1-11,-3 4 10,-1 6 12,-4 7-224,-2 3 124,0 1 66,0-1 68,2-3 11,1-3 11,2-2 12,2-2-23,1-4 0,1 0-45,1 1 34,0 3 11,0 5 0,-2 3 0,1 3-45,1-2 45,1-1-11,3-3-12,3-3-33,4-2 11,3-3 34,2-2 0,2 0-45,15 10 45,0-7 0,15 10-23,0-11 12,1-1 22,1-2 0,-2-6-56,-3-4 56,-4-6 22,-4-3 57,-5-2-12,-6-1 89,-4 0-4167,-3 0 4011,2-7 0,-2 6 0,2-5 0</inkml:trace>
  <inkml:trace contextRef="#ctx0" brushRef="#br0" timeOffset="3019">6091 7997 7403,'0'0'0</inkml:trace>
  <inkml:trace contextRef="#ctx0" brushRef="#br0" timeOffset="3988">6156 8117 6081,'-10'11'224,"2"-3"-213,8-8 180,0 0 436,-23 19 594,17-14 404,-18 13 56,24-18 2185,0 0-3866,3 0 56,5 0-34,20 1 12,1-1-23,18 1 34,-3-1 22,4-1 34,1-4-1,-2 1-21,-6-3-68,-7 4 45,-8 1-45,-5 2 101,-2 0-67,13-3-45,-2-3 78,20-6-78,-1-3 12,6-4-24,0-2 12,-4 2 0,-7 4 0,-10 5-11,-7 4 11,-8 4 0,-3 1 0,-6 1 0,1-2 0,2 1 11,3-2-11,7-1 0,3-1 34,2-1-34,2-1 0,-5 2 0,-3 1 11,-4 0-11,-5 3 0,-2-1 0,-2 0 23,2 1-23,-4-2 11,0 2 23,-5 1 11,-1 0-68,1 0 23,-1 0 0,2 0 23,1 0 33,3 0-45,1 0 0,3 0 34,0 0 33,1 0-22,1 0 0,0 0 12,0 0-46,14 0-22,-10 1 11,11 1-11,-14-1 0,1 1 56,0 0-11,1-1 67,0 0-78,2 1 10,0-2-44,0 2 23,1-2-23,11 0 0,-5 0 45,9 0 257,-7 0 136,-1 1-69,-3-1-66,-5 0-247,-4 1-23,-6-1-33,-3 1-45,-2-1-44,-1 0-270,0 1-101,1 0 68,0 0-56,1 1-33,1-1-606,1 0-1703,-2-1 2790,-1 1 0,-2-1 0,-1 0 0</inkml:trace>
  <inkml:trace contextRef="#ctx0" brushRef="#br0" timeOffset="9577">17496 8131 14036,'25'3'202,"-2"0"-202,-7 6 45,2 0 33,2 0 12,1-1 33,3 0-34,1-1 12,2 1-34,2-1 1,-1 0 11,1 1-12,-1-2-33,-1 1-1,-1-2-10,0 0-1,1 1 23,-1-3-23,5 2-22,3-1 11,3 0 1,4 0-12,2-2 22,2-1 12,0-1-34,0 0-12,-1 0 12,1 0 23,-2 0-23,0 0 11,-1 0 90,2 1 11,2 1 0,4 1 56,2 0-494,2-1 416,-1-2-57,-2 0-102,-4 0 102,-7 0-22,-8 0 1,-9 0 44,-9 0-12,-5 0 57,-4 0 352,0 0-430,-1 0 166,2 0-178,1 0-11,2 0 0,-1 0-247,-2 0-783,-3 0-1424,-2 0 2454,-11 2 0,7-1 0,-7 1 0</inkml:trace>
  <inkml:trace contextRef="#ctx0" brushRef="#br0" timeOffset="12059">6154 5146 14103,'-4'-24'605,"2"4"-706,2 20-223,0 0 10,0 5 314,1 9 235,6 10-134,4 12-23,6 2 23,2 1-34,-1-6-55,1-5-12,0-6 22,2-6 12,2-8-23,0-3 90,3-5-23,-1-7 35,-1-6-35,-3-9-55,-3-5 10,-2 1-10,-3 2-23,-3 5 0,-2 6-23,-3 6-10,-1 3 10,-2 2-314,-1 2 203,2 3 134,2 2 11,4 5 56,4 3-55,4 0 10,5 1 0,4-5 46,7-2-46,8-4 112,5-7-134,5-7-22,-2-7-68,-4-8 90,-8-3 68,-9 0-12,-6 2-22,-8 3 33,-3 6 124,-5 8-191,-2 5-12,-3 3-358,5 4 370,-1 4 56,18 12-10,-4 0-46,10 7 22,-8-9 0,0-2 1,-1-4-12,4-3-11,1-3 0,5-3-45,1-4-79,2-6 124,1-8 0,-3-8 67,-1-4-43,-4-3-13,-1 0 0,-3 2 67,-1 5-66,-3 7-12,-5 6-112,-3 7-46,-2 2 57,-1 3 135,16 19 44,-6-6-67,14 16-11,-11-13 45,2-2-45,1-5 0,3-4-45,0-3-78,2-2 11,-1-3 90,0-3 22,-3-3 22,-1-4-11,-3-2 45,-1-2-44,-1-2-12,-3 2-56,-2 3-370,2 4 325,-5 7 101,5 9 56,-3 5-22,3 8 44,2 1-78,3-2-67,3-4-123,5-8-45,7-2 235,6-10-101,7-6 101,0-7-11,-1-3 11,-9 3 22,-6 5 12,-8 3-1,-10 7-33,-4 1-22,-7 3 22,2 0 22,4 2 57,9 6-1,5 5-33,5 5-12,3 1-10,-1-5 22,-1-5-45,-2-5-392,15-31-248,-8-5 360,-11 2 0,-1-2-1187,8-23-415,-4 6-1726,-9 13 3608,-8 14 0,-5 13 0,-4 7 0</inkml:trace>
  <inkml:trace contextRef="#ctx0" brushRef="#br0" timeOffset="12639">8509 5311 13173,'15'58'269,"-6"-24"1,-1 1-231,0 5 0,1 1-908,1 7 0,1 1 875,0 3 0,2 0-1,0 1 1,1-1 5,-1 0 0,1-1-6,0-3 1,0-2-6,0-2 0,-2-1 6,0-6 0,-1-1-6,7 23 566,-4-16-633,-7-15-779,-4-13-5283,-2-8 6129,-11-35 0,8 20 0,-8-23 0</inkml:trace>
  <inkml:trace contextRef="#ctx0" brushRef="#br0" timeOffset="12932">8518 5471 8938,'7'-8'3294,"-1"2"-1982,-6 6-1256,0 0-45,1 9 426,-3 16-102,-7 22-279,1-12 0,0 1-342,-4 3 0,-1 0 292,0 0 0,0 0-12,1-5 0,0-2-168,-9 22-924,5-13-807,6-13-1243,4-14 3148,10-17 0,2-8 0</inkml:trace>
  <inkml:trace contextRef="#ctx0" brushRef="#br0" timeOffset="13181">8584 5378 15135,'29'30'33,"1"-1"1,-2 0-1,0 0-21,11 19-12,0-2 78,-3-3-78,-6-7-224,-7-8-1132,-10-6-1434,-6-4-1793,-9-6 4583,-11-4 0,6-5 0,-5-3 0</inkml:trace>
  <inkml:trace contextRef="#ctx0" brushRef="#br0" timeOffset="13979">9182 6101 12512,'-29'-53'931,"1"10"-931,6 34-34,1 5-23,-4 16 46,0 13 11,-3 23 5,14-17 1,1 1-6,1 2 0,1 1-34,3-2 1,2-1-45,0 24-23,7-14-302,10-14-561,9-13-549,11-16-111,7-21-315,6-17 1939,-21 11 0,-3 0 0,6-5 0,-8 3 0</inkml:trace>
  <inkml:trace contextRef="#ctx0" brushRef="#br0" timeOffset="14125">9182 6101 13544,'9'60'294,"1"0"1,-2-5 0,-1-5-239,-3 8-56,3-10-33,7-7-1290,5-11-1242,5-10-1514,3-10 4079,1-13 0,-11 1 0,-5-5 0</inkml:trace>
  <inkml:trace contextRef="#ctx0" brushRef="#br0" timeOffset="14765">9522 5996 13409,'0'39'414,"0"-1"1,0 1-1,0-1-380,0 28-718,0-5 650,3-10-335,0-15 233,2-14-312,1-12 595,0-16 10,4-16-45,1-19 0,2-9-56,1 0-56,1 7-123,1 13-269,2 10-135,5 9-582,6 5-1154,25 3 2240,-10 2 46,16 1 21,-22-2 259,-6-3 134,-9-2 627,-9-2 315,-8 1-337,-4-1-101,-5 0-257,-4 3-483,-14 9-257,-1 15 34,-10 15-1,10 12-77,5 3 21,8-5-146,6-9-312,7-11-124,6-12 11,6-5 303,8-17-1,0-9-100,2-17 0,-2-9 358,-3-2 90,-5 5 381,-5 10 314,-5 13-695,-3 11 213,-1 16 56,1 17 370,2 25-438,-2-14 1,-1 2-658,2 7 0,-1 3 585,1 3 1,-1 0-108,1 1 1,0-1-7,0-2 1,-1-1-17,1-6 0,-2-2 56,1 0 0,-2-3-56,-3 7-269,-9-11-1086,-9-25-876,-12-17-581,-3-12 2812,1-18 0,15 14 0,6 1 0</inkml:trace>
  <inkml:trace contextRef="#ctx0" brushRef="#br0" timeOffset="15150">10168 6019 18608,'0'53'100,"0"0"1,0-4 0,0-4-123,1 13-426,6-11-292,3-9-313,6-12-269,2-11 380,2-7 315,3-16-269,5-14 268,1-18 528,0-15 100,-2-5 78,-7 1 292,-3 9 459,-7 12 145,-4 15-110,-3 12-416,-2 7-292,-1 5 91,0 10 1030,2 33-1142,0 0-135,4 22-23,2-20 12,6-7-403,2-8-1558,5-8-1457,3-11-2330,6-8 5759,1-15 0,-12 6 0,-4-6 0</inkml:trace>
  <inkml:trace contextRef="#ctx0" brushRef="#br0" timeOffset="16202">10724 6043 17330,'0'40'37,"0"0"1,1-3-1,-1-4-37,2 4-470,1-6-259,1-8-1075,-1-7 797,-1-8-159,2-5 124,1-13 146,6-10 122,7-20 752,4-10 22,2-4 717,-1 4 280,-5 13 225,-6 14 973,-6 13-1813,-3 6-214,-1 13 594,0 7-23,1 16-358,3 11-157,-1 7 11,1 0-156,-1-5-79,1-8-11,-1-9-269,0-11-830,-1-8-99,0-5 133,0-9 257,5-13-54,5-16 514,8-18 359,3-9-345,-11 30 1,0 1 892,11-23 57,-5 17 23,-7 15 22,-5 12-270,-3 7 192,0 10 89,3 8-224,2 13-100,4 9 520,0 4-823,3-1-34,2-5-45,2-6 45,4-10-325,3-9-112,7-6 34,5-17-68,7-8 56,1-17 169,-2-10 246,-9-4 0,-10-1 145,-13 9 315,-8 11 168,-8 12-416,-6 11-77,-6 6-113,-5 12 1,-2 7 77,2 17 80,1 8 33,3 8-191,5 0-22,5-2-11,5-7-101,11-10-404,6-11-346,16-9-158,8-15 191,9-13-415,7-14 672,-28 10 1,0-2-51,-2-1 0,-1 0 67,-2-1 0,-4-1 555,11-23 247,-12 8 1041,-11 11 348,-5 12-112,-3 9-684,0 8-571,0 1 394,0 8 31,-2 10-78,-2 15-234,-3 14 54,-1 7-279,0 1-134,-1-5-23,3-8-12,3-9-536,1-11-842,2-8-10,0-8 178,7-9 270,5-14 111,10-17 472,7-17 369,-14 22 0,1-1 470,14-27 494,-4 12 66,-8 16-32,-6 16-382,-6 9 90,-2 11-45,-2 8-313,3 13-225,0 9-67,2 4-56,4-1-236,3-5-1074,3-6-1122,0-12-1736,0-7 4168,-3-9 0,-5 0 0,-4-3 0</inkml:trace>
  <inkml:trace contextRef="#ctx0" brushRef="#br0" timeOffset="16366">12335 5772 17118,'-1'43'567,"0"0"1,0 0 0,-2-2-568,-1-5 0,0-2-84,1 0 0,0 0-2101,-2 29-2656,4-9 4841,-1-14 0,1-19 0,0-10 0</inkml:trace>
  <inkml:trace contextRef="#ctx0" brushRef="#br0" timeOffset="16538">12201 5980 14081,'-4'0'358,"1"0"-122,39-2-236,1-7-140,-1 2 0,2-2-735,-5-2 0,-1-1-178,1-2 0,-1 0 67,-1-1 0,-1 0-2129,23-14 3115,-8 2 0,-20 12 0,-10 5 0</inkml:trace>
  <inkml:trace contextRef="#ctx0" brushRef="#br0" timeOffset="16749">12665 5765 12882,'-31'13'1686,"0"-1"1,-21 14-1116,35 1-145,8 4-292,5 7-78,6 3-33,7 4-23,5 1 0,6-6-191,1-3 1,-3-9 22,-3-7 168,-8-7 0,-2-4 0,-9-1-146,-13 2-582,-15 6 269,-17 3-595,-4 1-1949,4-1 3003,13-10 0,18-4 0,10-6 0</inkml:trace>
  <inkml:trace contextRef="#ctx0" brushRef="#br0" timeOffset="21309">9901 3828 14014,'-23'33'283,"-1"1"1,2-1 0,0-4-70,-8 8-460,-7 2 380,-4 5-10,-7 3-80,24-23 1,0 0-34,1 0 1,1 1-12,-18 22-23,8-3 12,9-5-79,7-8-360,7-9-1074,5-6-1255,3-9 2779,7-3 0,-5-4 0,6 0 0</inkml:trace>
  <inkml:trace contextRef="#ctx0" brushRef="#br0" timeOffset="21664">9531 4113 14025,'-8'37'728,"-1"0"-594,1-1-77,-2 3-12,-1 4-23,-1 3-22,-1 1-56,-1 4-180,7-20-223,0-5 67,36-33 359,7-20-113,-2 5 1,2-4-892,0-3 0,-1-2 818,1 2 1,-2 0-550,-4 4 1,-3 2-2639,5-9 3406,-23 17 0,-10 9 0,-6 6 0</inkml:trace>
  <inkml:trace contextRef="#ctx0" brushRef="#br0" timeOffset="22825">6014 3583 15919,'-19'30'18,"-1"1"1,0 0 0,2 1-8,5-1 0,2 1-6,-2 1 1,-1-1-216,0 0 1,0-1 220,-13 29 23,2-7-34,3-8 0,6-9-23,4-11 98,5-6-75,3-8 49,3-3-105,0-4-325,1-1-292,0-1 62,0-1-263,-1 1-34,1 1-33,-1 0-57,1 1-110,-1-1-159,1-1 1267,0-1 0,0-1 0</inkml:trace>
  <inkml:trace contextRef="#ctx0" brushRef="#br0" timeOffset="23408">5749 3947 13824,'-8'47'828,"-1"3"-727,-1 1 11,1-3-90,3-7-145,3 1 67,1-23-392,5 1-22,1-20-12,6 0 112,0-1 0,3-5 34,2-3 34,1-7 100,3-1 90,14-16 67,-4 6 34,13-14 11,-12 11 11,-2 3 34,-8 8 258,-6 6 402,-7 7 91,-4 4 638,-2 1-1198,-7 3-113,-3 4 45,-8 5-67,-5 10 11,-5 8-34,-2 6 1,-3 8-68,1 2 34,2-1-45,5-4 0,6-11-68,7-8-2464,6-11-1558,4-7 4090,12-16 0,-7 8 0,7-8 0</inkml:trace>
  <inkml:trace contextRef="#ctx0" brushRef="#br0" timeOffset="54183">5985 9403 14361,'-12'36'-6,"0"-1"1,-2 11 16,-8 11 23,13-29 10,-1 0-44,-1 3-11,-1 6 11,-2 3 0,0 4-22,-1 1 44,2-3-11,1-5 12,2-6 44,2-8 34,0-1-90,2-8-11,-1 2 0,2-3 34,-6 11-34,4-3 33,-4 4-33,6-11 0,0-6 0,3-3-33,0-3 10,1-1-6039,1 0 3206,0-7 2856,-1-6 0,1 3 0,0-2 0</inkml:trace>
  <inkml:trace contextRef="#ctx0" brushRef="#br0" timeOffset="54848">5641 9851 11885,'-12'39'168,"2"5"-145,10 5 10,0 4-33,0-5 11,1-7 1,1-11 44,-1-10 0,2-7-23,-2-5-55,1-4 11,-1 1-45,2-1 0,1 0-45,3-1-202,3-1-67,4-3 124,6-9-23,5-8 67,4-11-22,4-5-23,7-11 214,-13 15 33,1 0 191,-19 21-1,-5 5 68,-2 3 44,-2 0 1804,2 1-1836,-3 7-102,-5 5 67,-4 11-44,-6 1-57,0 0-33,2-3-90,1-5-11,4-3-11,0-3-12,2 0-234,0-2-718,2 0-840,2-1-1513,1-3 3328,1-2 0,1-2 0,0 0 0</inkml:trace>
  <inkml:trace contextRef="#ctx0" brushRef="#br0" timeOffset="59752">21185 10894 13936,'28'-3'100,"1"1"-33,-1 2-55,4-1-1,5-2 0,3 0 23,2 0-12,-1-1-22,-2 0 11,-4 1 0,-4-1 1,-2 0-12,-4 1 11,0-1-11,1 2 0,2-1 0,1 0 0,4 1-11,2-1-12,0 1 12,-1 0 11,-3 1 0,-3 0 0,-4 1 0,-2-1 0,-1 1 0,1-1-11,2 1 11,4-1 0,3 0 0,4 0 0,4 0 0,1 1 11,0 0-22,-2 0 22,-1 0-11,-3 0 0,-2 0 11,-1 0-11,-2 0 0,2 0-11,-1 0 11,0 0-11,1 0-23,2-3 34,0-1-11,2 0-11,0 0 22,-1 2-12,0 1 24,-2 0-24,-1 1 12,-1 0 0,0 0 12,2 0-1,3 0 11,3-1-22,3-1-11,2-2 11,20-1 0,-16-1 11,11 1-11,-21-1-11,-1 3 11,0-2 0,2 1 0,1-2 0,-6 0 0,1 0-11,22-6 16,-19 5 1,2 0 11,1-1 0,-2 1-17,17-1-127,-21 2 1,-1 2 126,6 0 11,-3 0 0,3-1-11,26-6 11,-10 3-250,-16 1 1,1 1 249,22-4-22,3 1 11,0 3 0,-3 3-12,-8 2 12,-10 1 0,-6 0 274,-5 0-263,1 0-11,5 0 0,1-1 0,2-1 11,-7 0 1,1-1-13,14-1 1,1 1 0,-16-1 0,-1 0 0,28-1-90,-11 3 291,-8 0-77,-6 2-1,-3 0-11,-2 0 79,17 0-135,-10 0 458,15 0-491,-11 0 78,2 0 145,0 1-246,-1 0-23,-7 2-33,-6 0-336,-8 0-661,-8 0-1984,-7-1 3037,-14-1 0,4-1 0,-6 0 0</inkml:trace>
  <inkml:trace contextRef="#ctx0" brushRef="#br0" timeOffset="76022">5621 13699 12736,'38'-6'45,"-6"1"-34,-18 5 12,0 1-12,1 0-11,1 0 0,1 0 0,-1 0 45,1-1-45,-1 1 56,1 0 22,-2 0-55,-1 0 10,-1 1 34,-1 0-33,1-2-12,1 2 1,0-2 22,3 1-23,1-1 34,1 0-45,-1 0 0,1 0 1,-1 0-12,-1 0 11,1 0 1,-3 0 10,2 0-22,1 0 0,1 0 34,3 0-12,-1 0 23,3-1-34,-1 0-11,0-1 0,-1 0 11,-3 0-11,0 1 0,-2 0 0,0 0 0,0 0 12,0 0-12,3-3 11,2 0-11,2-1 22,2 0 1,0 0-23,0 1-12,-2 0 1,-2 1-11,-1 1 22,-1 1 0,1 0 33,1 0-33,4-1 0,0-1 0,2-1 0,1 0 0,-1-2-33,7 1 22,-10 1 11,4 1 0,-11 1-23,-1 1 23,1-2-11,1 0 11,4-2-34,2 0 23,3-2-34,1 1 34,-1-1-46,-1 3 13,-4 0 32,-3 1 12,-4 2 0,-1-1 0,-2 1 0,0 0 0,1-2 0,1 2-11,4-2 0,1 1 0,11 1-34,-7 0 0,6 1 12,-11 0-46,-1 0 34,0 0-11,1 0 34,1 0 11,1 0-12,2 0 23,3-1-33,2-2 22,2-2 11,-2-1 11,-1-2-11,-5 2 0,-4-1-11,-4 2 11,-4 1 0,-3 1 11,-2 0-11,-2 2 0,-1-1 11,0 2-22,-2-2 11,3 2 0,-2-1 0,2-1 22,1 0-22,0-1 0,0 0-11,2-1 22,1 0-11,0-1 34,1-1-34,1-1 22,0-1-22,2-2 0,-1-2 0,1 2 0,-1-1-22,-1 2-12,-2 0 34,-1 2 0,-1-1 45,0 0-34,0-3 0,-1-2-11,0-3 23,0-3 10,0-4-21,-1-4-1,-2-2 11,1-2-22,-1 2 23,-1 2-1,0 2-22,0 3 34,0 2 10,0 2 12,-1 0-56,-2 2-22,-1-1 22,-1 1 34,0 0-12,0 0-11,0 1 56,0 0-44,0 2 22,0 1-33,-1 0-12,0 0 0,1 0 0,-1-1 0,1 1 0,-1-1 22,1 0-22,-1 1 0,0 0 11,0 0 56,0 3-22,-1 0-11,0 1 44,0 1-44,-1 2 89,-4-2-89,2 3 33,-4-3-45,3 2 12,-2 0-1,-2-1 12,-2 1-23,-2 0 57,-3 1-34,0 2 11,0 0-56,1 1 0,0 1 33,-8-3-33,5 3 0,-7-1-11,6 1 0,-2 0-12,-1 0 23,-2 0-33,0 0 33,-2 2 22,1 0-22,0 2 11,-10-1-11,10 0 0,-6 0-11,11-1-134,0 1-1,-4 2-33,-2 1 78,-4 4-33,-3 1 89,-3 1 45,0 1 45,0-3 11,-14 0-56,15-5-23,-6-2 23,18-1-11,5-1-22,3 0-35,2 1-44,1-1-34,0 1 12,0 0-23,-1 0 134,-1-2 23,1 1 45,1 0-11,-1-1 22,2 0 22,-2 0-78,0 0 0,-2 0-56,-2 0 56,-1 0-45,0 0-22,1 0 22,4 0 1,0 0 32,1 0 12,-3 0 0,-1 0-33,-1-1 33,0 0 0,2-2 0,-1 0-11,1 0 11,-2 2 0,0 0 0,1 0 56,3 0-23,2 0 34,3-1 1,1 0-35,-4-4-66,5 3 33,-5-2 0,6 3 0,0 0 0,1 0-12,0-1 12,0 1 0,-1 1 0,1 0 0,-1 1-11,1 0-11,1 0 11,1 0 11,0 0-45,-1 0-11,1 0 45,-2 0-23,-1 0-11,-2 0-33,-1 2-1,-2 1 68,1 2-11,0 1-23,2 0 11,1 0 1,1 0 22,0 1-45,2 0 0,1 0 33,1 0-10,0 0 33,1 1 33,-1-1-33,1 0 23,1-2 10,0 0-33,0-2 0,1 2 0,-2 0-45,0 3 23,-3 4 0,-1 4 22,-2 5 0,-3 3 11,0 3-11,-2-3 11,2-2-11,1-5 0,3-4-11,3-3 0,3-4-79,2 0-33,3 1 56,0 2 67,0 5 0,0 4 11,3 2-11,0 1 11,2-2 0,-2 0-11,1-2 0,-3 0 34,1 0-34,-2-1 11,2-1-11,1 1 11,0 0 34,3 4-34,0 2 12,2 2-1,1 1-22,0-3 0,0-1 0,-1-2 0,-1-1 0,-1-1 0,0 0 0,-1 1 22,0-1-22,2 2 0,0 1 12,1 1-12,-1 1 33,1 1 1,-1 1-34,0-1 0,0 0-11,1-4 11,-1-1-45,1-4 45,0-1 0,1-1 22,-1-2 1,2 0 33,5 2-34,-2-4-22,3 4 22,-3-4 46,2 0-68,0 1-12,3-1 12,-1 0-22,0-3 22,0 0 0,1-1 22,1-2-22,-1 0 12,-1 0 10,3-1-22,-7 0 0,1-1-258,-8 0-493,0 0-638,0-2-1154,1-6 2543,1-7 0,-3 4 0,-2 0 0</inkml:trace>
  <inkml:trace contextRef="#ctx0" brushRef="#br0" timeOffset="80696">8277 13665 13835,'20'2'246,"-3"0"-201,-8-2-34,0 0 23,0 0 10,1 0 12,1 1 12,1-1-24,1 2 35,0-2-1,2 1 1,-2 0-23,3-1 22,-1 0-11,-1 1-67,-1 0 0,-1 0 0,-2 1 11,0-1 23,0 1 23,1-1-35,0 0 34,2 1 34,1-2 33,1 0-112,2 1 12,0-1 10,1 2-10,-1-2 10,-1 1-22,-1 0 12,-2 0-12,0-1 0,-3 1 0,0-1 1,-1 0 10,1 0 23,0 0-23,1 0-11,1 0 1,0 0-1,1 0 56,-1 0-56,1 0 12,-1 0 55,-1 0-56,-1-1 1,-2 0 33,1 0-56,-1 0 11,0-1 0,1 2-11,1-1 0,3 1 11,0 0 1,2 0-12,-1 0 22,2-2-11,-2 2 0,2-1 1,-2 0-1,1 0 11,-1 0-11,0 0 45,8-2-56,-3 1 23,7 0-12,-6-1-11,0 1 0,0 0 11,-2 0-11,0 0-11,-1-1 11,0 0 11,0 0 0,-1-1-11,0 1 23,6-3-12,-4 2 0,5-2-11,-8 3 0,0-1 0,-2 1-11,0 1 11,0-1 0,-1 0 0,0 1 11,0 0-11,0 1 0,1-2 11,-1 0 1,0-1-24,0 2 24,0-2-12,-1 2 11,2-2-11,-1 0 11,3 0-22,0-1 22,0 0 23,1 0-34,-1 0 0,1 0 0,-1-1 0,0 2 0,-3 0 0,-2 1-12,-2 2 12,0-1 0,-1 1 0,1-1 0,-1 1 0,2-1-11,0 0 11,1 1 0,-1 0 0,1 0 0,-2 0 11,-2-1-11,-1 1 45,-2 0 1009,-2 0-7564,0 0 6510,-6 3 0,4-2 0,-4 2 0</inkml:trace>
  <inkml:trace contextRef="#ctx0" brushRef="#br0" timeOffset="84777">9098 14191 12613,'-7'-26'0,"6"1"0,14 11-22,4-1-57,1 0 57,1 2-12,-1 2 34,0 3-100,-3 3 77,-1 2-33,-2 2 11,-2 1 12,-1 0 44,4 10 34,-5 1 11,4 12 67,-6-3-78,-2 4-12,-2-1 35,-2 0-24,0 0-10,-4-2-34,-2 1-34,-4-5 1,0 0 66,-4-1 1,6-7 11,0-2-45,6-7-1210,1 0 1210,3-4 0,5-2 0,6-8-45,8-2-45,6-2 79,6 1 0,5 2 11,3 4-45,0 6 11,-3 2 1,-6 3 33,-8 3 0,-5 2 179,-8 6 112,-4 5 23,-4 5-123,-3 6 33,0 4-34,-5 4-89,-3 2 0,-7-2 89,-1-1 68,-1-4-56,-1-4-11,1-4-124,-1-4 78,1-3-89,0-3-56,0-1-33,1 0-359,1-4-695,2-2-1872,3-2 2959,4-19 0,3 12 0,2-12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4.688"/>
    </inkml:context>
    <inkml:brush xml:id="br0">
      <inkml:brushProperty name="width" value="0.08571" units="cm"/>
      <inkml:brushProperty name="height" value="0.08571" units="cm"/>
      <inkml:brushProperty name="color" value="#E71224"/>
    </inkml:brush>
  </inkml:definitions>
  <inkml:trace contextRef="#ctx0" brushRef="#br0">1 1 13005,'53'35'93,"0"1"1,-3-4-1,-5-4-1515,-4-5-2063,0-3 3485,-1-4 0,-18-7 0,-6-3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5.154"/>
    </inkml:context>
    <inkml:brush xml:id="br0">
      <inkml:brushProperty name="width" value="0.08571" units="cm"/>
      <inkml:brushProperty name="height" value="0.08571" units="cm"/>
      <inkml:brushProperty name="color" value="#E71224"/>
    </inkml:brush>
  </inkml:definitions>
  <inkml:trace contextRef="#ctx0" brushRef="#br0">13 147 13947,'-9'68'89,"6"4"-33,20 7-123,1-3 67,0-15-4341,-3-15 4285,0-19 781,-3-15-725,1-8 247,1-24-236,1-15 101,4-29-112,1-17 0,-1-6-11,0 0 22,-2 12-504,3 4-225,-9 35-334,0 4-753,-8 28-2732,9 5 4537,3 8 0,-2-4 0,-2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5.520"/>
    </inkml:context>
    <inkml:brush xml:id="br0">
      <inkml:brushProperty name="width" value="0.08571" units="cm"/>
      <inkml:brushProperty name="height" value="0.08571" units="cm"/>
      <inkml:brushProperty name="color" value="#E71224"/>
    </inkml:brush>
  </inkml:definitions>
  <inkml:trace contextRef="#ctx0" brushRef="#br0">244 0 13061,'-88'27'146,"12"7"-113,46 20-89,7 8 56,8 8 0,7-3-44,4-7-68,6-13 89,6-14-134,3-15-447,8-10 402,0-8-191,3-17-178,0-11 11,10-44 560,-9 20 123,6-15 426,-14 39 157,-3 12-179,-1 10 728,10 11-583,9 27-3975,1-3 3393,-1 21-180,-14-17-156,-3-6-863,-1-5-908,-3-7-1490,-2-8 3507,1-2 0,-5-5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5.791"/>
    </inkml:context>
    <inkml:brush xml:id="br0">
      <inkml:brushProperty name="width" value="0.08571" units="cm"/>
      <inkml:brushProperty name="height" value="0.08571" units="cm"/>
      <inkml:brushProperty name="color" value="#E71224"/>
    </inkml:brush>
  </inkml:definitions>
  <inkml:trace contextRef="#ctx0" brushRef="#br0">0 1 13432,'1'59'619,"0"0"1,0-2 0,0-4-340,3 23-257,1-2-1,4 0 1,0-5-23,1-7 0,1-10-4599,-2-9 4072,0-13 65,-3-9-1712,-1-10-1165,-2-6 3339,-1-6 0,-2 0 0,2-1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6.183"/>
    </inkml:context>
    <inkml:brush xml:id="br0">
      <inkml:brushProperty name="width" value="0.08571" units="cm"/>
      <inkml:brushProperty name="height" value="0.08571" units="cm"/>
      <inkml:brushProperty name="color" value="#E71224"/>
    </inkml:brush>
  </inkml:definitions>
  <inkml:trace contextRef="#ctx0" brushRef="#br0">0 93 14652,'37'92'998,"-6"-5"-953,-18-23-45,-1-8 0,0-9-90,0-15-100,-1-13 122,-1-10-414,0-7-324,1-19 179,4-16-561,6-27 56,1-15 1076,3-5 67,0 5-3403,-2 11 3694,-2 18 1278,-6 15-560,-7 17-90,-3 9-134,-5 16-595,1 17 371,4 24-12,4 22-358,5 11-96,-2-28 0,0-1-173,8 18 3403,2 4-4311,-7-53-2879,5-16-684,-3-23 4538,5-17 0,-12 7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6.516"/>
    </inkml:context>
    <inkml:brush xml:id="br0">
      <inkml:brushProperty name="width" value="0.08571" units="cm"/>
      <inkml:brushProperty name="height" value="0.08571" units="cm"/>
      <inkml:brushProperty name="color" value="#E71224"/>
    </inkml:brush>
  </inkml:definitions>
  <inkml:trace contextRef="#ctx0" brushRef="#br0">0 540 15784,'43'-38'15,"-1"-1"0,-1 0 0,-7-1-575,-5-23 89,-3-5-33,-8 0 101,-8 6 403,-7 8 33,-8 16 1,-9 17 246,-11 11-224,-9 25 145,-4 15 113,-1 25 34,4 13 173,20-12 0,4 2-28,-3 30-230,11-28 0,5-2-240,14 16 78,8-9-101,13-17-79,2-14-302,1-17-3047,12-9-517,-18-13 3945,2-4 0,-25 0 0,-7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7.805"/>
    </inkml:context>
    <inkml:brush xml:id="br0">
      <inkml:brushProperty name="width" value="0.08571" units="cm"/>
      <inkml:brushProperty name="height" value="0.08571" units="cm"/>
      <inkml:brushProperty name="color" value="#E71224"/>
    </inkml:brush>
  </inkml:definitions>
  <inkml:trace contextRef="#ctx0" brushRef="#br0">0 1 14383,'1'75'897,"4"8"-897,6 8-740,2 8 695,-3-2 34,-2-4-235,-1-11-774,-1-12-566,0-15-879,3-20 2465,0-16 0,-2-13 0,-1-6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8.129"/>
    </inkml:context>
    <inkml:brush xml:id="br0">
      <inkml:brushProperty name="width" value="0.08571" units="cm"/>
      <inkml:brushProperty name="height" value="0.08571" units="cm"/>
      <inkml:brushProperty name="color" value="#E71224"/>
    </inkml:brush>
  </inkml:definitions>
  <inkml:trace contextRef="#ctx0" brushRef="#br0">239 28 10753,'6'-15'2095,"-2"2"-2162,-4 13 0,0 0-4184,-66 42 4251,38-23-255,-50 32 177,57-37 78,5-1 0,4-4 56,3 0-11,2-2 2885,2 4-2740,1 5 1554,1 7-1262,3 8-135,8 7 12,9 4-91,13 1-200,8-3-46,3-4-22,-1-4-112,-3-5 101,-4-4-1334,-3-4-907,-5-4 2252,8-5 0,-19-5 0,5-3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8.826"/>
    </inkml:context>
    <inkml:brush xml:id="br0">
      <inkml:brushProperty name="width" value="0.08571" units="cm"/>
      <inkml:brushProperty name="height" value="0.08571" units="cm"/>
      <inkml:brushProperty name="color" value="#E71224"/>
    </inkml:brush>
  </inkml:definitions>
  <inkml:trace contextRef="#ctx0" brushRef="#br0">75 280 12008,'59'-53'325,"-10"2"-325,-32 19 123,-7 2-89,-3 5 347,-5 5 89,-2 3-234,-8 2 223,-5 2-190,-11 7-90,-5 1-179,-2 5 56,-1 11-56,2 7 0,7 12 23,6 6-35,9 2 35,5 6-12,4 3-11,10 1-56,3-3-11,10-8-355,3-12 41,2-12-179,6-7-505,3-18-56,5-13 124,2-19 235,0-11 594,-5-3 168,4-18 471,-20 25 302,0-4 202,-18 35 747,-3 11-881,-2 6-181,0 3-525,2 1-68,3 10 67,5 7-134,9 12 56,4 4-56,6-2-89,0-9 77,-2-6-212,-2-11-526,-2-4 178,-1-11-290,0-9 111,9-27 751,-9 10 89,3-7 304,-13 25 257,-7 10 381,-2 3 145,-2 25-537,2 12-236,3 36-112,4 19-455,-5-38 1,1 1 196,0 2 1,0-2-123,5 44 112,-4-19-12,-5-18 90,-1-21-101,-9-14-360,-12-13-3438,-45-31 459,4-14 3339,14 6 0,2-1 0,6-5 0,8 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21.745"/>
    </inkml:context>
    <inkml:brush xml:id="br0">
      <inkml:brushProperty name="width" value="0.08571" units="cm"/>
      <inkml:brushProperty name="height" value="0.08571" units="cm"/>
      <inkml:brushProperty name="color" value="#E71224"/>
    </inkml:brush>
  </inkml:definitions>
  <inkml:trace contextRef="#ctx0" brushRef="#br0">537 65 17476,'-46'-36'134,"1"8"-134,19 28-123,-5 5 101,-4 9 22,-3 10 0,1 9 22,0 5-89,3-1 67,4 1-34,-6 10 46,13-14-12,-4 9 0,14-17-23,-2 23 23,5-8 0,-2 20-67,4-13 78,1 1-11,-1 0 0,1-3 45,1-3-157,3 13 112,1-15-56,2 12 112,0-14-56,0 4 0,0 2 45,1 2-101,3-2 56,2 0 0,4-5-101,8 12 101,-3-16 0,5 10 45,-2-16-124,1 1 79,3 2 0,4-2-89,0 2 89,19 8 0,-9-10 33,16 5-100,-15-14 67,5-5 0,0-3-89,2-4 89,0-2 0,2-3 0,-2-3 11,22 0-11,-15-4 0,13-5-23,-19-4 147,-5-7-124,0-3 0,-1-5 112,-3-3-146,12-29 34,-12 13-56,7-21 123,-16 21-67,0 3 0,-6 1 67,0 4-78,-3 0 11,-3 0 0,-1-1 135,-1-25-135,-3 13 0,-3-20 100,-3 22-100,-4 1 0,1 3 0,-1 3 34,0 1 67,0 2-90,0 2 79,-10-12 66,2 14-156,-10-7 0,5 16-11,2 1 101,-2 1-90,2 0 0,-2 0 33,-7-11-33,4 10 0,-5-10 0,6 13 80,-3-1-80,0 3 0,-4 3 123,1 1-157,-13-6 34,8 4 23,-10-5 145,12 5-168,0 3 0,1 2 123,1 2-134,1 0 11,-4 0-79,4 1 23,-7 3 56,1 5 0,-4 1-314,-4 0-336,-8 0-1008,-4 14-2477,-6 9 4135,-4 17 0,26-15 0,5-4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01.733"/>
    </inkml:context>
    <inkml:brush xml:id="br0">
      <inkml:brushProperty name="width" value="0.08571" units="cm"/>
      <inkml:brushProperty name="height" value="0.08571" units="cm"/>
      <inkml:brushProperty name="color" value="#E71224"/>
    </inkml:brush>
  </inkml:definitions>
  <inkml:trace contextRef="#ctx0" brushRef="#br0">0 8 12703,'52'-4'168,"-3"0"-23,-12 4-145,-1 0 157,-1 0-157,-2 1 0,-4 2 11,1 1 57,9 7-57,-8-3 78,10 4 2,-10-4-69,1-3-22,2 0 135,14-3-135,-12 1 0,9 1 67,-15 0-146,-3 1 79,1 1-11,15 3 56,-8-2-45,15 2-3392,-12-6 3448,5 1-112,0-2 56,6-1 0,-2-1-34,2 0 79,-3 0-45,-2 0 3392,-3 0-3392,15 2 0,-13 0 0,12 3-33,-17-2 100,1 1-67,-2-1 0,3 1 78,0-2-145,1 0 67,1-1-45,18-1 112,-14 0-67,11 0 0,-17 0 79,-4 0-146,1 0 67,-2 0 0,1 0 0,13 3 0,-9-1 0,12 2 44,-16-3-100,2-1 56,-1 0 0,3 0-44,-1 0 88,0 0-44,-1 0 79,11 0-158,-12-1 79,9-1 0,-17-2-44,1-2 88,-2 1-44,1 0 0,1 0 68,0 1-124,-2-1 56,-1 2 0,-3 0 0,8 1 0,-10 1 0,5 1 123,-14 0-190,0 0 67,-3 0-68,5 0 203,-4 0-135,4 0 0,-6 0 56,-1 0-123,-3 0 67,-3 0-1267,-1 0 1,-1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30.097"/>
    </inkml:context>
    <inkml:brush xml:id="br0">
      <inkml:brushProperty name="width" value="0.08571" units="cm"/>
      <inkml:brushProperty name="height" value="0.08571" units="cm"/>
      <inkml:brushProperty name="color" value="#E71224"/>
    </inkml:brush>
  </inkml:definitions>
  <inkml:trace contextRef="#ctx0" brushRef="#br0">827 80 16468,'-59'-1'-45,"4"2"45,21 6 0,-1 4 34,0 6-136,2 1 102,3 3 0,-2 4-89,4 2 167,-14 18-78,10-9 23,-12 17-79,10-15 56,-2 3 0,2-4-90,-7 15 90,14-11 0,-4 10 56,14-14-168,0 0 112,4-1 0,0 5-22,1 1-1,-2 6 23,1 4 79,-5 29-147,6-17 68,-2 19 0,5-26-78,4 1 67,0-1 11,4 0 0,-1-1 56,2-3-90,0 0 34,0-3 0,0 2 0,6 27 0,1-16 0,7 23 34,2-25-113,1 0 79,2-3-22,11 17-12,-4-18 34,10 12 0,-4-22 0,3-1-56,9 4 56,4-2 0,6 1-56,2-2 168,5-3-112,2-2 90,3-5-1,-16-14 1,1-2-90,29 7 0,-27-11 0,1-2 56,23-2 56,-1-4-101,2-5 45,-24-3 1,0-1 33,31-9-90,-31 4 0,0-3-254,19-16 287,0-3 79,-1-4-112,-2-5 0,-4-1 45,-5-6 0,-6-4-34,12-27 34,-19 12 5,-18 21 1,-2-1-51,8-24 0,-2-3 78,0-2-156,-4-3 78,-5 1-40,-14 18 1,-3-1-62,2-32 101,-7 29 0,-1 0-506,-3-27 562,-8 1-89,-2 2-157,-10 5 190,2 3-67,0 5 134,-2 4-67,-8-23 45,4 25-23,-6-19-22,9 29 237,1 1-226,-2-1 112,0 1-67,-2 4 67,-16-13 12,5 18-135,-14-8 0,11 20-45,-3 3 643,3 3-598,0 1 205,3 3-172,2-1-44,1 1 11,-1-1 0,0-1-22,-29-11 22,9 8 0,-23-7-11,14 15-79,-3 3 90,3 3-22,-16 1-12,23 4-470,-8 1-964,24 2-1848,-2 2 3316,-9 1 0,22 2 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31.873"/>
    </inkml:context>
    <inkml:brush xml:id="br0">
      <inkml:brushProperty name="width" value="0.08571" units="cm"/>
      <inkml:brushProperty name="height" value="0.08571" units="cm"/>
      <inkml:brushProperty name="color" value="#E71224"/>
    </inkml:brush>
  </inkml:definitions>
  <inkml:trace contextRef="#ctx0" brushRef="#br0">1 304 14227,'34'-13'336,"0"-1"-325,-8-1 101,6-5-112,8 0 0,6-3 0,4-2 123,4 2-123,4-1 0,2 2 0,5 0 135,-1 4-90,1 1 0,-1 5 168,-1 0-157,1 4-12,-2 1 1,29 4-56,-19 1 45,22 0-34,-25 2 0,-1-1 100,-1 1-77,-2 0-23,-2 0 11,28 3 34,-19 3-45,23 4 0,-27 2 45,-2 1-101,0 1 56,-1 0 0,-2 2 22,28 7-22,-22-5 0,22 4 101,-30-6-135,-1 0 34,-3 1 0,-5 2-33,-1 1 100,-3 1-67,-2 1 45,18 15-57,-10-5 1,9 5 0,-6-3 50,-8-5 0,-1 0-61,38 23 0,-3-3 22,-15-7-56,-19-12 100,16 11-44,-21-14 0,0-3 56,0 1-67,26 7 11,-11-8-67,21 7 101,-17-12-34,4 2 0,-1-3 78,1 1-145,-2-2 67,-1 0 0,0-1-45,-2 0 90,0-3-45,1 0 0,-1-1 78,0-1-123,-5 0 45,0-1 0,-6 0-67,-1 0 134,-1 1-67,-4-2 0,1-1 68,-3-2-91,0-2 23,-2 0 0,-3-3-45,-2 0 146,-1-1-101,-3 0 45,1 0 56,-1 0-79,3 0-22,1-1 0,2-4 67,19-5-67,-13-1 0,11-4 56,-21 4-67,-5 0 11,-3 1 90,4-4 11,-6 4-90,4-3-11,-8 5 56,0-1-56,-2 1 0,1 0 0,2-2 146,2 0-101,4-4 44,5-3-55,4-1 67,4-2 22,3-2-123,1 0 0,0 0 78,-2 0 12,-2 1-56,-1 0-34,-3 2 134,-7 3-78,-7 6-45,-11 4 79,-4 3-90,-6 2-2252,-1 1-2398,-1-4 4650,-7-2 0,6 1 0,-5-1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32.555"/>
    </inkml:context>
    <inkml:brush xml:id="br0">
      <inkml:brushProperty name="width" value="0.08571" units="cm"/>
      <inkml:brushProperty name="height" value="0.08571" units="cm"/>
      <inkml:brushProperty name="color" value="#E71224"/>
    </inkml:brush>
  </inkml:definitions>
  <inkml:trace contextRef="#ctx0" brushRef="#br0">1 24 15191,'76'2'145,"-2"-3"12,-21-3-101,9-3 22,4 1-78,3 3 90,-3 0-168,-4 3 78,-9-2 0,-8 2-68,-7 0 124,-9 0-56,-7 0 90,5 0-168,-9 0 78,9 0 0,-6 0-45,1 0 101,-4 0-56,-4 0 0,-5 0 235,-5 0-235,-2 0-34,-2 0 34,0 3 0,0-3-67,0 4 67,0-3 0,0 4 56,0 4 23,0 10-46,-8 11-33,-4 17 90,-8 15-236,-5 12 113,-1 15-1172,11-41 1,-2 0 1204,-3 3 0,1-3 0,-2 10 0,-1-15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35.359"/>
    </inkml:context>
    <inkml:brush xml:id="br0">
      <inkml:brushProperty name="width" value="0.08571" units="cm"/>
      <inkml:brushProperty name="height" value="0.08571" units="cm"/>
      <inkml:brushProperty name="color" value="#E71224"/>
    </inkml:brush>
  </inkml:definitions>
  <inkml:trace contextRef="#ctx0" brushRef="#br0">1 90 13969,'9'64'694,"0"0"-470,-8-4-224,0 2 0,-1 1-33,0-7-4117,0-9 4150,0-13 859,0-10-836,0-13 22,0-5-45,0-5-101,0-1 101,0-5 3369,0-9-3459,2-12 56,4-14-134,2-8 135,4-7-23,0-5 0,4 0 56,0-1 0,1 5 11,-1 6 34,2 2 89,-7 20 136,0 4-259,-8 19 157,-1 3-168,-2 2-11,3 0-45,1 0 56,5 0 0,3 1 101,15 17-79,-5-1 23,9 21 33,-9-3-11,-4 7-67,-1 1 0,-5 0-22,-1-3-819,1 5-256,-3-15-965,4 1-796,-3-17 2858,7-4 0,-9-5 0,1-1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35.787"/>
    </inkml:context>
    <inkml:brush xml:id="br0">
      <inkml:brushProperty name="width" value="0.08571" units="cm"/>
      <inkml:brushProperty name="height" value="0.08571" units="cm"/>
      <inkml:brushProperty name="color" value="#E71224"/>
    </inkml:brush>
  </inkml:definitions>
  <inkml:trace contextRef="#ctx0" brushRef="#br0">300 4 15583,'-82'-4'156,"7"13"-178,35 39 67,3 6-45,7 1 0,9-2-34,11-10 1,5-11-79,5-12-135,1-10 102,11-5-371,8-4-111,16-14-57,6-9-168,21-35 852,-22 12 45,7-12 728,-33 29 180,-6 10 246,-7 9-213,-1 7-325,-1 2-56,0 10-583,0 12-100,0 18 78,0 13 0,0 6-12,4-5-436,1-7-370,3-12-2465,4-8 707,-3-15-809,3-4 3385,-3-10 0,-3 1 0,-1-1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36.483"/>
    </inkml:context>
    <inkml:brush xml:id="br0">
      <inkml:brushProperty name="width" value="0.08571" units="cm"/>
      <inkml:brushProperty name="height" value="0.08571" units="cm"/>
      <inkml:brushProperty name="color" value="#E71224"/>
    </inkml:brush>
  </inkml:definitions>
  <inkml:trace contextRef="#ctx0" brushRef="#br0">1 67 10125,'0'-10'3788,"0"3"-2814,0 7-110,0 0-853,0 10-11,2 9 101,1 20-34,2 11-67,1 5 0,0-1 67,0-11-157,-1-10 90,-2-14-235,1-8 67,-4-7-358,2-3 66,1-3 325,0-15-111,1-11 235,1-21-79,2-10 90,2-3 23,-1 3 33,2 12-3068,-2 13 3495,-2 15 245,-1 10-515,-2 7-213,2 3 347,5 14-78,8 10 190,6 24-89,7 9-359,-1 8 202,-3 1 3179,-6-6-3392,-7-8-11,-5-10 67,-5-12-112,-1-12-112,-3-10-1670,1-6 1178,1-28 289,0-4-110,3-27 481,2 6 0,0 5 78,0 13 191,-2 12 89,-1 10 80,-3 6 144,2 3-391,-3 1-1,2 0-134,2 2-45,4 6 259,2 5-270,5 10 0,1 5 168,2 8-124,0 5 113,1 4-157,-1-1 90,1-1-157,-2-9 67,0-5 0,-5-10-56,-2-8 11,-7-6-90,0-4-2733,-3-1 11,0-12 2857,1-3 0,-1 0 0,1 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36.875"/>
    </inkml:context>
    <inkml:brush xml:id="br0">
      <inkml:brushProperty name="width" value="0.08571" units="cm"/>
      <inkml:brushProperty name="height" value="0.08571" units="cm"/>
      <inkml:brushProperty name="color" value="#E71224"/>
    </inkml:brush>
  </inkml:definitions>
  <inkml:trace contextRef="#ctx0" brushRef="#br0">50 309 14563,'47'-45'415,"-5"0"-415,-17 7 101,-4 3-23,-6 5 0,-7 4 34,-5 5 168,-3-1-257,-9 4 246,-6 2-68,-12 8-100,-3 4-157,-2 5 56,4 14 0,1 11 179,6 23-145,8 14 392,6 12 100,6 4-3828,6-2 3436,7-9-604,23 6-763,-5-27-1590,15 2-2555,-17-27 5378,-2-3 0,-13-10 0,-5-2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08.971"/>
    </inkml:context>
    <inkml:brush xml:id="br0">
      <inkml:brushProperty name="width" value="0.08571" units="cm"/>
      <inkml:brushProperty name="height" value="0.08571" units="cm"/>
      <inkml:brushProperty name="color" value="#E71224"/>
    </inkml:brush>
  </inkml:definitions>
  <inkml:trace contextRef="#ctx0" brushRef="#br0">126 747 13117,'31'10'-11,"-3"-1"89,-11-7-78,-2 2 23,3 2 66,-1-1-77,0 0-12,-1 0 0,0 1-34,0 2 90,0 0-56,0 1 0,0-3 22,7 3-22,-4-3 0,7 2 12,4 1-12,-4 0 0,8 2 79,-9-1-147,-3-4 68,0 2-3392,-4-3 3358,-1-1 80,9 2-46,-3-4 56,6 2-135,-8-2 79,1 2 0,-1 0 3392,2 1-3336,-2 1-56,13 1 45,-9-1-123,11-1 78,-10-1 0,2-3-91,1 0 136,11-1-45,-9 0 34,6 0-3449,-14-3 3415,-4-1 0,0-5-67,-1-2 134,1-2-67,0-3 0,2-2-22,1 0 3369,-2-3-3392,11-13-55,-9 8 156,6-9-56,-10 11 0,-1 0 56,-3 2-124,3-10 68,-6 9-44,3-9 77,-7 10-33,-1 0 0,-1-1 79,-2 3-79,1-3 0,-3 2 0,0-3 0,-1 0 11,0-4-11,0 1 0,0-1 101,0 4-113,0-1 24,-1-7 67,-5 10 33,-8-15 0,-1 19-79,-5-5 135,-5 7-168,6 4 79,-8-3-23,7 3-11,-4 2-45,-2-2 89,-4 0-11,-1 1-78,0-2 56,-2 3 124,-17-1-169,12 1 168,-14 2-168,22 2 191,-8 3-157,11 1 34,-5 1-12,-3 1-67,9 0 67,-13 0-100,12 0 33,-1 1 0,-1 4-45,-1 1 112,-1 3-67,-13 3 34,12-2-68,-10 4 34,18-4 0,1 1-45,0 1 135,-8 5-90,5-4 45,-6 3-90,8-6 45,2 1 0,-2-1-34,2 1 45,0 1-11,0 1 0,3 1 34,0 1-112,1 1 78,-8 10-68,6-10 136,-4 8-68,10-12 0,3 1 44,2-3-111,0 0 67,2 1 0,0 0-45,1 4-22,-1 3 67,1 5 56,-4 10-123,4-9 67,-2 3 0,7-12-22,-1-3-24,1-2 46,0 4 57,1-2-114,0 3 57,0 1 0,0-5-56,0 2 22,0-5 34,0-1-33,0 0-46,0-2 79,0 1-89,1-2 89,2 2-11,1 0-314,2 4-1434,3 1-1871,3 4 3630,1-6 0,-5-2 0,-2-5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09.872"/>
    </inkml:context>
    <inkml:brush xml:id="br0">
      <inkml:brushProperty name="width" value="0.08571" units="cm"/>
      <inkml:brushProperty name="height" value="0.08571" units="cm"/>
      <inkml:brushProperty name="color" value="#E71224"/>
    </inkml:brush>
  </inkml:definitions>
  <inkml:trace contextRef="#ctx0" brushRef="#br0">11 0 15571,'-6'61'0,"1"3"0,9-2-67,1 6 134,2 2-67,2-2 0,-3-5 68,1-5-124,4 12 56,-5-19-79,5 9 113,-6-25-34,3 3 45,-4-13-180,1 1 135,-4-15-123,0-3 78,0-2-112,0-2 157,1 2 0,-1 2-123,1 4-68,-1 16 157,-1-5-78,0 9 68,0-10 44,0-6 0,0-5-168,0-5 156,0-3-3573,0-2 1714,0-7-1266,-2-4 3137,-4-7 0,3 5 0,-1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0.209"/>
    </inkml:context>
    <inkml:brush xml:id="br0">
      <inkml:brushProperty name="width" value="0.08571" units="cm"/>
      <inkml:brushProperty name="height" value="0.08571" units="cm"/>
      <inkml:brushProperty name="color" value="#E71224"/>
    </inkml:brush>
  </inkml:definitions>
  <inkml:trace contextRef="#ctx0" brushRef="#br0">0 0 11571,'14'51'527,"1"-5"-460,-1-12-44,1-2-23,-2-2 0,1-3-34,-2-5 68,-2-4-34,-2-5 0,-4-6-236,-1-3-279,-1-3-292,2-1-437,4 0 0,4-8-548,4-6 1792,4-11 0,-9 9 0,0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0.586"/>
    </inkml:context>
    <inkml:brush xml:id="br0">
      <inkml:brushProperty name="width" value="0.08571" units="cm"/>
      <inkml:brushProperty name="height" value="0.08571" units="cm"/>
      <inkml:brushProperty name="color" value="#E71224"/>
    </inkml:brush>
  </inkml:definitions>
  <inkml:trace contextRef="#ctx0" brushRef="#br0">264 16 7325,'9'-7'2084,"-2"1"-1312,-7 6 562,0 0-829,2-1-225,-1 1 44,1-1-290,-2 4 156,-1 0-111,-2 6 33,-3 1 67,-2 8-157,-5 6 147,-1 7-23,-2 5-113,-2 2 236,-1 1-213,-1 0 23,-2 1-23,1-3 33,0-3-89,1-5 0,3-6 67,4-5-100,1-4 33,3-4 0,1-1-45,2-2-201,2-2-931,0-1-929,3 0-1054,-1 2 3160,-1-1 0,1-1 0,0-3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3.255"/>
    </inkml:context>
    <inkml:brush xml:id="br0">
      <inkml:brushProperty name="width" value="0.08571" units="cm"/>
      <inkml:brushProperty name="height" value="0.08571" units="cm"/>
      <inkml:brushProperty name="color" value="#E71224"/>
    </inkml:brush>
  </inkml:definitions>
  <inkml:trace contextRef="#ctx0" brushRef="#br0">333 860 9465,'39'18'616,"-6"-2"-460,-16-9 159,1 0-282,1 0 79,2-1 0,-1 0-89,1 0 78,7 3-45,-7-2 0,11 4-56,-14-5 78,6 0-56,-4-2 79,2-2-101,3 1 0,0-2-33,1 2 66,-2-1-33,0 3 56,38 13-78,-20-5 22,26 6-3336,-19-9 3358,-18-3-22,12 1 0,-11-2 0,16 2 0,4-2 11,-2 1-22,-4-1 3403,-17-3-3347,12 1 22,-8-3-56,9 0-11,-11-1 68,-1 0-91,1 0 23,-1 1 0,0 0 23,0 1 44,2-2-45,0 1-22,1-1 90,1 0-79,-1 0-11,-1 0 0,0 0-67,-1 0 134,1 0-67,1 0 67,16 0-123,-11-1 56,10-1 0,-13-2-56,1 0 112,0-1-56,2 0 0,-1-2 67,1-1-100,-1 1 33,-1-1 0,0 1-11,17-2 11,-14 2 0,13-3 22,-18 2-22,1-1 0,-3-1-56,-1-2 45,-2-2-90,10-8 101,-10 4 34,8-6-68,-14 7 34,1-1 0,1 0-45,2-2 79,0 0-34,2-3 0,0 3 11,14-12-11,-13 10 0,11-7-56,-17 10 11,-1 2 45,-1 0 0,-3 0 34,0 1-90,-2-2 56,-1-2 0,-4 0-34,0-1 90,-3 1-56,-1 0 0,-2 0 67,-3 1-67,-1-3 0,-2 0 0,-2-2 0,-7-1 101,-5 0-22,-6 0-12,-3 2 113,0 1 111,0 4-134,-4-1-12,1 4 169,-3-1-269,-2 3 89,-2 1-44,-21-4-113,10 2 23,-16-4 0,15 4-56,1 2 123,-2-1-67,-19-1 56,13 3-44,-15 0-12,20 4 0,-1 2-45,-1 0 112,-1-1-67,-2-1 56,-24-1-78,16 4 22,-19 1 0,-1 3 67,17 0-67,-16 0 0,23 0 101,2 0-145,-1 1 44,2 1 0,0 1-68,3 0 136,0-1-68,-19-2 44,16 2-88,-16-1 44,21 1 0,-3 2-57,0 1 102,-17 2-45,17-3 56,-11 0-78,25-3 22,1-1 0,3 0-45,1 2 56,-2 1-11,-13 8 45,10-2-90,-12 5 45,14-2 0,-1 2-79,-1 1 125,1 1-46,0 1 0,2-3 67,0 0-112,-10 4-12,-3 5 80,3-3-23,5 3 0,13-8-11,2 3-68,-1-2 79,1 4-11,1 0-79,-1 1 90,1-1 0,-7 5 0,7-5-67,-4 3 67,10-9-56,-1 4 11,8-7 45,1 4-11,7-6-146,0 3 90,1 1 56,1 6 11,0 2-78,2 22 78,3-11 0,3 16-34,5-18-44,1 0 78,5-3 0,3-1-68,5 0-10,3-2 78,3-3-11,19 5 0,-11-9 11,10 3-3392,-17-10 3324,-4-1 68,-3-1-896,0-1-998,-5 3 1894,-2 1 0,-9-4 0,-4-1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4.191"/>
    </inkml:context>
    <inkml:brush xml:id="br0">
      <inkml:brushProperty name="width" value="0.08571" units="cm"/>
      <inkml:brushProperty name="height" value="0.08571" units="cm"/>
      <inkml:brushProperty name="color" value="#E71224"/>
    </inkml:brush>
  </inkml:definitions>
  <inkml:trace contextRef="#ctx0" brushRef="#br0">0 0 13285,'9'66'404,"0"4"-247,1-2-135,1 9 68,3 6-45,-1 7-45,1 1 0,-1-2 0,-5-38 0,0-2 0,2 11 0,1-3-168,-7-43-1054,-3-8-3831,0-21 5053,-1-11 0,0 4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15:57:14.529"/>
    </inkml:context>
    <inkml:brush xml:id="br0">
      <inkml:brushProperty name="width" value="0.08571" units="cm"/>
      <inkml:brushProperty name="height" value="0.08571" units="cm"/>
      <inkml:brushProperty name="color" value="#E71224"/>
    </inkml:brush>
  </inkml:definitions>
  <inkml:trace contextRef="#ctx0" brushRef="#br0">277 6 6742,'-4'-3'1680,"0"1"349,4 2-1346,-20 11-123,10 1-145,-17 13 246,13 2-291,-1 6 112,-2 7 44,0 6-380,-2 3 78,-2 2-123,0-2-79,0-2 68,1-5-90,4-6 0,3-11-23,4-7-33,4-11-392,2-3-1031,2-3-1333,1-7 2812,0-35 0,0 25 0,0-24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381000" y="685800"/>
            <a:ext cx="6096000" cy="3429000"/>
          </a:xfrm>
          <a:prstGeom prst="rect">
            <a:avLst/>
          </a:prstGeom>
        </p:spPr>
        <p:txBody>
          <a:bodyPr/>
          <a:lstStyle/>
          <a:p>
            <a:endParaRPr/>
          </a:p>
        </p:txBody>
      </p:sp>
      <p:sp>
        <p:nvSpPr>
          <p:cNvPr id="115" name="Shape 1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5810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488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52893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11517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209395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257890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87323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801266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732524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994672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545648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rlito"/>
                <a:ea typeface="Carlito"/>
                <a:cs typeface="Carlito"/>
              </a:rPr>
              <a:t>Python can be used to build server-side web applications, whereby creating, deploying and operating web applications and application programming interfaces for the Web is more efficient with the use of existing open-source libraries to speed up the process of a working application.</a:t>
            </a:r>
          </a:p>
          <a:p>
            <a:pPr marL="285750" indent="-285750">
              <a:buFont typeface="Arial" panose="020B0604020202020204" pitchFamily="34" charset="0"/>
              <a:buChar char="•"/>
            </a:pPr>
            <a:endParaRPr lang="en-US" sz="1800" dirty="0">
              <a:effectLst/>
              <a:latin typeface="Carlito"/>
              <a:ea typeface="Carlito"/>
              <a:cs typeface="Carlito"/>
            </a:endParaRP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2035657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076122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https://python.swaroopch.com/data_structures.html</a:t>
            </a:r>
          </a:p>
        </p:txBody>
      </p:sp>
    </p:spTree>
    <p:extLst>
      <p:ext uri="{BB962C8B-B14F-4D97-AF65-F5344CB8AC3E}">
        <p14:creationId xmlns:p14="http://schemas.microsoft.com/office/powerpoint/2010/main" val="383912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1131522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361807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1095882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4262619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https://docs.python.org/3/tutorial/modules.html</a:t>
            </a:r>
          </a:p>
        </p:txBody>
      </p:sp>
    </p:spTree>
    <p:extLst>
      <p:ext uri="{BB962C8B-B14F-4D97-AF65-F5344CB8AC3E}">
        <p14:creationId xmlns:p14="http://schemas.microsoft.com/office/powerpoint/2010/main" val="3372773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https://pandas.pydata.org/pandas-docs/stable/user_guide/10min.html</a:t>
            </a:r>
          </a:p>
        </p:txBody>
      </p:sp>
    </p:spTree>
    <p:extLst>
      <p:ext uri="{BB962C8B-B14F-4D97-AF65-F5344CB8AC3E}">
        <p14:creationId xmlns:p14="http://schemas.microsoft.com/office/powerpoint/2010/main" val="3414777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https://numpy.org/doc/stable/user/quickstart.html</a:t>
            </a:r>
          </a:p>
        </p:txBody>
      </p:sp>
    </p:spTree>
    <p:extLst>
      <p:ext uri="{BB962C8B-B14F-4D97-AF65-F5344CB8AC3E}">
        <p14:creationId xmlns:p14="http://schemas.microsoft.com/office/powerpoint/2010/main" val="3939109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https://numpy.org/doc/stable/user/quickstart.html</a:t>
            </a:r>
          </a:p>
        </p:txBody>
      </p:sp>
    </p:spTree>
    <p:extLst>
      <p:ext uri="{BB962C8B-B14F-4D97-AF65-F5344CB8AC3E}">
        <p14:creationId xmlns:p14="http://schemas.microsoft.com/office/powerpoint/2010/main" val="1704826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https://docs.python-guide.org/starting/install3/osx/</a:t>
            </a:r>
          </a:p>
          <a:p>
            <a:r>
              <a:rPr lang="en-SG" dirty="0"/>
              <a:t>https://flaviocopes.com/python-installation-macos/</a:t>
            </a:r>
          </a:p>
        </p:txBody>
      </p:sp>
    </p:spTree>
    <p:extLst>
      <p:ext uri="{BB962C8B-B14F-4D97-AF65-F5344CB8AC3E}">
        <p14:creationId xmlns:p14="http://schemas.microsoft.com/office/powerpoint/2010/main" val="3564253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https://numpy.org/doc/stable/reference/generated/numpy.linspace.html</a:t>
            </a:r>
          </a:p>
        </p:txBody>
      </p:sp>
    </p:spTree>
    <p:extLst>
      <p:ext uri="{BB962C8B-B14F-4D97-AF65-F5344CB8AC3E}">
        <p14:creationId xmlns:p14="http://schemas.microsoft.com/office/powerpoint/2010/main" val="1010436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7081172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656772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987066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60325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728779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0100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28742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http://web.mit.edu/~csvoss/Public/usabo/stats_handout.pdf</a:t>
            </a:r>
          </a:p>
          <a:p>
            <a:r>
              <a:rPr lang="en-SG" dirty="0"/>
              <a:t>https://www.ic.unicamp.br/~wainer/cursos/1s2013/ml/livro.pdf</a:t>
            </a:r>
          </a:p>
        </p:txBody>
      </p:sp>
    </p:spTree>
    <p:extLst>
      <p:ext uri="{BB962C8B-B14F-4D97-AF65-F5344CB8AC3E}">
        <p14:creationId xmlns:p14="http://schemas.microsoft.com/office/powerpoint/2010/main" val="42226512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4142951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err="1"/>
              <a:t>Jupyter</a:t>
            </a:r>
            <a:r>
              <a:rPr lang="en-US" dirty="0"/>
              <a:t> notebook, used a lot in data analysis. Our course will be mainly based on </a:t>
            </a:r>
            <a:r>
              <a:rPr lang="en-US" dirty="0" err="1"/>
              <a:t>jupyter</a:t>
            </a:r>
            <a:r>
              <a:rPr lang="en-US" dirty="0"/>
              <a:t> notebook. </a:t>
            </a:r>
          </a:p>
          <a:p>
            <a:pPr marL="342900" indent="-342900">
              <a:buAutoNum type="arabicPeriod"/>
            </a:pPr>
            <a:r>
              <a:rPr lang="en-US" dirty="0"/>
              <a:t>Go to anaconda, and click the </a:t>
            </a:r>
            <a:r>
              <a:rPr lang="en-US" dirty="0" err="1"/>
              <a:t>jupyter</a:t>
            </a:r>
            <a:r>
              <a:rPr lang="en-US" dirty="0"/>
              <a:t> notebook</a:t>
            </a:r>
          </a:p>
          <a:p>
            <a:pPr marL="342900" indent="-342900">
              <a:buAutoNum type="arabicPeriod"/>
            </a:pPr>
            <a:r>
              <a:rPr lang="en-US" dirty="0"/>
              <a:t>Data analysis with python </a:t>
            </a:r>
            <a:r>
              <a:rPr lang="en-US" dirty="0" err="1"/>
              <a:t>jupyter</a:t>
            </a:r>
            <a:r>
              <a:rPr lang="en-US" dirty="0"/>
              <a:t> notebook walk through</a:t>
            </a:r>
          </a:p>
        </p:txBody>
      </p:sp>
    </p:spTree>
    <p:extLst>
      <p:ext uri="{BB962C8B-B14F-4D97-AF65-F5344CB8AC3E}">
        <p14:creationId xmlns:p14="http://schemas.microsoft.com/office/powerpoint/2010/main" val="3511469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1970580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29761214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2982979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8994480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39379163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11379415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277253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977365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9212644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360737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21410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6092916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4102931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17599781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5387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460987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6115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971082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https://realpython.com/python-comments-guide/</a:t>
            </a:r>
          </a:p>
        </p:txBody>
      </p:sp>
    </p:spTree>
    <p:extLst>
      <p:ext uri="{BB962C8B-B14F-4D97-AF65-F5344CB8AC3E}">
        <p14:creationId xmlns:p14="http://schemas.microsoft.com/office/powerpoint/2010/main" val="230927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914400" y="1122363"/>
            <a:ext cx="10363200" cy="2387601"/>
          </a:xfrm>
          <a:prstGeom prst="rect">
            <a:avLst/>
          </a:prstGeom>
        </p:spPr>
        <p:txBody>
          <a:bodyPr anchor="b"/>
          <a:lstStyle>
            <a:lvl1pPr algn="ctr">
              <a:defRPr sz="6000"/>
            </a:lvl1pPr>
          </a:lstStyle>
          <a:p>
            <a:r>
              <a:t>Title Text</a:t>
            </a:r>
          </a:p>
        </p:txBody>
      </p:sp>
      <p:sp>
        <p:nvSpPr>
          <p:cNvPr id="14" name="Body Level One…"/>
          <p:cNvSpPr txBox="1">
            <a:spLocks noGrp="1"/>
          </p:cNvSpPr>
          <p:nvPr>
            <p:ph type="body" sz="quarter" idx="1"/>
          </p:nvPr>
        </p:nvSpPr>
        <p:spPr>
          <a:xfrm>
            <a:off x="1524000" y="3602038"/>
            <a:ext cx="9144000" cy="1655763"/>
          </a:xfrm>
          <a:prstGeom prst="rect">
            <a:avLst/>
          </a:prstGeom>
        </p:spPr>
        <p:txBody>
          <a:bodyPr/>
          <a:lstStyle>
            <a:lvl1pPr marL="406400" indent="-355600" algn="ctr">
              <a:buClrTx/>
              <a:buSzTx/>
              <a:buFontTx/>
              <a:buNone/>
              <a:defRPr sz="2400"/>
            </a:lvl1pPr>
            <a:lvl2pPr marL="406400" indent="127000" algn="ctr">
              <a:buClrTx/>
              <a:buSzTx/>
              <a:buFontTx/>
              <a:buNone/>
              <a:defRPr sz="2400"/>
            </a:lvl2pPr>
            <a:lvl3pPr marL="406400" indent="609600" algn="ctr">
              <a:buClrTx/>
              <a:buSzTx/>
              <a:buFontTx/>
              <a:buNone/>
              <a:defRPr sz="2400"/>
            </a:lvl3pPr>
            <a:lvl4pPr marL="406400" indent="1079500" algn="ctr">
              <a:buClrTx/>
              <a:buSzTx/>
              <a:buFontTx/>
              <a:buNone/>
              <a:defRPr sz="2400"/>
            </a:lvl4pPr>
            <a:lvl5pPr marL="406400" indent="15367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106" name="Title Text"/>
          <p:cNvSpPr txBox="1">
            <a:spLocks noGrp="1"/>
          </p:cNvSpPr>
          <p:nvPr>
            <p:ph type="title"/>
          </p:nvPr>
        </p:nvSpPr>
        <p:spPr>
          <a:xfrm rot="5400000">
            <a:off x="7133430" y="1956594"/>
            <a:ext cx="5811839" cy="2628901"/>
          </a:xfrm>
          <a:prstGeom prst="rect">
            <a:avLst/>
          </a:prstGeom>
        </p:spPr>
        <p:txBody>
          <a:bodyPr/>
          <a:lstStyle/>
          <a:p>
            <a:r>
              <a:t>Title Text</a:t>
            </a:r>
          </a:p>
        </p:txBody>
      </p:sp>
      <p:sp>
        <p:nvSpPr>
          <p:cNvPr id="107" name="Body Level One…"/>
          <p:cNvSpPr txBox="1">
            <a:spLocks noGrp="1"/>
          </p:cNvSpPr>
          <p:nvPr>
            <p:ph type="body" idx="1"/>
          </p:nvPr>
        </p:nvSpPr>
        <p:spPr>
          <a:xfrm rot="5400000">
            <a:off x="1799430" y="-596107"/>
            <a:ext cx="5811838" cy="77343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831850" y="1709740"/>
            <a:ext cx="10515601"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4"/>
            <a:ext cx="10515601" cy="1500188"/>
          </a:xfrm>
          <a:prstGeom prst="rect">
            <a:avLst/>
          </a:prstGeom>
        </p:spPr>
        <p:txBody>
          <a:bodyPr/>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hape 29"/>
          <p:cNvSpPr txBox="1">
            <a:spLocks noGrp="1"/>
          </p:cNvSpPr>
          <p:nvPr>
            <p:ph type="body" sz="half" idx="13"/>
          </p:nvPr>
        </p:nvSpPr>
        <p:spPr>
          <a:xfrm>
            <a:off x="6172200" y="1825625"/>
            <a:ext cx="5181600" cy="4351338"/>
          </a:xfrm>
          <a:prstGeom prst="rect">
            <a:avLst/>
          </a:prstGeom>
        </p:spPr>
        <p:txBody>
          <a:bodyPr/>
          <a:lstStyle/>
          <a:p>
            <a:endParaRP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50" name="Title Text"/>
          <p:cNvSpPr txBox="1">
            <a:spLocks noGrp="1"/>
          </p:cNvSpPr>
          <p:nvPr>
            <p:ph type="title"/>
          </p:nvPr>
        </p:nvSpPr>
        <p:spPr>
          <a:xfrm>
            <a:off x="839789" y="365125"/>
            <a:ext cx="10515601" cy="1325564"/>
          </a:xfrm>
          <a:prstGeom prst="rect">
            <a:avLst/>
          </a:prstGeom>
        </p:spPr>
        <p:txBody>
          <a:bodyPr/>
          <a:lstStyle/>
          <a:p>
            <a:r>
              <a:t>Title Text</a:t>
            </a:r>
          </a:p>
        </p:txBody>
      </p:sp>
      <p:sp>
        <p:nvSpPr>
          <p:cNvPr id="51" name="Body Level One…"/>
          <p:cNvSpPr txBox="1">
            <a:spLocks noGrp="1"/>
          </p:cNvSpPr>
          <p:nvPr>
            <p:ph type="body" sz="quarter" idx="1"/>
          </p:nvPr>
        </p:nvSpPr>
        <p:spPr>
          <a:xfrm>
            <a:off x="839789" y="1681164"/>
            <a:ext cx="5157788" cy="823913"/>
          </a:xfrm>
          <a:prstGeom prst="rect">
            <a:avLst/>
          </a:prstGeom>
        </p:spPr>
        <p:txBody>
          <a:bodyPr anchor="b"/>
          <a:lstStyle>
            <a:lvl1pPr marL="228600" indent="0">
              <a:buClrTx/>
              <a:buSzTx/>
              <a:buFontTx/>
              <a:buNone/>
              <a:defRPr sz="2400" b="1"/>
            </a:lvl1pPr>
            <a:lvl2pPr marL="228600" indent="457200">
              <a:buClrTx/>
              <a:buSzTx/>
              <a:buFontTx/>
              <a:buNone/>
              <a:defRPr sz="2400" b="1"/>
            </a:lvl2pPr>
            <a:lvl3pPr marL="228600" indent="914400">
              <a:buClrTx/>
              <a:buSzTx/>
              <a:buFontTx/>
              <a:buNone/>
              <a:defRPr sz="2400" b="1"/>
            </a:lvl3pPr>
            <a:lvl4pPr marL="228600" indent="1371600">
              <a:buClrTx/>
              <a:buSzTx/>
              <a:buFontTx/>
              <a:buNone/>
              <a:defRPr sz="2400" b="1"/>
            </a:lvl4pPr>
            <a:lvl5pPr marL="228600" indent="1828800">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2" name="Shape 34"/>
          <p:cNvSpPr txBox="1">
            <a:spLocks noGrp="1"/>
          </p:cNvSpPr>
          <p:nvPr>
            <p:ph type="body" sz="half" idx="13"/>
          </p:nvPr>
        </p:nvSpPr>
        <p:spPr>
          <a:xfrm>
            <a:off x="839789" y="2505075"/>
            <a:ext cx="5157788" cy="3684588"/>
          </a:xfrm>
          <a:prstGeom prst="rect">
            <a:avLst/>
          </a:prstGeom>
        </p:spPr>
        <p:txBody>
          <a:bodyPr/>
          <a:lstStyle/>
          <a:p>
            <a:endParaRPr/>
          </a:p>
        </p:txBody>
      </p:sp>
      <p:sp>
        <p:nvSpPr>
          <p:cNvPr id="53" name="Shape 35"/>
          <p:cNvSpPr txBox="1">
            <a:spLocks noGrp="1"/>
          </p:cNvSpPr>
          <p:nvPr>
            <p:ph type="body" sz="quarter" idx="14"/>
          </p:nvPr>
        </p:nvSpPr>
        <p:spPr>
          <a:xfrm>
            <a:off x="6172200" y="1681164"/>
            <a:ext cx="5183189" cy="823913"/>
          </a:xfrm>
          <a:prstGeom prst="rect">
            <a:avLst/>
          </a:prstGeom>
        </p:spPr>
        <p:txBody>
          <a:bodyPr anchor="b"/>
          <a:lstStyle>
            <a:lvl1pPr marL="228600" indent="0">
              <a:buClrTx/>
              <a:buSzTx/>
              <a:buFontTx/>
              <a:buNone/>
              <a:defRPr sz="2400" b="1"/>
            </a:lvl1pPr>
          </a:lstStyle>
          <a:p>
            <a:pPr marL="228600" indent="0">
              <a:buClrTx/>
              <a:buSzTx/>
              <a:buFontTx/>
              <a:buNone/>
              <a:defRPr sz="2400" b="1"/>
            </a:pPr>
            <a:endParaRPr/>
          </a:p>
        </p:txBody>
      </p:sp>
      <p:sp>
        <p:nvSpPr>
          <p:cNvPr id="54" name="Shape 36"/>
          <p:cNvSpPr txBox="1">
            <a:spLocks noGrp="1"/>
          </p:cNvSpPr>
          <p:nvPr>
            <p:ph type="body" sz="half" idx="15"/>
          </p:nvPr>
        </p:nvSpPr>
        <p:spPr>
          <a:xfrm>
            <a:off x="6172200" y="2505075"/>
            <a:ext cx="5183189" cy="3684588"/>
          </a:xfrm>
          <a:prstGeom prst="rect">
            <a:avLst/>
          </a:prstGeom>
        </p:spPr>
        <p:txBody>
          <a:bodyPr/>
          <a:lstStyle/>
          <a:p>
            <a:endParaRPr/>
          </a:p>
        </p:txBody>
      </p:sp>
      <p:sp>
        <p:nvSpPr>
          <p:cNvPr id="55" name="Slide Number"/>
          <p:cNvSpPr txBox="1">
            <a:spLocks noGrp="1"/>
          </p:cNvSpPr>
          <p:nvPr>
            <p:ph type="sldNum" sz="quarter" idx="2"/>
          </p:nvPr>
        </p:nvSpPr>
        <p:spPr>
          <a:xfrm>
            <a:off x="9705787" y="6356352"/>
            <a:ext cx="364801" cy="369289"/>
          </a:xfrm>
          <a:prstGeom prst="rect">
            <a:avLst/>
          </a:prstGeom>
        </p:spPr>
        <p:txBody>
          <a:bodyPr lIns="45699" tIns="45699" rIns="45699" bIns="45699" anchor="t"/>
          <a:lstStyle>
            <a:lvl1pPr algn="l">
              <a:defRPr sz="18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8" y="457200"/>
            <a:ext cx="3932237" cy="1600200"/>
          </a:xfrm>
          <a:prstGeom prst="rect">
            <a:avLst/>
          </a:prstGeom>
        </p:spPr>
        <p:txBody>
          <a:bodyPr anchor="b"/>
          <a:lstStyle>
            <a:lvl1pPr>
              <a:defRPr sz="3200"/>
            </a:lvl1pPr>
          </a:lstStyle>
          <a:p>
            <a:r>
              <a:t>Title Text</a:t>
            </a:r>
          </a:p>
        </p:txBody>
      </p:sp>
      <p:sp>
        <p:nvSpPr>
          <p:cNvPr id="78" name="Body Level One…"/>
          <p:cNvSpPr txBox="1">
            <a:spLocks noGrp="1"/>
          </p:cNvSpPr>
          <p:nvPr>
            <p:ph type="body" sz="half" idx="1"/>
          </p:nvPr>
        </p:nvSpPr>
        <p:spPr>
          <a:xfrm>
            <a:off x="5183189" y="987425"/>
            <a:ext cx="6172201" cy="4873626"/>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79" name="Shape 47"/>
          <p:cNvSpPr txBox="1">
            <a:spLocks noGrp="1"/>
          </p:cNvSpPr>
          <p:nvPr>
            <p:ph type="body" sz="quarter" idx="13"/>
          </p:nvPr>
        </p:nvSpPr>
        <p:spPr>
          <a:xfrm>
            <a:off x="839787" y="2057400"/>
            <a:ext cx="3932240" cy="3811588"/>
          </a:xfrm>
          <a:prstGeom prst="rect">
            <a:avLst/>
          </a:prstGeom>
        </p:spPr>
        <p:txBody>
          <a:bodyPr/>
          <a:lstStyle>
            <a:lvl1pPr marL="228600" indent="0">
              <a:buClrTx/>
              <a:buSzTx/>
              <a:buFontTx/>
              <a:buNone/>
              <a:defRPr sz="1600"/>
            </a:lvl1pPr>
          </a:lstStyle>
          <a:p>
            <a:pPr marL="228600" indent="0">
              <a:buClrTx/>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8" y="457200"/>
            <a:ext cx="3932237" cy="1600200"/>
          </a:xfrm>
          <a:prstGeom prst="rect">
            <a:avLst/>
          </a:prstGeom>
        </p:spPr>
        <p:txBody>
          <a:bodyPr anchor="b"/>
          <a:lstStyle>
            <a:lvl1pPr>
              <a:defRPr sz="3200"/>
            </a:lvl1pPr>
          </a:lstStyle>
          <a:p>
            <a:r>
              <a:t>Title Text</a:t>
            </a:r>
          </a:p>
        </p:txBody>
      </p:sp>
      <p:sp>
        <p:nvSpPr>
          <p:cNvPr id="88" name="Shape 51"/>
          <p:cNvSpPr>
            <a:spLocks noGrp="1"/>
          </p:cNvSpPr>
          <p:nvPr>
            <p:ph type="pic" sz="half" idx="13"/>
          </p:nvPr>
        </p:nvSpPr>
        <p:spPr>
          <a:xfrm>
            <a:off x="5183189" y="987425"/>
            <a:ext cx="6172201" cy="4873626"/>
          </a:xfrm>
          <a:prstGeom prst="rect">
            <a:avLst/>
          </a:prstGeom>
        </p:spPr>
        <p:txBody>
          <a:bodyPr lIns="91439" tIns="45719" rIns="91439" bIns="45719">
            <a:noAutofit/>
          </a:bodyPr>
          <a:lstStyle/>
          <a:p>
            <a:endParaRPr/>
          </a:p>
        </p:txBody>
      </p:sp>
      <p:sp>
        <p:nvSpPr>
          <p:cNvPr id="89" name="Body Level One…"/>
          <p:cNvSpPr txBox="1">
            <a:spLocks noGrp="1"/>
          </p:cNvSpPr>
          <p:nvPr>
            <p:ph type="body" sz="quarter" idx="1"/>
          </p:nvPr>
        </p:nvSpPr>
        <p:spPr>
          <a:xfrm>
            <a:off x="839788" y="2057400"/>
            <a:ext cx="3932237"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97" name="Title Text"/>
          <p:cNvSpPr txBox="1">
            <a:spLocks noGrp="1"/>
          </p:cNvSpPr>
          <p:nvPr>
            <p:ph type="title"/>
          </p:nvPr>
        </p:nvSpPr>
        <p:spPr>
          <a:prstGeom prst="rect">
            <a:avLst/>
          </a:prstGeom>
        </p:spPr>
        <p:txBody>
          <a:bodyPr/>
          <a:lstStyle/>
          <a:p>
            <a:r>
              <a:t>Title Text</a:t>
            </a:r>
          </a:p>
        </p:txBody>
      </p:sp>
      <p:sp>
        <p:nvSpPr>
          <p:cNvPr id="98" name="Body Level One…"/>
          <p:cNvSpPr txBox="1">
            <a:spLocks noGrp="1"/>
          </p:cNvSpPr>
          <p:nvPr>
            <p:ph type="body" idx="1"/>
          </p:nvPr>
        </p:nvSpPr>
        <p:spPr>
          <a:xfrm rot="5400000">
            <a:off x="3920331" y="-1256507"/>
            <a:ext cx="4351338" cy="10515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2" descr="Shape 12"/>
          <p:cNvPicPr>
            <a:picLocks noChangeAspect="1"/>
          </p:cNvPicPr>
          <p:nvPr/>
        </p:nvPicPr>
        <p:blipFill>
          <a:blip r:embed="rId12"/>
          <a:stretch>
            <a:fillRect/>
          </a:stretch>
        </p:blipFill>
        <p:spPr>
          <a:xfrm>
            <a:off x="741083" y="345211"/>
            <a:ext cx="1770531" cy="363091"/>
          </a:xfrm>
          <a:prstGeom prst="rect">
            <a:avLst/>
          </a:prstGeom>
          <a:ln w="12700">
            <a:miter lim="400000"/>
          </a:ln>
        </p:spPr>
      </p:pic>
      <p:sp>
        <p:nvSpPr>
          <p:cNvPr id="3" name="Shape 14"/>
          <p:cNvSpPr txBox="1"/>
          <p:nvPr/>
        </p:nvSpPr>
        <p:spPr>
          <a:xfrm>
            <a:off x="8192251" y="6485640"/>
            <a:ext cx="3161551" cy="2615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100">
                <a:latin typeface="Avenir"/>
                <a:ea typeface="Avenir"/>
                <a:cs typeface="Avenir"/>
                <a:sym typeface="Avenir Roman"/>
              </a:defRPr>
            </a:lvl1pPr>
          </a:lstStyle>
          <a:p>
            <a:r>
              <a:rPr sz="1100"/>
              <a:t>Xcourse Pte. Ltd. | www.xcourse.sg</a:t>
            </a:r>
          </a:p>
        </p:txBody>
      </p:sp>
      <p:sp>
        <p:nvSpPr>
          <p:cNvPr id="4" name="Title Text"/>
          <p:cNvSpPr txBox="1">
            <a:spLocks noGrp="1"/>
          </p:cNvSpPr>
          <p:nvPr>
            <p:ph type="title"/>
          </p:nvPr>
        </p:nvSpPr>
        <p:spPr>
          <a:xfrm>
            <a:off x="838200" y="756595"/>
            <a:ext cx="10515600" cy="934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r>
              <a:t>Title Text</a:t>
            </a:r>
          </a:p>
        </p:txBody>
      </p:sp>
      <p:sp>
        <p:nvSpPr>
          <p:cNvPr id="5"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457718" y="6217852"/>
            <a:ext cx="279882" cy="276999"/>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 Id="rId5" Type="http://schemas.openxmlformats.org/officeDocument/2006/relationships/image" Target="../media/image84.png"/><Relationship Id="rId4" Type="http://schemas.openxmlformats.org/officeDocument/2006/relationships/image" Target="../media/image83.png"/></Relationships>
</file>

<file path=ppt/slides/_rels/slide27.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2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9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xml"/><Relationship Id="rId5" Type="http://schemas.openxmlformats.org/officeDocument/2006/relationships/image" Target="../media/image106.png"/><Relationship Id="rId4" Type="http://schemas.openxmlformats.org/officeDocument/2006/relationships/image" Target="../media/image10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1.xml"/><Relationship Id="rId5" Type="http://schemas.openxmlformats.org/officeDocument/2006/relationships/image" Target="../media/image112.png"/><Relationship Id="rId4" Type="http://schemas.openxmlformats.org/officeDocument/2006/relationships/image" Target="../media/image111.png"/></Relationships>
</file>

<file path=ppt/slides/_rels/slide3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3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mac-os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4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34.png"/><Relationship Id="rId4" Type="http://schemas.openxmlformats.org/officeDocument/2006/relationships/image" Target="../media/image133.png"/></Relationships>
</file>

<file path=ppt/slides/_rels/slide4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37.png"/><Relationship Id="rId4" Type="http://schemas.openxmlformats.org/officeDocument/2006/relationships/image" Target="../media/image136.png"/></Relationships>
</file>

<file path=ppt/slides/_rels/slide48.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38.png"/><Relationship Id="rId7" Type="http://schemas.openxmlformats.org/officeDocument/2006/relationships/image" Target="../media/image14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9.png"/><Relationship Id="rId9" Type="http://schemas.openxmlformats.org/officeDocument/2006/relationships/image" Target="../media/image144.png"/></Relationships>
</file>

<file path=ppt/slides/_rels/slide49.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5.xml.rels><?xml version="1.0" encoding="UTF-8" standalone="yes"?>
<Relationships xmlns="http://schemas.openxmlformats.org/package/2006/relationships"><Relationship Id="rId3" Type="http://schemas.openxmlformats.org/officeDocument/2006/relationships/hyperlink" Target="http://anaconda.com/download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153.png"/><Relationship Id="rId4" Type="http://schemas.openxmlformats.org/officeDocument/2006/relationships/image" Target="../media/image152.png"/></Relationships>
</file>

<file path=ppt/slides/_rels/slide5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156.png"/><Relationship Id="rId4" Type="http://schemas.openxmlformats.org/officeDocument/2006/relationships/image" Target="../media/image155.png"/></Relationships>
</file>

<file path=ppt/slides/_rels/slide52.xml.rels><?xml version="1.0" encoding="UTF-8" standalone="yes"?>
<Relationships xmlns="http://schemas.openxmlformats.org/package/2006/relationships"><Relationship Id="rId8" Type="http://schemas.openxmlformats.org/officeDocument/2006/relationships/image" Target="../media/image162.png"/><Relationship Id="rId3" Type="http://schemas.openxmlformats.org/officeDocument/2006/relationships/image" Target="../media/image157.png"/><Relationship Id="rId7" Type="http://schemas.openxmlformats.org/officeDocument/2006/relationships/image" Target="../media/image16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s>
</file>

<file path=ppt/slides/_rels/slide53.xml.rels><?xml version="1.0" encoding="UTF-8" standalone="yes"?>
<Relationships xmlns="http://schemas.openxmlformats.org/package/2006/relationships"><Relationship Id="rId8" Type="http://schemas.openxmlformats.org/officeDocument/2006/relationships/image" Target="../media/image168.png"/><Relationship Id="rId3" Type="http://schemas.openxmlformats.org/officeDocument/2006/relationships/image" Target="../media/image163.png"/><Relationship Id="rId7" Type="http://schemas.openxmlformats.org/officeDocument/2006/relationships/image" Target="../media/image167.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164.png"/></Relationships>
</file>

<file path=ppt/slides/_rels/slide5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171.png"/><Relationship Id="rId4" Type="http://schemas.openxmlformats.org/officeDocument/2006/relationships/image" Target="../media/image17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73.png"/></Relationships>
</file>

<file path=ppt/slides/_rels/slide57.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75.png"/></Relationships>
</file>

<file path=ppt/slides/_rels/slide58.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78.png"/><Relationship Id="rId4" Type="http://schemas.openxmlformats.org/officeDocument/2006/relationships/image" Target="../media/image177.png"/></Relationships>
</file>

<file path=ppt/slides/_rels/slide59.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7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182.png"/><Relationship Id="rId4" Type="http://schemas.openxmlformats.org/officeDocument/2006/relationships/image" Target="../media/image181.png"/></Relationships>
</file>

<file path=ppt/slides/_rels/slide61.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184.png"/></Relationships>
</file>

<file path=ppt/slides/_rels/slide62.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86.png"/></Relationships>
</file>

<file path=ppt/slides/_rels/slide63.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8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92.png"/><Relationship Id="rId5" Type="http://schemas.openxmlformats.org/officeDocument/2006/relationships/image" Target="../media/image191.png"/><Relationship Id="rId4" Type="http://schemas.openxmlformats.org/officeDocument/2006/relationships/image" Target="../media/image190.png"/></Relationships>
</file>

<file path=ppt/slides/_rels/slide66.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195.png"/></Relationships>
</file>

<file path=ppt/slides/_rels/slide68.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19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ustomXml" Target="../ink/ink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25.png"/><Relationship Id="rId26" Type="http://schemas.openxmlformats.org/officeDocument/2006/relationships/image" Target="../media/image29.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33.png"/><Relationship Id="rId42" Type="http://schemas.openxmlformats.org/officeDocument/2006/relationships/image" Target="../media/image37.png"/><Relationship Id="rId47" Type="http://schemas.openxmlformats.org/officeDocument/2006/relationships/customXml" Target="../ink/ink22.xml"/><Relationship Id="rId50" Type="http://schemas.openxmlformats.org/officeDocument/2006/relationships/image" Target="../media/image41.png"/><Relationship Id="rId55" Type="http://schemas.openxmlformats.org/officeDocument/2006/relationships/customXml" Target="../ink/ink26.xml"/><Relationship Id="rId7" Type="http://schemas.openxmlformats.org/officeDocument/2006/relationships/customXml" Target="../ink/ink2.xml"/><Relationship Id="rId2" Type="http://schemas.openxmlformats.org/officeDocument/2006/relationships/notesSlide" Target="../notesSlides/notesSlide7.xml"/><Relationship Id="rId16" Type="http://schemas.openxmlformats.org/officeDocument/2006/relationships/image" Target="../media/image24.png"/><Relationship Id="rId29" Type="http://schemas.openxmlformats.org/officeDocument/2006/relationships/customXml" Target="../ink/ink13.xml"/><Relationship Id="rId11" Type="http://schemas.openxmlformats.org/officeDocument/2006/relationships/customXml" Target="../ink/ink4.xml"/><Relationship Id="rId24" Type="http://schemas.openxmlformats.org/officeDocument/2006/relationships/image" Target="../media/image28.png"/><Relationship Id="rId32" Type="http://schemas.openxmlformats.org/officeDocument/2006/relationships/image" Target="../media/image32.png"/><Relationship Id="rId37" Type="http://schemas.openxmlformats.org/officeDocument/2006/relationships/customXml" Target="../ink/ink17.xml"/><Relationship Id="rId40" Type="http://schemas.openxmlformats.org/officeDocument/2006/relationships/image" Target="../media/image36.png"/><Relationship Id="rId45" Type="http://schemas.openxmlformats.org/officeDocument/2006/relationships/customXml" Target="../ink/ink21.xml"/><Relationship Id="rId53" Type="http://schemas.openxmlformats.org/officeDocument/2006/relationships/customXml" Target="../ink/ink25.xml"/><Relationship Id="rId5" Type="http://schemas.openxmlformats.org/officeDocument/2006/relationships/image" Target="../media/image18.png"/><Relationship Id="rId10" Type="http://schemas.openxmlformats.org/officeDocument/2006/relationships/image" Target="../media/image21.png"/><Relationship Id="rId19" Type="http://schemas.openxmlformats.org/officeDocument/2006/relationships/customXml" Target="../ink/ink8.xml"/><Relationship Id="rId31" Type="http://schemas.openxmlformats.org/officeDocument/2006/relationships/customXml" Target="../ink/ink14.xml"/><Relationship Id="rId44" Type="http://schemas.openxmlformats.org/officeDocument/2006/relationships/image" Target="../media/image38.png"/><Relationship Id="rId52"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customXml" Target="../ink/ink3.xml"/><Relationship Id="rId14" Type="http://schemas.openxmlformats.org/officeDocument/2006/relationships/image" Target="../media/image23.png"/><Relationship Id="rId22" Type="http://schemas.openxmlformats.org/officeDocument/2006/relationships/image" Target="../media/image27.png"/><Relationship Id="rId27" Type="http://schemas.openxmlformats.org/officeDocument/2006/relationships/customXml" Target="../ink/ink12.xml"/><Relationship Id="rId30" Type="http://schemas.openxmlformats.org/officeDocument/2006/relationships/image" Target="../media/image31.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40.png"/><Relationship Id="rId56" Type="http://schemas.openxmlformats.org/officeDocument/2006/relationships/image" Target="../media/image44.png"/><Relationship Id="rId8" Type="http://schemas.openxmlformats.org/officeDocument/2006/relationships/image" Target="../media/image20.png"/><Relationship Id="rId51" Type="http://schemas.openxmlformats.org/officeDocument/2006/relationships/customXml" Target="../ink/ink24.xml"/><Relationship Id="rId3" Type="http://schemas.openxmlformats.org/officeDocument/2006/relationships/image" Target="../media/image16.png"/><Relationship Id="rId12" Type="http://schemas.openxmlformats.org/officeDocument/2006/relationships/image" Target="../media/image22.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35.png"/><Relationship Id="rId46" Type="http://schemas.openxmlformats.org/officeDocument/2006/relationships/image" Target="../media/image39.png"/><Relationship Id="rId20" Type="http://schemas.openxmlformats.org/officeDocument/2006/relationships/image" Target="../media/image26.png"/><Relationship Id="rId41" Type="http://schemas.openxmlformats.org/officeDocument/2006/relationships/customXml" Target="../ink/ink19.xml"/><Relationship Id="rId54"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19.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30.png"/><Relationship Id="rId36" Type="http://schemas.openxmlformats.org/officeDocument/2006/relationships/image" Target="../media/image34.png"/><Relationship Id="rId49" Type="http://schemas.openxmlformats.org/officeDocument/2006/relationships/customXml" Target="../ink/ink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A985B41-9ED8-4599-97C4-CACD6B005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02455"/>
          </a:xfrm>
          <a:prstGeom prst="rect">
            <a:avLst/>
          </a:prstGeom>
        </p:spPr>
      </p:pic>
      <p:sp>
        <p:nvSpPr>
          <p:cNvPr id="117" name="Shape 67"/>
          <p:cNvSpPr txBox="1">
            <a:spLocks noGrp="1"/>
          </p:cNvSpPr>
          <p:nvPr>
            <p:ph type="ctrTitle"/>
          </p:nvPr>
        </p:nvSpPr>
        <p:spPr>
          <a:xfrm>
            <a:off x="783372" y="5010912"/>
            <a:ext cx="10625256" cy="1098297"/>
          </a:xfrm>
          <a:prstGeom prst="rect">
            <a:avLst/>
          </a:prstGeom>
        </p:spPr>
        <p:txBody>
          <a:bodyPr lIns="45699" tIns="45699" rIns="45699" bIns="45699" anchor="b">
            <a:normAutofit/>
          </a:bodyPr>
          <a:lstStyle/>
          <a:p>
            <a:r>
              <a:rPr lang="en-US" sz="4400" b="1" dirty="0">
                <a:solidFill>
                  <a:schemeClr val="bg1"/>
                </a:solidFill>
                <a:latin typeface="Segoe UI" panose="020B0502040204020203" pitchFamily="34" charset="0"/>
                <a:cs typeface="Segoe UI" panose="020B0502040204020203" pitchFamily="34" charset="0"/>
              </a:rPr>
              <a:t>Data Analysis with Python</a:t>
            </a:r>
            <a:endParaRPr sz="4400" b="1" dirty="0">
              <a:solidFill>
                <a:schemeClr val="bg1"/>
              </a:solidFill>
              <a:latin typeface="Segoe UI" panose="020B0502040204020203" pitchFamily="34" charset="0"/>
              <a:cs typeface="Segoe UI" panose="020B0502040204020203"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2.3 Variables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swap two variables.</a:t>
            </a:r>
            <a:endParaRPr lang="en-SG" sz="2000" dirty="0"/>
          </a:p>
        </p:txBody>
      </p:sp>
    </p:spTree>
    <p:extLst>
      <p:ext uri="{BB962C8B-B14F-4D97-AF65-F5344CB8AC3E}">
        <p14:creationId xmlns:p14="http://schemas.microsoft.com/office/powerpoint/2010/main" val="19618441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2.4 Comments</a:t>
            </a:r>
          </a:p>
        </p:txBody>
      </p:sp>
      <p:sp>
        <p:nvSpPr>
          <p:cNvPr id="5" name="TextBox 4">
            <a:extLst>
              <a:ext uri="{FF2B5EF4-FFF2-40B4-BE49-F238E27FC236}">
                <a16:creationId xmlns:a16="http://schemas.microsoft.com/office/drawing/2014/main" id="{27318B4D-FE0D-450E-935E-DEDE3EE57CD5}"/>
              </a:ext>
            </a:extLst>
          </p:cNvPr>
          <p:cNvSpPr txBox="1"/>
          <p:nvPr/>
        </p:nvSpPr>
        <p:spPr>
          <a:xfrm>
            <a:off x="626747" y="1254288"/>
            <a:ext cx="1185557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Annotates the code to help the programmer understands the intended logic.</a:t>
            </a:r>
          </a:p>
          <a:p>
            <a:r>
              <a:rPr lang="en-US" dirty="0"/>
              <a:t>These comments are ignored by the interpreter. A comment line starts with #.</a:t>
            </a:r>
          </a:p>
          <a:p>
            <a:r>
              <a:rPr lang="en-US" dirty="0"/>
              <a:t>Try to add some meaningful comments for reference, not only for you, but also someone who may read your code.</a:t>
            </a:r>
            <a:endParaRPr lang="en-SG" dirty="0"/>
          </a:p>
        </p:txBody>
      </p:sp>
      <p:pic>
        <p:nvPicPr>
          <p:cNvPr id="8" name="Picture 7">
            <a:extLst>
              <a:ext uri="{FF2B5EF4-FFF2-40B4-BE49-F238E27FC236}">
                <a16:creationId xmlns:a16="http://schemas.microsoft.com/office/drawing/2014/main" id="{55591B2B-6A41-4757-8346-67CD42A2EB7D}"/>
              </a:ext>
            </a:extLst>
          </p:cNvPr>
          <p:cNvPicPr>
            <a:picLocks noChangeAspect="1"/>
          </p:cNvPicPr>
          <p:nvPr/>
        </p:nvPicPr>
        <p:blipFill rotWithShape="1">
          <a:blip r:embed="rId3"/>
          <a:srcRect l="12901" t="-511"/>
          <a:stretch/>
        </p:blipFill>
        <p:spPr>
          <a:xfrm>
            <a:off x="1413163" y="3429000"/>
            <a:ext cx="5309583" cy="1436049"/>
          </a:xfrm>
          <a:prstGeom prst="rect">
            <a:avLst/>
          </a:prstGeom>
        </p:spPr>
      </p:pic>
      <p:pic>
        <p:nvPicPr>
          <p:cNvPr id="10" name="Picture 9">
            <a:extLst>
              <a:ext uri="{FF2B5EF4-FFF2-40B4-BE49-F238E27FC236}">
                <a16:creationId xmlns:a16="http://schemas.microsoft.com/office/drawing/2014/main" id="{DA09E959-E1D9-42B4-B55E-58CFB6BC3047}"/>
              </a:ext>
            </a:extLst>
          </p:cNvPr>
          <p:cNvPicPr>
            <a:picLocks noChangeAspect="1"/>
          </p:cNvPicPr>
          <p:nvPr/>
        </p:nvPicPr>
        <p:blipFill rotWithShape="1">
          <a:blip r:embed="rId4"/>
          <a:srcRect l="13859" t="3890"/>
          <a:stretch/>
        </p:blipFill>
        <p:spPr>
          <a:xfrm>
            <a:off x="1413164" y="2471188"/>
            <a:ext cx="4888054" cy="442700"/>
          </a:xfrm>
          <a:prstGeom prst="rect">
            <a:avLst/>
          </a:prstGeom>
        </p:spPr>
      </p:pic>
    </p:spTree>
    <p:extLst>
      <p:ext uri="{BB962C8B-B14F-4D97-AF65-F5344CB8AC3E}">
        <p14:creationId xmlns:p14="http://schemas.microsoft.com/office/powerpoint/2010/main" val="354125963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2.5 Data Types</a:t>
            </a:r>
          </a:p>
        </p:txBody>
      </p:sp>
      <p:graphicFrame>
        <p:nvGraphicFramePr>
          <p:cNvPr id="5" name="Table 4">
            <a:extLst>
              <a:ext uri="{FF2B5EF4-FFF2-40B4-BE49-F238E27FC236}">
                <a16:creationId xmlns:a16="http://schemas.microsoft.com/office/drawing/2014/main" id="{000C0421-3E47-42A5-80DE-18D1271F66C8}"/>
              </a:ext>
            </a:extLst>
          </p:cNvPr>
          <p:cNvGraphicFramePr>
            <a:graphicFrameLocks noGrp="1"/>
          </p:cNvGraphicFramePr>
          <p:nvPr>
            <p:extLst>
              <p:ext uri="{D42A27DB-BD31-4B8C-83A1-F6EECF244321}">
                <p14:modId xmlns:p14="http://schemas.microsoft.com/office/powerpoint/2010/main" val="2013100706"/>
              </p:ext>
            </p:extLst>
          </p:nvPr>
        </p:nvGraphicFramePr>
        <p:xfrm>
          <a:off x="738822" y="1382476"/>
          <a:ext cx="11026458" cy="2323004"/>
        </p:xfrm>
        <a:graphic>
          <a:graphicData uri="http://schemas.openxmlformats.org/drawingml/2006/table">
            <a:tbl>
              <a:tblPr firstRow="1" firstCol="1" lastRow="1" lastCol="1" bandRow="1" bandCol="1">
                <a:tableStyleId>{5940675A-B579-460E-94D1-54222C63F5DA}</a:tableStyleId>
              </a:tblPr>
              <a:tblGrid>
                <a:gridCol w="1916212">
                  <a:extLst>
                    <a:ext uri="{9D8B030D-6E8A-4147-A177-3AD203B41FA5}">
                      <a16:colId xmlns:a16="http://schemas.microsoft.com/office/drawing/2014/main" val="8472022"/>
                    </a:ext>
                  </a:extLst>
                </a:gridCol>
                <a:gridCol w="6216566">
                  <a:extLst>
                    <a:ext uri="{9D8B030D-6E8A-4147-A177-3AD203B41FA5}">
                      <a16:colId xmlns:a16="http://schemas.microsoft.com/office/drawing/2014/main" val="2797950084"/>
                    </a:ext>
                  </a:extLst>
                </a:gridCol>
                <a:gridCol w="2893680">
                  <a:extLst>
                    <a:ext uri="{9D8B030D-6E8A-4147-A177-3AD203B41FA5}">
                      <a16:colId xmlns:a16="http://schemas.microsoft.com/office/drawing/2014/main" val="4012626893"/>
                    </a:ext>
                  </a:extLst>
                </a:gridCol>
              </a:tblGrid>
              <a:tr h="212576">
                <a:tc>
                  <a:txBody>
                    <a:bodyPr/>
                    <a:lstStyle/>
                    <a:p>
                      <a:pPr marL="60325" algn="ctr">
                        <a:spcBef>
                          <a:spcPts val="485"/>
                        </a:spcBef>
                        <a:spcAft>
                          <a:spcPts val="0"/>
                        </a:spcAft>
                      </a:pPr>
                      <a:r>
                        <a:rPr lang="en-US" sz="1200" b="1" dirty="0">
                          <a:effectLst/>
                        </a:rPr>
                        <a:t>Data Types</a:t>
                      </a:r>
                      <a:endParaRPr lang="en-SG" sz="1200" b="1" dirty="0">
                        <a:effectLst/>
                        <a:latin typeface="Carlito"/>
                        <a:ea typeface="Carlito"/>
                        <a:cs typeface="Carlito"/>
                      </a:endParaRPr>
                    </a:p>
                  </a:txBody>
                  <a:tcPr marL="0" marR="0" marT="0" marB="0" anchor="ctr"/>
                </a:tc>
                <a:tc>
                  <a:txBody>
                    <a:bodyPr/>
                    <a:lstStyle/>
                    <a:p>
                      <a:pPr marL="60325" algn="ctr">
                        <a:spcBef>
                          <a:spcPts val="485"/>
                        </a:spcBef>
                        <a:spcAft>
                          <a:spcPts val="0"/>
                        </a:spcAft>
                      </a:pPr>
                      <a:r>
                        <a:rPr lang="en-US" sz="1200" b="1" dirty="0">
                          <a:effectLst/>
                        </a:rPr>
                        <a:t>Description</a:t>
                      </a:r>
                      <a:endParaRPr lang="en-SG" sz="1200" b="1" dirty="0">
                        <a:effectLst/>
                        <a:latin typeface="Carlito"/>
                        <a:ea typeface="Carlito"/>
                        <a:cs typeface="Carlito"/>
                      </a:endParaRPr>
                    </a:p>
                  </a:txBody>
                  <a:tcPr marL="0" marR="0" marT="0" marB="0" anchor="ctr"/>
                </a:tc>
                <a:tc>
                  <a:txBody>
                    <a:bodyPr/>
                    <a:lstStyle/>
                    <a:p>
                      <a:pPr marL="59690" algn="ctr">
                        <a:spcBef>
                          <a:spcPts val="485"/>
                        </a:spcBef>
                        <a:spcAft>
                          <a:spcPts val="0"/>
                        </a:spcAft>
                      </a:pPr>
                      <a:r>
                        <a:rPr lang="en-US" sz="1200" b="1" dirty="0">
                          <a:effectLst/>
                        </a:rPr>
                        <a:t>Example</a:t>
                      </a:r>
                      <a:endParaRPr lang="en-SG" sz="1200" b="1" dirty="0">
                        <a:effectLst/>
                        <a:latin typeface="Carlito"/>
                        <a:ea typeface="Carlito"/>
                        <a:cs typeface="Carlito"/>
                      </a:endParaRPr>
                    </a:p>
                  </a:txBody>
                  <a:tcPr marL="0" marR="0" marT="0" marB="0" anchor="ctr"/>
                </a:tc>
                <a:extLst>
                  <a:ext uri="{0D108BD9-81ED-4DB2-BD59-A6C34878D82A}">
                    <a16:rowId xmlns:a16="http://schemas.microsoft.com/office/drawing/2014/main" val="3349380593"/>
                  </a:ext>
                </a:extLst>
              </a:tr>
              <a:tr h="425151">
                <a:tc>
                  <a:txBody>
                    <a:bodyPr/>
                    <a:lstStyle/>
                    <a:p>
                      <a:pPr marL="60325" marR="321310" algn="l">
                        <a:lnSpc>
                          <a:spcPct val="100000"/>
                        </a:lnSpc>
                        <a:spcBef>
                          <a:spcPts val="460"/>
                        </a:spcBef>
                        <a:spcAft>
                          <a:spcPts val="0"/>
                        </a:spcAft>
                      </a:pPr>
                      <a:r>
                        <a:rPr lang="en-US" sz="1200" dirty="0">
                          <a:effectLst/>
                        </a:rPr>
                        <a:t>String (str)</a:t>
                      </a:r>
                      <a:endParaRPr lang="en-SG" sz="1200" dirty="0">
                        <a:effectLst/>
                        <a:latin typeface="Carlito"/>
                        <a:ea typeface="Carlito"/>
                        <a:cs typeface="Carlito"/>
                      </a:endParaRPr>
                    </a:p>
                  </a:txBody>
                  <a:tcPr marL="0" marR="0" marT="0" marB="0" anchor="ctr"/>
                </a:tc>
                <a:tc>
                  <a:txBody>
                    <a:bodyPr/>
                    <a:lstStyle/>
                    <a:p>
                      <a:pPr marL="60325" marR="109220" algn="l">
                        <a:spcBef>
                          <a:spcPts val="555"/>
                        </a:spcBef>
                        <a:spcAft>
                          <a:spcPts val="0"/>
                        </a:spcAft>
                      </a:pPr>
                      <a:r>
                        <a:rPr lang="en-US" sz="1200" dirty="0">
                          <a:effectLst/>
                        </a:rPr>
                        <a:t>A string form, usually printed with inverted commas, applicable to all words including numbers</a:t>
                      </a:r>
                      <a:endParaRPr lang="en-SG" sz="1200" dirty="0">
                        <a:effectLst/>
                        <a:latin typeface="Carlito"/>
                        <a:ea typeface="Carlito"/>
                        <a:cs typeface="Carlito"/>
                      </a:endParaRPr>
                    </a:p>
                  </a:txBody>
                  <a:tcPr marL="0" marR="0" marT="0" marB="0"/>
                </a:tc>
                <a:tc>
                  <a:txBody>
                    <a:bodyPr/>
                    <a:lstStyle/>
                    <a:p>
                      <a:pPr algn="l">
                        <a:spcBef>
                          <a:spcPts val="60"/>
                        </a:spcBef>
                      </a:pPr>
                      <a:r>
                        <a:rPr lang="en-US" sz="1200" dirty="0">
                          <a:effectLst/>
                        </a:rPr>
                        <a:t> “a”, “good”, “TRUE”, “23.4”, “2”</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3448212083"/>
                  </a:ext>
                </a:extLst>
              </a:tr>
              <a:tr h="305407">
                <a:tc>
                  <a:txBody>
                    <a:bodyPr/>
                    <a:lstStyle/>
                    <a:p>
                      <a:pPr marL="60325" marR="247015" algn="l">
                        <a:lnSpc>
                          <a:spcPct val="100000"/>
                        </a:lnSpc>
                        <a:spcBef>
                          <a:spcPts val="465"/>
                        </a:spcBef>
                        <a:spcAft>
                          <a:spcPts val="0"/>
                        </a:spcAft>
                      </a:pPr>
                      <a:r>
                        <a:rPr lang="en-US" sz="1200" dirty="0">
                          <a:effectLst/>
                        </a:rPr>
                        <a:t>Integer (int)</a:t>
                      </a:r>
                      <a:endParaRPr lang="en-SG" sz="1200" dirty="0">
                        <a:effectLst/>
                        <a:latin typeface="Carlito"/>
                        <a:ea typeface="Carlito"/>
                        <a:cs typeface="Carlito"/>
                      </a:endParaRPr>
                    </a:p>
                  </a:txBody>
                  <a:tcPr marL="0" marR="0" marT="0" marB="0" anchor="ctr"/>
                </a:tc>
                <a:tc>
                  <a:txBody>
                    <a:bodyPr/>
                    <a:lstStyle/>
                    <a:p>
                      <a:pPr marL="60325" marR="82550" algn="l">
                        <a:lnSpc>
                          <a:spcPct val="97000"/>
                        </a:lnSpc>
                        <a:spcBef>
                          <a:spcPts val="580"/>
                        </a:spcBef>
                        <a:spcAft>
                          <a:spcPts val="0"/>
                        </a:spcAft>
                      </a:pPr>
                      <a:r>
                        <a:rPr lang="en-US" sz="1200" dirty="0">
                          <a:effectLst/>
                        </a:rPr>
                        <a:t>A number that is usable with all aggregate and non- aggregated math functions</a:t>
                      </a:r>
                      <a:endParaRPr lang="en-SG" sz="1200" dirty="0">
                        <a:effectLst/>
                        <a:latin typeface="Carlito"/>
                        <a:ea typeface="Carlito"/>
                        <a:cs typeface="Carlito"/>
                      </a:endParaRPr>
                    </a:p>
                  </a:txBody>
                  <a:tcPr marL="0" marR="0" marT="0" marB="0"/>
                </a:tc>
                <a:tc>
                  <a:txBody>
                    <a:bodyPr/>
                    <a:lstStyle/>
                    <a:p>
                      <a:pPr algn="l"/>
                      <a:r>
                        <a:rPr lang="en-US" sz="1200" dirty="0">
                          <a:effectLst/>
                        </a:rPr>
                        <a:t> 1, 2, 3</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3930818409"/>
                  </a:ext>
                </a:extLst>
              </a:tr>
              <a:tr h="316992">
                <a:tc>
                  <a:txBody>
                    <a:bodyPr/>
                    <a:lstStyle/>
                    <a:p>
                      <a:pPr marL="60325" marR="306070" algn="l">
                        <a:spcBef>
                          <a:spcPts val="460"/>
                        </a:spcBef>
                        <a:spcAft>
                          <a:spcPts val="0"/>
                        </a:spcAft>
                      </a:pPr>
                      <a:r>
                        <a:rPr lang="en-US" sz="1200" dirty="0">
                          <a:effectLst/>
                        </a:rPr>
                        <a:t>Float (float)</a:t>
                      </a:r>
                      <a:endParaRPr lang="en-SG" sz="1200" dirty="0">
                        <a:effectLst/>
                        <a:latin typeface="Carlito"/>
                        <a:ea typeface="Carlito"/>
                        <a:cs typeface="Carlito"/>
                      </a:endParaRPr>
                    </a:p>
                  </a:txBody>
                  <a:tcPr marL="0" marR="0" marT="0" marB="0" anchor="ctr"/>
                </a:tc>
                <a:tc>
                  <a:txBody>
                    <a:bodyPr/>
                    <a:lstStyle/>
                    <a:p>
                      <a:pPr marL="60325" marR="132080" algn="l">
                        <a:spcBef>
                          <a:spcPts val="535"/>
                        </a:spcBef>
                        <a:spcAft>
                          <a:spcPts val="0"/>
                        </a:spcAft>
                      </a:pPr>
                      <a:r>
                        <a:rPr lang="en-US" sz="1200" dirty="0">
                          <a:effectLst/>
                        </a:rPr>
                        <a:t>Like numeric, except it has decimal place, i.e., not a whole number</a:t>
                      </a:r>
                      <a:endParaRPr lang="en-SG" sz="1200" dirty="0">
                        <a:effectLst/>
                        <a:latin typeface="Carlito"/>
                        <a:ea typeface="Carlito"/>
                        <a:cs typeface="Carlito"/>
                      </a:endParaRPr>
                    </a:p>
                  </a:txBody>
                  <a:tcPr marL="0" marR="0" marT="0" marB="0"/>
                </a:tc>
                <a:tc>
                  <a:txBody>
                    <a:bodyPr/>
                    <a:lstStyle/>
                    <a:p>
                      <a:pPr algn="l">
                        <a:spcBef>
                          <a:spcPts val="60"/>
                        </a:spcBef>
                      </a:pPr>
                      <a:r>
                        <a:rPr lang="en-US" sz="1200" dirty="0">
                          <a:effectLst/>
                        </a:rPr>
                        <a:t> 1.23, 3.5</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1850432319"/>
                  </a:ext>
                </a:extLst>
              </a:tr>
              <a:tr h="637727">
                <a:tc>
                  <a:txBody>
                    <a:bodyPr/>
                    <a:lstStyle/>
                    <a:p>
                      <a:pPr algn="l">
                        <a:spcBef>
                          <a:spcPts val="40"/>
                        </a:spcBef>
                      </a:pPr>
                      <a:r>
                        <a:rPr lang="en-US" sz="1200" dirty="0">
                          <a:effectLst/>
                        </a:rPr>
                        <a:t> Logical (bool)</a:t>
                      </a:r>
                      <a:endParaRPr lang="en-SG" sz="1200" dirty="0">
                        <a:effectLst/>
                        <a:latin typeface="Carlito"/>
                        <a:ea typeface="Carlito"/>
                        <a:cs typeface="Carlito"/>
                      </a:endParaRPr>
                    </a:p>
                  </a:txBody>
                  <a:tcPr marL="0" marR="0" marT="0" marB="0" anchor="ctr"/>
                </a:tc>
                <a:tc>
                  <a:txBody>
                    <a:bodyPr/>
                    <a:lstStyle/>
                    <a:p>
                      <a:pPr algn="l"/>
                      <a:r>
                        <a:rPr lang="en-US" sz="1200" dirty="0">
                          <a:effectLst/>
                        </a:rPr>
                        <a:t> </a:t>
                      </a:r>
                      <a:endParaRPr lang="en-SG" sz="1200" dirty="0">
                        <a:effectLst/>
                      </a:endParaRPr>
                    </a:p>
                    <a:p>
                      <a:pPr marL="60325" algn="l"/>
                      <a:r>
                        <a:rPr lang="en-US" sz="1200" dirty="0">
                          <a:effectLst/>
                        </a:rPr>
                        <a:t>A Boolean expression, defining true or false</a:t>
                      </a:r>
                      <a:endParaRPr lang="en-SG" sz="1200" dirty="0">
                        <a:effectLst/>
                        <a:latin typeface="Carlito"/>
                        <a:ea typeface="Carlito"/>
                        <a:cs typeface="Carlito"/>
                      </a:endParaRPr>
                    </a:p>
                  </a:txBody>
                  <a:tcPr marL="0" marR="0" marT="0" marB="0"/>
                </a:tc>
                <a:tc>
                  <a:txBody>
                    <a:bodyPr/>
                    <a:lstStyle/>
                    <a:p>
                      <a:pPr marL="59690" marR="57150" algn="l">
                        <a:spcBef>
                          <a:spcPts val="485"/>
                        </a:spcBef>
                        <a:spcAft>
                          <a:spcPts val="0"/>
                        </a:spcAft>
                      </a:pPr>
                      <a:r>
                        <a:rPr lang="en-US" sz="1200" dirty="0">
                          <a:effectLst/>
                        </a:rPr>
                        <a:t>True, False</a:t>
                      </a:r>
                      <a:endParaRPr lang="en-SG" sz="1200" dirty="0">
                        <a:effectLst/>
                      </a:endParaRPr>
                    </a:p>
                    <a:p>
                      <a:pPr marL="59690" marR="57150" algn="l">
                        <a:spcBef>
                          <a:spcPts val="5"/>
                        </a:spcBef>
                        <a:spcAft>
                          <a:spcPts val="0"/>
                        </a:spcAft>
                      </a:pPr>
                      <a:r>
                        <a:rPr lang="en-US" sz="1200" dirty="0">
                          <a:effectLst/>
                        </a:rPr>
                        <a:t>(Note: this is case-sensitive, hence it must be typed exactly as this example)</a:t>
                      </a:r>
                      <a:endParaRPr lang="en-SG" sz="1200" dirty="0">
                        <a:effectLst/>
                        <a:latin typeface="Carlito"/>
                        <a:ea typeface="Carlito"/>
                        <a:cs typeface="Carlito"/>
                      </a:endParaRPr>
                    </a:p>
                  </a:txBody>
                  <a:tcPr marL="0" marR="0" marT="0" marB="0"/>
                </a:tc>
                <a:extLst>
                  <a:ext uri="{0D108BD9-81ED-4DB2-BD59-A6C34878D82A}">
                    <a16:rowId xmlns:a16="http://schemas.microsoft.com/office/drawing/2014/main" val="3551204164"/>
                  </a:ext>
                </a:extLst>
              </a:tr>
              <a:tr h="425151">
                <a:tc>
                  <a:txBody>
                    <a:bodyPr/>
                    <a:lstStyle/>
                    <a:p>
                      <a:pPr algn="l">
                        <a:spcBef>
                          <a:spcPts val="40"/>
                        </a:spcBef>
                      </a:pPr>
                      <a:r>
                        <a:rPr lang="en-US" sz="1200" dirty="0">
                          <a:effectLst/>
                        </a:rPr>
                        <a:t> None (None)</a:t>
                      </a:r>
                      <a:endParaRPr lang="en-SG" sz="1200" dirty="0">
                        <a:effectLst/>
                        <a:latin typeface="Carlito"/>
                        <a:ea typeface="Carlito"/>
                        <a:cs typeface="Carlito"/>
                      </a:endParaRPr>
                    </a:p>
                  </a:txBody>
                  <a:tcPr marL="0" marR="0" marT="0" marB="0" anchor="ctr"/>
                </a:tc>
                <a:tc>
                  <a:txBody>
                    <a:bodyPr/>
                    <a:lstStyle/>
                    <a:p>
                      <a:pPr algn="l"/>
                      <a:r>
                        <a:rPr lang="en-US" sz="1200" dirty="0">
                          <a:effectLst/>
                        </a:rPr>
                        <a:t> </a:t>
                      </a:r>
                      <a:endParaRPr lang="en-SG" sz="1200" dirty="0">
                        <a:effectLst/>
                      </a:endParaRPr>
                    </a:p>
                    <a:p>
                      <a:pPr marL="60325" algn="l"/>
                      <a:r>
                        <a:rPr lang="en-US" sz="1200" b="0" i="0" u="none" strike="noStrike" cap="none" spc="0" baseline="0" dirty="0">
                          <a:ln>
                            <a:noFill/>
                          </a:ln>
                          <a:solidFill>
                            <a:schemeClr val="tx1"/>
                          </a:solidFill>
                          <a:effectLst/>
                          <a:uFillTx/>
                          <a:latin typeface="+mn-lt"/>
                          <a:ea typeface="+mn-ea"/>
                          <a:cs typeface="+mn-cs"/>
                          <a:sym typeface="Arial"/>
                        </a:rPr>
                        <a:t>None stands for an empty value</a:t>
                      </a:r>
                      <a:endParaRPr lang="en-SG" sz="1200" b="0" i="0" u="none" strike="noStrike" cap="none" spc="0" baseline="0" dirty="0">
                        <a:ln>
                          <a:noFill/>
                        </a:ln>
                        <a:solidFill>
                          <a:schemeClr val="tx1"/>
                        </a:solidFill>
                        <a:effectLst/>
                        <a:uFillTx/>
                        <a:latin typeface="+mn-lt"/>
                        <a:ea typeface="+mn-ea"/>
                        <a:cs typeface="+mn-cs"/>
                        <a:sym typeface="Arial"/>
                      </a:endParaRPr>
                    </a:p>
                  </a:txBody>
                  <a:tcPr marL="0" marR="0" marT="0" marB="0"/>
                </a:tc>
                <a:tc>
                  <a:txBody>
                    <a:bodyPr/>
                    <a:lstStyle/>
                    <a:p>
                      <a:pPr marL="59690" marR="57150" algn="l">
                        <a:spcBef>
                          <a:spcPts val="485"/>
                        </a:spcBef>
                        <a:spcAft>
                          <a:spcPts val="0"/>
                        </a:spcAft>
                      </a:pPr>
                      <a:r>
                        <a:rPr lang="en-US" sz="1200" b="0" i="0" u="none" strike="noStrike" cap="none" spc="0" baseline="0" dirty="0">
                          <a:ln>
                            <a:noFill/>
                          </a:ln>
                          <a:solidFill>
                            <a:schemeClr val="tx1"/>
                          </a:solidFill>
                          <a:effectLst/>
                          <a:uFillTx/>
                          <a:latin typeface="+mn-lt"/>
                          <a:ea typeface="+mn-ea"/>
                          <a:cs typeface="+mn-cs"/>
                          <a:sym typeface="Arial"/>
                        </a:rPr>
                        <a:t>None</a:t>
                      </a:r>
                      <a:endParaRPr lang="en-SG" sz="1200" b="0" i="0" u="none" strike="noStrike" cap="none" spc="0" baseline="0" dirty="0">
                        <a:ln>
                          <a:noFill/>
                        </a:ln>
                        <a:solidFill>
                          <a:schemeClr val="tx1"/>
                        </a:solidFill>
                        <a:effectLst/>
                        <a:uFillTx/>
                        <a:latin typeface="+mn-lt"/>
                        <a:ea typeface="+mn-ea"/>
                        <a:cs typeface="+mn-cs"/>
                        <a:sym typeface="Arial"/>
                      </a:endParaRPr>
                    </a:p>
                  </a:txBody>
                  <a:tcPr marL="0" marR="0" marT="0" marB="0" anchor="ctr"/>
                </a:tc>
                <a:extLst>
                  <a:ext uri="{0D108BD9-81ED-4DB2-BD59-A6C34878D82A}">
                    <a16:rowId xmlns:a16="http://schemas.microsoft.com/office/drawing/2014/main" val="746802524"/>
                  </a:ext>
                </a:extLst>
              </a:tr>
            </a:tbl>
          </a:graphicData>
        </a:graphic>
      </p:graphicFrame>
      <p:pic>
        <p:nvPicPr>
          <p:cNvPr id="7" name="Picture 6">
            <a:extLst>
              <a:ext uri="{FF2B5EF4-FFF2-40B4-BE49-F238E27FC236}">
                <a16:creationId xmlns:a16="http://schemas.microsoft.com/office/drawing/2014/main" id="{CE5D0291-4614-4054-B2A8-19931ABFFB7D}"/>
              </a:ext>
            </a:extLst>
          </p:cNvPr>
          <p:cNvPicPr>
            <a:picLocks noChangeAspect="1"/>
          </p:cNvPicPr>
          <p:nvPr/>
        </p:nvPicPr>
        <p:blipFill rotWithShape="1">
          <a:blip r:embed="rId3"/>
          <a:srcRect b="30151"/>
          <a:stretch/>
        </p:blipFill>
        <p:spPr>
          <a:xfrm>
            <a:off x="738822" y="4523590"/>
            <a:ext cx="3735642" cy="2188908"/>
          </a:xfrm>
          <a:prstGeom prst="rect">
            <a:avLst/>
          </a:prstGeom>
        </p:spPr>
      </p:pic>
      <p:sp>
        <p:nvSpPr>
          <p:cNvPr id="10" name="TextBox 9">
            <a:extLst>
              <a:ext uri="{FF2B5EF4-FFF2-40B4-BE49-F238E27FC236}">
                <a16:creationId xmlns:a16="http://schemas.microsoft.com/office/drawing/2014/main" id="{3379642F-9759-43E3-B076-1022AADE7A10}"/>
              </a:ext>
            </a:extLst>
          </p:cNvPr>
          <p:cNvSpPr txBox="1"/>
          <p:nvPr/>
        </p:nvSpPr>
        <p:spPr>
          <a:xfrm>
            <a:off x="738822" y="3960646"/>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a:t>
            </a:r>
            <a:r>
              <a:rPr lang="en-US" b="1" dirty="0"/>
              <a:t>type() </a:t>
            </a:r>
            <a:r>
              <a:rPr lang="en-US" dirty="0"/>
              <a:t>to get the data type of a specific value or a variable.</a:t>
            </a:r>
            <a:endParaRPr lang="en-SG" dirty="0"/>
          </a:p>
        </p:txBody>
      </p:sp>
      <p:pic>
        <p:nvPicPr>
          <p:cNvPr id="11" name="Picture 10">
            <a:extLst>
              <a:ext uri="{FF2B5EF4-FFF2-40B4-BE49-F238E27FC236}">
                <a16:creationId xmlns:a16="http://schemas.microsoft.com/office/drawing/2014/main" id="{A5853974-0DF4-4D72-8E93-BA60052E4F93}"/>
              </a:ext>
            </a:extLst>
          </p:cNvPr>
          <p:cNvPicPr>
            <a:picLocks noChangeAspect="1"/>
          </p:cNvPicPr>
          <p:nvPr/>
        </p:nvPicPr>
        <p:blipFill rotWithShape="1">
          <a:blip r:embed="rId3"/>
          <a:srcRect t="69654"/>
          <a:stretch/>
        </p:blipFill>
        <p:spPr>
          <a:xfrm>
            <a:off x="5644896" y="4667068"/>
            <a:ext cx="3735642" cy="950976"/>
          </a:xfrm>
          <a:prstGeom prst="rect">
            <a:avLst/>
          </a:prstGeom>
        </p:spPr>
      </p:pic>
    </p:spTree>
    <p:extLst>
      <p:ext uri="{BB962C8B-B14F-4D97-AF65-F5344CB8AC3E}">
        <p14:creationId xmlns:p14="http://schemas.microsoft.com/office/powerpoint/2010/main" val="13119741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2.6 Data Types</a:t>
            </a:r>
          </a:p>
        </p:txBody>
      </p:sp>
      <p:sp>
        <p:nvSpPr>
          <p:cNvPr id="8" name="TextBox 7">
            <a:extLst>
              <a:ext uri="{FF2B5EF4-FFF2-40B4-BE49-F238E27FC236}">
                <a16:creationId xmlns:a16="http://schemas.microsoft.com/office/drawing/2014/main" id="{8CD8BD7F-8FDB-4246-BB56-06E4470EFA9A}"/>
              </a:ext>
            </a:extLst>
          </p:cNvPr>
          <p:cNvSpPr txBox="1"/>
          <p:nvPr/>
        </p:nvSpPr>
        <p:spPr>
          <a:xfrm>
            <a:off x="674561" y="1351349"/>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Integers (int)</a:t>
            </a:r>
          </a:p>
        </p:txBody>
      </p:sp>
      <p:sp>
        <p:nvSpPr>
          <p:cNvPr id="11" name="TextBox 10">
            <a:extLst>
              <a:ext uri="{FF2B5EF4-FFF2-40B4-BE49-F238E27FC236}">
                <a16:creationId xmlns:a16="http://schemas.microsoft.com/office/drawing/2014/main" id="{B714FACC-DD0D-40A9-8ADE-EE2E1D9E45FA}"/>
              </a:ext>
            </a:extLst>
          </p:cNvPr>
          <p:cNvSpPr txBox="1"/>
          <p:nvPr/>
        </p:nvSpPr>
        <p:spPr>
          <a:xfrm>
            <a:off x="674560" y="1690816"/>
            <a:ext cx="818806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 can deal with any integer values, including negative integers, such as 0, -99, 12345</a:t>
            </a:r>
          </a:p>
        </p:txBody>
      </p:sp>
      <p:sp>
        <p:nvSpPr>
          <p:cNvPr id="12" name="TextBox 11">
            <a:extLst>
              <a:ext uri="{FF2B5EF4-FFF2-40B4-BE49-F238E27FC236}">
                <a16:creationId xmlns:a16="http://schemas.microsoft.com/office/drawing/2014/main" id="{0DCBD399-7952-4C06-A7CE-699658A1EF8F}"/>
              </a:ext>
            </a:extLst>
          </p:cNvPr>
          <p:cNvSpPr txBox="1"/>
          <p:nvPr/>
        </p:nvSpPr>
        <p:spPr>
          <a:xfrm>
            <a:off x="674561" y="2143035"/>
            <a:ext cx="338442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Floating Point Number (float)</a:t>
            </a:r>
          </a:p>
        </p:txBody>
      </p:sp>
      <p:sp>
        <p:nvSpPr>
          <p:cNvPr id="13" name="TextBox 12">
            <a:extLst>
              <a:ext uri="{FF2B5EF4-FFF2-40B4-BE49-F238E27FC236}">
                <a16:creationId xmlns:a16="http://schemas.microsoft.com/office/drawing/2014/main" id="{AEC459E2-EB0C-4053-95B9-1D51D4311FC1}"/>
              </a:ext>
            </a:extLst>
          </p:cNvPr>
          <p:cNvSpPr txBox="1"/>
          <p:nvPr/>
        </p:nvSpPr>
        <p:spPr>
          <a:xfrm>
            <a:off x="674560" y="2576745"/>
            <a:ext cx="1112634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floating-point number is a number that has a fractional part. </a:t>
            </a:r>
          </a:p>
          <a:p>
            <a:r>
              <a:rPr lang="en-US" dirty="0"/>
              <a:t>It is called floating point number because the position of the decimal point can be changed in the scientific notation. </a:t>
            </a:r>
          </a:p>
          <a:p>
            <a:r>
              <a:rPr lang="en-US" dirty="0"/>
              <a:t>For example, 3.1415e9 is the same as 314.15e7.</a:t>
            </a:r>
          </a:p>
        </p:txBody>
      </p:sp>
      <p:pic>
        <p:nvPicPr>
          <p:cNvPr id="9" name="Picture 8">
            <a:extLst>
              <a:ext uri="{FF2B5EF4-FFF2-40B4-BE49-F238E27FC236}">
                <a16:creationId xmlns:a16="http://schemas.microsoft.com/office/drawing/2014/main" id="{4ADE3B20-BA6E-4AF6-9C1A-DEECDB28E477}"/>
              </a:ext>
            </a:extLst>
          </p:cNvPr>
          <p:cNvPicPr>
            <a:picLocks noChangeAspect="1"/>
          </p:cNvPicPr>
          <p:nvPr/>
        </p:nvPicPr>
        <p:blipFill>
          <a:blip r:embed="rId3"/>
          <a:stretch>
            <a:fillRect/>
          </a:stretch>
        </p:blipFill>
        <p:spPr>
          <a:xfrm>
            <a:off x="698943" y="3295334"/>
            <a:ext cx="2592896" cy="766285"/>
          </a:xfrm>
          <a:prstGeom prst="rect">
            <a:avLst/>
          </a:prstGeom>
        </p:spPr>
      </p:pic>
      <p:pic>
        <p:nvPicPr>
          <p:cNvPr id="15" name="Picture 14">
            <a:extLst>
              <a:ext uri="{FF2B5EF4-FFF2-40B4-BE49-F238E27FC236}">
                <a16:creationId xmlns:a16="http://schemas.microsoft.com/office/drawing/2014/main" id="{7E983899-DEB7-44F4-A0F0-13690C60D06D}"/>
              </a:ext>
            </a:extLst>
          </p:cNvPr>
          <p:cNvPicPr>
            <a:picLocks noChangeAspect="1"/>
          </p:cNvPicPr>
          <p:nvPr/>
        </p:nvPicPr>
        <p:blipFill>
          <a:blip r:embed="rId4"/>
          <a:stretch>
            <a:fillRect/>
          </a:stretch>
        </p:blipFill>
        <p:spPr>
          <a:xfrm>
            <a:off x="3752849" y="3347244"/>
            <a:ext cx="7629525" cy="714375"/>
          </a:xfrm>
          <a:prstGeom prst="rect">
            <a:avLst/>
          </a:prstGeom>
        </p:spPr>
      </p:pic>
      <p:sp>
        <p:nvSpPr>
          <p:cNvPr id="17" name="TextBox 16">
            <a:extLst>
              <a:ext uri="{FF2B5EF4-FFF2-40B4-BE49-F238E27FC236}">
                <a16:creationId xmlns:a16="http://schemas.microsoft.com/office/drawing/2014/main" id="{FC224BBC-23D1-4B2A-B63E-F580EBDE20BE}"/>
              </a:ext>
            </a:extLst>
          </p:cNvPr>
          <p:cNvSpPr txBox="1"/>
          <p:nvPr/>
        </p:nvSpPr>
        <p:spPr>
          <a:xfrm>
            <a:off x="674561" y="4169320"/>
            <a:ext cx="1507807"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String (str)</a:t>
            </a:r>
          </a:p>
        </p:txBody>
      </p:sp>
      <p:sp>
        <p:nvSpPr>
          <p:cNvPr id="20" name="TextBox 19">
            <a:extLst>
              <a:ext uri="{FF2B5EF4-FFF2-40B4-BE49-F238E27FC236}">
                <a16:creationId xmlns:a16="http://schemas.microsoft.com/office/drawing/2014/main" id="{2B4DE9F5-B935-4F53-BBB9-6DE5A7871703}"/>
              </a:ext>
            </a:extLst>
          </p:cNvPr>
          <p:cNvSpPr txBox="1"/>
          <p:nvPr/>
        </p:nvSpPr>
        <p:spPr>
          <a:xfrm>
            <a:off x="698943" y="4546198"/>
            <a:ext cx="11395519"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string is a text surrounded by a pair of single quotes ' or double quotes ", for example 'This is a string.', "This is another string.". </a:t>
            </a:r>
          </a:p>
          <a:p>
            <a:r>
              <a:rPr lang="en-US" dirty="0"/>
              <a:t>The first and last quotation marks should be matched, and they are not parts of the string. </a:t>
            </a:r>
          </a:p>
          <a:p>
            <a:r>
              <a:rPr lang="en-US" dirty="0"/>
              <a:t>Use escape character (\) to output new line \n, tab \t, back slash \\, single quote \', double quote \" etc. inside a string.</a:t>
            </a:r>
          </a:p>
        </p:txBody>
      </p:sp>
      <p:pic>
        <p:nvPicPr>
          <p:cNvPr id="22" name="Picture 21">
            <a:extLst>
              <a:ext uri="{FF2B5EF4-FFF2-40B4-BE49-F238E27FC236}">
                <a16:creationId xmlns:a16="http://schemas.microsoft.com/office/drawing/2014/main" id="{3932E67B-63A5-44A9-91AC-1BEFEB93DE13}"/>
              </a:ext>
            </a:extLst>
          </p:cNvPr>
          <p:cNvPicPr>
            <a:picLocks noChangeAspect="1"/>
          </p:cNvPicPr>
          <p:nvPr/>
        </p:nvPicPr>
        <p:blipFill>
          <a:blip r:embed="rId5"/>
          <a:stretch>
            <a:fillRect/>
          </a:stretch>
        </p:blipFill>
        <p:spPr>
          <a:xfrm>
            <a:off x="698943" y="5449255"/>
            <a:ext cx="5397057" cy="1111159"/>
          </a:xfrm>
          <a:prstGeom prst="rect">
            <a:avLst/>
          </a:prstGeom>
        </p:spPr>
      </p:pic>
      <p:pic>
        <p:nvPicPr>
          <p:cNvPr id="24" name="Picture 23">
            <a:extLst>
              <a:ext uri="{FF2B5EF4-FFF2-40B4-BE49-F238E27FC236}">
                <a16:creationId xmlns:a16="http://schemas.microsoft.com/office/drawing/2014/main" id="{EE621399-91FE-4424-B5EF-243418D322BD}"/>
              </a:ext>
            </a:extLst>
          </p:cNvPr>
          <p:cNvPicPr>
            <a:picLocks noChangeAspect="1"/>
          </p:cNvPicPr>
          <p:nvPr/>
        </p:nvPicPr>
        <p:blipFill>
          <a:blip r:embed="rId6"/>
          <a:stretch>
            <a:fillRect/>
          </a:stretch>
        </p:blipFill>
        <p:spPr>
          <a:xfrm>
            <a:off x="6582537" y="5347238"/>
            <a:ext cx="3963543" cy="1194492"/>
          </a:xfrm>
          <a:prstGeom prst="rect">
            <a:avLst/>
          </a:prstGeom>
        </p:spPr>
      </p:pic>
    </p:spTree>
    <p:extLst>
      <p:ext uri="{BB962C8B-B14F-4D97-AF65-F5344CB8AC3E}">
        <p14:creationId xmlns:p14="http://schemas.microsoft.com/office/powerpoint/2010/main" val="283746728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String Formatting</a:t>
            </a:r>
          </a:p>
        </p:txBody>
      </p:sp>
      <p:sp>
        <p:nvSpPr>
          <p:cNvPr id="5" name="TextBox 4">
            <a:extLst>
              <a:ext uri="{FF2B5EF4-FFF2-40B4-BE49-F238E27FC236}">
                <a16:creationId xmlns:a16="http://schemas.microsoft.com/office/drawing/2014/main" id="{CF294290-61DD-4ED0-9C8D-66D12EDA296A}"/>
              </a:ext>
            </a:extLst>
          </p:cNvPr>
          <p:cNvSpPr txBox="1"/>
          <p:nvPr/>
        </p:nvSpPr>
        <p:spPr>
          <a:xfrm>
            <a:off x="626747" y="1318625"/>
            <a:ext cx="10589893"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During programming, we are required to form strings containing variables frequently.</a:t>
            </a:r>
          </a:p>
          <a:p>
            <a:r>
              <a:rPr lang="en-US" dirty="0"/>
              <a:t>We can do this with concatenation using </a:t>
            </a:r>
            <a:r>
              <a:rPr lang="en-US" b="1" dirty="0"/>
              <a:t>+</a:t>
            </a:r>
            <a:r>
              <a:rPr lang="en-US" dirty="0"/>
              <a:t> operator. </a:t>
            </a:r>
          </a:p>
        </p:txBody>
      </p:sp>
      <p:pic>
        <p:nvPicPr>
          <p:cNvPr id="3" name="Picture 2">
            <a:extLst>
              <a:ext uri="{FF2B5EF4-FFF2-40B4-BE49-F238E27FC236}">
                <a16:creationId xmlns:a16="http://schemas.microsoft.com/office/drawing/2014/main" id="{B6DC529D-1B3F-4823-8DE5-67B0DD1AD422}"/>
              </a:ext>
            </a:extLst>
          </p:cNvPr>
          <p:cNvPicPr>
            <a:picLocks noChangeAspect="1"/>
          </p:cNvPicPr>
          <p:nvPr/>
        </p:nvPicPr>
        <p:blipFill rotWithShape="1">
          <a:blip r:embed="rId3"/>
          <a:srcRect l="1660" t="5813"/>
          <a:stretch/>
        </p:blipFill>
        <p:spPr>
          <a:xfrm>
            <a:off x="626747" y="1905452"/>
            <a:ext cx="4908421" cy="1370813"/>
          </a:xfrm>
          <a:prstGeom prst="rect">
            <a:avLst/>
          </a:prstGeom>
        </p:spPr>
      </p:pic>
      <p:sp>
        <p:nvSpPr>
          <p:cNvPr id="8" name="TextBox 7">
            <a:extLst>
              <a:ext uri="{FF2B5EF4-FFF2-40B4-BE49-F238E27FC236}">
                <a16:creationId xmlns:a16="http://schemas.microsoft.com/office/drawing/2014/main" id="{491BFBC7-A501-4F50-B19E-02285CFE8321}"/>
              </a:ext>
            </a:extLst>
          </p:cNvPr>
          <p:cNvSpPr txBox="1"/>
          <p:nvPr/>
        </p:nvSpPr>
        <p:spPr>
          <a:xfrm>
            <a:off x="5919216" y="1905853"/>
            <a:ext cx="609600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A string cannot concatenate with a non-string data type; thus we must cast non-string values using </a:t>
            </a:r>
            <a:r>
              <a:rPr lang="en-US" b="1" dirty="0"/>
              <a:t>str</a:t>
            </a:r>
            <a:r>
              <a:rPr lang="en-US" dirty="0"/>
              <a:t> function. </a:t>
            </a:r>
          </a:p>
          <a:p>
            <a:pPr marL="342900" indent="-342900">
              <a:buAutoNum type="arabicPeriod"/>
            </a:pPr>
            <a:r>
              <a:rPr lang="en-US" dirty="0"/>
              <a:t>We need to add leading or trailing spaces to some strings in order to make sure words are separated by spaces properly.</a:t>
            </a:r>
            <a:endParaRPr lang="en-SG" dirty="0"/>
          </a:p>
        </p:txBody>
      </p:sp>
      <p:sp>
        <p:nvSpPr>
          <p:cNvPr id="9" name="TextBox 8">
            <a:extLst>
              <a:ext uri="{FF2B5EF4-FFF2-40B4-BE49-F238E27FC236}">
                <a16:creationId xmlns:a16="http://schemas.microsoft.com/office/drawing/2014/main" id="{7C76A1F0-D51D-49C1-81CD-E438C799C84C}"/>
              </a:ext>
            </a:extLst>
          </p:cNvPr>
          <p:cNvSpPr txBox="1"/>
          <p:nvPr/>
        </p:nvSpPr>
        <p:spPr>
          <a:xfrm>
            <a:off x="626747" y="3466210"/>
            <a:ext cx="1058989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Python, each string has a format function. </a:t>
            </a:r>
            <a:r>
              <a:rPr lang="en-US" b="1" dirty="0"/>
              <a:t>format_string.format(arguments). </a:t>
            </a:r>
          </a:p>
        </p:txBody>
      </p:sp>
      <p:pic>
        <p:nvPicPr>
          <p:cNvPr id="10" name="Picture 9">
            <a:extLst>
              <a:ext uri="{FF2B5EF4-FFF2-40B4-BE49-F238E27FC236}">
                <a16:creationId xmlns:a16="http://schemas.microsoft.com/office/drawing/2014/main" id="{85A5671E-558B-4BF5-9DB4-4FF5D606D9AE}"/>
              </a:ext>
            </a:extLst>
          </p:cNvPr>
          <p:cNvPicPr>
            <a:picLocks noChangeAspect="1"/>
          </p:cNvPicPr>
          <p:nvPr/>
        </p:nvPicPr>
        <p:blipFill>
          <a:blip r:embed="rId4"/>
          <a:stretch>
            <a:fillRect/>
          </a:stretch>
        </p:blipFill>
        <p:spPr>
          <a:xfrm>
            <a:off x="626747" y="3783398"/>
            <a:ext cx="5090922" cy="978327"/>
          </a:xfrm>
          <a:prstGeom prst="rect">
            <a:avLst/>
          </a:prstGeom>
        </p:spPr>
      </p:pic>
      <p:sp>
        <p:nvSpPr>
          <p:cNvPr id="12" name="TextBox 11">
            <a:extLst>
              <a:ext uri="{FF2B5EF4-FFF2-40B4-BE49-F238E27FC236}">
                <a16:creationId xmlns:a16="http://schemas.microsoft.com/office/drawing/2014/main" id="{FFEA4007-6EB2-4166-B8B7-320B4FB876E5}"/>
              </a:ext>
            </a:extLst>
          </p:cNvPr>
          <p:cNvSpPr txBox="1"/>
          <p:nvPr/>
        </p:nvSpPr>
        <p:spPr>
          <a:xfrm>
            <a:off x="5919216" y="3868742"/>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b="1" dirty="0"/>
              <a:t>{}</a:t>
            </a:r>
            <a:r>
              <a:rPr lang="en-US" dirty="0"/>
              <a:t> represents a variable in the format string. </a:t>
            </a:r>
          </a:p>
          <a:p>
            <a:pPr marL="342900" indent="-342900">
              <a:buAutoNum type="arabicPeriod"/>
            </a:pPr>
            <a:r>
              <a:rPr lang="en-US" dirty="0"/>
              <a:t>We can re-arrange the order by specifying the index number in the braces, for example </a:t>
            </a:r>
            <a:r>
              <a:rPr lang="en-US" b="1" dirty="0"/>
              <a:t>{2}.</a:t>
            </a:r>
            <a:endParaRPr lang="en-SG" b="1" dirty="0"/>
          </a:p>
        </p:txBody>
      </p:sp>
      <p:sp>
        <p:nvSpPr>
          <p:cNvPr id="14" name="TextBox 13">
            <a:extLst>
              <a:ext uri="{FF2B5EF4-FFF2-40B4-BE49-F238E27FC236}">
                <a16:creationId xmlns:a16="http://schemas.microsoft.com/office/drawing/2014/main" id="{9CAB7D52-F6D9-4849-A31A-D20C8584A97D}"/>
              </a:ext>
            </a:extLst>
          </p:cNvPr>
          <p:cNvSpPr txBox="1"/>
          <p:nvPr/>
        </p:nvSpPr>
        <p:spPr>
          <a:xfrm>
            <a:off x="626747" y="5066944"/>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can apply padding, aligning and truncating to formatting numbers.</a:t>
            </a:r>
            <a:endParaRPr lang="en-SG" dirty="0"/>
          </a:p>
        </p:txBody>
      </p:sp>
      <p:pic>
        <p:nvPicPr>
          <p:cNvPr id="15" name="Picture 14">
            <a:extLst>
              <a:ext uri="{FF2B5EF4-FFF2-40B4-BE49-F238E27FC236}">
                <a16:creationId xmlns:a16="http://schemas.microsoft.com/office/drawing/2014/main" id="{22EB280E-C4F4-4175-90C6-27723896E68A}"/>
              </a:ext>
            </a:extLst>
          </p:cNvPr>
          <p:cNvPicPr>
            <a:picLocks noChangeAspect="1"/>
          </p:cNvPicPr>
          <p:nvPr/>
        </p:nvPicPr>
        <p:blipFill>
          <a:blip r:embed="rId5"/>
          <a:stretch>
            <a:fillRect/>
          </a:stretch>
        </p:blipFill>
        <p:spPr>
          <a:xfrm>
            <a:off x="626747" y="5524055"/>
            <a:ext cx="4048125" cy="733425"/>
          </a:xfrm>
          <a:prstGeom prst="rect">
            <a:avLst/>
          </a:prstGeom>
        </p:spPr>
      </p:pic>
      <p:sp>
        <p:nvSpPr>
          <p:cNvPr id="17" name="TextBox 16">
            <a:extLst>
              <a:ext uri="{FF2B5EF4-FFF2-40B4-BE49-F238E27FC236}">
                <a16:creationId xmlns:a16="http://schemas.microsoft.com/office/drawing/2014/main" id="{4D3FF294-3E23-4A6D-966C-D6EC5CB31AA9}"/>
              </a:ext>
            </a:extLst>
          </p:cNvPr>
          <p:cNvSpPr txBox="1"/>
          <p:nvPr/>
        </p:nvSpPr>
        <p:spPr>
          <a:xfrm>
            <a:off x="6004560" y="5589802"/>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Use letter </a:t>
            </a:r>
            <a:r>
              <a:rPr lang="en-US" b="1" dirty="0"/>
              <a:t>f </a:t>
            </a:r>
            <a:r>
              <a:rPr lang="en-US" dirty="0"/>
              <a:t>represent floating point numbers. </a:t>
            </a:r>
          </a:p>
          <a:p>
            <a:pPr marL="342900" indent="-342900">
              <a:buAutoNum type="arabicPeriod"/>
            </a:pPr>
            <a:r>
              <a:rPr lang="en-US" dirty="0"/>
              <a:t>We add a number after </a:t>
            </a:r>
            <a:r>
              <a:rPr lang="en-US" b="1" dirty="0"/>
              <a:t>.</a:t>
            </a:r>
            <a:r>
              <a:rPr lang="en-US" dirty="0"/>
              <a:t> to limit the number of digits after the decimal point</a:t>
            </a:r>
            <a:endParaRPr lang="en-SG" b="1" dirty="0"/>
          </a:p>
        </p:txBody>
      </p:sp>
    </p:spTree>
    <p:extLst>
      <p:ext uri="{BB962C8B-B14F-4D97-AF65-F5344CB8AC3E}">
        <p14:creationId xmlns:p14="http://schemas.microsoft.com/office/powerpoint/2010/main" val="38955487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2.8 Operators</a:t>
            </a:r>
          </a:p>
        </p:txBody>
      </p:sp>
      <p:pic>
        <p:nvPicPr>
          <p:cNvPr id="3" name="Picture 2">
            <a:extLst>
              <a:ext uri="{FF2B5EF4-FFF2-40B4-BE49-F238E27FC236}">
                <a16:creationId xmlns:a16="http://schemas.microsoft.com/office/drawing/2014/main" id="{66D232C8-97D4-465E-9FF0-8593DAABC8D9}"/>
              </a:ext>
            </a:extLst>
          </p:cNvPr>
          <p:cNvPicPr>
            <a:picLocks noChangeAspect="1"/>
          </p:cNvPicPr>
          <p:nvPr/>
        </p:nvPicPr>
        <p:blipFill>
          <a:blip r:embed="rId3"/>
          <a:stretch>
            <a:fillRect/>
          </a:stretch>
        </p:blipFill>
        <p:spPr>
          <a:xfrm>
            <a:off x="845388" y="1739430"/>
            <a:ext cx="2830617" cy="2344890"/>
          </a:xfrm>
          <a:prstGeom prst="rect">
            <a:avLst/>
          </a:prstGeom>
        </p:spPr>
      </p:pic>
      <p:sp>
        <p:nvSpPr>
          <p:cNvPr id="16" name="TextBox 15">
            <a:extLst>
              <a:ext uri="{FF2B5EF4-FFF2-40B4-BE49-F238E27FC236}">
                <a16:creationId xmlns:a16="http://schemas.microsoft.com/office/drawing/2014/main" id="{C73C886C-4FD5-4989-BB03-2F652F5CE6C7}"/>
              </a:ext>
            </a:extLst>
          </p:cNvPr>
          <p:cNvSpPr txBox="1"/>
          <p:nvPr/>
        </p:nvSpPr>
        <p:spPr>
          <a:xfrm>
            <a:off x="845388" y="1385804"/>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Basic Operators</a:t>
            </a:r>
          </a:p>
        </p:txBody>
      </p:sp>
      <p:pic>
        <p:nvPicPr>
          <p:cNvPr id="6" name="Picture 5">
            <a:extLst>
              <a:ext uri="{FF2B5EF4-FFF2-40B4-BE49-F238E27FC236}">
                <a16:creationId xmlns:a16="http://schemas.microsoft.com/office/drawing/2014/main" id="{91964DF3-DC9A-4E8F-B637-040BBCB30AEE}"/>
              </a:ext>
            </a:extLst>
          </p:cNvPr>
          <p:cNvPicPr>
            <a:picLocks noChangeAspect="1"/>
          </p:cNvPicPr>
          <p:nvPr/>
        </p:nvPicPr>
        <p:blipFill>
          <a:blip r:embed="rId4"/>
          <a:stretch>
            <a:fillRect/>
          </a:stretch>
        </p:blipFill>
        <p:spPr>
          <a:xfrm>
            <a:off x="4760429" y="1739430"/>
            <a:ext cx="2671141" cy="2751813"/>
          </a:xfrm>
          <a:prstGeom prst="rect">
            <a:avLst/>
          </a:prstGeom>
        </p:spPr>
      </p:pic>
      <p:sp>
        <p:nvSpPr>
          <p:cNvPr id="19" name="TextBox 18">
            <a:extLst>
              <a:ext uri="{FF2B5EF4-FFF2-40B4-BE49-F238E27FC236}">
                <a16:creationId xmlns:a16="http://schemas.microsoft.com/office/drawing/2014/main" id="{97C6DD87-FCF9-4035-AAA1-FF74BA9EE678}"/>
              </a:ext>
            </a:extLst>
          </p:cNvPr>
          <p:cNvSpPr txBox="1"/>
          <p:nvPr/>
        </p:nvSpPr>
        <p:spPr>
          <a:xfrm>
            <a:off x="4680691" y="1384457"/>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Assignment Operators</a:t>
            </a:r>
          </a:p>
        </p:txBody>
      </p:sp>
      <p:sp>
        <p:nvSpPr>
          <p:cNvPr id="23" name="TextBox 22">
            <a:extLst>
              <a:ext uri="{FF2B5EF4-FFF2-40B4-BE49-F238E27FC236}">
                <a16:creationId xmlns:a16="http://schemas.microsoft.com/office/drawing/2014/main" id="{D0F8DA93-54B5-471D-9139-653A16040533}"/>
              </a:ext>
            </a:extLst>
          </p:cNvPr>
          <p:cNvSpPr txBox="1"/>
          <p:nvPr/>
        </p:nvSpPr>
        <p:spPr>
          <a:xfrm>
            <a:off x="8515994" y="1366716"/>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Logical Operators</a:t>
            </a:r>
          </a:p>
        </p:txBody>
      </p:sp>
      <p:pic>
        <p:nvPicPr>
          <p:cNvPr id="10" name="Picture 9">
            <a:extLst>
              <a:ext uri="{FF2B5EF4-FFF2-40B4-BE49-F238E27FC236}">
                <a16:creationId xmlns:a16="http://schemas.microsoft.com/office/drawing/2014/main" id="{8D935E4E-D2BF-4B5B-846E-1A5FD50D4925}"/>
              </a:ext>
            </a:extLst>
          </p:cNvPr>
          <p:cNvPicPr>
            <a:picLocks noChangeAspect="1"/>
          </p:cNvPicPr>
          <p:nvPr/>
        </p:nvPicPr>
        <p:blipFill rotWithShape="1">
          <a:blip r:embed="rId5"/>
          <a:srcRect r="7249" b="4021"/>
          <a:stretch/>
        </p:blipFill>
        <p:spPr>
          <a:xfrm>
            <a:off x="8532192" y="1739430"/>
            <a:ext cx="2333730" cy="2696386"/>
          </a:xfrm>
          <a:prstGeom prst="rect">
            <a:avLst/>
          </a:prstGeom>
        </p:spPr>
      </p:pic>
      <p:sp>
        <p:nvSpPr>
          <p:cNvPr id="25" name="TextBox 24">
            <a:extLst>
              <a:ext uri="{FF2B5EF4-FFF2-40B4-BE49-F238E27FC236}">
                <a16:creationId xmlns:a16="http://schemas.microsoft.com/office/drawing/2014/main" id="{BEF4F2A4-45E8-4778-9144-6274E05E2428}"/>
              </a:ext>
            </a:extLst>
          </p:cNvPr>
          <p:cNvSpPr txBox="1"/>
          <p:nvPr/>
        </p:nvSpPr>
        <p:spPr>
          <a:xfrm>
            <a:off x="8532192" y="4411849"/>
            <a:ext cx="352021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 A sequence can be a list, tuple etc.</a:t>
            </a:r>
            <a:endParaRPr lang="en-SG" dirty="0"/>
          </a:p>
        </p:txBody>
      </p:sp>
      <p:pic>
        <p:nvPicPr>
          <p:cNvPr id="26" name="Picture 25">
            <a:extLst>
              <a:ext uri="{FF2B5EF4-FFF2-40B4-BE49-F238E27FC236}">
                <a16:creationId xmlns:a16="http://schemas.microsoft.com/office/drawing/2014/main" id="{9271629D-8815-46E8-899A-62F3F435196B}"/>
              </a:ext>
            </a:extLst>
          </p:cNvPr>
          <p:cNvPicPr>
            <a:picLocks noChangeAspect="1"/>
          </p:cNvPicPr>
          <p:nvPr/>
        </p:nvPicPr>
        <p:blipFill>
          <a:blip r:embed="rId6"/>
          <a:stretch>
            <a:fillRect/>
          </a:stretch>
        </p:blipFill>
        <p:spPr>
          <a:xfrm>
            <a:off x="845388" y="5143353"/>
            <a:ext cx="6057900" cy="1362075"/>
          </a:xfrm>
          <a:prstGeom prst="rect">
            <a:avLst/>
          </a:prstGeom>
        </p:spPr>
      </p:pic>
      <p:sp>
        <p:nvSpPr>
          <p:cNvPr id="28" name="TextBox 27">
            <a:extLst>
              <a:ext uri="{FF2B5EF4-FFF2-40B4-BE49-F238E27FC236}">
                <a16:creationId xmlns:a16="http://schemas.microsoft.com/office/drawing/2014/main" id="{69021FA6-F404-4987-AB86-D72F9BF44B15}"/>
              </a:ext>
            </a:extLst>
          </p:cNvPr>
          <p:cNvSpPr txBox="1"/>
          <p:nvPr/>
        </p:nvSpPr>
        <p:spPr>
          <a:xfrm>
            <a:off x="845388" y="4702717"/>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Boolean Operators</a:t>
            </a:r>
          </a:p>
        </p:txBody>
      </p:sp>
    </p:spTree>
    <p:extLst>
      <p:ext uri="{BB962C8B-B14F-4D97-AF65-F5344CB8AC3E}">
        <p14:creationId xmlns:p14="http://schemas.microsoft.com/office/powerpoint/2010/main" val="12755234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2.9 Control flow – if statement</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if/</a:t>
            </a:r>
            <a:r>
              <a:rPr lang="en-SG" b="1" dirty="0" err="1"/>
              <a:t>elif</a:t>
            </a:r>
            <a:r>
              <a:rPr lang="en-SG" b="1" dirty="0"/>
              <a:t>/else Statement</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20" name="Group 19">
            <a:extLst>
              <a:ext uri="{FF2B5EF4-FFF2-40B4-BE49-F238E27FC236}">
                <a16:creationId xmlns:a16="http://schemas.microsoft.com/office/drawing/2014/main" id="{806E6C7D-7AA9-44F6-AE68-AFED519BE738}"/>
              </a:ext>
            </a:extLst>
          </p:cNvPr>
          <p:cNvGrpSpPr/>
          <p:nvPr/>
        </p:nvGrpSpPr>
        <p:grpSpPr>
          <a:xfrm>
            <a:off x="1951185" y="1791161"/>
            <a:ext cx="6753899" cy="2014535"/>
            <a:chOff x="216444" y="3514010"/>
            <a:chExt cx="4177205" cy="1147368"/>
          </a:xfrm>
        </p:grpSpPr>
        <p:sp>
          <p:nvSpPr>
            <p:cNvPr id="21" name="Oval 20">
              <a:extLst>
                <a:ext uri="{FF2B5EF4-FFF2-40B4-BE49-F238E27FC236}">
                  <a16:creationId xmlns:a16="http://schemas.microsoft.com/office/drawing/2014/main" id="{A0B35D84-C343-409D-9479-6DBCDCC5FB08}"/>
                </a:ext>
              </a:extLst>
            </p:cNvPr>
            <p:cNvSpPr/>
            <p:nvPr/>
          </p:nvSpPr>
          <p:spPr>
            <a:xfrm>
              <a:off x="471365" y="3664475"/>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2" name="Flowchart: Decision 21">
              <a:extLst>
                <a:ext uri="{FF2B5EF4-FFF2-40B4-BE49-F238E27FC236}">
                  <a16:creationId xmlns:a16="http://schemas.microsoft.com/office/drawing/2014/main" id="{B3322067-8F32-491B-BB52-A3390B078C49}"/>
                </a:ext>
              </a:extLst>
            </p:cNvPr>
            <p:cNvSpPr/>
            <p:nvPr/>
          </p:nvSpPr>
          <p:spPr>
            <a:xfrm>
              <a:off x="875327" y="3524246"/>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condition</a:t>
              </a:r>
            </a:p>
          </p:txBody>
        </p:sp>
        <p:sp>
          <p:nvSpPr>
            <p:cNvPr id="24" name="Oval 23">
              <a:extLst>
                <a:ext uri="{FF2B5EF4-FFF2-40B4-BE49-F238E27FC236}">
                  <a16:creationId xmlns:a16="http://schemas.microsoft.com/office/drawing/2014/main" id="{3540EA1B-0AC4-4FE6-BF54-403BFD9E8E74}"/>
                </a:ext>
              </a:extLst>
            </p:cNvPr>
            <p:cNvSpPr/>
            <p:nvPr/>
          </p:nvSpPr>
          <p:spPr>
            <a:xfrm>
              <a:off x="4285649" y="3664475"/>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7" name="Rectangle 26">
              <a:extLst>
                <a:ext uri="{FF2B5EF4-FFF2-40B4-BE49-F238E27FC236}">
                  <a16:creationId xmlns:a16="http://schemas.microsoft.com/office/drawing/2014/main" id="{D401CD49-E5F2-4F94-9BFD-DCD45906B934}"/>
                </a:ext>
              </a:extLst>
            </p:cNvPr>
            <p:cNvSpPr/>
            <p:nvPr/>
          </p:nvSpPr>
          <p:spPr>
            <a:xfrm>
              <a:off x="2013400" y="3997788"/>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code</a:t>
              </a:r>
            </a:p>
          </p:txBody>
        </p:sp>
        <p:sp>
          <p:nvSpPr>
            <p:cNvPr id="29" name="Rectangle 28">
              <a:extLst>
                <a:ext uri="{FF2B5EF4-FFF2-40B4-BE49-F238E27FC236}">
                  <a16:creationId xmlns:a16="http://schemas.microsoft.com/office/drawing/2014/main" id="{38FB3C91-06F2-4394-8AB3-BFD585764567}"/>
                </a:ext>
              </a:extLst>
            </p:cNvPr>
            <p:cNvSpPr/>
            <p:nvPr/>
          </p:nvSpPr>
          <p:spPr>
            <a:xfrm>
              <a:off x="2013400" y="4413148"/>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err="1">
                  <a:ln>
                    <a:noFill/>
                  </a:ln>
                  <a:solidFill>
                    <a:schemeClr val="tx1"/>
                  </a:solidFill>
                  <a:effectLst/>
                  <a:uLnTx/>
                  <a:uFillTx/>
                  <a:latin typeface="Lato"/>
                </a:rPr>
                <a:t>elif</a:t>
              </a:r>
              <a:r>
                <a:rPr kumimoji="0" lang="en-SG" sz="1200" b="1" i="0" u="none" strike="noStrike" kern="1200" cap="none" spc="0" normalizeH="0" baseline="0" noProof="0" dirty="0">
                  <a:ln>
                    <a:noFill/>
                  </a:ln>
                  <a:solidFill>
                    <a:schemeClr val="tx1"/>
                  </a:solidFill>
                  <a:effectLst/>
                  <a:uLnTx/>
                  <a:uFillTx/>
                  <a:latin typeface="Lato"/>
                </a:rPr>
                <a:t> code</a:t>
              </a:r>
            </a:p>
          </p:txBody>
        </p:sp>
        <p:sp>
          <p:nvSpPr>
            <p:cNvPr id="30" name="Rectangle 29">
              <a:extLst>
                <a:ext uri="{FF2B5EF4-FFF2-40B4-BE49-F238E27FC236}">
                  <a16:creationId xmlns:a16="http://schemas.microsoft.com/office/drawing/2014/main" id="{5B42E6FE-12FF-4742-8D75-A4DBCE4B7509}"/>
                </a:ext>
              </a:extLst>
            </p:cNvPr>
            <p:cNvSpPr/>
            <p:nvPr/>
          </p:nvSpPr>
          <p:spPr>
            <a:xfrm>
              <a:off x="2947886" y="3594360"/>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else code</a:t>
              </a:r>
            </a:p>
          </p:txBody>
        </p:sp>
        <p:cxnSp>
          <p:nvCxnSpPr>
            <p:cNvPr id="31" name="Straight Arrow Connector 30">
              <a:extLst>
                <a:ext uri="{FF2B5EF4-FFF2-40B4-BE49-F238E27FC236}">
                  <a16:creationId xmlns:a16="http://schemas.microsoft.com/office/drawing/2014/main" id="{6E9F1393-4FE2-4F3F-8480-9323D77018A4}"/>
                </a:ext>
              </a:extLst>
            </p:cNvPr>
            <p:cNvCxnSpPr>
              <a:stCxn id="21" idx="6"/>
              <a:endCxn id="22" idx="1"/>
            </p:cNvCxnSpPr>
            <p:nvPr/>
          </p:nvCxnSpPr>
          <p:spPr>
            <a:xfrm>
              <a:off x="579365" y="3718475"/>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2" name="Straight Arrow Connector 31">
              <a:extLst>
                <a:ext uri="{FF2B5EF4-FFF2-40B4-BE49-F238E27FC236}">
                  <a16:creationId xmlns:a16="http://schemas.microsoft.com/office/drawing/2014/main" id="{DE40335B-A847-4656-A65B-F717A5A049E0}"/>
                </a:ext>
              </a:extLst>
            </p:cNvPr>
            <p:cNvCxnSpPr>
              <a:stCxn id="22" idx="3"/>
              <a:endCxn id="30" idx="1"/>
            </p:cNvCxnSpPr>
            <p:nvPr/>
          </p:nvCxnSpPr>
          <p:spPr>
            <a:xfrm flipV="1">
              <a:off x="1847327" y="3718475"/>
              <a:ext cx="1100559"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3" name="Straight Arrow Connector 32">
              <a:extLst>
                <a:ext uri="{FF2B5EF4-FFF2-40B4-BE49-F238E27FC236}">
                  <a16:creationId xmlns:a16="http://schemas.microsoft.com/office/drawing/2014/main" id="{41FA54F7-B5EF-44E0-8AC1-6099B88D10C7}"/>
                </a:ext>
              </a:extLst>
            </p:cNvPr>
            <p:cNvCxnSpPr>
              <a:cxnSpLocks/>
              <a:stCxn id="30" idx="3"/>
              <a:endCxn id="24" idx="2"/>
            </p:cNvCxnSpPr>
            <p:nvPr/>
          </p:nvCxnSpPr>
          <p:spPr>
            <a:xfrm>
              <a:off x="3709530" y="3718475"/>
              <a:ext cx="576119" cy="0"/>
            </a:xfrm>
            <a:prstGeom prst="straightConnector1">
              <a:avLst/>
            </a:prstGeom>
            <a:noFill/>
            <a:ln w="9525" cap="flat" cmpd="sng" algn="ctr">
              <a:solidFill>
                <a:srgbClr val="4F81BD">
                  <a:shade val="95000"/>
                  <a:satMod val="105000"/>
                </a:srgbClr>
              </a:solidFill>
              <a:prstDash val="solid"/>
              <a:tailEnd type="triangle"/>
            </a:ln>
            <a:effectLst/>
          </p:spPr>
        </p:cxnSp>
        <p:sp>
          <p:nvSpPr>
            <p:cNvPr id="34" name="Rectangle 33">
              <a:extLst>
                <a:ext uri="{FF2B5EF4-FFF2-40B4-BE49-F238E27FC236}">
                  <a16:creationId xmlns:a16="http://schemas.microsoft.com/office/drawing/2014/main" id="{9AF366C3-398B-4AED-AE29-4A87060DABB3}"/>
                </a:ext>
              </a:extLst>
            </p:cNvPr>
            <p:cNvSpPr/>
            <p:nvPr/>
          </p:nvSpPr>
          <p:spPr>
            <a:xfrm>
              <a:off x="1840560" y="3514010"/>
              <a:ext cx="1107325"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condition is false</a:t>
              </a:r>
            </a:p>
          </p:txBody>
        </p:sp>
        <p:cxnSp>
          <p:nvCxnSpPr>
            <p:cNvPr id="35" name="Connector: Elbow 34">
              <a:extLst>
                <a:ext uri="{FF2B5EF4-FFF2-40B4-BE49-F238E27FC236}">
                  <a16:creationId xmlns:a16="http://schemas.microsoft.com/office/drawing/2014/main" id="{DE0AB2A0-2709-400B-B08C-E8A531FF22C8}"/>
                </a:ext>
              </a:extLst>
            </p:cNvPr>
            <p:cNvCxnSpPr>
              <a:stCxn id="22" idx="2"/>
              <a:endCxn id="27" idx="1"/>
            </p:cNvCxnSpPr>
            <p:nvPr/>
          </p:nvCxnSpPr>
          <p:spPr>
            <a:xfrm rot="16200000" flipH="1">
              <a:off x="1582764" y="3691267"/>
              <a:ext cx="209198" cy="652073"/>
            </a:xfrm>
            <a:prstGeom prst="bentConnector2">
              <a:avLst/>
            </a:prstGeom>
            <a:noFill/>
            <a:ln w="9525" cap="flat" cmpd="sng" algn="ctr">
              <a:solidFill>
                <a:srgbClr val="4F81BD">
                  <a:shade val="95000"/>
                  <a:satMod val="105000"/>
                </a:srgbClr>
              </a:solidFill>
              <a:prstDash val="solid"/>
              <a:tailEnd type="triangle"/>
            </a:ln>
            <a:effectLst/>
          </p:spPr>
        </p:cxnSp>
        <p:cxnSp>
          <p:nvCxnSpPr>
            <p:cNvPr id="37" name="Connector: Elbow 36">
              <a:extLst>
                <a:ext uri="{FF2B5EF4-FFF2-40B4-BE49-F238E27FC236}">
                  <a16:creationId xmlns:a16="http://schemas.microsoft.com/office/drawing/2014/main" id="{DD55C99C-0354-47CC-AB9B-A3C6DC9EE7D9}"/>
                </a:ext>
              </a:extLst>
            </p:cNvPr>
            <p:cNvCxnSpPr>
              <a:cxnSpLocks/>
              <a:stCxn id="22" idx="2"/>
              <a:endCxn id="29" idx="1"/>
            </p:cNvCxnSpPr>
            <p:nvPr/>
          </p:nvCxnSpPr>
          <p:spPr>
            <a:xfrm rot="16200000" flipH="1">
              <a:off x="1375084" y="3898947"/>
              <a:ext cx="624558" cy="652073"/>
            </a:xfrm>
            <a:prstGeom prst="bentConnector2">
              <a:avLst/>
            </a:prstGeom>
            <a:noFill/>
            <a:ln w="9525" cap="flat" cmpd="sng" algn="ctr">
              <a:solidFill>
                <a:srgbClr val="4F81BD">
                  <a:shade val="95000"/>
                  <a:satMod val="105000"/>
                </a:srgbClr>
              </a:solidFill>
              <a:prstDash val="solid"/>
              <a:tailEnd type="triangle"/>
            </a:ln>
            <a:effectLst/>
          </p:spPr>
        </p:cxnSp>
        <p:sp>
          <p:nvSpPr>
            <p:cNvPr id="38" name="Rectangle 37">
              <a:extLst>
                <a:ext uri="{FF2B5EF4-FFF2-40B4-BE49-F238E27FC236}">
                  <a16:creationId xmlns:a16="http://schemas.microsoft.com/office/drawing/2014/main" id="{0F93B6C2-6FB4-4EA8-903E-1B5B61745383}"/>
                </a:ext>
              </a:extLst>
            </p:cNvPr>
            <p:cNvSpPr/>
            <p:nvPr/>
          </p:nvSpPr>
          <p:spPr>
            <a:xfrm>
              <a:off x="216444" y="4001148"/>
              <a:ext cx="1107325" cy="248230"/>
            </a:xfrm>
            <a:prstGeom prst="rect">
              <a:avLst/>
            </a:prstGeom>
            <a:noFill/>
            <a:ln w="2540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condition is true</a:t>
              </a:r>
            </a:p>
          </p:txBody>
        </p:sp>
        <p:sp>
          <p:nvSpPr>
            <p:cNvPr id="39" name="Rectangle 38">
              <a:extLst>
                <a:ext uri="{FF2B5EF4-FFF2-40B4-BE49-F238E27FC236}">
                  <a16:creationId xmlns:a16="http://schemas.microsoft.com/office/drawing/2014/main" id="{3C02DA4D-B9ED-40ED-A192-54BB03F52765}"/>
                </a:ext>
              </a:extLst>
            </p:cNvPr>
            <p:cNvSpPr/>
            <p:nvPr/>
          </p:nvSpPr>
          <p:spPr>
            <a:xfrm>
              <a:off x="216916" y="4413148"/>
              <a:ext cx="1107325" cy="248230"/>
            </a:xfrm>
            <a:prstGeom prst="rect">
              <a:avLst/>
            </a:prstGeom>
            <a:noFill/>
            <a:ln w="2540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err="1">
                  <a:ln>
                    <a:noFill/>
                  </a:ln>
                  <a:solidFill>
                    <a:schemeClr val="tx1"/>
                  </a:solidFill>
                  <a:effectLst/>
                  <a:uLnTx/>
                  <a:uFillTx/>
                  <a:latin typeface="Lato"/>
                </a:rPr>
                <a:t>elif</a:t>
              </a:r>
              <a:r>
                <a:rPr kumimoji="0" lang="en-SG" sz="1200" b="1" i="0" u="none" strike="noStrike" kern="1200" cap="none" spc="0" normalizeH="0" baseline="0" noProof="0" dirty="0">
                  <a:ln>
                    <a:noFill/>
                  </a:ln>
                  <a:solidFill>
                    <a:schemeClr val="tx1"/>
                  </a:solidFill>
                  <a:effectLst/>
                  <a:uLnTx/>
                  <a:uFillTx/>
                  <a:latin typeface="Lato"/>
                </a:rPr>
                <a:t> condition is true</a:t>
              </a:r>
            </a:p>
          </p:txBody>
        </p:sp>
        <p:cxnSp>
          <p:nvCxnSpPr>
            <p:cNvPr id="40" name="Straight Connector 39">
              <a:extLst>
                <a:ext uri="{FF2B5EF4-FFF2-40B4-BE49-F238E27FC236}">
                  <a16:creationId xmlns:a16="http://schemas.microsoft.com/office/drawing/2014/main" id="{A3693337-7BDD-4B41-B0EA-6AF227C469F9}"/>
                </a:ext>
              </a:extLst>
            </p:cNvPr>
            <p:cNvCxnSpPr>
              <a:cxnSpLocks/>
              <a:stCxn id="27" idx="3"/>
            </p:cNvCxnSpPr>
            <p:nvPr/>
          </p:nvCxnSpPr>
          <p:spPr>
            <a:xfrm>
              <a:off x="2775044" y="4121903"/>
              <a:ext cx="1222545" cy="0"/>
            </a:xfrm>
            <a:prstGeom prst="line">
              <a:avLst/>
            </a:prstGeom>
            <a:noFill/>
            <a:ln w="9525" cap="flat" cmpd="sng" algn="ctr">
              <a:solidFill>
                <a:srgbClr val="4F81BD">
                  <a:shade val="95000"/>
                  <a:satMod val="105000"/>
                </a:srgbClr>
              </a:solidFill>
              <a:prstDash val="solid"/>
            </a:ln>
            <a:effectLst/>
          </p:spPr>
        </p:cxnSp>
        <p:cxnSp>
          <p:nvCxnSpPr>
            <p:cNvPr id="41" name="Straight Connector 40">
              <a:extLst>
                <a:ext uri="{FF2B5EF4-FFF2-40B4-BE49-F238E27FC236}">
                  <a16:creationId xmlns:a16="http://schemas.microsoft.com/office/drawing/2014/main" id="{FDB57959-A9B7-42AD-9E2E-3828691F36EE}"/>
                </a:ext>
              </a:extLst>
            </p:cNvPr>
            <p:cNvCxnSpPr>
              <a:cxnSpLocks/>
              <a:stCxn id="29" idx="3"/>
            </p:cNvCxnSpPr>
            <p:nvPr/>
          </p:nvCxnSpPr>
          <p:spPr>
            <a:xfrm>
              <a:off x="2775044" y="4537263"/>
              <a:ext cx="1222545" cy="0"/>
            </a:xfrm>
            <a:prstGeom prst="line">
              <a:avLst/>
            </a:prstGeom>
            <a:noFill/>
            <a:ln w="9525" cap="flat" cmpd="sng" algn="ctr">
              <a:solidFill>
                <a:srgbClr val="4F81BD">
                  <a:shade val="95000"/>
                  <a:satMod val="105000"/>
                </a:srgbClr>
              </a:solidFill>
              <a:prstDash val="solid"/>
            </a:ln>
            <a:effectLst/>
          </p:spPr>
        </p:cxnSp>
        <p:cxnSp>
          <p:nvCxnSpPr>
            <p:cNvPr id="42" name="Straight Arrow Connector 41">
              <a:extLst>
                <a:ext uri="{FF2B5EF4-FFF2-40B4-BE49-F238E27FC236}">
                  <a16:creationId xmlns:a16="http://schemas.microsoft.com/office/drawing/2014/main" id="{2F1085F5-AD7B-4455-8823-82F332AC90A0}"/>
                </a:ext>
              </a:extLst>
            </p:cNvPr>
            <p:cNvCxnSpPr/>
            <p:nvPr/>
          </p:nvCxnSpPr>
          <p:spPr>
            <a:xfrm flipV="1">
              <a:off x="3997589" y="3718475"/>
              <a:ext cx="0" cy="818788"/>
            </a:xfrm>
            <a:prstGeom prst="straightConnector1">
              <a:avLst/>
            </a:prstGeom>
            <a:noFill/>
            <a:ln w="9525" cap="flat" cmpd="sng" algn="ctr">
              <a:solidFill>
                <a:srgbClr val="4F81BD">
                  <a:shade val="95000"/>
                  <a:satMod val="105000"/>
                </a:srgbClr>
              </a:solidFill>
              <a:prstDash val="solid"/>
              <a:tailEnd type="triangle"/>
            </a:ln>
            <a:effectLst/>
          </p:spPr>
        </p:cxnSp>
      </p:grpSp>
      <p:pic>
        <p:nvPicPr>
          <p:cNvPr id="7" name="Picture 6">
            <a:extLst>
              <a:ext uri="{FF2B5EF4-FFF2-40B4-BE49-F238E27FC236}">
                <a16:creationId xmlns:a16="http://schemas.microsoft.com/office/drawing/2014/main" id="{28801F80-789E-4391-A061-84B06FB9E84D}"/>
              </a:ext>
            </a:extLst>
          </p:cNvPr>
          <p:cNvPicPr>
            <a:picLocks noChangeAspect="1"/>
          </p:cNvPicPr>
          <p:nvPr/>
        </p:nvPicPr>
        <p:blipFill>
          <a:blip r:embed="rId3"/>
          <a:stretch>
            <a:fillRect/>
          </a:stretch>
        </p:blipFill>
        <p:spPr>
          <a:xfrm>
            <a:off x="538359" y="4117604"/>
            <a:ext cx="3606024" cy="1116586"/>
          </a:xfrm>
          <a:prstGeom prst="rect">
            <a:avLst/>
          </a:prstGeom>
        </p:spPr>
      </p:pic>
      <p:pic>
        <p:nvPicPr>
          <p:cNvPr id="9" name="Picture 8">
            <a:extLst>
              <a:ext uri="{FF2B5EF4-FFF2-40B4-BE49-F238E27FC236}">
                <a16:creationId xmlns:a16="http://schemas.microsoft.com/office/drawing/2014/main" id="{CD0F0557-FE2E-48F5-9837-66BF20548DE4}"/>
              </a:ext>
            </a:extLst>
          </p:cNvPr>
          <p:cNvPicPr>
            <a:picLocks noChangeAspect="1"/>
          </p:cNvPicPr>
          <p:nvPr/>
        </p:nvPicPr>
        <p:blipFill>
          <a:blip r:embed="rId4"/>
          <a:stretch>
            <a:fillRect/>
          </a:stretch>
        </p:blipFill>
        <p:spPr>
          <a:xfrm>
            <a:off x="4461527" y="4152654"/>
            <a:ext cx="3515139" cy="1437613"/>
          </a:xfrm>
          <a:prstGeom prst="rect">
            <a:avLst/>
          </a:prstGeom>
        </p:spPr>
      </p:pic>
      <p:pic>
        <p:nvPicPr>
          <p:cNvPr id="12" name="Picture 11">
            <a:extLst>
              <a:ext uri="{FF2B5EF4-FFF2-40B4-BE49-F238E27FC236}">
                <a16:creationId xmlns:a16="http://schemas.microsoft.com/office/drawing/2014/main" id="{3DC5897D-6709-400C-A2F0-4DFC66665E1A}"/>
              </a:ext>
            </a:extLst>
          </p:cNvPr>
          <p:cNvPicPr>
            <a:picLocks noChangeAspect="1"/>
          </p:cNvPicPr>
          <p:nvPr/>
        </p:nvPicPr>
        <p:blipFill>
          <a:blip r:embed="rId5"/>
          <a:stretch>
            <a:fillRect/>
          </a:stretch>
        </p:blipFill>
        <p:spPr>
          <a:xfrm>
            <a:off x="8293809" y="4090740"/>
            <a:ext cx="3543236" cy="2302323"/>
          </a:xfrm>
          <a:prstGeom prst="rect">
            <a:avLst/>
          </a:prstGeom>
        </p:spPr>
      </p:pic>
      <p:sp>
        <p:nvSpPr>
          <p:cNvPr id="43" name="TextBox 42">
            <a:extLst>
              <a:ext uri="{FF2B5EF4-FFF2-40B4-BE49-F238E27FC236}">
                <a16:creationId xmlns:a16="http://schemas.microsoft.com/office/drawing/2014/main" id="{FB43236B-AF1B-47FC-A367-E1A882AA2AEB}"/>
              </a:ext>
            </a:extLst>
          </p:cNvPr>
          <p:cNvSpPr txBox="1"/>
          <p:nvPr/>
        </p:nvSpPr>
        <p:spPr>
          <a:xfrm>
            <a:off x="538359" y="5836172"/>
            <a:ext cx="7310433"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285750" indent="-285750">
              <a:buFont typeface="Arial" panose="020B0604020202020204" pitchFamily="34" charset="0"/>
              <a:buChar char="•"/>
            </a:pPr>
            <a:r>
              <a:rPr lang="en-US" dirty="0"/>
              <a:t>Be careful to the indentation. Usually, we use 4-space or Tab indentation.</a:t>
            </a:r>
          </a:p>
          <a:p>
            <a:pPr marL="285750" indent="-285750">
              <a:buFont typeface="Arial" panose="020B0604020202020204" pitchFamily="34" charset="0"/>
              <a:buChar char="•"/>
            </a:pPr>
            <a:r>
              <a:rPr lang="en-SG" dirty="0"/>
              <a:t>Don't miss the colon :</a:t>
            </a:r>
          </a:p>
        </p:txBody>
      </p:sp>
    </p:spTree>
    <p:extLst>
      <p:ext uri="{BB962C8B-B14F-4D97-AF65-F5344CB8AC3E}">
        <p14:creationId xmlns:p14="http://schemas.microsoft.com/office/powerpoint/2010/main" val="418562110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2.10 Control flow – for loop</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for loop</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59" name="Group 58">
            <a:extLst>
              <a:ext uri="{FF2B5EF4-FFF2-40B4-BE49-F238E27FC236}">
                <a16:creationId xmlns:a16="http://schemas.microsoft.com/office/drawing/2014/main" id="{BA9EC95F-4785-4AA8-9C3F-65421A3B663A}"/>
              </a:ext>
            </a:extLst>
          </p:cNvPr>
          <p:cNvGrpSpPr/>
          <p:nvPr/>
        </p:nvGrpSpPr>
        <p:grpSpPr>
          <a:xfrm>
            <a:off x="2803698" y="1526212"/>
            <a:ext cx="6095993" cy="2290010"/>
            <a:chOff x="1073790" y="3294364"/>
            <a:chExt cx="3388876" cy="1093009"/>
          </a:xfrm>
        </p:grpSpPr>
        <p:sp>
          <p:nvSpPr>
            <p:cNvPr id="60" name="Oval 59">
              <a:extLst>
                <a:ext uri="{FF2B5EF4-FFF2-40B4-BE49-F238E27FC236}">
                  <a16:creationId xmlns:a16="http://schemas.microsoft.com/office/drawing/2014/main" id="{F90A7BF2-4290-45FC-84EA-97270AF50183}"/>
                </a:ext>
              </a:extLst>
            </p:cNvPr>
            <p:cNvSpPr/>
            <p:nvPr/>
          </p:nvSpPr>
          <p:spPr>
            <a:xfrm>
              <a:off x="1073790"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61" name="Flowchart: Decision 60">
              <a:extLst>
                <a:ext uri="{FF2B5EF4-FFF2-40B4-BE49-F238E27FC236}">
                  <a16:creationId xmlns:a16="http://schemas.microsoft.com/office/drawing/2014/main" id="{48112B0B-786E-4F6B-A237-17C71F47A827}"/>
                </a:ext>
              </a:extLst>
            </p:cNvPr>
            <p:cNvSpPr/>
            <p:nvPr/>
          </p:nvSpPr>
          <p:spPr>
            <a:xfrm>
              <a:off x="1477752" y="3619362"/>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iterables</a:t>
              </a:r>
            </a:p>
          </p:txBody>
        </p:sp>
        <p:sp>
          <p:nvSpPr>
            <p:cNvPr id="62" name="Oval 61">
              <a:extLst>
                <a:ext uri="{FF2B5EF4-FFF2-40B4-BE49-F238E27FC236}">
                  <a16:creationId xmlns:a16="http://schemas.microsoft.com/office/drawing/2014/main" id="{1DCED2ED-908C-4C85-B0A9-E162784ABE14}"/>
                </a:ext>
              </a:extLst>
            </p:cNvPr>
            <p:cNvSpPr/>
            <p:nvPr/>
          </p:nvSpPr>
          <p:spPr>
            <a:xfrm>
              <a:off x="4354666"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63" name="Rectangle 62">
              <a:extLst>
                <a:ext uri="{FF2B5EF4-FFF2-40B4-BE49-F238E27FC236}">
                  <a16:creationId xmlns:a16="http://schemas.microsoft.com/office/drawing/2014/main" id="{4B39A263-231E-402F-8ABA-060C699F137C}"/>
                </a:ext>
              </a:extLst>
            </p:cNvPr>
            <p:cNvSpPr/>
            <p:nvPr/>
          </p:nvSpPr>
          <p:spPr>
            <a:xfrm>
              <a:off x="2671211" y="3518450"/>
              <a:ext cx="972000" cy="590282"/>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etc …</a:t>
              </a:r>
            </a:p>
          </p:txBody>
        </p:sp>
        <p:cxnSp>
          <p:nvCxnSpPr>
            <p:cNvPr id="64" name="Straight Arrow Connector 63">
              <a:extLst>
                <a:ext uri="{FF2B5EF4-FFF2-40B4-BE49-F238E27FC236}">
                  <a16:creationId xmlns:a16="http://schemas.microsoft.com/office/drawing/2014/main" id="{3B621106-4240-4FD1-863C-1A10966CB833}"/>
                </a:ext>
              </a:extLst>
            </p:cNvPr>
            <p:cNvCxnSpPr>
              <a:cxnSpLocks/>
              <a:stCxn id="60" idx="6"/>
              <a:endCxn id="61" idx="1"/>
            </p:cNvCxnSpPr>
            <p:nvPr/>
          </p:nvCxnSpPr>
          <p:spPr>
            <a:xfrm>
              <a:off x="1181790" y="3813591"/>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5" name="Straight Arrow Connector 64">
              <a:extLst>
                <a:ext uri="{FF2B5EF4-FFF2-40B4-BE49-F238E27FC236}">
                  <a16:creationId xmlns:a16="http://schemas.microsoft.com/office/drawing/2014/main" id="{8B766E42-482C-467C-B3B9-647391D94237}"/>
                </a:ext>
              </a:extLst>
            </p:cNvPr>
            <p:cNvCxnSpPr>
              <a:cxnSpLocks/>
              <a:stCxn id="61" idx="3"/>
              <a:endCxn id="63" idx="1"/>
            </p:cNvCxnSpPr>
            <p:nvPr/>
          </p:nvCxnSpPr>
          <p:spPr>
            <a:xfrm flipV="1">
              <a:off x="2449752" y="3813591"/>
              <a:ext cx="221459"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6" name="Straight Arrow Connector 65">
              <a:extLst>
                <a:ext uri="{FF2B5EF4-FFF2-40B4-BE49-F238E27FC236}">
                  <a16:creationId xmlns:a16="http://schemas.microsoft.com/office/drawing/2014/main" id="{8A01A74D-1923-4C84-B743-28661628B010}"/>
                </a:ext>
              </a:extLst>
            </p:cNvPr>
            <p:cNvCxnSpPr>
              <a:cxnSpLocks/>
              <a:stCxn id="63" idx="3"/>
              <a:endCxn id="62" idx="2"/>
            </p:cNvCxnSpPr>
            <p:nvPr/>
          </p:nvCxnSpPr>
          <p:spPr>
            <a:xfrm>
              <a:off x="3643211" y="3813591"/>
              <a:ext cx="711455"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7" name="Connector: Elbow 66">
              <a:extLst>
                <a:ext uri="{FF2B5EF4-FFF2-40B4-BE49-F238E27FC236}">
                  <a16:creationId xmlns:a16="http://schemas.microsoft.com/office/drawing/2014/main" id="{7081A6C5-BCFC-4957-A26B-CFE3B976D413}"/>
                </a:ext>
              </a:extLst>
            </p:cNvPr>
            <p:cNvCxnSpPr>
              <a:cxnSpLocks/>
              <a:stCxn id="63" idx="2"/>
              <a:endCxn id="61" idx="2"/>
            </p:cNvCxnSpPr>
            <p:nvPr/>
          </p:nvCxnSpPr>
          <p:spPr>
            <a:xfrm rot="5400000" flipH="1">
              <a:off x="2510026" y="3461548"/>
              <a:ext cx="100911" cy="1193459"/>
            </a:xfrm>
            <a:prstGeom prst="bentConnector3">
              <a:avLst>
                <a:gd name="adj1" fmla="val -226536"/>
              </a:avLst>
            </a:prstGeom>
            <a:noFill/>
            <a:ln w="9525" cap="flat" cmpd="sng" algn="ctr">
              <a:solidFill>
                <a:srgbClr val="4F81BD">
                  <a:shade val="95000"/>
                  <a:satMod val="105000"/>
                </a:srgbClr>
              </a:solidFill>
              <a:prstDash val="solid"/>
              <a:tailEnd type="triangle"/>
            </a:ln>
            <a:effectLst/>
          </p:spPr>
        </p:cxnSp>
        <p:sp>
          <p:nvSpPr>
            <p:cNvPr id="68" name="Oval 67">
              <a:extLst>
                <a:ext uri="{FF2B5EF4-FFF2-40B4-BE49-F238E27FC236}">
                  <a16:creationId xmlns:a16="http://schemas.microsoft.com/office/drawing/2014/main" id="{D697457A-33F7-4AB8-BF96-008A25537EC0}"/>
                </a:ext>
              </a:extLst>
            </p:cNvPr>
            <p:cNvSpPr/>
            <p:nvPr/>
          </p:nvSpPr>
          <p:spPr>
            <a:xfrm>
              <a:off x="4041282" y="3813591"/>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cxnSp>
          <p:nvCxnSpPr>
            <p:cNvPr id="69" name="Connector: Elbow 68">
              <a:extLst>
                <a:ext uri="{FF2B5EF4-FFF2-40B4-BE49-F238E27FC236}">
                  <a16:creationId xmlns:a16="http://schemas.microsoft.com/office/drawing/2014/main" id="{766B0377-7ED4-4497-8A87-A340DD5FE923}"/>
                </a:ext>
              </a:extLst>
            </p:cNvPr>
            <p:cNvCxnSpPr>
              <a:cxnSpLocks/>
              <a:stCxn id="61" idx="0"/>
              <a:endCxn id="71" idx="0"/>
            </p:cNvCxnSpPr>
            <p:nvPr/>
          </p:nvCxnSpPr>
          <p:spPr>
            <a:xfrm rot="16200000" flipH="1">
              <a:off x="2874854" y="2708260"/>
              <a:ext cx="201326" cy="2023530"/>
            </a:xfrm>
            <a:prstGeom prst="bentConnector3">
              <a:avLst>
                <a:gd name="adj1" fmla="val -140867"/>
              </a:avLst>
            </a:prstGeom>
            <a:noFill/>
            <a:ln w="9525" cap="flat" cmpd="sng" algn="ctr">
              <a:solidFill>
                <a:srgbClr val="4F81BD">
                  <a:shade val="95000"/>
                  <a:satMod val="105000"/>
                </a:srgbClr>
              </a:solidFill>
              <a:prstDash val="solid"/>
              <a:tailEnd type="triangle"/>
            </a:ln>
            <a:effectLst/>
          </p:spPr>
        </p:cxnSp>
        <p:sp>
          <p:nvSpPr>
            <p:cNvPr id="70" name="Oval 69">
              <a:extLst>
                <a:ext uri="{FF2B5EF4-FFF2-40B4-BE49-F238E27FC236}">
                  <a16:creationId xmlns:a16="http://schemas.microsoft.com/office/drawing/2014/main" id="{0C5E4277-71A3-4DF5-BFFC-36AAB6F1059B}"/>
                </a:ext>
              </a:extLst>
            </p:cNvPr>
            <p:cNvSpPr/>
            <p:nvPr/>
          </p:nvSpPr>
          <p:spPr>
            <a:xfrm>
              <a:off x="3919122" y="3820688"/>
              <a:ext cx="352319" cy="352319"/>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71" name="Oval 70">
              <a:extLst>
                <a:ext uri="{FF2B5EF4-FFF2-40B4-BE49-F238E27FC236}">
                  <a16:creationId xmlns:a16="http://schemas.microsoft.com/office/drawing/2014/main" id="{19E7EA75-7773-4798-94D0-23009C270DD4}"/>
                </a:ext>
              </a:extLst>
            </p:cNvPr>
            <p:cNvSpPr/>
            <p:nvPr/>
          </p:nvSpPr>
          <p:spPr>
            <a:xfrm>
              <a:off x="3933282" y="3820688"/>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72" name="Rectangle 71">
              <a:extLst>
                <a:ext uri="{FF2B5EF4-FFF2-40B4-BE49-F238E27FC236}">
                  <a16:creationId xmlns:a16="http://schemas.microsoft.com/office/drawing/2014/main" id="{BE14C8E9-4534-411E-ABC9-4B16F1B7F94A}"/>
                </a:ext>
              </a:extLst>
            </p:cNvPr>
            <p:cNvSpPr/>
            <p:nvPr/>
          </p:nvSpPr>
          <p:spPr>
            <a:xfrm>
              <a:off x="1972393" y="4139143"/>
              <a:ext cx="1186530"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continue to next iterable</a:t>
              </a:r>
            </a:p>
          </p:txBody>
        </p:sp>
        <p:sp>
          <p:nvSpPr>
            <p:cNvPr id="73" name="Rectangle 72">
              <a:extLst>
                <a:ext uri="{FF2B5EF4-FFF2-40B4-BE49-F238E27FC236}">
                  <a16:creationId xmlns:a16="http://schemas.microsoft.com/office/drawing/2014/main" id="{AEA93639-3E93-4C56-BFFB-6EB58A76E5D7}"/>
                </a:ext>
              </a:extLst>
            </p:cNvPr>
            <p:cNvSpPr/>
            <p:nvPr/>
          </p:nvSpPr>
          <p:spPr>
            <a:xfrm>
              <a:off x="1991251" y="3294364"/>
              <a:ext cx="1195171"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all iterables are completed</a:t>
              </a:r>
            </a:p>
          </p:txBody>
        </p:sp>
      </p:grpSp>
      <p:pic>
        <p:nvPicPr>
          <p:cNvPr id="3" name="Picture 2">
            <a:extLst>
              <a:ext uri="{FF2B5EF4-FFF2-40B4-BE49-F238E27FC236}">
                <a16:creationId xmlns:a16="http://schemas.microsoft.com/office/drawing/2014/main" id="{F799C462-70EF-46F7-86D8-4F0DB5AA1034}"/>
              </a:ext>
            </a:extLst>
          </p:cNvPr>
          <p:cNvPicPr>
            <a:picLocks noChangeAspect="1"/>
          </p:cNvPicPr>
          <p:nvPr/>
        </p:nvPicPr>
        <p:blipFill>
          <a:blip r:embed="rId3"/>
          <a:stretch>
            <a:fillRect/>
          </a:stretch>
        </p:blipFill>
        <p:spPr>
          <a:xfrm>
            <a:off x="520719" y="3959160"/>
            <a:ext cx="6538913" cy="1694943"/>
          </a:xfrm>
          <a:prstGeom prst="rect">
            <a:avLst/>
          </a:prstGeom>
        </p:spPr>
      </p:pic>
      <p:pic>
        <p:nvPicPr>
          <p:cNvPr id="6" name="Picture 5">
            <a:extLst>
              <a:ext uri="{FF2B5EF4-FFF2-40B4-BE49-F238E27FC236}">
                <a16:creationId xmlns:a16="http://schemas.microsoft.com/office/drawing/2014/main" id="{B01AED8A-2A39-41C0-A242-B4DB737B3BB2}"/>
              </a:ext>
            </a:extLst>
          </p:cNvPr>
          <p:cNvPicPr>
            <a:picLocks noChangeAspect="1"/>
          </p:cNvPicPr>
          <p:nvPr/>
        </p:nvPicPr>
        <p:blipFill>
          <a:blip r:embed="rId4"/>
          <a:stretch>
            <a:fillRect/>
          </a:stretch>
        </p:blipFill>
        <p:spPr>
          <a:xfrm>
            <a:off x="7700168" y="3959161"/>
            <a:ext cx="3819525" cy="1447800"/>
          </a:xfrm>
          <a:prstGeom prst="rect">
            <a:avLst/>
          </a:prstGeom>
        </p:spPr>
      </p:pic>
    </p:spTree>
    <p:extLst>
      <p:ext uri="{BB962C8B-B14F-4D97-AF65-F5344CB8AC3E}">
        <p14:creationId xmlns:p14="http://schemas.microsoft.com/office/powerpoint/2010/main" val="138755578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2.11 Control flow – while loop</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while loop</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23" name="Group 22">
            <a:extLst>
              <a:ext uri="{FF2B5EF4-FFF2-40B4-BE49-F238E27FC236}">
                <a16:creationId xmlns:a16="http://schemas.microsoft.com/office/drawing/2014/main" id="{2725367C-16B6-48BB-8623-C30F439599C7}"/>
              </a:ext>
            </a:extLst>
          </p:cNvPr>
          <p:cNvGrpSpPr/>
          <p:nvPr/>
        </p:nvGrpSpPr>
        <p:grpSpPr>
          <a:xfrm>
            <a:off x="3497548" y="1799395"/>
            <a:ext cx="4878356" cy="1278021"/>
            <a:chOff x="1073790" y="3413081"/>
            <a:chExt cx="3388876" cy="759926"/>
          </a:xfrm>
        </p:grpSpPr>
        <p:sp>
          <p:nvSpPr>
            <p:cNvPr id="24" name="Oval 23">
              <a:extLst>
                <a:ext uri="{FF2B5EF4-FFF2-40B4-BE49-F238E27FC236}">
                  <a16:creationId xmlns:a16="http://schemas.microsoft.com/office/drawing/2014/main" id="{ED5C4F9E-333E-48E4-8614-B996F386508A}"/>
                </a:ext>
              </a:extLst>
            </p:cNvPr>
            <p:cNvSpPr/>
            <p:nvPr/>
          </p:nvSpPr>
          <p:spPr>
            <a:xfrm>
              <a:off x="1073790"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5" name="Flowchart: Decision 24">
              <a:extLst>
                <a:ext uri="{FF2B5EF4-FFF2-40B4-BE49-F238E27FC236}">
                  <a16:creationId xmlns:a16="http://schemas.microsoft.com/office/drawing/2014/main" id="{4AC15BDA-CEF7-4DAF-B667-772CF5ED3D37}"/>
                </a:ext>
              </a:extLst>
            </p:cNvPr>
            <p:cNvSpPr/>
            <p:nvPr/>
          </p:nvSpPr>
          <p:spPr>
            <a:xfrm>
              <a:off x="1477752" y="3619362"/>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condition</a:t>
              </a:r>
            </a:p>
          </p:txBody>
        </p:sp>
        <p:sp>
          <p:nvSpPr>
            <p:cNvPr id="26" name="Oval 25">
              <a:extLst>
                <a:ext uri="{FF2B5EF4-FFF2-40B4-BE49-F238E27FC236}">
                  <a16:creationId xmlns:a16="http://schemas.microsoft.com/office/drawing/2014/main" id="{043E4394-ADAB-4509-99D3-FE5697B88EB7}"/>
                </a:ext>
              </a:extLst>
            </p:cNvPr>
            <p:cNvSpPr/>
            <p:nvPr/>
          </p:nvSpPr>
          <p:spPr>
            <a:xfrm>
              <a:off x="4354666"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7" name="Rectangle 26">
              <a:extLst>
                <a:ext uri="{FF2B5EF4-FFF2-40B4-BE49-F238E27FC236}">
                  <a16:creationId xmlns:a16="http://schemas.microsoft.com/office/drawing/2014/main" id="{7383FB21-1A2E-4168-9AE9-58EA9B0F203F}"/>
                </a:ext>
              </a:extLst>
            </p:cNvPr>
            <p:cNvSpPr/>
            <p:nvPr/>
          </p:nvSpPr>
          <p:spPr>
            <a:xfrm>
              <a:off x="2746782" y="3518672"/>
              <a:ext cx="972000" cy="590282"/>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1" u="none" strike="noStrike" kern="1200" cap="none" spc="0" normalizeH="0" baseline="0" noProof="0" dirty="0">
                  <a:ln>
                    <a:noFill/>
                  </a:ln>
                  <a:solidFill>
                    <a:schemeClr val="tx1"/>
                  </a:solidFill>
                  <a:effectLst/>
                  <a:uLnTx/>
                  <a:uFillTx/>
                  <a:latin typeface="Lato"/>
                </a:rPr>
                <a:t>Condition Update</a:t>
              </a:r>
            </a:p>
          </p:txBody>
        </p:sp>
        <p:cxnSp>
          <p:nvCxnSpPr>
            <p:cNvPr id="28" name="Straight Arrow Connector 27">
              <a:extLst>
                <a:ext uri="{FF2B5EF4-FFF2-40B4-BE49-F238E27FC236}">
                  <a16:creationId xmlns:a16="http://schemas.microsoft.com/office/drawing/2014/main" id="{A7D83F83-CDC3-4CB8-A59F-5FD839B9394B}"/>
                </a:ext>
              </a:extLst>
            </p:cNvPr>
            <p:cNvCxnSpPr>
              <a:cxnSpLocks/>
              <a:stCxn id="24" idx="6"/>
              <a:endCxn id="25" idx="1"/>
            </p:cNvCxnSpPr>
            <p:nvPr/>
          </p:nvCxnSpPr>
          <p:spPr>
            <a:xfrm>
              <a:off x="1181790" y="3813591"/>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 name="Straight Arrow Connector 28">
              <a:extLst>
                <a:ext uri="{FF2B5EF4-FFF2-40B4-BE49-F238E27FC236}">
                  <a16:creationId xmlns:a16="http://schemas.microsoft.com/office/drawing/2014/main" id="{D652A315-DB2F-4E28-BC50-963A975366C6}"/>
                </a:ext>
              </a:extLst>
            </p:cNvPr>
            <p:cNvCxnSpPr>
              <a:cxnSpLocks/>
              <a:stCxn id="25" idx="3"/>
              <a:endCxn id="27" idx="1"/>
            </p:cNvCxnSpPr>
            <p:nvPr/>
          </p:nvCxnSpPr>
          <p:spPr>
            <a:xfrm>
              <a:off x="2449752" y="3813592"/>
              <a:ext cx="297030" cy="22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0" name="Straight Arrow Connector 29">
              <a:extLst>
                <a:ext uri="{FF2B5EF4-FFF2-40B4-BE49-F238E27FC236}">
                  <a16:creationId xmlns:a16="http://schemas.microsoft.com/office/drawing/2014/main" id="{30F08042-906A-4AF0-93CC-B15F20DB7BE1}"/>
                </a:ext>
              </a:extLst>
            </p:cNvPr>
            <p:cNvCxnSpPr>
              <a:cxnSpLocks/>
              <a:stCxn id="27" idx="3"/>
              <a:endCxn id="26" idx="2"/>
            </p:cNvCxnSpPr>
            <p:nvPr/>
          </p:nvCxnSpPr>
          <p:spPr>
            <a:xfrm flipV="1">
              <a:off x="3718782" y="3813591"/>
              <a:ext cx="635884" cy="222"/>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1" name="Connector: Elbow 30">
              <a:extLst>
                <a:ext uri="{FF2B5EF4-FFF2-40B4-BE49-F238E27FC236}">
                  <a16:creationId xmlns:a16="http://schemas.microsoft.com/office/drawing/2014/main" id="{F281A2A7-22E0-430B-B2FC-04E8288C380C}"/>
                </a:ext>
              </a:extLst>
            </p:cNvPr>
            <p:cNvCxnSpPr>
              <a:cxnSpLocks/>
              <a:stCxn id="27" idx="2"/>
              <a:endCxn id="25" idx="2"/>
            </p:cNvCxnSpPr>
            <p:nvPr/>
          </p:nvCxnSpPr>
          <p:spPr>
            <a:xfrm rot="5400000" flipH="1">
              <a:off x="2547700" y="3423873"/>
              <a:ext cx="101133" cy="1269030"/>
            </a:xfrm>
            <a:prstGeom prst="bentConnector3">
              <a:avLst>
                <a:gd name="adj1" fmla="val -226039"/>
              </a:avLst>
            </a:prstGeom>
            <a:noFill/>
            <a:ln w="9525" cap="flat" cmpd="sng" algn="ctr">
              <a:solidFill>
                <a:srgbClr val="4F81BD">
                  <a:shade val="95000"/>
                  <a:satMod val="105000"/>
                </a:srgbClr>
              </a:solidFill>
              <a:prstDash val="solid"/>
              <a:tailEnd type="triangle"/>
            </a:ln>
            <a:effectLst/>
          </p:spPr>
        </p:cxnSp>
        <p:sp>
          <p:nvSpPr>
            <p:cNvPr id="32" name="Oval 31">
              <a:extLst>
                <a:ext uri="{FF2B5EF4-FFF2-40B4-BE49-F238E27FC236}">
                  <a16:creationId xmlns:a16="http://schemas.microsoft.com/office/drawing/2014/main" id="{175FE811-0B54-481A-BB73-2D5AC5B6962F}"/>
                </a:ext>
              </a:extLst>
            </p:cNvPr>
            <p:cNvSpPr/>
            <p:nvPr/>
          </p:nvSpPr>
          <p:spPr>
            <a:xfrm>
              <a:off x="4041282" y="3813591"/>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cxnSp>
          <p:nvCxnSpPr>
            <p:cNvPr id="33" name="Connector: Elbow 32">
              <a:extLst>
                <a:ext uri="{FF2B5EF4-FFF2-40B4-BE49-F238E27FC236}">
                  <a16:creationId xmlns:a16="http://schemas.microsoft.com/office/drawing/2014/main" id="{5F0CECEB-6841-41D3-82CE-68787792B3EF}"/>
                </a:ext>
              </a:extLst>
            </p:cNvPr>
            <p:cNvCxnSpPr>
              <a:cxnSpLocks/>
              <a:stCxn id="25" idx="0"/>
              <a:endCxn id="35" idx="0"/>
            </p:cNvCxnSpPr>
            <p:nvPr/>
          </p:nvCxnSpPr>
          <p:spPr>
            <a:xfrm rot="16200000" flipH="1">
              <a:off x="2874854" y="2708260"/>
              <a:ext cx="201326" cy="2023530"/>
            </a:xfrm>
            <a:prstGeom prst="bentConnector3">
              <a:avLst>
                <a:gd name="adj1" fmla="val -140867"/>
              </a:avLst>
            </a:prstGeom>
            <a:noFill/>
            <a:ln w="9525" cap="flat" cmpd="sng" algn="ctr">
              <a:solidFill>
                <a:srgbClr val="4F81BD">
                  <a:shade val="95000"/>
                  <a:satMod val="105000"/>
                </a:srgbClr>
              </a:solidFill>
              <a:prstDash val="solid"/>
              <a:tailEnd type="triangle"/>
            </a:ln>
            <a:effectLst/>
          </p:spPr>
        </p:cxnSp>
        <p:sp>
          <p:nvSpPr>
            <p:cNvPr id="34" name="Oval 33">
              <a:extLst>
                <a:ext uri="{FF2B5EF4-FFF2-40B4-BE49-F238E27FC236}">
                  <a16:creationId xmlns:a16="http://schemas.microsoft.com/office/drawing/2014/main" id="{A6BF28EB-8872-46B8-A93E-A93AAA61B886}"/>
                </a:ext>
              </a:extLst>
            </p:cNvPr>
            <p:cNvSpPr/>
            <p:nvPr/>
          </p:nvSpPr>
          <p:spPr>
            <a:xfrm>
              <a:off x="3919122" y="3820688"/>
              <a:ext cx="352319" cy="352319"/>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35" name="Oval 34">
              <a:extLst>
                <a:ext uri="{FF2B5EF4-FFF2-40B4-BE49-F238E27FC236}">
                  <a16:creationId xmlns:a16="http://schemas.microsoft.com/office/drawing/2014/main" id="{518221EF-6FC0-472B-817C-8A4A9B056F76}"/>
                </a:ext>
              </a:extLst>
            </p:cNvPr>
            <p:cNvSpPr/>
            <p:nvPr/>
          </p:nvSpPr>
          <p:spPr>
            <a:xfrm>
              <a:off x="3933282" y="3820688"/>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37" name="Rectangle 36">
              <a:extLst>
                <a:ext uri="{FF2B5EF4-FFF2-40B4-BE49-F238E27FC236}">
                  <a16:creationId xmlns:a16="http://schemas.microsoft.com/office/drawing/2014/main" id="{66D23CF7-BDDE-4E70-9927-7D17C3BABDEE}"/>
                </a:ext>
              </a:extLst>
            </p:cNvPr>
            <p:cNvSpPr/>
            <p:nvPr/>
          </p:nvSpPr>
          <p:spPr>
            <a:xfrm>
              <a:off x="2462353" y="3614407"/>
              <a:ext cx="497643" cy="24823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True</a:t>
              </a:r>
            </a:p>
          </p:txBody>
        </p:sp>
        <p:sp>
          <p:nvSpPr>
            <p:cNvPr id="38" name="Rectangle 37">
              <a:extLst>
                <a:ext uri="{FF2B5EF4-FFF2-40B4-BE49-F238E27FC236}">
                  <a16:creationId xmlns:a16="http://schemas.microsoft.com/office/drawing/2014/main" id="{628F0EC3-13A5-4BD7-8800-37985E83B757}"/>
                </a:ext>
              </a:extLst>
            </p:cNvPr>
            <p:cNvSpPr/>
            <p:nvPr/>
          </p:nvSpPr>
          <p:spPr>
            <a:xfrm>
              <a:off x="1982205" y="3413081"/>
              <a:ext cx="322031" cy="24823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False </a:t>
              </a:r>
            </a:p>
          </p:txBody>
        </p:sp>
      </p:grpSp>
      <p:sp>
        <p:nvSpPr>
          <p:cNvPr id="39" name="TextBox 38">
            <a:extLst>
              <a:ext uri="{FF2B5EF4-FFF2-40B4-BE49-F238E27FC236}">
                <a16:creationId xmlns:a16="http://schemas.microsoft.com/office/drawing/2014/main" id="{C3A4AD31-691E-4C93-B7E0-4D257A020832}"/>
              </a:ext>
            </a:extLst>
          </p:cNvPr>
          <p:cNvSpPr txBox="1"/>
          <p:nvPr/>
        </p:nvSpPr>
        <p:spPr>
          <a:xfrm>
            <a:off x="538359" y="5836172"/>
            <a:ext cx="7310433"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285750" indent="-285750">
              <a:buFont typeface="Arial" panose="020B0604020202020204" pitchFamily="34" charset="0"/>
              <a:buChar char="•"/>
            </a:pPr>
            <a:r>
              <a:rPr lang="en-US" dirty="0"/>
              <a:t>Be careful of infinite loops.</a:t>
            </a:r>
          </a:p>
        </p:txBody>
      </p:sp>
      <p:pic>
        <p:nvPicPr>
          <p:cNvPr id="5" name="Picture 4">
            <a:extLst>
              <a:ext uri="{FF2B5EF4-FFF2-40B4-BE49-F238E27FC236}">
                <a16:creationId xmlns:a16="http://schemas.microsoft.com/office/drawing/2014/main" id="{6CE9DD45-9FDC-49FE-B2A7-1E8256A552CF}"/>
              </a:ext>
            </a:extLst>
          </p:cNvPr>
          <p:cNvPicPr>
            <a:picLocks noChangeAspect="1"/>
          </p:cNvPicPr>
          <p:nvPr/>
        </p:nvPicPr>
        <p:blipFill>
          <a:blip r:embed="rId3"/>
          <a:stretch>
            <a:fillRect/>
          </a:stretch>
        </p:blipFill>
        <p:spPr>
          <a:xfrm>
            <a:off x="476136" y="3570097"/>
            <a:ext cx="4656696" cy="1945717"/>
          </a:xfrm>
          <a:prstGeom prst="rect">
            <a:avLst/>
          </a:prstGeom>
        </p:spPr>
      </p:pic>
      <p:pic>
        <p:nvPicPr>
          <p:cNvPr id="8" name="Picture 7">
            <a:extLst>
              <a:ext uri="{FF2B5EF4-FFF2-40B4-BE49-F238E27FC236}">
                <a16:creationId xmlns:a16="http://schemas.microsoft.com/office/drawing/2014/main" id="{C3F1D245-262E-4995-AC97-C9CB784B782C}"/>
              </a:ext>
            </a:extLst>
          </p:cNvPr>
          <p:cNvPicPr>
            <a:picLocks noChangeAspect="1"/>
          </p:cNvPicPr>
          <p:nvPr/>
        </p:nvPicPr>
        <p:blipFill>
          <a:blip r:embed="rId4"/>
          <a:stretch>
            <a:fillRect/>
          </a:stretch>
        </p:blipFill>
        <p:spPr>
          <a:xfrm>
            <a:off x="6212780" y="3633106"/>
            <a:ext cx="4724400" cy="2333625"/>
          </a:xfrm>
          <a:prstGeom prst="rect">
            <a:avLst/>
          </a:prstGeom>
        </p:spPr>
      </p:pic>
    </p:spTree>
    <p:extLst>
      <p:ext uri="{BB962C8B-B14F-4D97-AF65-F5344CB8AC3E}">
        <p14:creationId xmlns:p14="http://schemas.microsoft.com/office/powerpoint/2010/main" val="60657325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2.12 Control flow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get sum of all the odd numbers within 1000 using loops in three ways.</a:t>
            </a:r>
            <a:endParaRPr lang="en-SG" sz="2000" dirty="0"/>
          </a:p>
        </p:txBody>
      </p:sp>
    </p:spTree>
    <p:extLst>
      <p:ext uri="{BB962C8B-B14F-4D97-AF65-F5344CB8AC3E}">
        <p14:creationId xmlns:p14="http://schemas.microsoft.com/office/powerpoint/2010/main" val="26486852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1.1 Intro to Python</a:t>
            </a:r>
          </a:p>
        </p:txBody>
      </p:sp>
      <p:sp>
        <p:nvSpPr>
          <p:cNvPr id="3" name="TextBox 2">
            <a:extLst>
              <a:ext uri="{FF2B5EF4-FFF2-40B4-BE49-F238E27FC236}">
                <a16:creationId xmlns:a16="http://schemas.microsoft.com/office/drawing/2014/main" id="{C0C83FAE-6992-4E29-AE15-C3CDF1CFE1AF}"/>
              </a:ext>
            </a:extLst>
          </p:cNvPr>
          <p:cNvSpPr txBox="1"/>
          <p:nvPr/>
        </p:nvSpPr>
        <p:spPr>
          <a:xfrm>
            <a:off x="538359" y="1566735"/>
            <a:ext cx="66812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What is python?</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is an interpreted, high-level and general-purpose programming language. Python's design philosophy emphasizes code readability with its notable use of significant indentation.</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pic>
        <p:nvPicPr>
          <p:cNvPr id="39" name="image8.jpeg">
            <a:extLst>
              <a:ext uri="{FF2B5EF4-FFF2-40B4-BE49-F238E27FC236}">
                <a16:creationId xmlns:a16="http://schemas.microsoft.com/office/drawing/2014/main" id="{C2D17CDB-5913-4481-B45C-4293E8CD02D4}"/>
              </a:ext>
            </a:extLst>
          </p:cNvPr>
          <p:cNvPicPr/>
          <p:nvPr/>
        </p:nvPicPr>
        <p:blipFill>
          <a:blip r:embed="rId3" cstate="print"/>
          <a:stretch>
            <a:fillRect/>
          </a:stretch>
        </p:blipFill>
        <p:spPr>
          <a:xfrm>
            <a:off x="7424928" y="1566735"/>
            <a:ext cx="4767072" cy="4212273"/>
          </a:xfrm>
          <a:prstGeom prst="rect">
            <a:avLst/>
          </a:prstGeom>
        </p:spPr>
      </p:pic>
      <p:sp>
        <p:nvSpPr>
          <p:cNvPr id="40" name="TextBox 39">
            <a:extLst>
              <a:ext uri="{FF2B5EF4-FFF2-40B4-BE49-F238E27FC236}">
                <a16:creationId xmlns:a16="http://schemas.microsoft.com/office/drawing/2014/main" id="{74F6C9C0-5952-4FB6-8C52-72E8892EF965}"/>
              </a:ext>
            </a:extLst>
          </p:cNvPr>
          <p:cNvSpPr txBox="1"/>
          <p:nvPr/>
        </p:nvSpPr>
        <p:spPr>
          <a:xfrm>
            <a:off x="538359" y="2972905"/>
            <a:ext cx="668121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What </a:t>
            </a:r>
            <a:r>
              <a:rPr lang="en-SG" b="1" dirty="0"/>
              <a:t>can </a:t>
            </a:r>
            <a:r>
              <a:rPr kumimoji="0" lang="en-SG" sz="1400" b="1" i="0" u="none" strike="noStrike" cap="none" spc="0" normalizeH="0" baseline="0" dirty="0">
                <a:ln>
                  <a:noFill/>
                </a:ln>
                <a:solidFill>
                  <a:srgbClr val="000000"/>
                </a:solidFill>
                <a:effectLst/>
                <a:uFillTx/>
                <a:latin typeface="+mj-lt"/>
                <a:ea typeface="+mj-ea"/>
                <a:cs typeface="+mj-cs"/>
                <a:sym typeface="Arial"/>
              </a:rPr>
              <a:t>python do?</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Software and web application development</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Data processing, scientific computing</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Machine learning, artificial intelligence</a:t>
            </a:r>
            <a:endParaRPr kumimoji="0" lang="en-US" sz="1400" b="0" i="0" u="none" strike="noStrike" cap="none" spc="0" normalizeH="0" baseline="0" dirty="0">
              <a:ln>
                <a:noFill/>
              </a:ln>
              <a:solidFill>
                <a:srgbClr val="000000"/>
              </a:solidFill>
              <a:effectLst/>
              <a:uFillTx/>
              <a:latin typeface="+mj-lt"/>
              <a:ea typeface="+mj-ea"/>
              <a:cs typeface="+mj-cs"/>
              <a:sym typeface="Arial"/>
            </a:endParaRP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System scripting, robotic processing</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a:extLst>
              <a:ext uri="{FF2B5EF4-FFF2-40B4-BE49-F238E27FC236}">
                <a16:creationId xmlns:a16="http://schemas.microsoft.com/office/drawing/2014/main" id="{5E138863-89FE-415D-A7CB-F1A25299D395}"/>
              </a:ext>
            </a:extLst>
          </p:cNvPr>
          <p:cNvSpPr txBox="1"/>
          <p:nvPr/>
        </p:nvSpPr>
        <p:spPr>
          <a:xfrm>
            <a:off x="538359" y="4809962"/>
            <a:ext cx="66812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Why python?</a:t>
            </a:r>
          </a:p>
          <a:p>
            <a:pPr marL="0" marR="0" indent="0" algn="just"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is easy to use, powerful, and versatile, making it a great choice for beginners and experts alike. Python's readability makes it a great first programming language.</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8243778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2.13 Control flow – break/continue</a:t>
            </a:r>
          </a:p>
        </p:txBody>
      </p:sp>
      <p:sp>
        <p:nvSpPr>
          <p:cNvPr id="5" name="TextBox 4">
            <a:extLst>
              <a:ext uri="{FF2B5EF4-FFF2-40B4-BE49-F238E27FC236}">
                <a16:creationId xmlns:a16="http://schemas.microsoft.com/office/drawing/2014/main" id="{82B47942-5825-4F36-9240-6BEEBB68921E}"/>
              </a:ext>
            </a:extLst>
          </p:cNvPr>
          <p:cNvSpPr txBox="1"/>
          <p:nvPr/>
        </p:nvSpPr>
        <p:spPr>
          <a:xfrm>
            <a:off x="674561" y="1351349"/>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break</a:t>
            </a:r>
          </a:p>
        </p:txBody>
      </p:sp>
      <p:sp>
        <p:nvSpPr>
          <p:cNvPr id="6" name="TextBox 5">
            <a:extLst>
              <a:ext uri="{FF2B5EF4-FFF2-40B4-BE49-F238E27FC236}">
                <a16:creationId xmlns:a16="http://schemas.microsoft.com/office/drawing/2014/main" id="{F9EBF469-8556-4284-BA94-C1B14CA32297}"/>
              </a:ext>
            </a:extLst>
          </p:cNvPr>
          <p:cNvSpPr txBox="1"/>
          <p:nvPr/>
        </p:nvSpPr>
        <p:spPr>
          <a:xfrm>
            <a:off x="674561" y="1690816"/>
            <a:ext cx="43851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break statement to exit a loop. </a:t>
            </a:r>
          </a:p>
        </p:txBody>
      </p:sp>
      <p:pic>
        <p:nvPicPr>
          <p:cNvPr id="3" name="Picture 2">
            <a:extLst>
              <a:ext uri="{FF2B5EF4-FFF2-40B4-BE49-F238E27FC236}">
                <a16:creationId xmlns:a16="http://schemas.microsoft.com/office/drawing/2014/main" id="{477EA481-B027-4A7B-B8FE-B6D0E78B1432}"/>
              </a:ext>
            </a:extLst>
          </p:cNvPr>
          <p:cNvPicPr>
            <a:picLocks noChangeAspect="1"/>
          </p:cNvPicPr>
          <p:nvPr/>
        </p:nvPicPr>
        <p:blipFill>
          <a:blip r:embed="rId3"/>
          <a:stretch>
            <a:fillRect/>
          </a:stretch>
        </p:blipFill>
        <p:spPr>
          <a:xfrm>
            <a:off x="792480" y="2322101"/>
            <a:ext cx="4267200" cy="2219325"/>
          </a:xfrm>
          <a:prstGeom prst="rect">
            <a:avLst/>
          </a:prstGeom>
        </p:spPr>
      </p:pic>
      <p:sp>
        <p:nvSpPr>
          <p:cNvPr id="9" name="TextBox 8">
            <a:extLst>
              <a:ext uri="{FF2B5EF4-FFF2-40B4-BE49-F238E27FC236}">
                <a16:creationId xmlns:a16="http://schemas.microsoft.com/office/drawing/2014/main" id="{AD9B34DF-4D4A-445F-BBAB-87749193547D}"/>
              </a:ext>
            </a:extLst>
          </p:cNvPr>
          <p:cNvSpPr txBox="1"/>
          <p:nvPr/>
        </p:nvSpPr>
        <p:spPr>
          <a:xfrm>
            <a:off x="6004560" y="1351348"/>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continue</a:t>
            </a:r>
          </a:p>
        </p:txBody>
      </p:sp>
      <p:sp>
        <p:nvSpPr>
          <p:cNvPr id="10" name="TextBox 9">
            <a:extLst>
              <a:ext uri="{FF2B5EF4-FFF2-40B4-BE49-F238E27FC236}">
                <a16:creationId xmlns:a16="http://schemas.microsoft.com/office/drawing/2014/main" id="{DAB21E2C-D563-473C-9FB5-3D57B44E05CE}"/>
              </a:ext>
            </a:extLst>
          </p:cNvPr>
          <p:cNvSpPr txBox="1"/>
          <p:nvPr/>
        </p:nvSpPr>
        <p:spPr>
          <a:xfrm>
            <a:off x="6004560" y="1690816"/>
            <a:ext cx="58826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continue to skip current iteration and continue with the next one.</a:t>
            </a:r>
          </a:p>
        </p:txBody>
      </p:sp>
      <p:pic>
        <p:nvPicPr>
          <p:cNvPr id="8" name="Picture 7">
            <a:extLst>
              <a:ext uri="{FF2B5EF4-FFF2-40B4-BE49-F238E27FC236}">
                <a16:creationId xmlns:a16="http://schemas.microsoft.com/office/drawing/2014/main" id="{FBE16F01-DD38-46B5-A5FE-6EE55D648E1A}"/>
              </a:ext>
            </a:extLst>
          </p:cNvPr>
          <p:cNvPicPr>
            <a:picLocks noChangeAspect="1"/>
          </p:cNvPicPr>
          <p:nvPr/>
        </p:nvPicPr>
        <p:blipFill>
          <a:blip r:embed="rId4"/>
          <a:stretch>
            <a:fillRect/>
          </a:stretch>
        </p:blipFill>
        <p:spPr>
          <a:xfrm>
            <a:off x="6004562" y="2322100"/>
            <a:ext cx="4343400" cy="2790825"/>
          </a:xfrm>
          <a:prstGeom prst="rect">
            <a:avLst/>
          </a:prstGeom>
        </p:spPr>
      </p:pic>
    </p:spTree>
    <p:extLst>
      <p:ext uri="{BB962C8B-B14F-4D97-AF65-F5344CB8AC3E}">
        <p14:creationId xmlns:p14="http://schemas.microsoft.com/office/powerpoint/2010/main" val="13159788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2.14 Built-in Functions</a:t>
            </a:r>
          </a:p>
        </p:txBody>
      </p:sp>
      <p:pic>
        <p:nvPicPr>
          <p:cNvPr id="7" name="Picture 6">
            <a:extLst>
              <a:ext uri="{FF2B5EF4-FFF2-40B4-BE49-F238E27FC236}">
                <a16:creationId xmlns:a16="http://schemas.microsoft.com/office/drawing/2014/main" id="{7F81DC2C-2D94-4750-AB11-8122131E5E1E}"/>
              </a:ext>
            </a:extLst>
          </p:cNvPr>
          <p:cNvPicPr>
            <a:picLocks noChangeAspect="1"/>
          </p:cNvPicPr>
          <p:nvPr/>
        </p:nvPicPr>
        <p:blipFill>
          <a:blip r:embed="rId3"/>
          <a:stretch>
            <a:fillRect/>
          </a:stretch>
        </p:blipFill>
        <p:spPr>
          <a:xfrm>
            <a:off x="626747" y="1695450"/>
            <a:ext cx="11249025" cy="3467100"/>
          </a:xfrm>
          <a:prstGeom prst="rect">
            <a:avLst/>
          </a:prstGeom>
        </p:spPr>
      </p:pic>
      <p:sp>
        <p:nvSpPr>
          <p:cNvPr id="12" name="TextBox 11">
            <a:extLst>
              <a:ext uri="{FF2B5EF4-FFF2-40B4-BE49-F238E27FC236}">
                <a16:creationId xmlns:a16="http://schemas.microsoft.com/office/drawing/2014/main" id="{32E9D1F1-4756-4885-BB5F-08B3380F7EB7}"/>
              </a:ext>
            </a:extLst>
          </p:cNvPr>
          <p:cNvSpPr txBox="1"/>
          <p:nvPr/>
        </p:nvSpPr>
        <p:spPr>
          <a:xfrm>
            <a:off x="674561" y="1351349"/>
            <a:ext cx="495814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Some commonly used built-in functions</a:t>
            </a:r>
          </a:p>
        </p:txBody>
      </p:sp>
      <p:pic>
        <p:nvPicPr>
          <p:cNvPr id="13" name="Picture 12">
            <a:extLst>
              <a:ext uri="{FF2B5EF4-FFF2-40B4-BE49-F238E27FC236}">
                <a16:creationId xmlns:a16="http://schemas.microsoft.com/office/drawing/2014/main" id="{58D3EBEC-D076-47F1-A125-130744CA7CE2}"/>
              </a:ext>
            </a:extLst>
          </p:cNvPr>
          <p:cNvPicPr>
            <a:picLocks noChangeAspect="1"/>
          </p:cNvPicPr>
          <p:nvPr/>
        </p:nvPicPr>
        <p:blipFill>
          <a:blip r:embed="rId4"/>
          <a:stretch>
            <a:fillRect/>
          </a:stretch>
        </p:blipFill>
        <p:spPr>
          <a:xfrm>
            <a:off x="626747" y="5724558"/>
            <a:ext cx="2047875" cy="800100"/>
          </a:xfrm>
          <a:prstGeom prst="rect">
            <a:avLst/>
          </a:prstGeom>
        </p:spPr>
      </p:pic>
      <p:pic>
        <p:nvPicPr>
          <p:cNvPr id="15" name="Picture 14">
            <a:extLst>
              <a:ext uri="{FF2B5EF4-FFF2-40B4-BE49-F238E27FC236}">
                <a16:creationId xmlns:a16="http://schemas.microsoft.com/office/drawing/2014/main" id="{C84B7356-7218-40AD-B1C0-86CD0762B34A}"/>
              </a:ext>
            </a:extLst>
          </p:cNvPr>
          <p:cNvPicPr>
            <a:picLocks noChangeAspect="1"/>
          </p:cNvPicPr>
          <p:nvPr/>
        </p:nvPicPr>
        <p:blipFill>
          <a:blip r:embed="rId5"/>
          <a:stretch>
            <a:fillRect/>
          </a:stretch>
        </p:blipFill>
        <p:spPr>
          <a:xfrm>
            <a:off x="2894387" y="5686458"/>
            <a:ext cx="1990725" cy="838200"/>
          </a:xfrm>
          <a:prstGeom prst="rect">
            <a:avLst/>
          </a:prstGeom>
        </p:spPr>
      </p:pic>
      <p:pic>
        <p:nvPicPr>
          <p:cNvPr id="17" name="Picture 16">
            <a:extLst>
              <a:ext uri="{FF2B5EF4-FFF2-40B4-BE49-F238E27FC236}">
                <a16:creationId xmlns:a16="http://schemas.microsoft.com/office/drawing/2014/main" id="{170AE80D-D753-4D12-95C6-B716E1C47EEA}"/>
              </a:ext>
            </a:extLst>
          </p:cNvPr>
          <p:cNvPicPr>
            <a:picLocks noChangeAspect="1"/>
          </p:cNvPicPr>
          <p:nvPr/>
        </p:nvPicPr>
        <p:blipFill rotWithShape="1">
          <a:blip r:embed="rId6"/>
          <a:srcRect r="9914"/>
          <a:stretch/>
        </p:blipFill>
        <p:spPr>
          <a:xfrm>
            <a:off x="5104877" y="5724558"/>
            <a:ext cx="1990725" cy="800100"/>
          </a:xfrm>
          <a:prstGeom prst="rect">
            <a:avLst/>
          </a:prstGeom>
        </p:spPr>
      </p:pic>
      <p:pic>
        <p:nvPicPr>
          <p:cNvPr id="19" name="Picture 18">
            <a:extLst>
              <a:ext uri="{FF2B5EF4-FFF2-40B4-BE49-F238E27FC236}">
                <a16:creationId xmlns:a16="http://schemas.microsoft.com/office/drawing/2014/main" id="{1FA8B232-C20F-4B09-A096-C031318F2BDF}"/>
              </a:ext>
            </a:extLst>
          </p:cNvPr>
          <p:cNvPicPr>
            <a:picLocks noChangeAspect="1"/>
          </p:cNvPicPr>
          <p:nvPr/>
        </p:nvPicPr>
        <p:blipFill rotWithShape="1">
          <a:blip r:embed="rId7"/>
          <a:srcRect r="6828"/>
          <a:stretch/>
        </p:blipFill>
        <p:spPr>
          <a:xfrm>
            <a:off x="7315367" y="5715033"/>
            <a:ext cx="2209801" cy="781050"/>
          </a:xfrm>
          <a:prstGeom prst="rect">
            <a:avLst/>
          </a:prstGeom>
        </p:spPr>
      </p:pic>
      <p:pic>
        <p:nvPicPr>
          <p:cNvPr id="21" name="Picture 20">
            <a:extLst>
              <a:ext uri="{FF2B5EF4-FFF2-40B4-BE49-F238E27FC236}">
                <a16:creationId xmlns:a16="http://schemas.microsoft.com/office/drawing/2014/main" id="{27CA8D3E-CFA1-4F14-992D-A720C77552FA}"/>
              </a:ext>
            </a:extLst>
          </p:cNvPr>
          <p:cNvPicPr>
            <a:picLocks noChangeAspect="1"/>
          </p:cNvPicPr>
          <p:nvPr/>
        </p:nvPicPr>
        <p:blipFill>
          <a:blip r:embed="rId8"/>
          <a:stretch>
            <a:fillRect/>
          </a:stretch>
        </p:blipFill>
        <p:spPr>
          <a:xfrm>
            <a:off x="9744933" y="5724558"/>
            <a:ext cx="2296086" cy="835856"/>
          </a:xfrm>
          <a:prstGeom prst="rect">
            <a:avLst/>
          </a:prstGeom>
        </p:spPr>
      </p:pic>
      <p:sp>
        <p:nvSpPr>
          <p:cNvPr id="23" name="TextBox 22">
            <a:extLst>
              <a:ext uri="{FF2B5EF4-FFF2-40B4-BE49-F238E27FC236}">
                <a16:creationId xmlns:a16="http://schemas.microsoft.com/office/drawing/2014/main" id="{CB68AA8A-4910-46AE-8500-012AF3DF9B55}"/>
              </a:ext>
            </a:extLst>
          </p:cNvPr>
          <p:cNvSpPr txBox="1"/>
          <p:nvPr/>
        </p:nvSpPr>
        <p:spPr>
          <a:xfrm>
            <a:off x="674561" y="5352762"/>
            <a:ext cx="495814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Type conversion</a:t>
            </a:r>
          </a:p>
        </p:txBody>
      </p:sp>
    </p:spTree>
    <p:extLst>
      <p:ext uri="{BB962C8B-B14F-4D97-AF65-F5344CB8AC3E}">
        <p14:creationId xmlns:p14="http://schemas.microsoft.com/office/powerpoint/2010/main" val="263153892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2.15 Functions</a:t>
            </a:r>
          </a:p>
        </p:txBody>
      </p:sp>
      <p:sp>
        <p:nvSpPr>
          <p:cNvPr id="12" name="TextBox 11">
            <a:extLst>
              <a:ext uri="{FF2B5EF4-FFF2-40B4-BE49-F238E27FC236}">
                <a16:creationId xmlns:a16="http://schemas.microsoft.com/office/drawing/2014/main" id="{32E9D1F1-4756-4885-BB5F-08B3380F7EB7}"/>
              </a:ext>
            </a:extLst>
          </p:cNvPr>
          <p:cNvSpPr txBox="1"/>
          <p:nvPr/>
        </p:nvSpPr>
        <p:spPr>
          <a:xfrm>
            <a:off x="674560" y="1351349"/>
            <a:ext cx="1143209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Functions are reusable pieces of programs.</a:t>
            </a:r>
          </a:p>
          <a:p>
            <a:pPr marL="285750" indent="-285750">
              <a:buFont typeface="Arial" panose="020B0604020202020204" pitchFamily="34" charset="0"/>
              <a:buChar char="•"/>
            </a:pPr>
            <a:r>
              <a:rPr lang="en-US" b="0" i="0" dirty="0">
                <a:solidFill>
                  <a:srgbClr val="333333"/>
                </a:solidFill>
                <a:effectLst/>
                <a:latin typeface="Helvetica Neue"/>
              </a:rPr>
              <a:t>A function can take parameters, which are values you supply to the function so that the function can </a:t>
            </a:r>
            <a:r>
              <a:rPr lang="en-US" b="0" i="1" dirty="0">
                <a:solidFill>
                  <a:srgbClr val="333333"/>
                </a:solidFill>
                <a:effectLst/>
                <a:latin typeface="Helvetica Neue"/>
              </a:rPr>
              <a:t>do</a:t>
            </a:r>
            <a:r>
              <a:rPr lang="en-US" b="0" i="0" dirty="0">
                <a:solidFill>
                  <a:srgbClr val="333333"/>
                </a:solidFill>
                <a:effectLst/>
                <a:latin typeface="Helvetica Neue"/>
              </a:rPr>
              <a:t> something </a:t>
            </a:r>
            <a:r>
              <a:rPr lang="en-US" b="0" i="0" dirty="0" err="1">
                <a:solidFill>
                  <a:srgbClr val="333333"/>
                </a:solidFill>
                <a:effectLst/>
                <a:latin typeface="Helvetica Neue"/>
              </a:rPr>
              <a:t>utilising</a:t>
            </a:r>
            <a:r>
              <a:rPr lang="en-US" b="0" i="0" dirty="0">
                <a:solidFill>
                  <a:srgbClr val="333333"/>
                </a:solidFill>
                <a:effectLst/>
                <a:latin typeface="Helvetica Neue"/>
              </a:rPr>
              <a:t> those values. </a:t>
            </a:r>
            <a:endParaRPr lang="en-SG" b="1" dirty="0"/>
          </a:p>
        </p:txBody>
      </p:sp>
      <p:pic>
        <p:nvPicPr>
          <p:cNvPr id="3" name="Picture 2">
            <a:extLst>
              <a:ext uri="{FF2B5EF4-FFF2-40B4-BE49-F238E27FC236}">
                <a16:creationId xmlns:a16="http://schemas.microsoft.com/office/drawing/2014/main" id="{4DC27256-9AE5-4C4E-92E9-F2582EF10AA5}"/>
              </a:ext>
            </a:extLst>
          </p:cNvPr>
          <p:cNvPicPr>
            <a:picLocks noChangeAspect="1"/>
          </p:cNvPicPr>
          <p:nvPr/>
        </p:nvPicPr>
        <p:blipFill>
          <a:blip r:embed="rId3"/>
          <a:stretch>
            <a:fillRect/>
          </a:stretch>
        </p:blipFill>
        <p:spPr>
          <a:xfrm>
            <a:off x="674561" y="2242404"/>
            <a:ext cx="4695825" cy="2133600"/>
          </a:xfrm>
          <a:prstGeom prst="rect">
            <a:avLst/>
          </a:prstGeom>
        </p:spPr>
      </p:pic>
      <p:pic>
        <p:nvPicPr>
          <p:cNvPr id="6" name="Picture 5">
            <a:extLst>
              <a:ext uri="{FF2B5EF4-FFF2-40B4-BE49-F238E27FC236}">
                <a16:creationId xmlns:a16="http://schemas.microsoft.com/office/drawing/2014/main" id="{D176F4FC-4323-4059-B030-043221665426}"/>
              </a:ext>
            </a:extLst>
          </p:cNvPr>
          <p:cNvPicPr>
            <a:picLocks noChangeAspect="1"/>
          </p:cNvPicPr>
          <p:nvPr/>
        </p:nvPicPr>
        <p:blipFill>
          <a:blip r:embed="rId4"/>
          <a:stretch>
            <a:fillRect/>
          </a:stretch>
        </p:blipFill>
        <p:spPr>
          <a:xfrm>
            <a:off x="6219824" y="2085846"/>
            <a:ext cx="5162550" cy="3962400"/>
          </a:xfrm>
          <a:prstGeom prst="rect">
            <a:avLst/>
          </a:prstGeom>
        </p:spPr>
      </p:pic>
    </p:spTree>
    <p:extLst>
      <p:ext uri="{BB962C8B-B14F-4D97-AF65-F5344CB8AC3E}">
        <p14:creationId xmlns:p14="http://schemas.microsoft.com/office/powerpoint/2010/main" val="181525364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 Data structure</a:t>
            </a:r>
          </a:p>
        </p:txBody>
      </p:sp>
      <p:pic>
        <p:nvPicPr>
          <p:cNvPr id="33" name="Picture 32">
            <a:extLst>
              <a:ext uri="{FF2B5EF4-FFF2-40B4-BE49-F238E27FC236}">
                <a16:creationId xmlns:a16="http://schemas.microsoft.com/office/drawing/2014/main" id="{0B55AF9B-A043-48C0-A574-6255199B9D0D}"/>
              </a:ext>
            </a:extLst>
          </p:cNvPr>
          <p:cNvPicPr>
            <a:picLocks noChangeAspect="1"/>
          </p:cNvPicPr>
          <p:nvPr/>
        </p:nvPicPr>
        <p:blipFill>
          <a:blip r:embed="rId3"/>
          <a:stretch>
            <a:fillRect/>
          </a:stretch>
        </p:blipFill>
        <p:spPr>
          <a:xfrm>
            <a:off x="2540893" y="2064833"/>
            <a:ext cx="6822564" cy="4793167"/>
          </a:xfrm>
          <a:prstGeom prst="rect">
            <a:avLst/>
          </a:prstGeom>
        </p:spPr>
      </p:pic>
      <p:sp>
        <p:nvSpPr>
          <p:cNvPr id="37" name="TextBox 36">
            <a:extLst>
              <a:ext uri="{FF2B5EF4-FFF2-40B4-BE49-F238E27FC236}">
                <a16:creationId xmlns:a16="http://schemas.microsoft.com/office/drawing/2014/main" id="{8124D193-52D3-4A54-9B60-539B49E5F183}"/>
              </a:ext>
            </a:extLst>
          </p:cNvPr>
          <p:cNvSpPr txBox="1"/>
          <p:nvPr/>
        </p:nvSpPr>
        <p:spPr>
          <a:xfrm>
            <a:off x="413914" y="1335393"/>
            <a:ext cx="1190662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Data structures provide us with a specific and way of storing and organizing data such that they can be easily accessed and worked with efficiently.</a:t>
            </a:r>
            <a:endParaRPr lang="en-SG" dirty="0"/>
          </a:p>
        </p:txBody>
      </p:sp>
    </p:spTree>
    <p:extLst>
      <p:ext uri="{BB962C8B-B14F-4D97-AF65-F5344CB8AC3E}">
        <p14:creationId xmlns:p14="http://schemas.microsoft.com/office/powerpoint/2010/main" val="171189995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3.2 List</a:t>
            </a:r>
          </a:p>
        </p:txBody>
      </p:sp>
      <p:sp>
        <p:nvSpPr>
          <p:cNvPr id="7" name="TextBox 6">
            <a:extLst>
              <a:ext uri="{FF2B5EF4-FFF2-40B4-BE49-F238E27FC236}">
                <a16:creationId xmlns:a16="http://schemas.microsoft.com/office/drawing/2014/main" id="{638DEC04-6E28-4565-8FB1-FC2392697EA3}"/>
              </a:ext>
            </a:extLst>
          </p:cNvPr>
          <p:cNvSpPr txBox="1"/>
          <p:nvPr/>
        </p:nvSpPr>
        <p:spPr>
          <a:xfrm>
            <a:off x="626748" y="1250121"/>
            <a:ext cx="1119949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 list is a sequential collection of Python data values, where each value is identified by an index. </a:t>
            </a:r>
          </a:p>
          <a:p>
            <a:pPr marL="285750" indent="-285750">
              <a:buFont typeface="Arial" panose="020B0604020202020204" pitchFamily="34" charset="0"/>
              <a:buChar char="•"/>
            </a:pPr>
            <a:r>
              <a:rPr lang="en-US" dirty="0"/>
              <a:t>The values that make up a list are called its elements. </a:t>
            </a:r>
          </a:p>
          <a:p>
            <a:pPr marL="285750" indent="-285750">
              <a:buFont typeface="Arial" panose="020B0604020202020204" pitchFamily="34" charset="0"/>
              <a:buChar char="•"/>
            </a:pPr>
            <a:r>
              <a:rPr lang="en-US" dirty="0"/>
              <a:t>Lists are like strings, which are ordered collections of characters, except that the elements of a list can have any type and for any one list, the items can be of different types.</a:t>
            </a:r>
            <a:endParaRPr lang="en-SG" dirty="0"/>
          </a:p>
        </p:txBody>
      </p:sp>
      <p:pic>
        <p:nvPicPr>
          <p:cNvPr id="8" name="Picture 7">
            <a:extLst>
              <a:ext uri="{FF2B5EF4-FFF2-40B4-BE49-F238E27FC236}">
                <a16:creationId xmlns:a16="http://schemas.microsoft.com/office/drawing/2014/main" id="{FC243A35-C7EC-494A-9560-83485620CAC8}"/>
              </a:ext>
            </a:extLst>
          </p:cNvPr>
          <p:cNvPicPr>
            <a:picLocks noChangeAspect="1"/>
          </p:cNvPicPr>
          <p:nvPr/>
        </p:nvPicPr>
        <p:blipFill>
          <a:blip r:embed="rId2"/>
          <a:stretch>
            <a:fillRect/>
          </a:stretch>
        </p:blipFill>
        <p:spPr>
          <a:xfrm>
            <a:off x="654626" y="2609388"/>
            <a:ext cx="5753100" cy="2771775"/>
          </a:xfrm>
          <a:prstGeom prst="rect">
            <a:avLst/>
          </a:prstGeom>
        </p:spPr>
      </p:pic>
      <p:pic>
        <p:nvPicPr>
          <p:cNvPr id="10" name="Picture 9">
            <a:extLst>
              <a:ext uri="{FF2B5EF4-FFF2-40B4-BE49-F238E27FC236}">
                <a16:creationId xmlns:a16="http://schemas.microsoft.com/office/drawing/2014/main" id="{A91AB7E7-E19D-48BC-B186-CF2185940866}"/>
              </a:ext>
            </a:extLst>
          </p:cNvPr>
          <p:cNvPicPr>
            <a:picLocks noChangeAspect="1"/>
          </p:cNvPicPr>
          <p:nvPr/>
        </p:nvPicPr>
        <p:blipFill>
          <a:blip r:embed="rId3"/>
          <a:stretch>
            <a:fillRect/>
          </a:stretch>
        </p:blipFill>
        <p:spPr>
          <a:xfrm>
            <a:off x="7259002" y="2609388"/>
            <a:ext cx="3038475" cy="914400"/>
          </a:xfrm>
          <a:prstGeom prst="rect">
            <a:avLst/>
          </a:prstGeom>
        </p:spPr>
      </p:pic>
      <p:sp>
        <p:nvSpPr>
          <p:cNvPr id="13" name="TextBox 12">
            <a:extLst>
              <a:ext uri="{FF2B5EF4-FFF2-40B4-BE49-F238E27FC236}">
                <a16:creationId xmlns:a16="http://schemas.microsoft.com/office/drawing/2014/main" id="{70A8BF4D-713B-47FB-A662-31F4629592D4}"/>
              </a:ext>
            </a:extLst>
          </p:cNvPr>
          <p:cNvSpPr txBox="1"/>
          <p:nvPr/>
        </p:nvSpPr>
        <p:spPr>
          <a:xfrm>
            <a:off x="7259002" y="3513608"/>
            <a:ext cx="609600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variable vocabulary is a list. </a:t>
            </a:r>
          </a:p>
          <a:p>
            <a:r>
              <a:rPr lang="en-US" dirty="0"/>
              <a:t>You can get the number of items in it by using </a:t>
            </a:r>
            <a:r>
              <a:rPr lang="en-US" b="1" dirty="0" err="1"/>
              <a:t>len</a:t>
            </a:r>
            <a:r>
              <a:rPr lang="en-US" b="1" dirty="0"/>
              <a:t>()</a:t>
            </a:r>
            <a:endParaRPr lang="en-SG" b="1" dirty="0"/>
          </a:p>
        </p:txBody>
      </p:sp>
    </p:spTree>
    <p:extLst>
      <p:ext uri="{BB962C8B-B14F-4D97-AF65-F5344CB8AC3E}">
        <p14:creationId xmlns:p14="http://schemas.microsoft.com/office/powerpoint/2010/main" val="14976312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3.3 Access list element</a:t>
            </a:r>
          </a:p>
        </p:txBody>
      </p:sp>
      <p:pic>
        <p:nvPicPr>
          <p:cNvPr id="3" name="Picture 2">
            <a:extLst>
              <a:ext uri="{FF2B5EF4-FFF2-40B4-BE49-F238E27FC236}">
                <a16:creationId xmlns:a16="http://schemas.microsoft.com/office/drawing/2014/main" id="{1E310011-2EC9-4EAA-86E3-8236D6891849}"/>
              </a:ext>
            </a:extLst>
          </p:cNvPr>
          <p:cNvPicPr>
            <a:picLocks noChangeAspect="1"/>
          </p:cNvPicPr>
          <p:nvPr/>
        </p:nvPicPr>
        <p:blipFill>
          <a:blip r:embed="rId2"/>
          <a:stretch>
            <a:fillRect/>
          </a:stretch>
        </p:blipFill>
        <p:spPr>
          <a:xfrm>
            <a:off x="538360" y="2255114"/>
            <a:ext cx="7250532" cy="3962806"/>
          </a:xfrm>
          <a:prstGeom prst="rect">
            <a:avLst/>
          </a:prstGeom>
        </p:spPr>
      </p:pic>
      <p:sp>
        <p:nvSpPr>
          <p:cNvPr id="11" name="TextBox 10">
            <a:extLst>
              <a:ext uri="{FF2B5EF4-FFF2-40B4-BE49-F238E27FC236}">
                <a16:creationId xmlns:a16="http://schemas.microsoft.com/office/drawing/2014/main" id="{DD303B70-5BAD-4224-8345-38A30760AFBF}"/>
              </a:ext>
            </a:extLst>
          </p:cNvPr>
          <p:cNvSpPr txBox="1"/>
          <p:nvPr/>
        </p:nvSpPr>
        <p:spPr>
          <a:xfrm>
            <a:off x="626748" y="1250121"/>
            <a:ext cx="1119949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 list index starts from zero.</a:t>
            </a:r>
          </a:p>
          <a:p>
            <a:pPr marL="285750" indent="-285750">
              <a:buFont typeface="Arial" panose="020B0604020202020204" pitchFamily="34" charset="0"/>
              <a:buChar char="•"/>
            </a:pPr>
            <a:r>
              <a:rPr lang="en-US" dirty="0"/>
              <a:t>We can get the index number of the last element in a list by calculating </a:t>
            </a:r>
            <a:r>
              <a:rPr lang="en-US" dirty="0" err="1"/>
              <a:t>len</a:t>
            </a:r>
            <a:r>
              <a:rPr lang="en-US" dirty="0"/>
              <a:t>(list) - 1. or</a:t>
            </a:r>
          </a:p>
          <a:p>
            <a:pPr marL="285750" indent="-285750">
              <a:buFont typeface="Arial" panose="020B0604020202020204" pitchFamily="34" charset="0"/>
              <a:buChar char="•"/>
            </a:pPr>
            <a:r>
              <a:rPr lang="en-US" dirty="0"/>
              <a:t>we can use -1 to get the last index directly</a:t>
            </a:r>
            <a:endParaRPr lang="en-SG" dirty="0"/>
          </a:p>
        </p:txBody>
      </p:sp>
      <p:pic>
        <p:nvPicPr>
          <p:cNvPr id="6" name="Picture 5">
            <a:extLst>
              <a:ext uri="{FF2B5EF4-FFF2-40B4-BE49-F238E27FC236}">
                <a16:creationId xmlns:a16="http://schemas.microsoft.com/office/drawing/2014/main" id="{CBA7068E-BF39-4606-95A5-A3DEDE072B53}"/>
              </a:ext>
            </a:extLst>
          </p:cNvPr>
          <p:cNvPicPr>
            <a:picLocks noChangeAspect="1"/>
          </p:cNvPicPr>
          <p:nvPr/>
        </p:nvPicPr>
        <p:blipFill>
          <a:blip r:embed="rId3"/>
          <a:stretch>
            <a:fillRect/>
          </a:stretch>
        </p:blipFill>
        <p:spPr>
          <a:xfrm>
            <a:off x="8384476" y="2255114"/>
            <a:ext cx="3152775" cy="857250"/>
          </a:xfrm>
          <a:prstGeom prst="rect">
            <a:avLst/>
          </a:prstGeom>
        </p:spPr>
      </p:pic>
    </p:spTree>
    <p:extLst>
      <p:ext uri="{BB962C8B-B14F-4D97-AF65-F5344CB8AC3E}">
        <p14:creationId xmlns:p14="http://schemas.microsoft.com/office/powerpoint/2010/main" val="201683181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3.4 List slicing</a:t>
            </a:r>
          </a:p>
        </p:txBody>
      </p:sp>
      <p:sp>
        <p:nvSpPr>
          <p:cNvPr id="5" name="TextBox 4">
            <a:extLst>
              <a:ext uri="{FF2B5EF4-FFF2-40B4-BE49-F238E27FC236}">
                <a16:creationId xmlns:a16="http://schemas.microsoft.com/office/drawing/2014/main" id="{02E526FA-152A-46C8-91C8-C94BED3835CA}"/>
              </a:ext>
            </a:extLst>
          </p:cNvPr>
          <p:cNvSpPr txBox="1"/>
          <p:nvPr/>
        </p:nvSpPr>
        <p:spPr>
          <a:xfrm>
            <a:off x="626748" y="1327440"/>
            <a:ext cx="1023632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is a common operation to get a part of a list. For instance, to get the first 3 items in the following list. </a:t>
            </a:r>
            <a:endParaRPr lang="en-SG" dirty="0"/>
          </a:p>
        </p:txBody>
      </p:sp>
      <p:pic>
        <p:nvPicPr>
          <p:cNvPr id="6" name="Picture 5">
            <a:extLst>
              <a:ext uri="{FF2B5EF4-FFF2-40B4-BE49-F238E27FC236}">
                <a16:creationId xmlns:a16="http://schemas.microsoft.com/office/drawing/2014/main" id="{A4084FE6-6FF2-4329-943D-86C8E2FF1C03}"/>
              </a:ext>
            </a:extLst>
          </p:cNvPr>
          <p:cNvPicPr>
            <a:picLocks noChangeAspect="1"/>
          </p:cNvPicPr>
          <p:nvPr/>
        </p:nvPicPr>
        <p:blipFill>
          <a:blip r:embed="rId2"/>
          <a:stretch>
            <a:fillRect/>
          </a:stretch>
        </p:blipFill>
        <p:spPr>
          <a:xfrm>
            <a:off x="626749" y="1925672"/>
            <a:ext cx="5725284" cy="1174867"/>
          </a:xfrm>
          <a:prstGeom prst="rect">
            <a:avLst/>
          </a:prstGeom>
        </p:spPr>
      </p:pic>
      <p:pic>
        <p:nvPicPr>
          <p:cNvPr id="9" name="Picture 8">
            <a:extLst>
              <a:ext uri="{FF2B5EF4-FFF2-40B4-BE49-F238E27FC236}">
                <a16:creationId xmlns:a16="http://schemas.microsoft.com/office/drawing/2014/main" id="{92F8AFB6-9E16-4A2E-BA15-2C1088EDD393}"/>
              </a:ext>
            </a:extLst>
          </p:cNvPr>
          <p:cNvPicPr>
            <a:picLocks noChangeAspect="1"/>
          </p:cNvPicPr>
          <p:nvPr/>
        </p:nvPicPr>
        <p:blipFill>
          <a:blip r:embed="rId3"/>
          <a:stretch>
            <a:fillRect/>
          </a:stretch>
        </p:blipFill>
        <p:spPr>
          <a:xfrm>
            <a:off x="651133" y="3277150"/>
            <a:ext cx="5700900" cy="960624"/>
          </a:xfrm>
          <a:prstGeom prst="rect">
            <a:avLst/>
          </a:prstGeom>
        </p:spPr>
      </p:pic>
      <p:sp>
        <p:nvSpPr>
          <p:cNvPr id="8" name="TextBox 7">
            <a:extLst>
              <a:ext uri="{FF2B5EF4-FFF2-40B4-BE49-F238E27FC236}">
                <a16:creationId xmlns:a16="http://schemas.microsoft.com/office/drawing/2014/main" id="{606C0973-7AC5-4530-80E8-EA8F9E24D283}"/>
              </a:ext>
            </a:extLst>
          </p:cNvPr>
          <p:cNvSpPr txBox="1"/>
          <p:nvPr/>
        </p:nvSpPr>
        <p:spPr>
          <a:xfrm>
            <a:off x="6608064" y="1920356"/>
            <a:ext cx="558393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fruit[0:3] means getting the items from index 0 to index 3, but </a:t>
            </a:r>
            <a:r>
              <a:rPr lang="en-US" b="1" dirty="0"/>
              <a:t>3 is not included</a:t>
            </a:r>
            <a:r>
              <a:rPr lang="en-US" dirty="0"/>
              <a:t>. Thus, the result is equivalent to [ fruit[0], fruit[1], fruit[2] ]</a:t>
            </a:r>
            <a:endParaRPr lang="en-SG" dirty="0"/>
          </a:p>
        </p:txBody>
      </p:sp>
      <p:pic>
        <p:nvPicPr>
          <p:cNvPr id="14" name="Picture 13">
            <a:extLst>
              <a:ext uri="{FF2B5EF4-FFF2-40B4-BE49-F238E27FC236}">
                <a16:creationId xmlns:a16="http://schemas.microsoft.com/office/drawing/2014/main" id="{87165396-5640-4C6E-AC5E-3681840E550E}"/>
              </a:ext>
            </a:extLst>
          </p:cNvPr>
          <p:cNvPicPr>
            <a:picLocks noChangeAspect="1"/>
          </p:cNvPicPr>
          <p:nvPr/>
        </p:nvPicPr>
        <p:blipFill>
          <a:blip r:embed="rId4"/>
          <a:stretch>
            <a:fillRect/>
          </a:stretch>
        </p:blipFill>
        <p:spPr>
          <a:xfrm>
            <a:off x="651133" y="4651594"/>
            <a:ext cx="5700900" cy="809387"/>
          </a:xfrm>
          <a:prstGeom prst="rect">
            <a:avLst/>
          </a:prstGeom>
        </p:spPr>
      </p:pic>
      <p:sp>
        <p:nvSpPr>
          <p:cNvPr id="11" name="TextBox 10">
            <a:extLst>
              <a:ext uri="{FF2B5EF4-FFF2-40B4-BE49-F238E27FC236}">
                <a16:creationId xmlns:a16="http://schemas.microsoft.com/office/drawing/2014/main" id="{3EB30DDE-FF37-4036-BE53-000C980B44BD}"/>
              </a:ext>
            </a:extLst>
          </p:cNvPr>
          <p:cNvSpPr txBox="1"/>
          <p:nvPr/>
        </p:nvSpPr>
        <p:spPr>
          <a:xfrm>
            <a:off x="6608064" y="3417527"/>
            <a:ext cx="558393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We can omit the starting index if it is 0.</a:t>
            </a:r>
            <a:endParaRPr lang="en-SG" dirty="0"/>
          </a:p>
        </p:txBody>
      </p:sp>
      <p:pic>
        <p:nvPicPr>
          <p:cNvPr id="20" name="Picture 19">
            <a:extLst>
              <a:ext uri="{FF2B5EF4-FFF2-40B4-BE49-F238E27FC236}">
                <a16:creationId xmlns:a16="http://schemas.microsoft.com/office/drawing/2014/main" id="{876DA75D-D090-43D7-BE30-A2237947BFF1}"/>
              </a:ext>
            </a:extLst>
          </p:cNvPr>
          <p:cNvPicPr>
            <a:picLocks noChangeAspect="1"/>
          </p:cNvPicPr>
          <p:nvPr/>
        </p:nvPicPr>
        <p:blipFill>
          <a:blip r:embed="rId5"/>
          <a:stretch>
            <a:fillRect/>
          </a:stretch>
        </p:blipFill>
        <p:spPr>
          <a:xfrm>
            <a:off x="626748" y="5734050"/>
            <a:ext cx="4803652" cy="1023161"/>
          </a:xfrm>
          <a:prstGeom prst="rect">
            <a:avLst/>
          </a:prstGeom>
        </p:spPr>
      </p:pic>
      <p:sp>
        <p:nvSpPr>
          <p:cNvPr id="16" name="TextBox 15">
            <a:extLst>
              <a:ext uri="{FF2B5EF4-FFF2-40B4-BE49-F238E27FC236}">
                <a16:creationId xmlns:a16="http://schemas.microsoft.com/office/drawing/2014/main" id="{5ED5DE82-4247-426F-9024-91FEB0BCC43A}"/>
              </a:ext>
            </a:extLst>
          </p:cNvPr>
          <p:cNvSpPr txBox="1"/>
          <p:nvPr/>
        </p:nvSpPr>
        <p:spPr>
          <a:xfrm>
            <a:off x="6608064" y="4483811"/>
            <a:ext cx="5583935"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Since fruit[-2] represent the second last item, we can apply the same idea in slicing.</a:t>
            </a:r>
            <a:endParaRPr lang="en-SG" dirty="0"/>
          </a:p>
        </p:txBody>
      </p:sp>
      <p:sp>
        <p:nvSpPr>
          <p:cNvPr id="19" name="TextBox 18">
            <a:extLst>
              <a:ext uri="{FF2B5EF4-FFF2-40B4-BE49-F238E27FC236}">
                <a16:creationId xmlns:a16="http://schemas.microsoft.com/office/drawing/2014/main" id="{FE336132-8AFB-4CCE-9F57-28C403E52945}"/>
              </a:ext>
            </a:extLst>
          </p:cNvPr>
          <p:cNvSpPr txBox="1"/>
          <p:nvPr/>
        </p:nvSpPr>
        <p:spPr>
          <a:xfrm>
            <a:off x="6608064" y="5734050"/>
            <a:ext cx="5839968"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If the ending index is not included, slicing will get until the end of the list. Remember that -1 index represents the last item.</a:t>
            </a:r>
          </a:p>
          <a:p>
            <a:pPr marL="342900" indent="-342900">
              <a:buAutoNum type="arabicPeriod"/>
            </a:pPr>
            <a:r>
              <a:rPr lang="en-US" dirty="0"/>
              <a:t>If there is a number after two colons :, it represents steps.</a:t>
            </a:r>
            <a:endParaRPr lang="en-SG" dirty="0"/>
          </a:p>
        </p:txBody>
      </p:sp>
    </p:spTree>
    <p:extLst>
      <p:ext uri="{BB962C8B-B14F-4D97-AF65-F5344CB8AC3E}">
        <p14:creationId xmlns:p14="http://schemas.microsoft.com/office/powerpoint/2010/main" val="241096345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3.5 List method</a:t>
            </a:r>
          </a:p>
        </p:txBody>
      </p:sp>
      <p:sp>
        <p:nvSpPr>
          <p:cNvPr id="8" name="TextBox 7">
            <a:extLst>
              <a:ext uri="{FF2B5EF4-FFF2-40B4-BE49-F238E27FC236}">
                <a16:creationId xmlns:a16="http://schemas.microsoft.com/office/drawing/2014/main" id="{AC59D82E-7D41-4617-BAD0-25C6896692D6}"/>
              </a:ext>
            </a:extLst>
          </p:cNvPr>
          <p:cNvSpPr txBox="1"/>
          <p:nvPr/>
        </p:nvSpPr>
        <p:spPr>
          <a:xfrm>
            <a:off x="626748" y="1414790"/>
            <a:ext cx="82661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list is a mutable sequence, which means you can add items to it, or remove items from it</a:t>
            </a:r>
            <a:endParaRPr lang="en-SG" dirty="0"/>
          </a:p>
        </p:txBody>
      </p:sp>
      <p:sp>
        <p:nvSpPr>
          <p:cNvPr id="10" name="TextBox 9">
            <a:extLst>
              <a:ext uri="{FF2B5EF4-FFF2-40B4-BE49-F238E27FC236}">
                <a16:creationId xmlns:a16="http://schemas.microsoft.com/office/drawing/2014/main" id="{AC9FCBEA-B59E-42FB-87D7-530454487F34}"/>
              </a:ext>
            </a:extLst>
          </p:cNvPr>
          <p:cNvSpPr txBox="1"/>
          <p:nvPr/>
        </p:nvSpPr>
        <p:spPr>
          <a:xfrm>
            <a:off x="273180" y="2109516"/>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append(): </a:t>
            </a:r>
            <a:r>
              <a:rPr lang="en-US" b="0" i="0" dirty="0">
                <a:solidFill>
                  <a:srgbClr val="000000"/>
                </a:solidFill>
                <a:effectLst/>
                <a:latin typeface="Helvetica Neue"/>
              </a:rPr>
              <a:t>To add one more item to the end of the list</a:t>
            </a:r>
            <a:endParaRPr lang="en-SG" b="1" dirty="0"/>
          </a:p>
        </p:txBody>
      </p:sp>
      <p:pic>
        <p:nvPicPr>
          <p:cNvPr id="9" name="Picture 8">
            <a:extLst>
              <a:ext uri="{FF2B5EF4-FFF2-40B4-BE49-F238E27FC236}">
                <a16:creationId xmlns:a16="http://schemas.microsoft.com/office/drawing/2014/main" id="{C3C5EDF9-E145-4C71-B2C4-4CA4637C3D2B}"/>
              </a:ext>
            </a:extLst>
          </p:cNvPr>
          <p:cNvPicPr>
            <a:picLocks noChangeAspect="1"/>
          </p:cNvPicPr>
          <p:nvPr/>
        </p:nvPicPr>
        <p:blipFill>
          <a:blip r:embed="rId3"/>
          <a:stretch>
            <a:fillRect/>
          </a:stretch>
        </p:blipFill>
        <p:spPr>
          <a:xfrm>
            <a:off x="273180" y="2529459"/>
            <a:ext cx="4984814" cy="989352"/>
          </a:xfrm>
          <a:prstGeom prst="rect">
            <a:avLst/>
          </a:prstGeom>
        </p:spPr>
      </p:pic>
      <p:sp>
        <p:nvSpPr>
          <p:cNvPr id="13" name="TextBox 12">
            <a:extLst>
              <a:ext uri="{FF2B5EF4-FFF2-40B4-BE49-F238E27FC236}">
                <a16:creationId xmlns:a16="http://schemas.microsoft.com/office/drawing/2014/main" id="{6DF44769-AFCD-4918-894A-D5F9419CBE35}"/>
              </a:ext>
            </a:extLst>
          </p:cNvPr>
          <p:cNvSpPr txBox="1"/>
          <p:nvPr/>
        </p:nvSpPr>
        <p:spPr>
          <a:xfrm>
            <a:off x="5487543" y="2137175"/>
            <a:ext cx="104851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extend()</a:t>
            </a:r>
          </a:p>
        </p:txBody>
      </p:sp>
      <p:pic>
        <p:nvPicPr>
          <p:cNvPr id="14" name="Picture 13">
            <a:extLst>
              <a:ext uri="{FF2B5EF4-FFF2-40B4-BE49-F238E27FC236}">
                <a16:creationId xmlns:a16="http://schemas.microsoft.com/office/drawing/2014/main" id="{D318E13E-4BCF-4114-BE6B-87C8194C7998}"/>
              </a:ext>
            </a:extLst>
          </p:cNvPr>
          <p:cNvPicPr>
            <a:picLocks noChangeAspect="1"/>
          </p:cNvPicPr>
          <p:nvPr/>
        </p:nvPicPr>
        <p:blipFill>
          <a:blip r:embed="rId4"/>
          <a:stretch>
            <a:fillRect/>
          </a:stretch>
        </p:blipFill>
        <p:spPr>
          <a:xfrm>
            <a:off x="5487543" y="2529459"/>
            <a:ext cx="6494669" cy="786765"/>
          </a:xfrm>
          <a:prstGeom prst="rect">
            <a:avLst/>
          </a:prstGeom>
        </p:spPr>
      </p:pic>
      <p:pic>
        <p:nvPicPr>
          <p:cNvPr id="16" name="Picture 15">
            <a:extLst>
              <a:ext uri="{FF2B5EF4-FFF2-40B4-BE49-F238E27FC236}">
                <a16:creationId xmlns:a16="http://schemas.microsoft.com/office/drawing/2014/main" id="{83B51278-4C24-410D-9876-55C8634AF53E}"/>
              </a:ext>
            </a:extLst>
          </p:cNvPr>
          <p:cNvPicPr>
            <a:picLocks noChangeAspect="1"/>
          </p:cNvPicPr>
          <p:nvPr/>
        </p:nvPicPr>
        <p:blipFill>
          <a:blip r:embed="rId5"/>
          <a:stretch>
            <a:fillRect/>
          </a:stretch>
        </p:blipFill>
        <p:spPr>
          <a:xfrm>
            <a:off x="5487543" y="3429000"/>
            <a:ext cx="6494669" cy="718588"/>
          </a:xfrm>
          <a:prstGeom prst="rect">
            <a:avLst/>
          </a:prstGeom>
        </p:spPr>
      </p:pic>
      <p:sp>
        <p:nvSpPr>
          <p:cNvPr id="18" name="TextBox 17">
            <a:extLst>
              <a:ext uri="{FF2B5EF4-FFF2-40B4-BE49-F238E27FC236}">
                <a16:creationId xmlns:a16="http://schemas.microsoft.com/office/drawing/2014/main" id="{0F6AE0E9-FA5B-4259-B7F4-3420FCEF9EB8}"/>
              </a:ext>
            </a:extLst>
          </p:cNvPr>
          <p:cNvSpPr txBox="1"/>
          <p:nvPr/>
        </p:nvSpPr>
        <p:spPr>
          <a:xfrm>
            <a:off x="273180" y="447200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insert(): </a:t>
            </a:r>
            <a:r>
              <a:rPr lang="en-US" b="0" i="0" dirty="0">
                <a:solidFill>
                  <a:srgbClr val="000000"/>
                </a:solidFill>
                <a:effectLst/>
                <a:latin typeface="Helvetica Neue"/>
              </a:rPr>
              <a:t>Insert an item to a specific position in the list</a:t>
            </a:r>
            <a:endParaRPr lang="en-SG" b="1" dirty="0"/>
          </a:p>
        </p:txBody>
      </p:sp>
      <p:pic>
        <p:nvPicPr>
          <p:cNvPr id="20" name="Picture 19">
            <a:extLst>
              <a:ext uri="{FF2B5EF4-FFF2-40B4-BE49-F238E27FC236}">
                <a16:creationId xmlns:a16="http://schemas.microsoft.com/office/drawing/2014/main" id="{508E0CB2-8045-4171-BA74-E9DFF2EB8541}"/>
              </a:ext>
            </a:extLst>
          </p:cNvPr>
          <p:cNvPicPr>
            <a:picLocks noChangeAspect="1"/>
          </p:cNvPicPr>
          <p:nvPr/>
        </p:nvPicPr>
        <p:blipFill>
          <a:blip r:embed="rId6"/>
          <a:stretch>
            <a:fillRect/>
          </a:stretch>
        </p:blipFill>
        <p:spPr>
          <a:xfrm>
            <a:off x="273180" y="4813355"/>
            <a:ext cx="4984814" cy="964554"/>
          </a:xfrm>
          <a:prstGeom prst="rect">
            <a:avLst/>
          </a:prstGeom>
        </p:spPr>
      </p:pic>
      <p:sp>
        <p:nvSpPr>
          <p:cNvPr id="22" name="TextBox 21">
            <a:extLst>
              <a:ext uri="{FF2B5EF4-FFF2-40B4-BE49-F238E27FC236}">
                <a16:creationId xmlns:a16="http://schemas.microsoft.com/office/drawing/2014/main" id="{E04FFA0D-BBDD-4A9B-82E3-92F09E3E2483}"/>
              </a:ext>
            </a:extLst>
          </p:cNvPr>
          <p:cNvSpPr txBox="1"/>
          <p:nvPr/>
        </p:nvSpPr>
        <p:spPr>
          <a:xfrm>
            <a:off x="5487542" y="4472006"/>
            <a:ext cx="259575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pop(): </a:t>
            </a:r>
            <a:r>
              <a:rPr lang="en-SG" b="0" i="0" dirty="0">
                <a:solidFill>
                  <a:srgbClr val="000000"/>
                </a:solidFill>
                <a:effectLst/>
                <a:latin typeface="Helvetica Neue"/>
              </a:rPr>
              <a:t>Remove the last item</a:t>
            </a:r>
            <a:endParaRPr lang="en-SG" b="1" dirty="0"/>
          </a:p>
        </p:txBody>
      </p:sp>
      <p:pic>
        <p:nvPicPr>
          <p:cNvPr id="23" name="Picture 22">
            <a:extLst>
              <a:ext uri="{FF2B5EF4-FFF2-40B4-BE49-F238E27FC236}">
                <a16:creationId xmlns:a16="http://schemas.microsoft.com/office/drawing/2014/main" id="{5550D185-67C4-42D9-ABAC-5DE178612920}"/>
              </a:ext>
            </a:extLst>
          </p:cNvPr>
          <p:cNvPicPr>
            <a:picLocks noChangeAspect="1"/>
          </p:cNvPicPr>
          <p:nvPr/>
        </p:nvPicPr>
        <p:blipFill>
          <a:blip r:embed="rId7"/>
          <a:stretch>
            <a:fillRect/>
          </a:stretch>
        </p:blipFill>
        <p:spPr>
          <a:xfrm>
            <a:off x="5487542" y="4813355"/>
            <a:ext cx="5095114" cy="1142829"/>
          </a:xfrm>
          <a:prstGeom prst="rect">
            <a:avLst/>
          </a:prstGeom>
        </p:spPr>
      </p:pic>
    </p:spTree>
    <p:extLst>
      <p:ext uri="{BB962C8B-B14F-4D97-AF65-F5344CB8AC3E}">
        <p14:creationId xmlns:p14="http://schemas.microsoft.com/office/powerpoint/2010/main" val="389037026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3.6 List &amp; loops</a:t>
            </a:r>
          </a:p>
        </p:txBody>
      </p:sp>
      <p:sp>
        <p:nvSpPr>
          <p:cNvPr id="5" name="TextBox 4">
            <a:extLst>
              <a:ext uri="{FF2B5EF4-FFF2-40B4-BE49-F238E27FC236}">
                <a16:creationId xmlns:a16="http://schemas.microsoft.com/office/drawing/2014/main" id="{8375B242-39A6-464D-9E3F-A0CE66F95927}"/>
              </a:ext>
            </a:extLst>
          </p:cNvPr>
          <p:cNvSpPr txBox="1"/>
          <p:nvPr/>
        </p:nvSpPr>
        <p:spPr>
          <a:xfrm>
            <a:off x="538359" y="148267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Traverse the list using iteration by item</a:t>
            </a:r>
            <a:endParaRPr lang="en-SG" b="1" dirty="0"/>
          </a:p>
        </p:txBody>
      </p:sp>
      <p:pic>
        <p:nvPicPr>
          <p:cNvPr id="6" name="Picture 5">
            <a:extLst>
              <a:ext uri="{FF2B5EF4-FFF2-40B4-BE49-F238E27FC236}">
                <a16:creationId xmlns:a16="http://schemas.microsoft.com/office/drawing/2014/main" id="{D7B8C63E-5602-499B-B230-33660D7DC820}"/>
              </a:ext>
            </a:extLst>
          </p:cNvPr>
          <p:cNvPicPr>
            <a:picLocks noChangeAspect="1"/>
          </p:cNvPicPr>
          <p:nvPr/>
        </p:nvPicPr>
        <p:blipFill>
          <a:blip r:embed="rId3"/>
          <a:stretch>
            <a:fillRect/>
          </a:stretch>
        </p:blipFill>
        <p:spPr>
          <a:xfrm>
            <a:off x="647700" y="1963864"/>
            <a:ext cx="4558074" cy="1553889"/>
          </a:xfrm>
          <a:prstGeom prst="rect">
            <a:avLst/>
          </a:prstGeom>
        </p:spPr>
      </p:pic>
      <p:sp>
        <p:nvSpPr>
          <p:cNvPr id="8" name="TextBox 7">
            <a:extLst>
              <a:ext uri="{FF2B5EF4-FFF2-40B4-BE49-F238E27FC236}">
                <a16:creationId xmlns:a16="http://schemas.microsoft.com/office/drawing/2014/main" id="{632F44B8-E77B-4359-B937-D0DD63DDA436}"/>
              </a:ext>
            </a:extLst>
          </p:cNvPr>
          <p:cNvSpPr txBox="1"/>
          <p:nvPr/>
        </p:nvSpPr>
        <p:spPr>
          <a:xfrm>
            <a:off x="6436236" y="1485341"/>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Traverse the list using iteration by index</a:t>
            </a:r>
            <a:endParaRPr lang="en-SG" b="1" dirty="0"/>
          </a:p>
        </p:txBody>
      </p:sp>
      <p:pic>
        <p:nvPicPr>
          <p:cNvPr id="9" name="Picture 8">
            <a:extLst>
              <a:ext uri="{FF2B5EF4-FFF2-40B4-BE49-F238E27FC236}">
                <a16:creationId xmlns:a16="http://schemas.microsoft.com/office/drawing/2014/main" id="{A98DE893-A804-4D3C-A2B5-3C718AC73987}"/>
              </a:ext>
            </a:extLst>
          </p:cNvPr>
          <p:cNvPicPr>
            <a:picLocks noChangeAspect="1"/>
          </p:cNvPicPr>
          <p:nvPr/>
        </p:nvPicPr>
        <p:blipFill>
          <a:blip r:embed="rId4"/>
          <a:stretch>
            <a:fillRect/>
          </a:stretch>
        </p:blipFill>
        <p:spPr>
          <a:xfrm>
            <a:off x="6522721" y="1963864"/>
            <a:ext cx="4803648" cy="1553889"/>
          </a:xfrm>
          <a:prstGeom prst="rect">
            <a:avLst/>
          </a:prstGeom>
        </p:spPr>
      </p:pic>
      <p:pic>
        <p:nvPicPr>
          <p:cNvPr id="11" name="Picture 10">
            <a:extLst>
              <a:ext uri="{FF2B5EF4-FFF2-40B4-BE49-F238E27FC236}">
                <a16:creationId xmlns:a16="http://schemas.microsoft.com/office/drawing/2014/main" id="{5DD23CA1-0C91-4026-9943-32D0C92B7CD8}"/>
              </a:ext>
            </a:extLst>
          </p:cNvPr>
          <p:cNvPicPr>
            <a:picLocks noChangeAspect="1"/>
          </p:cNvPicPr>
          <p:nvPr/>
        </p:nvPicPr>
        <p:blipFill>
          <a:blip r:embed="rId5"/>
          <a:stretch>
            <a:fillRect/>
          </a:stretch>
        </p:blipFill>
        <p:spPr>
          <a:xfrm>
            <a:off x="647700" y="4821456"/>
            <a:ext cx="3709722" cy="2036544"/>
          </a:xfrm>
          <a:prstGeom prst="rect">
            <a:avLst/>
          </a:prstGeom>
        </p:spPr>
      </p:pic>
      <p:sp>
        <p:nvSpPr>
          <p:cNvPr id="14" name="TextBox 13">
            <a:extLst>
              <a:ext uri="{FF2B5EF4-FFF2-40B4-BE49-F238E27FC236}">
                <a16:creationId xmlns:a16="http://schemas.microsoft.com/office/drawing/2014/main" id="{2A7D5F3A-4CB6-42C3-B9D8-B45EFC81CB86}"/>
              </a:ext>
            </a:extLst>
          </p:cNvPr>
          <p:cNvSpPr txBox="1"/>
          <p:nvPr/>
        </p:nvSpPr>
        <p:spPr>
          <a:xfrm>
            <a:off x="476136" y="4372557"/>
            <a:ext cx="58027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following code squares the numbers from 1 to 5</a:t>
            </a:r>
            <a:endParaRPr lang="en-SG" dirty="0"/>
          </a:p>
        </p:txBody>
      </p:sp>
      <p:pic>
        <p:nvPicPr>
          <p:cNvPr id="15" name="Picture 14">
            <a:extLst>
              <a:ext uri="{FF2B5EF4-FFF2-40B4-BE49-F238E27FC236}">
                <a16:creationId xmlns:a16="http://schemas.microsoft.com/office/drawing/2014/main" id="{1E298DD2-8F25-4C6B-8EB6-B1DA1FC3139B}"/>
              </a:ext>
            </a:extLst>
          </p:cNvPr>
          <p:cNvPicPr>
            <a:picLocks noChangeAspect="1"/>
          </p:cNvPicPr>
          <p:nvPr/>
        </p:nvPicPr>
        <p:blipFill>
          <a:blip r:embed="rId6"/>
          <a:stretch>
            <a:fillRect/>
          </a:stretch>
        </p:blipFill>
        <p:spPr>
          <a:xfrm>
            <a:off x="6522721" y="4783176"/>
            <a:ext cx="4292541" cy="1542902"/>
          </a:xfrm>
          <a:prstGeom prst="rect">
            <a:avLst/>
          </a:prstGeom>
        </p:spPr>
      </p:pic>
      <p:sp>
        <p:nvSpPr>
          <p:cNvPr id="17" name="TextBox 16">
            <a:extLst>
              <a:ext uri="{FF2B5EF4-FFF2-40B4-BE49-F238E27FC236}">
                <a16:creationId xmlns:a16="http://schemas.microsoft.com/office/drawing/2014/main" id="{329CE7CB-E77F-4AEC-8A7F-0B3D3EB92CDA}"/>
              </a:ext>
            </a:extLst>
          </p:cNvPr>
          <p:cNvSpPr txBox="1"/>
          <p:nvPr/>
        </p:nvSpPr>
        <p:spPr>
          <a:xfrm>
            <a:off x="6436236" y="4372557"/>
            <a:ext cx="55543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following code gets the maximum value from a list of integers.</a:t>
            </a:r>
            <a:endParaRPr lang="en-SG" dirty="0"/>
          </a:p>
        </p:txBody>
      </p:sp>
      <p:sp>
        <p:nvSpPr>
          <p:cNvPr id="19" name="TextBox 18">
            <a:extLst>
              <a:ext uri="{FF2B5EF4-FFF2-40B4-BE49-F238E27FC236}">
                <a16:creationId xmlns:a16="http://schemas.microsoft.com/office/drawing/2014/main" id="{EE02ED34-FD23-4AA1-8890-002C99D45D15}"/>
              </a:ext>
            </a:extLst>
          </p:cNvPr>
          <p:cNvSpPr txBox="1"/>
          <p:nvPr/>
        </p:nvSpPr>
        <p:spPr>
          <a:xfrm>
            <a:off x="476137" y="3779111"/>
            <a:ext cx="890016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Since lists are mutable, it is often desirable to traverse a list, modifying each of its elements as you go. </a:t>
            </a:r>
          </a:p>
        </p:txBody>
      </p:sp>
    </p:spTree>
    <p:extLst>
      <p:ext uri="{BB962C8B-B14F-4D97-AF65-F5344CB8AC3E}">
        <p14:creationId xmlns:p14="http://schemas.microsoft.com/office/powerpoint/2010/main" val="230973743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EFC7AB8-A1C0-4DAF-84FC-4175130476A9}"/>
              </a:ext>
            </a:extLst>
          </p:cNvPr>
          <p:cNvPicPr>
            <a:picLocks noChangeAspect="1"/>
          </p:cNvPicPr>
          <p:nvPr/>
        </p:nvPicPr>
        <p:blipFill>
          <a:blip r:embed="rId3"/>
          <a:stretch>
            <a:fillRect/>
          </a:stretch>
        </p:blipFill>
        <p:spPr>
          <a:xfrm>
            <a:off x="626748" y="3730353"/>
            <a:ext cx="4429125" cy="2914650"/>
          </a:xfrm>
          <a:prstGeom prst="rect">
            <a:avLst/>
          </a:prstGeom>
        </p:spPr>
      </p:pic>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3.7 Generate a List</a:t>
            </a:r>
          </a:p>
        </p:txBody>
      </p:sp>
      <p:pic>
        <p:nvPicPr>
          <p:cNvPr id="3" name="Picture 2">
            <a:extLst>
              <a:ext uri="{FF2B5EF4-FFF2-40B4-BE49-F238E27FC236}">
                <a16:creationId xmlns:a16="http://schemas.microsoft.com/office/drawing/2014/main" id="{EFAC5302-FBA2-4F75-B4AF-145F2DE10B14}"/>
              </a:ext>
            </a:extLst>
          </p:cNvPr>
          <p:cNvPicPr>
            <a:picLocks noChangeAspect="1"/>
          </p:cNvPicPr>
          <p:nvPr/>
        </p:nvPicPr>
        <p:blipFill>
          <a:blip r:embed="rId4"/>
          <a:stretch>
            <a:fillRect/>
          </a:stretch>
        </p:blipFill>
        <p:spPr>
          <a:xfrm>
            <a:off x="626748" y="1761241"/>
            <a:ext cx="5815013" cy="1409700"/>
          </a:xfrm>
          <a:prstGeom prst="rect">
            <a:avLst/>
          </a:prstGeom>
        </p:spPr>
      </p:pic>
      <p:sp>
        <p:nvSpPr>
          <p:cNvPr id="16" name="TextBox 15">
            <a:extLst>
              <a:ext uri="{FF2B5EF4-FFF2-40B4-BE49-F238E27FC236}">
                <a16:creationId xmlns:a16="http://schemas.microsoft.com/office/drawing/2014/main" id="{5266D5FD-2EA4-4013-90DD-6C26DAD90899}"/>
              </a:ext>
            </a:extLst>
          </p:cNvPr>
          <p:cNvSpPr txBox="1"/>
          <p:nvPr/>
        </p:nvSpPr>
        <p:spPr>
          <a:xfrm>
            <a:off x="538359" y="1240652"/>
            <a:ext cx="960872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Whenever you need to write a function that creates and returns a list, the pattern is usually:</a:t>
            </a:r>
            <a:endParaRPr lang="en-SG" dirty="0"/>
          </a:p>
        </p:txBody>
      </p:sp>
      <p:cxnSp>
        <p:nvCxnSpPr>
          <p:cNvPr id="20" name="Straight Arrow Connector 19">
            <a:extLst>
              <a:ext uri="{FF2B5EF4-FFF2-40B4-BE49-F238E27FC236}">
                <a16:creationId xmlns:a16="http://schemas.microsoft.com/office/drawing/2014/main" id="{CCBA98C8-3188-4CD7-9654-90D39AAFCEDF}"/>
              </a:ext>
            </a:extLst>
          </p:cNvPr>
          <p:cNvCxnSpPr>
            <a:cxnSpLocks/>
          </p:cNvCxnSpPr>
          <p:nvPr/>
        </p:nvCxnSpPr>
        <p:spPr>
          <a:xfrm>
            <a:off x="3837977" y="4142238"/>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1" name="Text Box 884">
            <a:extLst>
              <a:ext uri="{FF2B5EF4-FFF2-40B4-BE49-F238E27FC236}">
                <a16:creationId xmlns:a16="http://schemas.microsoft.com/office/drawing/2014/main" id="{F891263F-8CB5-472F-9E2A-A21C275B299B}"/>
              </a:ext>
            </a:extLst>
          </p:cNvPr>
          <p:cNvSpPr txBox="1">
            <a:spLocks noChangeArrowheads="1"/>
          </p:cNvSpPr>
          <p:nvPr/>
        </p:nvSpPr>
        <p:spPr bwMode="auto">
          <a:xfrm>
            <a:off x="6847463" y="4056040"/>
            <a:ext cx="3600000" cy="172396"/>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Initialize the result variable to be an empty list</a:t>
            </a:r>
            <a:endParaRPr lang="en-US" sz="1000" dirty="0">
              <a:effectLst/>
              <a:latin typeface="Carlito"/>
              <a:ea typeface="Carlito"/>
              <a:cs typeface="Carlito"/>
            </a:endParaRPr>
          </a:p>
        </p:txBody>
      </p:sp>
      <p:sp>
        <p:nvSpPr>
          <p:cNvPr id="24" name="Text Box 884">
            <a:extLst>
              <a:ext uri="{FF2B5EF4-FFF2-40B4-BE49-F238E27FC236}">
                <a16:creationId xmlns:a16="http://schemas.microsoft.com/office/drawing/2014/main" id="{D859B578-D76A-4A08-8A9F-494CEA34E12D}"/>
              </a:ext>
            </a:extLst>
          </p:cNvPr>
          <p:cNvSpPr txBox="1">
            <a:spLocks noChangeArrowheads="1"/>
          </p:cNvSpPr>
          <p:nvPr/>
        </p:nvSpPr>
        <p:spPr bwMode="auto">
          <a:xfrm>
            <a:off x="6847463" y="4672492"/>
            <a:ext cx="3600000" cy="172397"/>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Append it to the result</a:t>
            </a:r>
            <a:endParaRPr lang="en-US" sz="1000" dirty="0">
              <a:effectLst/>
              <a:latin typeface="Carlito"/>
              <a:ea typeface="Carlito"/>
              <a:cs typeface="Carlito"/>
            </a:endParaRPr>
          </a:p>
        </p:txBody>
      </p:sp>
      <p:cxnSp>
        <p:nvCxnSpPr>
          <p:cNvPr id="25" name="Straight Arrow Connector 24">
            <a:extLst>
              <a:ext uri="{FF2B5EF4-FFF2-40B4-BE49-F238E27FC236}">
                <a16:creationId xmlns:a16="http://schemas.microsoft.com/office/drawing/2014/main" id="{61B1047F-085D-40EA-9483-F8557A174D8E}"/>
              </a:ext>
            </a:extLst>
          </p:cNvPr>
          <p:cNvCxnSpPr>
            <a:cxnSpLocks/>
          </p:cNvCxnSpPr>
          <p:nvPr/>
        </p:nvCxnSpPr>
        <p:spPr>
          <a:xfrm>
            <a:off x="3837977" y="4737396"/>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90183131-5FB2-4008-958F-45B443EB1BBB}"/>
              </a:ext>
            </a:extLst>
          </p:cNvPr>
          <p:cNvCxnSpPr>
            <a:cxnSpLocks/>
          </p:cNvCxnSpPr>
          <p:nvPr/>
        </p:nvCxnSpPr>
        <p:spPr>
          <a:xfrm>
            <a:off x="3837977" y="4331214"/>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8" name="Text Box 884">
            <a:extLst>
              <a:ext uri="{FF2B5EF4-FFF2-40B4-BE49-F238E27FC236}">
                <a16:creationId xmlns:a16="http://schemas.microsoft.com/office/drawing/2014/main" id="{1401D7F3-6A33-4D4C-9EFA-FED64EF6C38F}"/>
              </a:ext>
            </a:extLst>
          </p:cNvPr>
          <p:cNvSpPr txBox="1">
            <a:spLocks noChangeArrowheads="1"/>
          </p:cNvSpPr>
          <p:nvPr/>
        </p:nvSpPr>
        <p:spPr bwMode="auto">
          <a:xfrm>
            <a:off x="6847463" y="4245015"/>
            <a:ext cx="3600000" cy="172397"/>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Loop</a:t>
            </a:r>
            <a:endParaRPr lang="en-US" sz="1000" dirty="0">
              <a:effectLst/>
              <a:latin typeface="Carlito"/>
              <a:ea typeface="Carlito"/>
              <a:cs typeface="Carlito"/>
            </a:endParaRPr>
          </a:p>
        </p:txBody>
      </p:sp>
    </p:spTree>
    <p:extLst>
      <p:ext uri="{BB962C8B-B14F-4D97-AF65-F5344CB8AC3E}">
        <p14:creationId xmlns:p14="http://schemas.microsoft.com/office/powerpoint/2010/main" val="296075559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1.2 Install Python on Windows</a:t>
            </a:r>
          </a:p>
        </p:txBody>
      </p:sp>
      <p:sp>
        <p:nvSpPr>
          <p:cNvPr id="30" name="TextBox 29">
            <a:extLst>
              <a:ext uri="{FF2B5EF4-FFF2-40B4-BE49-F238E27FC236}">
                <a16:creationId xmlns:a16="http://schemas.microsoft.com/office/drawing/2014/main" id="{80FDEC2F-5F8E-40BC-AF41-65E35C90FBDD}"/>
              </a:ext>
            </a:extLst>
          </p:cNvPr>
          <p:cNvSpPr txBox="1"/>
          <p:nvPr/>
        </p:nvSpPr>
        <p:spPr>
          <a:xfrm>
            <a:off x="538359" y="1566735"/>
            <a:ext cx="11182586"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Windows</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Download Python installer from website (</a:t>
            </a:r>
            <a:r>
              <a:rPr kumimoji="0" lang="en-US" sz="1400" b="0" i="0" u="none" strike="noStrike" cap="none" spc="0" normalizeH="0" baseline="0" dirty="0">
                <a:ln>
                  <a:noFill/>
                </a:ln>
                <a:solidFill>
                  <a:srgbClr val="000000"/>
                </a:solidFill>
                <a:effectLst/>
                <a:uFillTx/>
                <a:latin typeface="+mj-lt"/>
                <a:ea typeface="+mj-ea"/>
                <a:cs typeface="+mj-cs"/>
                <a:sym typeface="Arial"/>
                <a:hlinkClick r:id="rId2"/>
              </a:rPr>
              <a:t>https://www.python.org/downloads/windows/</a:t>
            </a:r>
            <a:r>
              <a:rPr kumimoji="0" lang="en-US" sz="1400" b="0" i="0" u="none" strike="noStrike" cap="none" spc="0" normalizeH="0" baseline="0" dirty="0">
                <a:ln>
                  <a:noFill/>
                </a:ln>
                <a:solidFill>
                  <a:srgbClr val="000000"/>
                </a:solidFill>
                <a:effectLst/>
                <a:uFillTx/>
                <a:latin typeface="+mj-lt"/>
                <a:ea typeface="+mj-ea"/>
                <a:cs typeface="+mj-cs"/>
                <a:sym typeface="Arial"/>
              </a:rPr>
              <a:t> ) based on your Windows version (32-bit or 64-bit).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Run the downloaded installer program, remember to select Add Python 3.x to PATH before clicking Install Now</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
        <p:nvSpPr>
          <p:cNvPr id="33" name="TextBox 32">
            <a:extLst>
              <a:ext uri="{FF2B5EF4-FFF2-40B4-BE49-F238E27FC236}">
                <a16:creationId xmlns:a16="http://schemas.microsoft.com/office/drawing/2014/main" id="{7DF217C2-6B2F-4064-932B-919164FF33EE}"/>
              </a:ext>
            </a:extLst>
          </p:cNvPr>
          <p:cNvSpPr txBox="1"/>
          <p:nvPr/>
        </p:nvSpPr>
        <p:spPr>
          <a:xfrm>
            <a:off x="464592" y="4552604"/>
            <a:ext cx="1134884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To run Python3 REPL (interactive program, REPL stands for Read-Evaluate-Print-Loop), type python in Command Prompt.</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pic>
        <p:nvPicPr>
          <p:cNvPr id="4" name="Picture 3">
            <a:extLst>
              <a:ext uri="{FF2B5EF4-FFF2-40B4-BE49-F238E27FC236}">
                <a16:creationId xmlns:a16="http://schemas.microsoft.com/office/drawing/2014/main" id="{B9932A9C-9F7B-4CF2-8732-0D33C4E0A022}"/>
              </a:ext>
            </a:extLst>
          </p:cNvPr>
          <p:cNvPicPr>
            <a:picLocks noChangeAspect="1"/>
          </p:cNvPicPr>
          <p:nvPr/>
        </p:nvPicPr>
        <p:blipFill>
          <a:blip r:embed="rId3"/>
          <a:stretch>
            <a:fillRect/>
          </a:stretch>
        </p:blipFill>
        <p:spPr>
          <a:xfrm>
            <a:off x="507755" y="4937275"/>
            <a:ext cx="9732263" cy="807200"/>
          </a:xfrm>
          <a:prstGeom prst="rect">
            <a:avLst/>
          </a:prstGeom>
        </p:spPr>
      </p:pic>
      <p:sp>
        <p:nvSpPr>
          <p:cNvPr id="36" name="TextBox 35">
            <a:extLst>
              <a:ext uri="{FF2B5EF4-FFF2-40B4-BE49-F238E27FC236}">
                <a16:creationId xmlns:a16="http://schemas.microsoft.com/office/drawing/2014/main" id="{66B4D0D5-B24F-4241-93E3-604B5BBF2F1B}"/>
              </a:ext>
            </a:extLst>
          </p:cNvPr>
          <p:cNvSpPr txBox="1"/>
          <p:nvPr/>
        </p:nvSpPr>
        <p:spPr>
          <a:xfrm>
            <a:off x="476136" y="5984048"/>
            <a:ext cx="976388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Windows</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If you see error message 'python' is not recognized as an internal or external command,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then </a:t>
            </a:r>
            <a:r>
              <a:rPr kumimoji="0" lang="en-US" sz="1400" i="0" u="none" strike="noStrike" cap="none" spc="0" normalizeH="0" baseline="0" dirty="0">
                <a:ln>
                  <a:noFill/>
                </a:ln>
                <a:solidFill>
                  <a:srgbClr val="000000"/>
                </a:solidFill>
                <a:effectLst/>
                <a:uFillTx/>
                <a:latin typeface="+mj-lt"/>
                <a:ea typeface="+mj-ea"/>
                <a:cs typeface="+mj-cs"/>
                <a:sym typeface="Arial"/>
              </a:rPr>
              <a:t>add the path</a:t>
            </a:r>
            <a:r>
              <a:rPr kumimoji="0" lang="en-US" sz="1400" b="0" i="0" u="none" strike="noStrike" cap="none" spc="0" normalizeH="0" baseline="0" dirty="0">
                <a:ln>
                  <a:noFill/>
                </a:ln>
                <a:solidFill>
                  <a:srgbClr val="000000"/>
                </a:solidFill>
                <a:effectLst/>
                <a:uFillTx/>
                <a:latin typeface="+mj-lt"/>
                <a:ea typeface="+mj-ea"/>
                <a:cs typeface="+mj-cs"/>
                <a:sym typeface="Arial"/>
              </a:rPr>
              <a:t> to python.exe to </a:t>
            </a:r>
            <a:r>
              <a:rPr kumimoji="0" lang="en-US" sz="1400" i="0" u="none" strike="noStrike" cap="none" spc="0" normalizeH="0" baseline="0" dirty="0">
                <a:ln>
                  <a:noFill/>
                </a:ln>
                <a:solidFill>
                  <a:srgbClr val="000000"/>
                </a:solidFill>
                <a:effectLst/>
                <a:uFillTx/>
                <a:latin typeface="+mj-lt"/>
                <a:ea typeface="+mj-ea"/>
                <a:cs typeface="+mj-cs"/>
                <a:sym typeface="Arial"/>
              </a:rPr>
              <a:t>environment variables</a:t>
            </a:r>
            <a:endParaRPr kumimoji="0" lang="en-SG" sz="1400" i="0" u="none" strike="noStrike" cap="none" spc="0" normalizeH="0" baseline="0" dirty="0">
              <a:ln>
                <a:noFill/>
              </a:ln>
              <a:solidFill>
                <a:srgbClr val="000000"/>
              </a:solidFill>
              <a:effectLst/>
              <a:uFillTx/>
              <a:latin typeface="+mj-lt"/>
              <a:ea typeface="+mj-ea"/>
              <a:cs typeface="+mj-cs"/>
              <a:sym typeface="Arial"/>
            </a:endParaRPr>
          </a:p>
        </p:txBody>
      </p:sp>
      <p:pic>
        <p:nvPicPr>
          <p:cNvPr id="15" name="Picture 14">
            <a:extLst>
              <a:ext uri="{FF2B5EF4-FFF2-40B4-BE49-F238E27FC236}">
                <a16:creationId xmlns:a16="http://schemas.microsoft.com/office/drawing/2014/main" id="{D66AFFAF-57E6-4589-8FB3-B418AEBE1CBD}"/>
              </a:ext>
            </a:extLst>
          </p:cNvPr>
          <p:cNvPicPr>
            <a:picLocks noChangeAspect="1"/>
          </p:cNvPicPr>
          <p:nvPr/>
        </p:nvPicPr>
        <p:blipFill>
          <a:blip r:embed="rId4"/>
          <a:stretch>
            <a:fillRect/>
          </a:stretch>
        </p:blipFill>
        <p:spPr>
          <a:xfrm>
            <a:off x="569977" y="2320915"/>
            <a:ext cx="4743698" cy="2035249"/>
          </a:xfrm>
          <a:prstGeom prst="rect">
            <a:avLst/>
          </a:prstGeom>
        </p:spPr>
      </p:pic>
      <p:pic>
        <p:nvPicPr>
          <p:cNvPr id="18" name="Picture 17">
            <a:extLst>
              <a:ext uri="{FF2B5EF4-FFF2-40B4-BE49-F238E27FC236}">
                <a16:creationId xmlns:a16="http://schemas.microsoft.com/office/drawing/2014/main" id="{C7DEBA2C-A6CD-4624-885A-A66118C74EA3}"/>
              </a:ext>
            </a:extLst>
          </p:cNvPr>
          <p:cNvPicPr>
            <a:picLocks noChangeAspect="1"/>
          </p:cNvPicPr>
          <p:nvPr/>
        </p:nvPicPr>
        <p:blipFill rotWithShape="1">
          <a:blip r:embed="rId5"/>
          <a:srcRect t="1037"/>
          <a:stretch/>
        </p:blipFill>
        <p:spPr>
          <a:xfrm>
            <a:off x="5532881" y="2303524"/>
            <a:ext cx="4951269" cy="2249080"/>
          </a:xfrm>
          <a:prstGeom prst="rect">
            <a:avLst/>
          </a:prstGeom>
        </p:spPr>
      </p:pic>
    </p:spTree>
    <p:extLst>
      <p:ext uri="{BB962C8B-B14F-4D97-AF65-F5344CB8AC3E}">
        <p14:creationId xmlns:p14="http://schemas.microsoft.com/office/powerpoint/2010/main" val="123942668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2952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3.8 Generate a List – Code challenge </a:t>
            </a:r>
          </a:p>
        </p:txBody>
      </p:sp>
      <p:sp>
        <p:nvSpPr>
          <p:cNvPr id="14" name="TextBox 13">
            <a:extLst>
              <a:ext uri="{FF2B5EF4-FFF2-40B4-BE49-F238E27FC236}">
                <a16:creationId xmlns:a16="http://schemas.microsoft.com/office/drawing/2014/main" id="{88CD087A-A3B9-4B1A-9505-FC7085BD84B0}"/>
              </a:ext>
            </a:extLst>
          </p:cNvPr>
          <p:cNvSpPr txBox="1"/>
          <p:nvPr/>
        </p:nvSpPr>
        <p:spPr>
          <a:xfrm>
            <a:off x="626747" y="1646438"/>
            <a:ext cx="10755627"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generate the first 100 prime numbers. The input is the number of prime numbers, the output is a list of prime numbers. </a:t>
            </a:r>
          </a:p>
        </p:txBody>
      </p:sp>
    </p:spTree>
    <p:extLst>
      <p:ext uri="{BB962C8B-B14F-4D97-AF65-F5344CB8AC3E}">
        <p14:creationId xmlns:p14="http://schemas.microsoft.com/office/powerpoint/2010/main" val="33705275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3.9 tuple</a:t>
            </a:r>
          </a:p>
        </p:txBody>
      </p:sp>
      <p:sp>
        <p:nvSpPr>
          <p:cNvPr id="5" name="TextBox 4">
            <a:extLst>
              <a:ext uri="{FF2B5EF4-FFF2-40B4-BE49-F238E27FC236}">
                <a16:creationId xmlns:a16="http://schemas.microsoft.com/office/drawing/2014/main" id="{2EDEC2C2-E708-474A-A4FE-39A53ADB1CE5}"/>
              </a:ext>
            </a:extLst>
          </p:cNvPr>
          <p:cNvSpPr txBox="1"/>
          <p:nvPr/>
        </p:nvSpPr>
        <p:spPr>
          <a:xfrm>
            <a:off x="626748" y="1195334"/>
            <a:ext cx="1096784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tuple is very similar to list except that tuple is </a:t>
            </a:r>
            <a:r>
              <a:rPr lang="en-US" b="1" dirty="0"/>
              <a:t>immutable</a:t>
            </a:r>
            <a:r>
              <a:rPr lang="en-US" dirty="0"/>
              <a:t>, which means you </a:t>
            </a:r>
            <a:r>
              <a:rPr lang="en-US" b="1" dirty="0"/>
              <a:t>cannot modify </a:t>
            </a:r>
            <a:r>
              <a:rPr lang="en-US" dirty="0"/>
              <a:t>a tuple.</a:t>
            </a:r>
          </a:p>
          <a:p>
            <a:r>
              <a:rPr lang="en-US" dirty="0"/>
              <a:t>Instead of using square brackets [] as in a list, we use parentheses () to represent tuples.</a:t>
            </a:r>
            <a:endParaRPr lang="en-SG" dirty="0"/>
          </a:p>
        </p:txBody>
      </p:sp>
      <p:pic>
        <p:nvPicPr>
          <p:cNvPr id="8" name="Picture 7">
            <a:extLst>
              <a:ext uri="{FF2B5EF4-FFF2-40B4-BE49-F238E27FC236}">
                <a16:creationId xmlns:a16="http://schemas.microsoft.com/office/drawing/2014/main" id="{8076ABB0-0562-4443-848A-80BDE035ABA2}"/>
              </a:ext>
            </a:extLst>
          </p:cNvPr>
          <p:cNvPicPr>
            <a:picLocks noChangeAspect="1"/>
          </p:cNvPicPr>
          <p:nvPr/>
        </p:nvPicPr>
        <p:blipFill>
          <a:blip r:embed="rId2"/>
          <a:stretch>
            <a:fillRect/>
          </a:stretch>
        </p:blipFill>
        <p:spPr>
          <a:xfrm>
            <a:off x="626748" y="1777271"/>
            <a:ext cx="4029075" cy="485775"/>
          </a:xfrm>
          <a:prstGeom prst="rect">
            <a:avLst/>
          </a:prstGeom>
        </p:spPr>
      </p:pic>
      <p:pic>
        <p:nvPicPr>
          <p:cNvPr id="10" name="Picture 9">
            <a:extLst>
              <a:ext uri="{FF2B5EF4-FFF2-40B4-BE49-F238E27FC236}">
                <a16:creationId xmlns:a16="http://schemas.microsoft.com/office/drawing/2014/main" id="{FD5818A9-3201-463D-9508-65AEA48AAF6E}"/>
              </a:ext>
            </a:extLst>
          </p:cNvPr>
          <p:cNvPicPr>
            <a:picLocks noChangeAspect="1"/>
          </p:cNvPicPr>
          <p:nvPr/>
        </p:nvPicPr>
        <p:blipFill>
          <a:blip r:embed="rId3"/>
          <a:stretch>
            <a:fillRect/>
          </a:stretch>
        </p:blipFill>
        <p:spPr>
          <a:xfrm>
            <a:off x="626748" y="3111942"/>
            <a:ext cx="2057400" cy="781050"/>
          </a:xfrm>
          <a:prstGeom prst="rect">
            <a:avLst/>
          </a:prstGeom>
        </p:spPr>
      </p:pic>
      <p:pic>
        <p:nvPicPr>
          <p:cNvPr id="12" name="Picture 11">
            <a:extLst>
              <a:ext uri="{FF2B5EF4-FFF2-40B4-BE49-F238E27FC236}">
                <a16:creationId xmlns:a16="http://schemas.microsoft.com/office/drawing/2014/main" id="{D463EDF1-C172-4C08-BD52-B423303005B8}"/>
              </a:ext>
            </a:extLst>
          </p:cNvPr>
          <p:cNvPicPr>
            <a:picLocks noChangeAspect="1"/>
          </p:cNvPicPr>
          <p:nvPr/>
        </p:nvPicPr>
        <p:blipFill>
          <a:blip r:embed="rId4"/>
          <a:stretch>
            <a:fillRect/>
          </a:stretch>
        </p:blipFill>
        <p:spPr>
          <a:xfrm>
            <a:off x="4745545" y="3111942"/>
            <a:ext cx="2155127" cy="715357"/>
          </a:xfrm>
          <a:prstGeom prst="rect">
            <a:avLst/>
          </a:prstGeom>
        </p:spPr>
      </p:pic>
      <p:sp>
        <p:nvSpPr>
          <p:cNvPr id="15" name="TextBox 14">
            <a:extLst>
              <a:ext uri="{FF2B5EF4-FFF2-40B4-BE49-F238E27FC236}">
                <a16:creationId xmlns:a16="http://schemas.microsoft.com/office/drawing/2014/main" id="{6A4BF90C-296B-4B46-BD47-6F9215A887AC}"/>
              </a:ext>
            </a:extLst>
          </p:cNvPr>
          <p:cNvSpPr txBox="1"/>
          <p:nvPr/>
        </p:nvSpPr>
        <p:spPr>
          <a:xfrm>
            <a:off x="626748" y="2499308"/>
            <a:ext cx="1024851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Once a tuple is initialized, elements cannot be changed, thus methods like append() or insert() are not applicable to tuples. </a:t>
            </a:r>
          </a:p>
          <a:p>
            <a:r>
              <a:rPr lang="en-US" dirty="0"/>
              <a:t>But you can do indexing, slicing on tuples just like lists.</a:t>
            </a:r>
            <a:endParaRPr lang="en-SG" dirty="0"/>
          </a:p>
        </p:txBody>
      </p:sp>
      <p:pic>
        <p:nvPicPr>
          <p:cNvPr id="16" name="Picture 15">
            <a:extLst>
              <a:ext uri="{FF2B5EF4-FFF2-40B4-BE49-F238E27FC236}">
                <a16:creationId xmlns:a16="http://schemas.microsoft.com/office/drawing/2014/main" id="{32A39BB3-0960-4D51-AD2E-5EF6A43F8AE5}"/>
              </a:ext>
            </a:extLst>
          </p:cNvPr>
          <p:cNvPicPr>
            <a:picLocks noChangeAspect="1"/>
          </p:cNvPicPr>
          <p:nvPr/>
        </p:nvPicPr>
        <p:blipFill>
          <a:blip r:embed="rId5"/>
          <a:stretch>
            <a:fillRect/>
          </a:stretch>
        </p:blipFill>
        <p:spPr>
          <a:xfrm>
            <a:off x="736476" y="5171339"/>
            <a:ext cx="4900152" cy="1389075"/>
          </a:xfrm>
          <a:prstGeom prst="rect">
            <a:avLst/>
          </a:prstGeom>
        </p:spPr>
      </p:pic>
      <p:sp>
        <p:nvSpPr>
          <p:cNvPr id="19" name="TextBox 18">
            <a:extLst>
              <a:ext uri="{FF2B5EF4-FFF2-40B4-BE49-F238E27FC236}">
                <a16:creationId xmlns:a16="http://schemas.microsoft.com/office/drawing/2014/main" id="{6EEE58F0-8745-41B8-B5F1-47F03FF6DC28}"/>
              </a:ext>
            </a:extLst>
          </p:cNvPr>
          <p:cNvSpPr txBox="1"/>
          <p:nvPr/>
        </p:nvSpPr>
        <p:spPr>
          <a:xfrm>
            <a:off x="626748" y="4063324"/>
            <a:ext cx="11408665"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Functions can return tuples as return values. This can be very useful. </a:t>
            </a:r>
          </a:p>
          <a:p>
            <a:r>
              <a:rPr lang="en-US" dirty="0"/>
              <a:t>We often want to know some batsman’s highest and lowest score, or we want to find the mean and the standard deviation, or we want to know the year, the month, and the day.</a:t>
            </a:r>
          </a:p>
          <a:p>
            <a:r>
              <a:rPr lang="en-US" dirty="0"/>
              <a:t>In each case, a function (which can only return a single value), can create a single tuple holding multiple elements.</a:t>
            </a:r>
            <a:endParaRPr lang="en-SG" dirty="0"/>
          </a:p>
        </p:txBody>
      </p:sp>
    </p:spTree>
    <p:extLst>
      <p:ext uri="{BB962C8B-B14F-4D97-AF65-F5344CB8AC3E}">
        <p14:creationId xmlns:p14="http://schemas.microsoft.com/office/powerpoint/2010/main" val="428101116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3.10 Dictionary</a:t>
            </a:r>
          </a:p>
        </p:txBody>
      </p:sp>
      <p:sp>
        <p:nvSpPr>
          <p:cNvPr id="5" name="TextBox 4">
            <a:extLst>
              <a:ext uri="{FF2B5EF4-FFF2-40B4-BE49-F238E27FC236}">
                <a16:creationId xmlns:a16="http://schemas.microsoft.com/office/drawing/2014/main" id="{46DF92DD-8968-46DE-AAC2-7D18831988C1}"/>
              </a:ext>
            </a:extLst>
          </p:cNvPr>
          <p:cNvSpPr txBox="1"/>
          <p:nvPr/>
        </p:nvSpPr>
        <p:spPr>
          <a:xfrm>
            <a:off x="626748" y="1370035"/>
            <a:ext cx="96511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Dictionaries are Python’s built-in mapping type. A map is an </a:t>
            </a:r>
            <a:r>
              <a:rPr lang="en-US" b="1" dirty="0"/>
              <a:t>unordered</a:t>
            </a:r>
            <a:r>
              <a:rPr lang="en-US" dirty="0"/>
              <a:t>, associative collection. The association, or mapping, is from a </a:t>
            </a:r>
            <a:r>
              <a:rPr lang="en-US" b="1" dirty="0"/>
              <a:t>key</a:t>
            </a:r>
            <a:r>
              <a:rPr lang="en-US" dirty="0"/>
              <a:t>, which can be any </a:t>
            </a:r>
            <a:r>
              <a:rPr lang="en-US" b="1" dirty="0"/>
              <a:t>immutable</a:t>
            </a:r>
            <a:r>
              <a:rPr lang="en-US" dirty="0"/>
              <a:t> type, to a </a:t>
            </a:r>
            <a:r>
              <a:rPr lang="en-US" b="1" dirty="0"/>
              <a:t>value</a:t>
            </a:r>
            <a:r>
              <a:rPr lang="en-US" dirty="0"/>
              <a:t>, which can be </a:t>
            </a:r>
            <a:r>
              <a:rPr lang="en-US" b="1" dirty="0"/>
              <a:t>any Python data object</a:t>
            </a:r>
            <a:r>
              <a:rPr lang="en-US" dirty="0"/>
              <a:t>.</a:t>
            </a:r>
            <a:endParaRPr lang="en-SG" dirty="0"/>
          </a:p>
        </p:txBody>
      </p:sp>
      <p:sp>
        <p:nvSpPr>
          <p:cNvPr id="7" name="TextBox 6">
            <a:extLst>
              <a:ext uri="{FF2B5EF4-FFF2-40B4-BE49-F238E27FC236}">
                <a16:creationId xmlns:a16="http://schemas.microsoft.com/office/drawing/2014/main" id="{273229BF-AEA3-43B6-8A1D-FAD738A572EF}"/>
              </a:ext>
            </a:extLst>
          </p:cNvPr>
          <p:cNvSpPr txBox="1"/>
          <p:nvPr/>
        </p:nvSpPr>
        <p:spPr>
          <a:xfrm>
            <a:off x="626748" y="1941981"/>
            <a:ext cx="998029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Dictionary is </a:t>
            </a:r>
            <a:r>
              <a:rPr lang="en-US" b="1" dirty="0"/>
              <a:t>mutable.</a:t>
            </a:r>
          </a:p>
          <a:p>
            <a:r>
              <a:rPr lang="en-US" dirty="0"/>
              <a:t>The dictionary is denoted </a:t>
            </a:r>
            <a:r>
              <a:rPr lang="en-US" b="1" dirty="0"/>
              <a:t>{key: value,…}. </a:t>
            </a:r>
            <a:r>
              <a:rPr lang="en-US" dirty="0"/>
              <a:t>Empty dictionary can be denoted {}</a:t>
            </a:r>
            <a:endParaRPr lang="en-SG" b="1" dirty="0"/>
          </a:p>
        </p:txBody>
      </p:sp>
      <p:pic>
        <p:nvPicPr>
          <p:cNvPr id="8" name="Picture 7">
            <a:extLst>
              <a:ext uri="{FF2B5EF4-FFF2-40B4-BE49-F238E27FC236}">
                <a16:creationId xmlns:a16="http://schemas.microsoft.com/office/drawing/2014/main" id="{75938855-28DA-4A57-9DC8-1A71BEB2DAA6}"/>
              </a:ext>
            </a:extLst>
          </p:cNvPr>
          <p:cNvPicPr>
            <a:picLocks noChangeAspect="1"/>
          </p:cNvPicPr>
          <p:nvPr/>
        </p:nvPicPr>
        <p:blipFill>
          <a:blip r:embed="rId2"/>
          <a:stretch>
            <a:fillRect/>
          </a:stretch>
        </p:blipFill>
        <p:spPr>
          <a:xfrm>
            <a:off x="732858" y="3321017"/>
            <a:ext cx="2743200" cy="2352675"/>
          </a:xfrm>
          <a:prstGeom prst="rect">
            <a:avLst/>
          </a:prstGeom>
        </p:spPr>
      </p:pic>
      <p:pic>
        <p:nvPicPr>
          <p:cNvPr id="12" name="Picture 11">
            <a:extLst>
              <a:ext uri="{FF2B5EF4-FFF2-40B4-BE49-F238E27FC236}">
                <a16:creationId xmlns:a16="http://schemas.microsoft.com/office/drawing/2014/main" id="{014B1394-2B9F-4800-9C23-03509B48FEAD}"/>
              </a:ext>
            </a:extLst>
          </p:cNvPr>
          <p:cNvPicPr>
            <a:picLocks noChangeAspect="1"/>
          </p:cNvPicPr>
          <p:nvPr/>
        </p:nvPicPr>
        <p:blipFill>
          <a:blip r:embed="rId3"/>
          <a:stretch>
            <a:fillRect/>
          </a:stretch>
        </p:blipFill>
        <p:spPr>
          <a:xfrm>
            <a:off x="4499518" y="3351255"/>
            <a:ext cx="2743200" cy="2136710"/>
          </a:xfrm>
          <a:prstGeom prst="rect">
            <a:avLst/>
          </a:prstGeom>
        </p:spPr>
      </p:pic>
      <p:sp>
        <p:nvSpPr>
          <p:cNvPr id="15" name="TextBox 14">
            <a:extLst>
              <a:ext uri="{FF2B5EF4-FFF2-40B4-BE49-F238E27FC236}">
                <a16:creationId xmlns:a16="http://schemas.microsoft.com/office/drawing/2014/main" id="{0B0F2BED-947C-49F9-A7CE-D324021B9514}"/>
              </a:ext>
            </a:extLst>
          </p:cNvPr>
          <p:cNvSpPr txBox="1"/>
          <p:nvPr/>
        </p:nvSpPr>
        <p:spPr>
          <a:xfrm>
            <a:off x="4390360" y="2886508"/>
            <a:ext cx="317963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Add new key-value pairs into a dict.</a:t>
            </a:r>
            <a:endParaRPr lang="en-SG" dirty="0"/>
          </a:p>
        </p:txBody>
      </p:sp>
      <p:sp>
        <p:nvSpPr>
          <p:cNvPr id="17" name="TextBox 16">
            <a:extLst>
              <a:ext uri="{FF2B5EF4-FFF2-40B4-BE49-F238E27FC236}">
                <a16:creationId xmlns:a16="http://schemas.microsoft.com/office/drawing/2014/main" id="{208183CC-C626-40A1-93BD-278AF618974B}"/>
              </a:ext>
            </a:extLst>
          </p:cNvPr>
          <p:cNvSpPr txBox="1"/>
          <p:nvPr/>
        </p:nvSpPr>
        <p:spPr>
          <a:xfrm>
            <a:off x="626748" y="2886508"/>
            <a:ext cx="32990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is efficient to look up values by keys. </a:t>
            </a:r>
            <a:endParaRPr lang="en-SG" dirty="0"/>
          </a:p>
        </p:txBody>
      </p:sp>
      <p:sp>
        <p:nvSpPr>
          <p:cNvPr id="19" name="TextBox 18">
            <a:extLst>
              <a:ext uri="{FF2B5EF4-FFF2-40B4-BE49-F238E27FC236}">
                <a16:creationId xmlns:a16="http://schemas.microsoft.com/office/drawing/2014/main" id="{52ED4722-5AE3-48E3-B4BC-3E738563679D}"/>
              </a:ext>
            </a:extLst>
          </p:cNvPr>
          <p:cNvSpPr txBox="1"/>
          <p:nvPr/>
        </p:nvSpPr>
        <p:spPr>
          <a:xfrm>
            <a:off x="8034530" y="2886507"/>
            <a:ext cx="415747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Assign value to an existing key replaces old one</a:t>
            </a:r>
            <a:endParaRPr lang="en-SG" dirty="0"/>
          </a:p>
        </p:txBody>
      </p:sp>
      <p:pic>
        <p:nvPicPr>
          <p:cNvPr id="20" name="Picture 19">
            <a:extLst>
              <a:ext uri="{FF2B5EF4-FFF2-40B4-BE49-F238E27FC236}">
                <a16:creationId xmlns:a16="http://schemas.microsoft.com/office/drawing/2014/main" id="{2F857E73-7BAB-41B5-827B-A6449B2426D9}"/>
              </a:ext>
            </a:extLst>
          </p:cNvPr>
          <p:cNvPicPr>
            <a:picLocks noChangeAspect="1"/>
          </p:cNvPicPr>
          <p:nvPr/>
        </p:nvPicPr>
        <p:blipFill>
          <a:blip r:embed="rId4"/>
          <a:stretch>
            <a:fillRect/>
          </a:stretch>
        </p:blipFill>
        <p:spPr>
          <a:xfrm>
            <a:off x="8266178" y="3316265"/>
            <a:ext cx="2752725" cy="2171700"/>
          </a:xfrm>
          <a:prstGeom prst="rect">
            <a:avLst/>
          </a:prstGeom>
        </p:spPr>
      </p:pic>
    </p:spTree>
    <p:extLst>
      <p:ext uri="{BB962C8B-B14F-4D97-AF65-F5344CB8AC3E}">
        <p14:creationId xmlns:p14="http://schemas.microsoft.com/office/powerpoint/2010/main" val="101750505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3.11 Dictionary method</a:t>
            </a:r>
          </a:p>
        </p:txBody>
      </p:sp>
      <p:sp>
        <p:nvSpPr>
          <p:cNvPr id="13" name="TextBox 12">
            <a:extLst>
              <a:ext uri="{FF2B5EF4-FFF2-40B4-BE49-F238E27FC236}">
                <a16:creationId xmlns:a16="http://schemas.microsoft.com/office/drawing/2014/main" id="{DE5FBABE-1D00-4A4E-AAD5-A02E33958F2D}"/>
              </a:ext>
            </a:extLst>
          </p:cNvPr>
          <p:cNvSpPr txBox="1"/>
          <p:nvPr/>
        </p:nvSpPr>
        <p:spPr>
          <a:xfrm>
            <a:off x="538359" y="1590205"/>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keys(): </a:t>
            </a:r>
            <a:r>
              <a:rPr lang="en-US" dirty="0">
                <a:latin typeface="Helvetica Neue"/>
              </a:rPr>
              <a:t>Return the keys in the dict.</a:t>
            </a:r>
            <a:endParaRPr lang="en-SG" b="1" dirty="0"/>
          </a:p>
        </p:txBody>
      </p:sp>
      <p:sp>
        <p:nvSpPr>
          <p:cNvPr id="16" name="TextBox 15">
            <a:extLst>
              <a:ext uri="{FF2B5EF4-FFF2-40B4-BE49-F238E27FC236}">
                <a16:creationId xmlns:a16="http://schemas.microsoft.com/office/drawing/2014/main" id="{ADFB140C-9EAC-4CAA-AE95-49EA47A9A517}"/>
              </a:ext>
            </a:extLst>
          </p:cNvPr>
          <p:cNvSpPr txBox="1"/>
          <p:nvPr/>
        </p:nvSpPr>
        <p:spPr>
          <a:xfrm>
            <a:off x="6581777" y="1590205"/>
            <a:ext cx="418071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values(): </a:t>
            </a:r>
            <a:r>
              <a:rPr lang="en-SG" dirty="0"/>
              <a:t>Return the values in the dict.</a:t>
            </a:r>
            <a:endParaRPr lang="en-SG" b="1" dirty="0"/>
          </a:p>
        </p:txBody>
      </p:sp>
      <p:sp>
        <p:nvSpPr>
          <p:cNvPr id="22" name="TextBox 21">
            <a:extLst>
              <a:ext uri="{FF2B5EF4-FFF2-40B4-BE49-F238E27FC236}">
                <a16:creationId xmlns:a16="http://schemas.microsoft.com/office/drawing/2014/main" id="{D57F4955-50E6-4C1A-A8B3-7507E2E8652E}"/>
              </a:ext>
            </a:extLst>
          </p:cNvPr>
          <p:cNvSpPr txBox="1"/>
          <p:nvPr/>
        </p:nvSpPr>
        <p:spPr>
          <a:xfrm>
            <a:off x="538359" y="3952696"/>
            <a:ext cx="59447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items(): </a:t>
            </a:r>
            <a:r>
              <a:rPr lang="en-US" b="0" i="0" dirty="0">
                <a:solidFill>
                  <a:srgbClr val="000000"/>
                </a:solidFill>
                <a:effectLst/>
                <a:latin typeface="Helvetica Neue"/>
              </a:rPr>
              <a:t>Returns a view of the key-value pairs as tuples in the dict.</a:t>
            </a:r>
            <a:endParaRPr lang="en-SG" b="1" dirty="0"/>
          </a:p>
        </p:txBody>
      </p:sp>
      <p:sp>
        <p:nvSpPr>
          <p:cNvPr id="24" name="TextBox 23">
            <a:extLst>
              <a:ext uri="{FF2B5EF4-FFF2-40B4-BE49-F238E27FC236}">
                <a16:creationId xmlns:a16="http://schemas.microsoft.com/office/drawing/2014/main" id="{784E6383-5593-4E57-8D9A-5D9331B8C605}"/>
              </a:ext>
            </a:extLst>
          </p:cNvPr>
          <p:cNvSpPr txBox="1"/>
          <p:nvPr/>
        </p:nvSpPr>
        <p:spPr>
          <a:xfrm>
            <a:off x="6581777" y="3932663"/>
            <a:ext cx="547306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get(): </a:t>
            </a:r>
            <a:r>
              <a:rPr lang="en-SG" b="0" i="0" dirty="0">
                <a:solidFill>
                  <a:srgbClr val="000000"/>
                </a:solidFill>
                <a:effectLst/>
                <a:latin typeface="Helvetica Neue"/>
              </a:rPr>
              <a:t>Return the value associated with key; None otherwise</a:t>
            </a:r>
            <a:endParaRPr lang="en-SG" b="1" dirty="0"/>
          </a:p>
        </p:txBody>
      </p:sp>
      <p:pic>
        <p:nvPicPr>
          <p:cNvPr id="3" name="Picture 2">
            <a:extLst>
              <a:ext uri="{FF2B5EF4-FFF2-40B4-BE49-F238E27FC236}">
                <a16:creationId xmlns:a16="http://schemas.microsoft.com/office/drawing/2014/main" id="{1A64FF32-F0AF-4AC9-A174-949D414C6324}"/>
              </a:ext>
            </a:extLst>
          </p:cNvPr>
          <p:cNvPicPr>
            <a:picLocks noChangeAspect="1"/>
          </p:cNvPicPr>
          <p:nvPr/>
        </p:nvPicPr>
        <p:blipFill>
          <a:blip r:embed="rId2"/>
          <a:stretch>
            <a:fillRect/>
          </a:stretch>
        </p:blipFill>
        <p:spPr>
          <a:xfrm>
            <a:off x="538360" y="2042152"/>
            <a:ext cx="5325992" cy="1652288"/>
          </a:xfrm>
          <a:prstGeom prst="rect">
            <a:avLst/>
          </a:prstGeom>
        </p:spPr>
      </p:pic>
      <p:pic>
        <p:nvPicPr>
          <p:cNvPr id="9" name="Picture 8">
            <a:extLst>
              <a:ext uri="{FF2B5EF4-FFF2-40B4-BE49-F238E27FC236}">
                <a16:creationId xmlns:a16="http://schemas.microsoft.com/office/drawing/2014/main" id="{897DFDF9-07C0-4834-B42E-D77BEA72F164}"/>
              </a:ext>
            </a:extLst>
          </p:cNvPr>
          <p:cNvPicPr>
            <a:picLocks noChangeAspect="1"/>
          </p:cNvPicPr>
          <p:nvPr/>
        </p:nvPicPr>
        <p:blipFill>
          <a:blip r:embed="rId3"/>
          <a:stretch>
            <a:fillRect/>
          </a:stretch>
        </p:blipFill>
        <p:spPr>
          <a:xfrm>
            <a:off x="6134038" y="1979119"/>
            <a:ext cx="5856113" cy="926185"/>
          </a:xfrm>
          <a:prstGeom prst="rect">
            <a:avLst/>
          </a:prstGeom>
        </p:spPr>
      </p:pic>
      <p:pic>
        <p:nvPicPr>
          <p:cNvPr id="11" name="Picture 10">
            <a:extLst>
              <a:ext uri="{FF2B5EF4-FFF2-40B4-BE49-F238E27FC236}">
                <a16:creationId xmlns:a16="http://schemas.microsoft.com/office/drawing/2014/main" id="{F4D6DE04-F0BA-416D-B370-F9FA088CAD2E}"/>
              </a:ext>
            </a:extLst>
          </p:cNvPr>
          <p:cNvPicPr>
            <a:picLocks noChangeAspect="1"/>
          </p:cNvPicPr>
          <p:nvPr/>
        </p:nvPicPr>
        <p:blipFill>
          <a:blip r:embed="rId4"/>
          <a:stretch>
            <a:fillRect/>
          </a:stretch>
        </p:blipFill>
        <p:spPr>
          <a:xfrm>
            <a:off x="538359" y="4421921"/>
            <a:ext cx="5325993" cy="1686454"/>
          </a:xfrm>
          <a:prstGeom prst="rect">
            <a:avLst/>
          </a:prstGeom>
        </p:spPr>
      </p:pic>
      <p:pic>
        <p:nvPicPr>
          <p:cNvPr id="27" name="Picture 26">
            <a:extLst>
              <a:ext uri="{FF2B5EF4-FFF2-40B4-BE49-F238E27FC236}">
                <a16:creationId xmlns:a16="http://schemas.microsoft.com/office/drawing/2014/main" id="{2273FA3A-70F4-49FB-BE1C-70C028E0FE33}"/>
              </a:ext>
            </a:extLst>
          </p:cNvPr>
          <p:cNvPicPr>
            <a:picLocks noChangeAspect="1"/>
          </p:cNvPicPr>
          <p:nvPr/>
        </p:nvPicPr>
        <p:blipFill>
          <a:blip r:embed="rId5"/>
          <a:stretch>
            <a:fillRect/>
          </a:stretch>
        </p:blipFill>
        <p:spPr>
          <a:xfrm>
            <a:off x="6701601" y="4421921"/>
            <a:ext cx="3661599" cy="1088117"/>
          </a:xfrm>
          <a:prstGeom prst="rect">
            <a:avLst/>
          </a:prstGeom>
        </p:spPr>
      </p:pic>
    </p:spTree>
    <p:extLst>
      <p:ext uri="{BB962C8B-B14F-4D97-AF65-F5344CB8AC3E}">
        <p14:creationId xmlns:p14="http://schemas.microsoft.com/office/powerpoint/2010/main" val="259063068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47813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3.12 Dictionary – Code challenge </a:t>
            </a:r>
          </a:p>
        </p:txBody>
      </p:sp>
      <p:sp>
        <p:nvSpPr>
          <p:cNvPr id="14" name="TextBox 13">
            <a:extLst>
              <a:ext uri="{FF2B5EF4-FFF2-40B4-BE49-F238E27FC236}">
                <a16:creationId xmlns:a16="http://schemas.microsoft.com/office/drawing/2014/main" id="{9900BF62-5A85-4C38-AF39-F8AB1761B591}"/>
              </a:ext>
            </a:extLst>
          </p:cNvPr>
          <p:cNvSpPr txBox="1"/>
          <p:nvPr/>
        </p:nvSpPr>
        <p:spPr>
          <a:xfrm>
            <a:off x="731520" y="1581311"/>
            <a:ext cx="11265408" cy="1631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Write a program called alice_words.py that creates a text file named alice_words.txt containing an alphabetical listing of all the words, and the number of times each occurs, in the text version of Alice’s Adventures in Wonderland. (You can obtain a free plain text version of the book, along with many others, from http://www.gutenberg.org.) The first 10 lines of your output file should look something like this</a:t>
            </a:r>
            <a:endParaRPr lang="en-SG" sz="2000" dirty="0"/>
          </a:p>
        </p:txBody>
      </p:sp>
      <p:graphicFrame>
        <p:nvGraphicFramePr>
          <p:cNvPr id="5" name="Table 5">
            <a:extLst>
              <a:ext uri="{FF2B5EF4-FFF2-40B4-BE49-F238E27FC236}">
                <a16:creationId xmlns:a16="http://schemas.microsoft.com/office/drawing/2014/main" id="{555F6CEE-DDBA-4ED0-AD08-D6E003ABE8F1}"/>
              </a:ext>
            </a:extLst>
          </p:cNvPr>
          <p:cNvGraphicFramePr>
            <a:graphicFrameLocks noGrp="1"/>
          </p:cNvGraphicFramePr>
          <p:nvPr>
            <p:extLst>
              <p:ext uri="{D42A27DB-BD31-4B8C-83A1-F6EECF244321}">
                <p14:modId xmlns:p14="http://schemas.microsoft.com/office/powerpoint/2010/main" val="4127980634"/>
              </p:ext>
            </p:extLst>
          </p:nvPr>
        </p:nvGraphicFramePr>
        <p:xfrm>
          <a:off x="2531872" y="3429000"/>
          <a:ext cx="7026656" cy="2593850"/>
        </p:xfrm>
        <a:graphic>
          <a:graphicData uri="http://schemas.openxmlformats.org/drawingml/2006/table">
            <a:tbl>
              <a:tblPr firstRow="1" bandRow="1">
                <a:tableStyleId>{5940675A-B579-460E-94D1-54222C63F5DA}</a:tableStyleId>
              </a:tblPr>
              <a:tblGrid>
                <a:gridCol w="3513328">
                  <a:extLst>
                    <a:ext uri="{9D8B030D-6E8A-4147-A177-3AD203B41FA5}">
                      <a16:colId xmlns:a16="http://schemas.microsoft.com/office/drawing/2014/main" val="3151602106"/>
                    </a:ext>
                  </a:extLst>
                </a:gridCol>
                <a:gridCol w="3513328">
                  <a:extLst>
                    <a:ext uri="{9D8B030D-6E8A-4147-A177-3AD203B41FA5}">
                      <a16:colId xmlns:a16="http://schemas.microsoft.com/office/drawing/2014/main" val="3443546239"/>
                    </a:ext>
                  </a:extLst>
                </a:gridCol>
              </a:tblGrid>
              <a:tr h="370550">
                <a:tc>
                  <a:txBody>
                    <a:bodyPr/>
                    <a:lstStyle/>
                    <a:p>
                      <a:pPr algn="ctr" fontAlgn="b"/>
                      <a:r>
                        <a:rPr lang="en-SG" b="1" dirty="0">
                          <a:effectLst/>
                        </a:rPr>
                        <a:t>Word</a:t>
                      </a:r>
                    </a:p>
                  </a:txBody>
                  <a:tcPr marL="60960" marR="60960" marT="60960" marB="60960" anchor="b"/>
                </a:tc>
                <a:tc>
                  <a:txBody>
                    <a:bodyPr/>
                    <a:lstStyle/>
                    <a:p>
                      <a:pPr algn="ctr" fontAlgn="b"/>
                      <a:r>
                        <a:rPr lang="en-SG" b="1" dirty="0">
                          <a:effectLst/>
                        </a:rPr>
                        <a:t>Count</a:t>
                      </a:r>
                    </a:p>
                  </a:txBody>
                  <a:tcPr marL="60960" marR="60960" marT="60960" marB="60960" anchor="b"/>
                </a:tc>
                <a:extLst>
                  <a:ext uri="{0D108BD9-81ED-4DB2-BD59-A6C34878D82A}">
                    <a16:rowId xmlns:a16="http://schemas.microsoft.com/office/drawing/2014/main" val="424893617"/>
                  </a:ext>
                </a:extLst>
              </a:tr>
              <a:tr h="370550">
                <a:tc>
                  <a:txBody>
                    <a:bodyPr/>
                    <a:lstStyle/>
                    <a:p>
                      <a:pPr algn="ctr" fontAlgn="t"/>
                      <a:r>
                        <a:rPr lang="en-SG" dirty="0">
                          <a:effectLst/>
                        </a:rPr>
                        <a:t>a</a:t>
                      </a:r>
                    </a:p>
                  </a:txBody>
                  <a:tcPr marL="60960" marR="60960" marT="60960" marB="60960"/>
                </a:tc>
                <a:tc>
                  <a:txBody>
                    <a:bodyPr/>
                    <a:lstStyle/>
                    <a:p>
                      <a:pPr algn="ctr" fontAlgn="t"/>
                      <a:r>
                        <a:rPr lang="en-SG" dirty="0">
                          <a:effectLst/>
                        </a:rPr>
                        <a:t>631</a:t>
                      </a:r>
                    </a:p>
                  </a:txBody>
                  <a:tcPr marL="60960" marR="60960" marT="60960" marB="60960"/>
                </a:tc>
                <a:extLst>
                  <a:ext uri="{0D108BD9-81ED-4DB2-BD59-A6C34878D82A}">
                    <a16:rowId xmlns:a16="http://schemas.microsoft.com/office/drawing/2014/main" val="2220826674"/>
                  </a:ext>
                </a:extLst>
              </a:tr>
              <a:tr h="370550">
                <a:tc>
                  <a:txBody>
                    <a:bodyPr/>
                    <a:lstStyle/>
                    <a:p>
                      <a:pPr algn="ctr" fontAlgn="t"/>
                      <a:r>
                        <a:rPr lang="en-SG">
                          <a:effectLst/>
                        </a:rPr>
                        <a:t>a-piece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2159241861"/>
                  </a:ext>
                </a:extLst>
              </a:tr>
              <a:tr h="370550">
                <a:tc>
                  <a:txBody>
                    <a:bodyPr/>
                    <a:lstStyle/>
                    <a:p>
                      <a:pPr algn="ctr" fontAlgn="t"/>
                      <a:r>
                        <a:rPr lang="en-SG">
                          <a:effectLst/>
                        </a:rPr>
                        <a:t>abide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1925036632"/>
                  </a:ext>
                </a:extLst>
              </a:tr>
              <a:tr h="370550">
                <a:tc>
                  <a:txBody>
                    <a:bodyPr/>
                    <a:lstStyle/>
                    <a:p>
                      <a:pPr algn="ctr" fontAlgn="t"/>
                      <a:r>
                        <a:rPr lang="en-SG">
                          <a:effectLst/>
                        </a:rPr>
                        <a:t>able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1419285717"/>
                  </a:ext>
                </a:extLst>
              </a:tr>
              <a:tr h="370550">
                <a:tc>
                  <a:txBody>
                    <a:bodyPr/>
                    <a:lstStyle/>
                    <a:p>
                      <a:pPr algn="ctr" fontAlgn="t"/>
                      <a:r>
                        <a:rPr lang="en-SG">
                          <a:effectLst/>
                        </a:rPr>
                        <a:t>about</a:t>
                      </a:r>
                    </a:p>
                  </a:txBody>
                  <a:tcPr marL="60960" marR="60960" marT="60960" marB="60960"/>
                </a:tc>
                <a:tc>
                  <a:txBody>
                    <a:bodyPr/>
                    <a:lstStyle/>
                    <a:p>
                      <a:pPr algn="ctr" fontAlgn="t"/>
                      <a:r>
                        <a:rPr lang="en-SG" dirty="0">
                          <a:effectLst/>
                        </a:rPr>
                        <a:t>94</a:t>
                      </a:r>
                    </a:p>
                  </a:txBody>
                  <a:tcPr marL="60960" marR="60960" marT="60960" marB="60960"/>
                </a:tc>
                <a:extLst>
                  <a:ext uri="{0D108BD9-81ED-4DB2-BD59-A6C34878D82A}">
                    <a16:rowId xmlns:a16="http://schemas.microsoft.com/office/drawing/2014/main" val="3915237918"/>
                  </a:ext>
                </a:extLst>
              </a:tr>
              <a:tr h="370550">
                <a:tc>
                  <a:txBody>
                    <a:bodyPr/>
                    <a:lstStyle/>
                    <a:p>
                      <a:pPr algn="ctr" fontAlgn="t"/>
                      <a:r>
                        <a:rPr lang="en-SG">
                          <a:effectLst/>
                        </a:rPr>
                        <a:t>above</a:t>
                      </a:r>
                    </a:p>
                  </a:txBody>
                  <a:tcPr marL="60960" marR="60960" marT="60960" marB="60960"/>
                </a:tc>
                <a:tc>
                  <a:txBody>
                    <a:bodyPr/>
                    <a:lstStyle/>
                    <a:p>
                      <a:pPr algn="ctr" fontAlgn="t"/>
                      <a:r>
                        <a:rPr lang="en-SG" dirty="0">
                          <a:effectLst/>
                        </a:rPr>
                        <a:t>3</a:t>
                      </a:r>
                    </a:p>
                  </a:txBody>
                  <a:tcPr marL="60960" marR="60960" marT="60960" marB="60960"/>
                </a:tc>
                <a:extLst>
                  <a:ext uri="{0D108BD9-81ED-4DB2-BD59-A6C34878D82A}">
                    <a16:rowId xmlns:a16="http://schemas.microsoft.com/office/drawing/2014/main" val="2220870004"/>
                  </a:ext>
                </a:extLst>
              </a:tr>
            </a:tbl>
          </a:graphicData>
        </a:graphic>
      </p:graphicFrame>
    </p:spTree>
    <p:extLst>
      <p:ext uri="{BB962C8B-B14F-4D97-AF65-F5344CB8AC3E}">
        <p14:creationId xmlns:p14="http://schemas.microsoft.com/office/powerpoint/2010/main" val="391565826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3.13 Set</a:t>
            </a:r>
          </a:p>
        </p:txBody>
      </p:sp>
      <p:sp>
        <p:nvSpPr>
          <p:cNvPr id="5" name="TextBox 4">
            <a:extLst>
              <a:ext uri="{FF2B5EF4-FFF2-40B4-BE49-F238E27FC236}">
                <a16:creationId xmlns:a16="http://schemas.microsoft.com/office/drawing/2014/main" id="{80D11A26-CB6E-4D34-A55A-12A31B80E01B}"/>
              </a:ext>
            </a:extLst>
          </p:cNvPr>
          <p:cNvSpPr txBox="1"/>
          <p:nvPr/>
        </p:nvSpPr>
        <p:spPr>
          <a:xfrm>
            <a:off x="626748" y="1317254"/>
            <a:ext cx="944384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set is like a </a:t>
            </a:r>
            <a:r>
              <a:rPr lang="en-US" dirty="0" err="1"/>
              <a:t>dict</a:t>
            </a:r>
            <a:r>
              <a:rPr lang="en-US" dirty="0"/>
              <a:t> without values. Since keys are always unique, there is no duplicate in a set.</a:t>
            </a:r>
          </a:p>
          <a:p>
            <a:r>
              <a:rPr lang="en-US" dirty="0"/>
              <a:t>You can also construct a set by passing a list to the set() function.</a:t>
            </a:r>
            <a:endParaRPr lang="en-SG" dirty="0"/>
          </a:p>
        </p:txBody>
      </p:sp>
      <p:pic>
        <p:nvPicPr>
          <p:cNvPr id="6" name="Picture 5">
            <a:extLst>
              <a:ext uri="{FF2B5EF4-FFF2-40B4-BE49-F238E27FC236}">
                <a16:creationId xmlns:a16="http://schemas.microsoft.com/office/drawing/2014/main" id="{DB8A8CC1-F483-42C0-B525-47E0AFE7103A}"/>
              </a:ext>
            </a:extLst>
          </p:cNvPr>
          <p:cNvPicPr>
            <a:picLocks noChangeAspect="1"/>
          </p:cNvPicPr>
          <p:nvPr/>
        </p:nvPicPr>
        <p:blipFill>
          <a:blip r:embed="rId2"/>
          <a:stretch>
            <a:fillRect/>
          </a:stretch>
        </p:blipFill>
        <p:spPr>
          <a:xfrm>
            <a:off x="626748" y="2129886"/>
            <a:ext cx="6245444" cy="2368962"/>
          </a:xfrm>
          <a:prstGeom prst="rect">
            <a:avLst/>
          </a:prstGeom>
        </p:spPr>
      </p:pic>
      <p:pic>
        <p:nvPicPr>
          <p:cNvPr id="8" name="Picture 7">
            <a:extLst>
              <a:ext uri="{FF2B5EF4-FFF2-40B4-BE49-F238E27FC236}">
                <a16:creationId xmlns:a16="http://schemas.microsoft.com/office/drawing/2014/main" id="{F9009BB4-E01F-465E-ACA6-F8BD42CE13AA}"/>
              </a:ext>
            </a:extLst>
          </p:cNvPr>
          <p:cNvPicPr>
            <a:picLocks noChangeAspect="1"/>
          </p:cNvPicPr>
          <p:nvPr/>
        </p:nvPicPr>
        <p:blipFill>
          <a:blip r:embed="rId3"/>
          <a:stretch>
            <a:fillRect/>
          </a:stretch>
        </p:blipFill>
        <p:spPr>
          <a:xfrm>
            <a:off x="7162609" y="2014545"/>
            <a:ext cx="2688527" cy="866212"/>
          </a:xfrm>
          <a:prstGeom prst="rect">
            <a:avLst/>
          </a:prstGeom>
        </p:spPr>
      </p:pic>
    </p:spTree>
    <p:extLst>
      <p:ext uri="{BB962C8B-B14F-4D97-AF65-F5344CB8AC3E}">
        <p14:creationId xmlns:p14="http://schemas.microsoft.com/office/powerpoint/2010/main" val="373875658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3.14 Set method</a:t>
            </a:r>
          </a:p>
        </p:txBody>
      </p:sp>
      <p:sp>
        <p:nvSpPr>
          <p:cNvPr id="7" name="TextBox 6">
            <a:extLst>
              <a:ext uri="{FF2B5EF4-FFF2-40B4-BE49-F238E27FC236}">
                <a16:creationId xmlns:a16="http://schemas.microsoft.com/office/drawing/2014/main" id="{19E70A8E-2F06-4F2F-A33A-85CEF1017AD2}"/>
              </a:ext>
            </a:extLst>
          </p:cNvPr>
          <p:cNvSpPr txBox="1"/>
          <p:nvPr/>
        </p:nvSpPr>
        <p:spPr>
          <a:xfrm>
            <a:off x="538359" y="1590205"/>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add(): </a:t>
            </a:r>
            <a:r>
              <a:rPr lang="en-US" dirty="0">
                <a:latin typeface="Helvetica Neue"/>
              </a:rPr>
              <a:t>Add an element to the set.</a:t>
            </a:r>
            <a:endParaRPr lang="en-SG" b="1" dirty="0"/>
          </a:p>
        </p:txBody>
      </p:sp>
      <p:sp>
        <p:nvSpPr>
          <p:cNvPr id="9" name="TextBox 8">
            <a:extLst>
              <a:ext uri="{FF2B5EF4-FFF2-40B4-BE49-F238E27FC236}">
                <a16:creationId xmlns:a16="http://schemas.microsoft.com/office/drawing/2014/main" id="{E356C89A-7519-4F43-B04A-E7B8BC5139CF}"/>
              </a:ext>
            </a:extLst>
          </p:cNvPr>
          <p:cNvSpPr txBox="1"/>
          <p:nvPr/>
        </p:nvSpPr>
        <p:spPr>
          <a:xfrm>
            <a:off x="6581777" y="1590205"/>
            <a:ext cx="418071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remove(): </a:t>
            </a:r>
            <a:r>
              <a:rPr lang="en-SG" dirty="0"/>
              <a:t>Remove a specified element.</a:t>
            </a:r>
            <a:endParaRPr lang="en-SG" b="1" dirty="0"/>
          </a:p>
        </p:txBody>
      </p:sp>
      <p:sp>
        <p:nvSpPr>
          <p:cNvPr id="10" name="TextBox 9">
            <a:extLst>
              <a:ext uri="{FF2B5EF4-FFF2-40B4-BE49-F238E27FC236}">
                <a16:creationId xmlns:a16="http://schemas.microsoft.com/office/drawing/2014/main" id="{8965A44F-7BE3-4334-8140-28FBD01EBEA6}"/>
              </a:ext>
            </a:extLst>
          </p:cNvPr>
          <p:cNvSpPr txBox="1"/>
          <p:nvPr/>
        </p:nvSpPr>
        <p:spPr>
          <a:xfrm>
            <a:off x="538359" y="3952696"/>
            <a:ext cx="59447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difference(): </a:t>
            </a:r>
            <a:r>
              <a:rPr lang="en-US" b="0" i="0" dirty="0">
                <a:solidFill>
                  <a:srgbClr val="000000"/>
                </a:solidFill>
                <a:effectLst/>
                <a:latin typeface="Helvetica Neue"/>
              </a:rPr>
              <a:t>Returns a set containing the difference between sets.</a:t>
            </a:r>
            <a:endParaRPr lang="en-SG" b="1" dirty="0"/>
          </a:p>
        </p:txBody>
      </p:sp>
      <p:sp>
        <p:nvSpPr>
          <p:cNvPr id="11" name="TextBox 10">
            <a:extLst>
              <a:ext uri="{FF2B5EF4-FFF2-40B4-BE49-F238E27FC236}">
                <a16:creationId xmlns:a16="http://schemas.microsoft.com/office/drawing/2014/main" id="{4B21DF96-C64D-49CD-96E3-A5456A95AC02}"/>
              </a:ext>
            </a:extLst>
          </p:cNvPr>
          <p:cNvSpPr txBox="1"/>
          <p:nvPr/>
        </p:nvSpPr>
        <p:spPr>
          <a:xfrm>
            <a:off x="6581776" y="3932663"/>
            <a:ext cx="570775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update(): </a:t>
            </a:r>
            <a:r>
              <a:rPr lang="en-US" b="0" i="0" dirty="0">
                <a:solidFill>
                  <a:srgbClr val="000000"/>
                </a:solidFill>
                <a:effectLst/>
                <a:latin typeface="Helvetica Neue"/>
              </a:rPr>
              <a:t>updates the current set by adding items from another set.</a:t>
            </a:r>
            <a:endParaRPr lang="en-SG" b="1" dirty="0"/>
          </a:p>
        </p:txBody>
      </p:sp>
      <p:pic>
        <p:nvPicPr>
          <p:cNvPr id="3" name="Picture 2">
            <a:extLst>
              <a:ext uri="{FF2B5EF4-FFF2-40B4-BE49-F238E27FC236}">
                <a16:creationId xmlns:a16="http://schemas.microsoft.com/office/drawing/2014/main" id="{8D6E666C-D4FD-492E-8C24-5F6F9EA2DE62}"/>
              </a:ext>
            </a:extLst>
          </p:cNvPr>
          <p:cNvPicPr>
            <a:picLocks noChangeAspect="1"/>
          </p:cNvPicPr>
          <p:nvPr/>
        </p:nvPicPr>
        <p:blipFill>
          <a:blip r:embed="rId2"/>
          <a:stretch>
            <a:fillRect/>
          </a:stretch>
        </p:blipFill>
        <p:spPr>
          <a:xfrm>
            <a:off x="626748" y="1963255"/>
            <a:ext cx="3095625" cy="1219200"/>
          </a:xfrm>
          <a:prstGeom prst="rect">
            <a:avLst/>
          </a:prstGeom>
        </p:spPr>
      </p:pic>
      <p:pic>
        <p:nvPicPr>
          <p:cNvPr id="17" name="Picture 16">
            <a:extLst>
              <a:ext uri="{FF2B5EF4-FFF2-40B4-BE49-F238E27FC236}">
                <a16:creationId xmlns:a16="http://schemas.microsoft.com/office/drawing/2014/main" id="{B69889D6-310E-4C19-803F-969FA1B4EB44}"/>
              </a:ext>
            </a:extLst>
          </p:cNvPr>
          <p:cNvPicPr>
            <a:picLocks noChangeAspect="1"/>
          </p:cNvPicPr>
          <p:nvPr/>
        </p:nvPicPr>
        <p:blipFill>
          <a:blip r:embed="rId3"/>
          <a:stretch>
            <a:fillRect/>
          </a:stretch>
        </p:blipFill>
        <p:spPr>
          <a:xfrm>
            <a:off x="6581776" y="1994968"/>
            <a:ext cx="2305050" cy="990600"/>
          </a:xfrm>
          <a:prstGeom prst="rect">
            <a:avLst/>
          </a:prstGeom>
        </p:spPr>
      </p:pic>
      <p:pic>
        <p:nvPicPr>
          <p:cNvPr id="19" name="Picture 18">
            <a:extLst>
              <a:ext uri="{FF2B5EF4-FFF2-40B4-BE49-F238E27FC236}">
                <a16:creationId xmlns:a16="http://schemas.microsoft.com/office/drawing/2014/main" id="{BB929EB6-E28B-49F2-9DAC-24D295BB1268}"/>
              </a:ext>
            </a:extLst>
          </p:cNvPr>
          <p:cNvPicPr>
            <a:picLocks noChangeAspect="1"/>
          </p:cNvPicPr>
          <p:nvPr/>
        </p:nvPicPr>
        <p:blipFill>
          <a:blip r:embed="rId4"/>
          <a:stretch>
            <a:fillRect/>
          </a:stretch>
        </p:blipFill>
        <p:spPr>
          <a:xfrm>
            <a:off x="626748" y="4552779"/>
            <a:ext cx="4343400" cy="1562100"/>
          </a:xfrm>
          <a:prstGeom prst="rect">
            <a:avLst/>
          </a:prstGeom>
        </p:spPr>
      </p:pic>
      <p:pic>
        <p:nvPicPr>
          <p:cNvPr id="21" name="Picture 20">
            <a:extLst>
              <a:ext uri="{FF2B5EF4-FFF2-40B4-BE49-F238E27FC236}">
                <a16:creationId xmlns:a16="http://schemas.microsoft.com/office/drawing/2014/main" id="{CA70AB84-E886-41EF-98B5-4A16223146E2}"/>
              </a:ext>
            </a:extLst>
          </p:cNvPr>
          <p:cNvPicPr>
            <a:picLocks noChangeAspect="1"/>
          </p:cNvPicPr>
          <p:nvPr/>
        </p:nvPicPr>
        <p:blipFill>
          <a:blip r:embed="rId5"/>
          <a:stretch>
            <a:fillRect/>
          </a:stretch>
        </p:blipFill>
        <p:spPr>
          <a:xfrm>
            <a:off x="6581776" y="4459218"/>
            <a:ext cx="5490873" cy="1749222"/>
          </a:xfrm>
          <a:prstGeom prst="rect">
            <a:avLst/>
          </a:prstGeom>
        </p:spPr>
      </p:pic>
    </p:spTree>
    <p:extLst>
      <p:ext uri="{BB962C8B-B14F-4D97-AF65-F5344CB8AC3E}">
        <p14:creationId xmlns:p14="http://schemas.microsoft.com/office/powerpoint/2010/main" val="8517360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4.1 Python Package</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0858116"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makes a Python program unmaintainable if there are too many variables and functions in a single file. </a:t>
            </a:r>
          </a:p>
          <a:p>
            <a:r>
              <a:rPr lang="en-US" dirty="0"/>
              <a:t>Through grouping functions into different modules, each file can have fewer codes. </a:t>
            </a:r>
          </a:p>
          <a:p>
            <a:r>
              <a:rPr lang="en-US" dirty="0"/>
              <a:t>In Python, each .</a:t>
            </a:r>
            <a:r>
              <a:rPr lang="en-US" dirty="0" err="1"/>
              <a:t>py</a:t>
            </a:r>
            <a:r>
              <a:rPr lang="en-US" dirty="0"/>
              <a:t> file can be regarded as a module</a:t>
            </a:r>
            <a:endParaRPr lang="en-SG" dirty="0"/>
          </a:p>
        </p:txBody>
      </p:sp>
      <p:sp>
        <p:nvSpPr>
          <p:cNvPr id="15" name="TextBox 14">
            <a:extLst>
              <a:ext uri="{FF2B5EF4-FFF2-40B4-BE49-F238E27FC236}">
                <a16:creationId xmlns:a16="http://schemas.microsoft.com/office/drawing/2014/main" id="{FE7B9AEB-35C9-41D6-B880-E28A34A83D49}"/>
              </a:ext>
            </a:extLst>
          </p:cNvPr>
          <p:cNvSpPr txBox="1"/>
          <p:nvPr/>
        </p:nvSpPr>
        <p:spPr>
          <a:xfrm>
            <a:off x="626748" y="2499661"/>
            <a:ext cx="873670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order to prevent conflicts between modules, Python provides </a:t>
            </a:r>
            <a:r>
              <a:rPr lang="en-US" b="1" dirty="0"/>
              <a:t>package</a:t>
            </a:r>
            <a:r>
              <a:rPr lang="en-US" dirty="0"/>
              <a:t> to organize modules.</a:t>
            </a:r>
            <a:endParaRPr lang="en-SG" dirty="0"/>
          </a:p>
        </p:txBody>
      </p:sp>
      <p:pic>
        <p:nvPicPr>
          <p:cNvPr id="8" name="Picture 7">
            <a:extLst>
              <a:ext uri="{FF2B5EF4-FFF2-40B4-BE49-F238E27FC236}">
                <a16:creationId xmlns:a16="http://schemas.microsoft.com/office/drawing/2014/main" id="{75E1CFAE-CA8A-41C6-A166-3E3A99CD247A}"/>
              </a:ext>
            </a:extLst>
          </p:cNvPr>
          <p:cNvPicPr>
            <a:picLocks noChangeAspect="1"/>
          </p:cNvPicPr>
          <p:nvPr/>
        </p:nvPicPr>
        <p:blipFill>
          <a:blip r:embed="rId3"/>
          <a:stretch>
            <a:fillRect/>
          </a:stretch>
        </p:blipFill>
        <p:spPr>
          <a:xfrm>
            <a:off x="707136" y="3174016"/>
            <a:ext cx="2893282" cy="2153888"/>
          </a:xfrm>
          <a:prstGeom prst="rect">
            <a:avLst/>
          </a:prstGeom>
        </p:spPr>
      </p:pic>
      <p:sp>
        <p:nvSpPr>
          <p:cNvPr id="20" name="TextBox 19">
            <a:extLst>
              <a:ext uri="{FF2B5EF4-FFF2-40B4-BE49-F238E27FC236}">
                <a16:creationId xmlns:a16="http://schemas.microsoft.com/office/drawing/2014/main" id="{773847A7-4AB7-4441-9476-97B53A08E288}"/>
              </a:ext>
            </a:extLst>
          </p:cNvPr>
          <p:cNvSpPr txBox="1"/>
          <p:nvPr/>
        </p:nvSpPr>
        <p:spPr>
          <a:xfrm>
            <a:off x="4369692" y="3311899"/>
            <a:ext cx="711517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are two modules, and both are called mod, but if they are in different packages, </a:t>
            </a:r>
            <a:r>
              <a:rPr lang="en-US" i="1" dirty="0"/>
              <a:t>packageone</a:t>
            </a:r>
            <a:r>
              <a:rPr lang="en-US" dirty="0"/>
              <a:t> and </a:t>
            </a:r>
            <a:r>
              <a:rPr lang="en-US" i="1" dirty="0"/>
              <a:t>packagetwo</a:t>
            </a:r>
            <a:r>
              <a:rPr lang="en-US" dirty="0"/>
              <a:t>, then it is totally fine. </a:t>
            </a:r>
          </a:p>
          <a:p>
            <a:endParaRPr lang="en-US" dirty="0"/>
          </a:p>
          <a:p>
            <a:r>
              <a:rPr lang="en-US" dirty="0"/>
              <a:t>They can be identified as </a:t>
            </a:r>
            <a:r>
              <a:rPr lang="en-US" b="1" dirty="0"/>
              <a:t>packageone.mod </a:t>
            </a:r>
            <a:r>
              <a:rPr lang="en-US" dirty="0"/>
              <a:t>and </a:t>
            </a:r>
            <a:r>
              <a:rPr lang="en-US" b="1" dirty="0"/>
              <a:t>packagetwo.mod</a:t>
            </a:r>
            <a:endParaRPr lang="en-SG" b="1" dirty="0"/>
          </a:p>
        </p:txBody>
      </p:sp>
    </p:spTree>
    <p:extLst>
      <p:ext uri="{BB962C8B-B14F-4D97-AF65-F5344CB8AC3E}">
        <p14:creationId xmlns:p14="http://schemas.microsoft.com/office/powerpoint/2010/main" val="89908872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74838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4.2 Install and Import from package</a:t>
            </a:r>
          </a:p>
        </p:txBody>
      </p:sp>
      <p:sp>
        <p:nvSpPr>
          <p:cNvPr id="5" name="TextBox 4">
            <a:extLst>
              <a:ext uri="{FF2B5EF4-FFF2-40B4-BE49-F238E27FC236}">
                <a16:creationId xmlns:a16="http://schemas.microsoft.com/office/drawing/2014/main" id="{9E837A5D-F6EE-4EA2-A791-D27DC1E6E233}"/>
              </a:ext>
            </a:extLst>
          </p:cNvPr>
          <p:cNvSpPr txBox="1"/>
          <p:nvPr/>
        </p:nvSpPr>
        <p:spPr>
          <a:xfrm>
            <a:off x="538359" y="148267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Install a package using pip</a:t>
            </a:r>
            <a:endParaRPr lang="en-SG" b="1" dirty="0"/>
          </a:p>
        </p:txBody>
      </p:sp>
      <p:pic>
        <p:nvPicPr>
          <p:cNvPr id="7" name="Picture 6">
            <a:extLst>
              <a:ext uri="{FF2B5EF4-FFF2-40B4-BE49-F238E27FC236}">
                <a16:creationId xmlns:a16="http://schemas.microsoft.com/office/drawing/2014/main" id="{EF621D62-F951-4645-97F2-730A725FCD8A}"/>
              </a:ext>
            </a:extLst>
          </p:cNvPr>
          <p:cNvPicPr>
            <a:picLocks noChangeAspect="1"/>
          </p:cNvPicPr>
          <p:nvPr/>
        </p:nvPicPr>
        <p:blipFill>
          <a:blip r:embed="rId2"/>
          <a:stretch>
            <a:fillRect/>
          </a:stretch>
        </p:blipFill>
        <p:spPr>
          <a:xfrm>
            <a:off x="543882" y="2302347"/>
            <a:ext cx="5076825" cy="1266825"/>
          </a:xfrm>
          <a:prstGeom prst="rect">
            <a:avLst/>
          </a:prstGeom>
        </p:spPr>
      </p:pic>
      <p:sp>
        <p:nvSpPr>
          <p:cNvPr id="9" name="TextBox 8">
            <a:extLst>
              <a:ext uri="{FF2B5EF4-FFF2-40B4-BE49-F238E27FC236}">
                <a16:creationId xmlns:a16="http://schemas.microsoft.com/office/drawing/2014/main" id="{DD3E5F61-5E1C-47C6-B54E-184C24FCB38A}"/>
              </a:ext>
            </a:extLst>
          </p:cNvPr>
          <p:cNvSpPr txBox="1"/>
          <p:nvPr/>
        </p:nvSpPr>
        <p:spPr>
          <a:xfrm>
            <a:off x="538359" y="1892512"/>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the syntax “pip install &lt;package&gt;” in the command lines</a:t>
            </a:r>
            <a:endParaRPr lang="en-SG" dirty="0"/>
          </a:p>
        </p:txBody>
      </p:sp>
      <p:sp>
        <p:nvSpPr>
          <p:cNvPr id="10" name="TextBox 9">
            <a:extLst>
              <a:ext uri="{FF2B5EF4-FFF2-40B4-BE49-F238E27FC236}">
                <a16:creationId xmlns:a16="http://schemas.microsoft.com/office/drawing/2014/main" id="{E149C285-8120-43D7-AA76-82DEBC79D187}"/>
              </a:ext>
            </a:extLst>
          </p:cNvPr>
          <p:cNvSpPr txBox="1"/>
          <p:nvPr/>
        </p:nvSpPr>
        <p:spPr>
          <a:xfrm>
            <a:off x="538359" y="3854022"/>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Install a package in Jupyter</a:t>
            </a:r>
            <a:endParaRPr lang="en-SG" b="1" dirty="0"/>
          </a:p>
        </p:txBody>
      </p:sp>
      <p:pic>
        <p:nvPicPr>
          <p:cNvPr id="11" name="Picture 10">
            <a:extLst>
              <a:ext uri="{FF2B5EF4-FFF2-40B4-BE49-F238E27FC236}">
                <a16:creationId xmlns:a16="http://schemas.microsoft.com/office/drawing/2014/main" id="{2CC4973B-ACBF-444D-8339-1D2334916191}"/>
              </a:ext>
            </a:extLst>
          </p:cNvPr>
          <p:cNvPicPr>
            <a:picLocks noChangeAspect="1"/>
          </p:cNvPicPr>
          <p:nvPr/>
        </p:nvPicPr>
        <p:blipFill>
          <a:blip r:embed="rId3"/>
          <a:stretch>
            <a:fillRect/>
          </a:stretch>
        </p:blipFill>
        <p:spPr>
          <a:xfrm>
            <a:off x="538359" y="4732591"/>
            <a:ext cx="4733925" cy="733425"/>
          </a:xfrm>
          <a:prstGeom prst="rect">
            <a:avLst/>
          </a:prstGeom>
        </p:spPr>
      </p:pic>
      <p:sp>
        <p:nvSpPr>
          <p:cNvPr id="13" name="TextBox 12">
            <a:extLst>
              <a:ext uri="{FF2B5EF4-FFF2-40B4-BE49-F238E27FC236}">
                <a16:creationId xmlns:a16="http://schemas.microsoft.com/office/drawing/2014/main" id="{EF0B11B4-A0A0-4BB0-A253-BD66963D2F4D}"/>
              </a:ext>
            </a:extLst>
          </p:cNvPr>
          <p:cNvSpPr txBox="1"/>
          <p:nvPr/>
        </p:nvSpPr>
        <p:spPr>
          <a:xfrm>
            <a:off x="476136" y="4345934"/>
            <a:ext cx="54613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the syntax below in Jupyter notebook or command lines</a:t>
            </a:r>
            <a:endParaRPr lang="en-SG" dirty="0"/>
          </a:p>
        </p:txBody>
      </p:sp>
      <p:sp>
        <p:nvSpPr>
          <p:cNvPr id="14" name="TextBox 13">
            <a:extLst>
              <a:ext uri="{FF2B5EF4-FFF2-40B4-BE49-F238E27FC236}">
                <a16:creationId xmlns:a16="http://schemas.microsoft.com/office/drawing/2014/main" id="{24ADBE1F-C93D-42B2-AEB6-331CEB6A949F}"/>
              </a:ext>
            </a:extLst>
          </p:cNvPr>
          <p:cNvSpPr txBox="1"/>
          <p:nvPr/>
        </p:nvSpPr>
        <p:spPr>
          <a:xfrm>
            <a:off x="6848286" y="1487005"/>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Import a package</a:t>
            </a:r>
            <a:endParaRPr lang="en-SG" b="1" dirty="0"/>
          </a:p>
        </p:txBody>
      </p:sp>
      <p:pic>
        <p:nvPicPr>
          <p:cNvPr id="15" name="Picture 14">
            <a:extLst>
              <a:ext uri="{FF2B5EF4-FFF2-40B4-BE49-F238E27FC236}">
                <a16:creationId xmlns:a16="http://schemas.microsoft.com/office/drawing/2014/main" id="{DD3F7A43-A4EC-40C0-A8A7-359158A83D51}"/>
              </a:ext>
            </a:extLst>
          </p:cNvPr>
          <p:cNvPicPr>
            <a:picLocks noChangeAspect="1"/>
          </p:cNvPicPr>
          <p:nvPr/>
        </p:nvPicPr>
        <p:blipFill>
          <a:blip r:embed="rId4"/>
          <a:stretch>
            <a:fillRect/>
          </a:stretch>
        </p:blipFill>
        <p:spPr>
          <a:xfrm>
            <a:off x="7006782" y="2200288"/>
            <a:ext cx="3457575" cy="1400175"/>
          </a:xfrm>
          <a:prstGeom prst="rect">
            <a:avLst/>
          </a:prstGeom>
        </p:spPr>
      </p:pic>
      <p:sp>
        <p:nvSpPr>
          <p:cNvPr id="17" name="TextBox 16">
            <a:extLst>
              <a:ext uri="{FF2B5EF4-FFF2-40B4-BE49-F238E27FC236}">
                <a16:creationId xmlns:a16="http://schemas.microsoft.com/office/drawing/2014/main" id="{588DBF41-A78C-427D-A923-9EB4D95B83EB}"/>
              </a:ext>
            </a:extLst>
          </p:cNvPr>
          <p:cNvSpPr txBox="1"/>
          <p:nvPr/>
        </p:nvSpPr>
        <p:spPr>
          <a:xfrm>
            <a:off x="6848286" y="1892511"/>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Simply import it at the beginning of your codes</a:t>
            </a:r>
            <a:endParaRPr lang="en-SG" dirty="0"/>
          </a:p>
        </p:txBody>
      </p:sp>
      <p:pic>
        <p:nvPicPr>
          <p:cNvPr id="18" name="Picture 17">
            <a:extLst>
              <a:ext uri="{FF2B5EF4-FFF2-40B4-BE49-F238E27FC236}">
                <a16:creationId xmlns:a16="http://schemas.microsoft.com/office/drawing/2014/main" id="{F53F5D97-E007-478F-88EC-F2F331BC353E}"/>
              </a:ext>
            </a:extLst>
          </p:cNvPr>
          <p:cNvPicPr>
            <a:picLocks noChangeAspect="1"/>
          </p:cNvPicPr>
          <p:nvPr/>
        </p:nvPicPr>
        <p:blipFill>
          <a:blip r:embed="rId5"/>
          <a:stretch>
            <a:fillRect/>
          </a:stretch>
        </p:blipFill>
        <p:spPr>
          <a:xfrm>
            <a:off x="6919718" y="3936814"/>
            <a:ext cx="2990850" cy="1038225"/>
          </a:xfrm>
          <a:prstGeom prst="rect">
            <a:avLst/>
          </a:prstGeom>
        </p:spPr>
      </p:pic>
      <p:sp>
        <p:nvSpPr>
          <p:cNvPr id="20" name="TextBox 19">
            <a:extLst>
              <a:ext uri="{FF2B5EF4-FFF2-40B4-BE49-F238E27FC236}">
                <a16:creationId xmlns:a16="http://schemas.microsoft.com/office/drawing/2014/main" id="{A845BBE9-DDAC-4C47-90C7-3DA9B5C60346}"/>
              </a:ext>
            </a:extLst>
          </p:cNvPr>
          <p:cNvSpPr txBox="1"/>
          <p:nvPr/>
        </p:nvSpPr>
        <p:spPr>
          <a:xfrm>
            <a:off x="6848286" y="3647629"/>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import a specific part of a module</a:t>
            </a:r>
            <a:endParaRPr lang="en-SG" dirty="0"/>
          </a:p>
        </p:txBody>
      </p:sp>
      <p:sp>
        <p:nvSpPr>
          <p:cNvPr id="21" name="TextBox 20">
            <a:extLst>
              <a:ext uri="{FF2B5EF4-FFF2-40B4-BE49-F238E27FC236}">
                <a16:creationId xmlns:a16="http://schemas.microsoft.com/office/drawing/2014/main" id="{60C2FB98-A21D-4486-9D6B-C4CB72B772FE}"/>
              </a:ext>
            </a:extLst>
          </p:cNvPr>
          <p:cNvSpPr txBox="1"/>
          <p:nvPr/>
        </p:nvSpPr>
        <p:spPr>
          <a:xfrm>
            <a:off x="6848285" y="5079007"/>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import and assign alias for easier recall.</a:t>
            </a:r>
            <a:endParaRPr lang="en-SG" dirty="0"/>
          </a:p>
        </p:txBody>
      </p:sp>
      <p:pic>
        <p:nvPicPr>
          <p:cNvPr id="22" name="Picture 21">
            <a:extLst>
              <a:ext uri="{FF2B5EF4-FFF2-40B4-BE49-F238E27FC236}">
                <a16:creationId xmlns:a16="http://schemas.microsoft.com/office/drawing/2014/main" id="{38897411-B149-4398-9AB4-BFAE7870E47A}"/>
              </a:ext>
            </a:extLst>
          </p:cNvPr>
          <p:cNvPicPr>
            <a:picLocks noChangeAspect="1"/>
          </p:cNvPicPr>
          <p:nvPr/>
        </p:nvPicPr>
        <p:blipFill>
          <a:blip r:embed="rId6"/>
          <a:stretch>
            <a:fillRect/>
          </a:stretch>
        </p:blipFill>
        <p:spPr>
          <a:xfrm>
            <a:off x="7006783" y="5514784"/>
            <a:ext cx="3027234" cy="1023788"/>
          </a:xfrm>
          <a:prstGeom prst="rect">
            <a:avLst/>
          </a:prstGeom>
        </p:spPr>
      </p:pic>
    </p:spTree>
    <p:extLst>
      <p:ext uri="{BB962C8B-B14F-4D97-AF65-F5344CB8AC3E}">
        <p14:creationId xmlns:p14="http://schemas.microsoft.com/office/powerpoint/2010/main" val="351660941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4.3 Pandas overview</a:t>
            </a:r>
          </a:p>
        </p:txBody>
      </p:sp>
      <p:sp>
        <p:nvSpPr>
          <p:cNvPr id="19" name="TextBox 18">
            <a:extLst>
              <a:ext uri="{FF2B5EF4-FFF2-40B4-BE49-F238E27FC236}">
                <a16:creationId xmlns:a16="http://schemas.microsoft.com/office/drawing/2014/main" id="{B2BFDC98-099F-4E92-B73F-DFF6B53DEAB0}"/>
              </a:ext>
            </a:extLst>
          </p:cNvPr>
          <p:cNvSpPr txBox="1"/>
          <p:nvPr/>
        </p:nvSpPr>
        <p:spPr>
          <a:xfrm>
            <a:off x="626748" y="1390406"/>
            <a:ext cx="93097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Pandas is an open-source Python library for performing highly specialized data analysis</a:t>
            </a:r>
            <a:endParaRPr lang="en-SG" dirty="0"/>
          </a:p>
        </p:txBody>
      </p:sp>
      <p:sp>
        <p:nvSpPr>
          <p:cNvPr id="23" name="TextBox 22">
            <a:extLst>
              <a:ext uri="{FF2B5EF4-FFF2-40B4-BE49-F238E27FC236}">
                <a16:creationId xmlns:a16="http://schemas.microsoft.com/office/drawing/2014/main" id="{B4C5DA93-AA22-4020-A760-24DAAE2A6A13}"/>
              </a:ext>
            </a:extLst>
          </p:cNvPr>
          <p:cNvSpPr txBox="1"/>
          <p:nvPr/>
        </p:nvSpPr>
        <p:spPr>
          <a:xfrm>
            <a:off x="626748" y="1698183"/>
            <a:ext cx="1105318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It provides a single library for data analyst to easily process data, extract data and manipulate data.</a:t>
            </a:r>
          </a:p>
          <a:p>
            <a:pPr marL="285750" indent="-285750">
              <a:buFont typeface="Arial" panose="020B0604020202020204" pitchFamily="34" charset="0"/>
              <a:buChar char="•"/>
            </a:pPr>
            <a:r>
              <a:rPr lang="en-US" dirty="0"/>
              <a:t>Pandas provides two new data structures: </a:t>
            </a:r>
            <a:r>
              <a:rPr lang="en-US" b="1" dirty="0"/>
              <a:t>Series</a:t>
            </a:r>
            <a:r>
              <a:rPr lang="en-US" dirty="0"/>
              <a:t> and </a:t>
            </a:r>
            <a:r>
              <a:rPr lang="en-US" b="1" dirty="0" err="1"/>
              <a:t>DataFrame</a:t>
            </a:r>
            <a:r>
              <a:rPr lang="en-US" dirty="0"/>
              <a:t>.</a:t>
            </a:r>
          </a:p>
          <a:p>
            <a:pPr marL="285750" indent="-285750">
              <a:buFont typeface="Arial" panose="020B0604020202020204" pitchFamily="34" charset="0"/>
              <a:buChar char="•"/>
            </a:pPr>
            <a:r>
              <a:rPr lang="en-US" dirty="0"/>
              <a:t>The new data structures provide data manipulation capability equivalent to SQL-based relational database within Python</a:t>
            </a:r>
          </a:p>
        </p:txBody>
      </p:sp>
      <p:pic>
        <p:nvPicPr>
          <p:cNvPr id="16" name="Picture 15">
            <a:extLst>
              <a:ext uri="{FF2B5EF4-FFF2-40B4-BE49-F238E27FC236}">
                <a16:creationId xmlns:a16="http://schemas.microsoft.com/office/drawing/2014/main" id="{FDC1A50E-F864-43F0-82FC-C25EEFE79B1C}"/>
              </a:ext>
            </a:extLst>
          </p:cNvPr>
          <p:cNvPicPr>
            <a:picLocks noChangeAspect="1"/>
          </p:cNvPicPr>
          <p:nvPr/>
        </p:nvPicPr>
        <p:blipFill>
          <a:blip r:embed="rId3"/>
          <a:stretch>
            <a:fillRect/>
          </a:stretch>
        </p:blipFill>
        <p:spPr>
          <a:xfrm>
            <a:off x="747521" y="2744624"/>
            <a:ext cx="3383237" cy="2241904"/>
          </a:xfrm>
          <a:prstGeom prst="rect">
            <a:avLst/>
          </a:prstGeom>
        </p:spPr>
      </p:pic>
      <p:pic>
        <p:nvPicPr>
          <p:cNvPr id="25" name="Picture 24">
            <a:extLst>
              <a:ext uri="{FF2B5EF4-FFF2-40B4-BE49-F238E27FC236}">
                <a16:creationId xmlns:a16="http://schemas.microsoft.com/office/drawing/2014/main" id="{4AFB2F34-27BA-45BC-8B0B-C6A1BA6C6C2A}"/>
              </a:ext>
            </a:extLst>
          </p:cNvPr>
          <p:cNvPicPr>
            <a:picLocks noChangeAspect="1"/>
          </p:cNvPicPr>
          <p:nvPr/>
        </p:nvPicPr>
        <p:blipFill>
          <a:blip r:embed="rId4"/>
          <a:stretch>
            <a:fillRect/>
          </a:stretch>
        </p:blipFill>
        <p:spPr>
          <a:xfrm>
            <a:off x="5294613" y="2703678"/>
            <a:ext cx="5958603" cy="2517963"/>
          </a:xfrm>
          <a:prstGeom prst="rect">
            <a:avLst/>
          </a:prstGeom>
        </p:spPr>
      </p:pic>
      <p:pic>
        <p:nvPicPr>
          <p:cNvPr id="3" name="Picture 2">
            <a:extLst>
              <a:ext uri="{FF2B5EF4-FFF2-40B4-BE49-F238E27FC236}">
                <a16:creationId xmlns:a16="http://schemas.microsoft.com/office/drawing/2014/main" id="{7AEF2A19-AFEC-4A83-975A-BC8983607E51}"/>
              </a:ext>
            </a:extLst>
          </p:cNvPr>
          <p:cNvPicPr>
            <a:picLocks noChangeAspect="1"/>
          </p:cNvPicPr>
          <p:nvPr/>
        </p:nvPicPr>
        <p:blipFill>
          <a:blip r:embed="rId5"/>
          <a:stretch>
            <a:fillRect/>
          </a:stretch>
        </p:blipFill>
        <p:spPr>
          <a:xfrm>
            <a:off x="1123398" y="5294305"/>
            <a:ext cx="4037882" cy="1518277"/>
          </a:xfrm>
          <a:prstGeom prst="rect">
            <a:avLst/>
          </a:prstGeom>
        </p:spPr>
      </p:pic>
    </p:spTree>
    <p:extLst>
      <p:ext uri="{BB962C8B-B14F-4D97-AF65-F5344CB8AC3E}">
        <p14:creationId xmlns:p14="http://schemas.microsoft.com/office/powerpoint/2010/main" val="29905570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1.2 Install Python on MacOS</a:t>
            </a:r>
          </a:p>
        </p:txBody>
      </p:sp>
      <p:sp>
        <p:nvSpPr>
          <p:cNvPr id="30" name="TextBox 29">
            <a:extLst>
              <a:ext uri="{FF2B5EF4-FFF2-40B4-BE49-F238E27FC236}">
                <a16:creationId xmlns:a16="http://schemas.microsoft.com/office/drawing/2014/main" id="{80FDEC2F-5F8E-40BC-AF41-65E35C90FBDD}"/>
              </a:ext>
            </a:extLst>
          </p:cNvPr>
          <p:cNvSpPr txBox="1"/>
          <p:nvPr/>
        </p:nvSpPr>
        <p:spPr>
          <a:xfrm>
            <a:off x="538359" y="1566735"/>
            <a:ext cx="1118258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Method 1:</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Download Python installer from website (</a:t>
            </a:r>
            <a:r>
              <a:rPr kumimoji="0" lang="en-US" sz="1400" b="0" i="0" u="none" strike="noStrike" cap="none" spc="0" normalizeH="0" baseline="0" dirty="0">
                <a:ln>
                  <a:noFill/>
                </a:ln>
                <a:solidFill>
                  <a:srgbClr val="000000"/>
                </a:solidFill>
                <a:effectLst/>
                <a:uFillTx/>
                <a:latin typeface="+mj-lt"/>
                <a:ea typeface="+mj-ea"/>
                <a:cs typeface="+mj-cs"/>
                <a:sym typeface="Arial"/>
                <a:hlinkClick r:id="rId3"/>
              </a:rPr>
              <a:t>https://www.python.org/downloads/mac-osx/</a:t>
            </a:r>
            <a:r>
              <a:rPr kumimoji="0" lang="en-US" sz="1400" b="0" i="0" u="none" strike="noStrike" cap="none" spc="0" normalizeH="0" baseline="0" dirty="0">
                <a:ln>
                  <a:noFill/>
                </a:ln>
                <a:solidFill>
                  <a:srgbClr val="000000"/>
                </a:solidFill>
                <a:effectLst/>
                <a:uFillTx/>
                <a:latin typeface="+mj-lt"/>
                <a:ea typeface="+mj-ea"/>
                <a:cs typeface="+mj-cs"/>
                <a:sym typeface="Arial"/>
              </a:rPr>
              <a:t> ). </a:t>
            </a:r>
          </a:p>
        </p:txBody>
      </p:sp>
      <p:sp>
        <p:nvSpPr>
          <p:cNvPr id="11" name="TextBox 10">
            <a:extLst>
              <a:ext uri="{FF2B5EF4-FFF2-40B4-BE49-F238E27FC236}">
                <a16:creationId xmlns:a16="http://schemas.microsoft.com/office/drawing/2014/main" id="{BCB0F1CB-5784-446F-8884-0A84A829871A}"/>
              </a:ext>
            </a:extLst>
          </p:cNvPr>
          <p:cNvSpPr txBox="1"/>
          <p:nvPr/>
        </p:nvSpPr>
        <p:spPr>
          <a:xfrm>
            <a:off x="547720" y="2513386"/>
            <a:ext cx="706008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Method 2:</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Run command </a:t>
            </a:r>
            <a:r>
              <a:rPr kumimoji="0" lang="en-US" sz="1400" b="1" i="0" u="none" strike="noStrike" cap="none" spc="0" normalizeH="0" baseline="0" dirty="0">
                <a:ln>
                  <a:noFill/>
                </a:ln>
                <a:solidFill>
                  <a:srgbClr val="000000"/>
                </a:solidFill>
                <a:effectLst/>
                <a:uFillTx/>
                <a:latin typeface="+mj-lt"/>
                <a:ea typeface="+mj-ea"/>
                <a:cs typeface="+mj-cs"/>
                <a:sym typeface="Arial"/>
              </a:rPr>
              <a:t>brew install python3 </a:t>
            </a:r>
            <a:r>
              <a:rPr kumimoji="0" lang="en-US" sz="1400" b="0" i="0" u="none" strike="noStrike" cap="none" spc="0" normalizeH="0" baseline="0" dirty="0">
                <a:ln>
                  <a:noFill/>
                </a:ln>
                <a:solidFill>
                  <a:srgbClr val="000000"/>
                </a:solidFill>
                <a:effectLst/>
                <a:uFillTx/>
                <a:latin typeface="+mj-lt"/>
                <a:ea typeface="+mj-ea"/>
                <a:cs typeface="+mj-cs"/>
                <a:sym typeface="Arial"/>
              </a:rPr>
              <a:t>if </a:t>
            </a:r>
            <a:r>
              <a:rPr kumimoji="0" lang="en-US" sz="1400" b="0" i="1" u="none" strike="noStrike" cap="none" spc="0" normalizeH="0" baseline="0" dirty="0">
                <a:ln>
                  <a:noFill/>
                </a:ln>
                <a:solidFill>
                  <a:srgbClr val="000000"/>
                </a:solidFill>
                <a:effectLst/>
                <a:uFillTx/>
                <a:latin typeface="+mj-lt"/>
                <a:ea typeface="+mj-ea"/>
                <a:cs typeface="+mj-cs"/>
                <a:sym typeface="Arial"/>
              </a:rPr>
              <a:t>Homebrew</a:t>
            </a:r>
            <a:r>
              <a:rPr kumimoji="0" lang="en-US" sz="1400" b="0" i="0" u="none" strike="noStrike" cap="none" spc="0" normalizeH="0" baseline="0" dirty="0">
                <a:ln>
                  <a:noFill/>
                </a:ln>
                <a:solidFill>
                  <a:srgbClr val="000000"/>
                </a:solidFill>
                <a:effectLst/>
                <a:uFillTx/>
                <a:latin typeface="+mj-lt"/>
                <a:ea typeface="+mj-ea"/>
                <a:cs typeface="+mj-cs"/>
                <a:sym typeface="Arial"/>
              </a:rPr>
              <a:t> is installed</a:t>
            </a:r>
          </a:p>
        </p:txBody>
      </p:sp>
      <p:sp>
        <p:nvSpPr>
          <p:cNvPr id="13" name="TextBox 12">
            <a:extLst>
              <a:ext uri="{FF2B5EF4-FFF2-40B4-BE49-F238E27FC236}">
                <a16:creationId xmlns:a16="http://schemas.microsoft.com/office/drawing/2014/main" id="{FE82FE3B-A863-4E91-B5CE-829DEA59B01E}"/>
              </a:ext>
            </a:extLst>
          </p:cNvPr>
          <p:cNvSpPr txBox="1"/>
          <p:nvPr/>
        </p:nvSpPr>
        <p:spPr>
          <a:xfrm>
            <a:off x="547720" y="3460037"/>
            <a:ext cx="535320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To run Python3 REPL, type python3 in Terminal application.</a:t>
            </a:r>
          </a:p>
        </p:txBody>
      </p:sp>
      <p:pic>
        <p:nvPicPr>
          <p:cNvPr id="3" name="Picture 2">
            <a:extLst>
              <a:ext uri="{FF2B5EF4-FFF2-40B4-BE49-F238E27FC236}">
                <a16:creationId xmlns:a16="http://schemas.microsoft.com/office/drawing/2014/main" id="{274D0DAA-543F-4AA9-A6FE-CB17804D93E4}"/>
              </a:ext>
            </a:extLst>
          </p:cNvPr>
          <p:cNvPicPr>
            <a:picLocks noChangeAspect="1"/>
          </p:cNvPicPr>
          <p:nvPr/>
        </p:nvPicPr>
        <p:blipFill>
          <a:blip r:embed="rId4"/>
          <a:stretch>
            <a:fillRect/>
          </a:stretch>
        </p:blipFill>
        <p:spPr>
          <a:xfrm>
            <a:off x="626748" y="3918014"/>
            <a:ext cx="6834756" cy="1279530"/>
          </a:xfrm>
          <a:prstGeom prst="rect">
            <a:avLst/>
          </a:prstGeom>
        </p:spPr>
      </p:pic>
    </p:spTree>
    <p:extLst>
      <p:ext uri="{BB962C8B-B14F-4D97-AF65-F5344CB8AC3E}">
        <p14:creationId xmlns:p14="http://schemas.microsoft.com/office/powerpoint/2010/main" val="27504515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4.4 Series creation</a:t>
            </a:r>
          </a:p>
        </p:txBody>
      </p:sp>
      <p:sp>
        <p:nvSpPr>
          <p:cNvPr id="7" name="TextBox 6">
            <a:extLst>
              <a:ext uri="{FF2B5EF4-FFF2-40B4-BE49-F238E27FC236}">
                <a16:creationId xmlns:a16="http://schemas.microsoft.com/office/drawing/2014/main" id="{BC4EDC9A-60D8-4498-B0D3-6F6275D09B8B}"/>
              </a:ext>
            </a:extLst>
          </p:cNvPr>
          <p:cNvSpPr txBox="1"/>
          <p:nvPr/>
        </p:nvSpPr>
        <p:spPr>
          <a:xfrm>
            <a:off x="626748" y="1404604"/>
            <a:ext cx="1155610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Series is a one-dimensional labeled array capable of holding any data type (integers, strings, floating point numbers, Python objects, etc.). </a:t>
            </a:r>
          </a:p>
          <a:p>
            <a:r>
              <a:rPr lang="en-US" dirty="0"/>
              <a:t>The axis labels are collectively referred to as the index. </a:t>
            </a:r>
            <a:endParaRPr lang="en-SG" dirty="0"/>
          </a:p>
        </p:txBody>
      </p:sp>
      <p:pic>
        <p:nvPicPr>
          <p:cNvPr id="5" name="Picture 4">
            <a:extLst>
              <a:ext uri="{FF2B5EF4-FFF2-40B4-BE49-F238E27FC236}">
                <a16:creationId xmlns:a16="http://schemas.microsoft.com/office/drawing/2014/main" id="{BCCA8A6B-145A-4930-8BEA-EFC995E4832D}"/>
              </a:ext>
            </a:extLst>
          </p:cNvPr>
          <p:cNvPicPr>
            <a:picLocks noChangeAspect="1"/>
          </p:cNvPicPr>
          <p:nvPr/>
        </p:nvPicPr>
        <p:blipFill>
          <a:blip r:embed="rId2"/>
          <a:stretch>
            <a:fillRect/>
          </a:stretch>
        </p:blipFill>
        <p:spPr>
          <a:xfrm>
            <a:off x="626748" y="2446742"/>
            <a:ext cx="3175544" cy="341077"/>
          </a:xfrm>
          <a:prstGeom prst="rect">
            <a:avLst/>
          </a:prstGeom>
        </p:spPr>
      </p:pic>
      <p:sp>
        <p:nvSpPr>
          <p:cNvPr id="11" name="TextBox 10">
            <a:extLst>
              <a:ext uri="{FF2B5EF4-FFF2-40B4-BE49-F238E27FC236}">
                <a16:creationId xmlns:a16="http://schemas.microsoft.com/office/drawing/2014/main" id="{6E6644D1-58C2-48DB-8041-166AB55EABE2}"/>
              </a:ext>
            </a:extLst>
          </p:cNvPr>
          <p:cNvSpPr txBox="1"/>
          <p:nvPr/>
        </p:nvSpPr>
        <p:spPr>
          <a:xfrm>
            <a:off x="626748" y="2025659"/>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basic method to create a Series is to call</a:t>
            </a:r>
            <a:endParaRPr lang="en-SG" dirty="0"/>
          </a:p>
        </p:txBody>
      </p:sp>
      <p:cxnSp>
        <p:nvCxnSpPr>
          <p:cNvPr id="12" name="Straight Arrow Connector 11">
            <a:extLst>
              <a:ext uri="{FF2B5EF4-FFF2-40B4-BE49-F238E27FC236}">
                <a16:creationId xmlns:a16="http://schemas.microsoft.com/office/drawing/2014/main" id="{8A49023D-AEEF-4D38-BC82-19D64718C21E}"/>
              </a:ext>
            </a:extLst>
          </p:cNvPr>
          <p:cNvCxnSpPr>
            <a:cxnSpLocks/>
            <a:stCxn id="5" idx="2"/>
          </p:cNvCxnSpPr>
          <p:nvPr/>
        </p:nvCxnSpPr>
        <p:spPr>
          <a:xfrm rot="5400000">
            <a:off x="989362" y="3078617"/>
            <a:ext cx="1515957" cy="934360"/>
          </a:xfrm>
          <a:prstGeom prst="bentConnector3">
            <a:avLst>
              <a:gd name="adj1" fmla="val 50000"/>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2A54C322-6E36-48C1-B5D9-3915EF8B0731}"/>
              </a:ext>
            </a:extLst>
          </p:cNvPr>
          <p:cNvSpPr txBox="1"/>
          <p:nvPr/>
        </p:nvSpPr>
        <p:spPr>
          <a:xfrm>
            <a:off x="476136" y="4352544"/>
            <a:ext cx="2901048" cy="954107"/>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data can be many different things:</a:t>
            </a:r>
          </a:p>
          <a:p>
            <a:pPr marL="285750" indent="-285750">
              <a:buFont typeface="Arial" panose="020B0604020202020204" pitchFamily="34" charset="0"/>
              <a:buChar char="•"/>
            </a:pPr>
            <a:r>
              <a:rPr lang="en-US" dirty="0"/>
              <a:t>a Python </a:t>
            </a:r>
            <a:r>
              <a:rPr lang="en-US" dirty="0" err="1"/>
              <a:t>dict</a:t>
            </a:r>
            <a:endParaRPr lang="en-US" dirty="0"/>
          </a:p>
          <a:p>
            <a:pPr marL="285750" indent="-285750">
              <a:buFont typeface="Arial" panose="020B0604020202020204" pitchFamily="34" charset="0"/>
              <a:buChar char="•"/>
            </a:pPr>
            <a:r>
              <a:rPr lang="en-US" dirty="0"/>
              <a:t>an </a:t>
            </a:r>
            <a:r>
              <a:rPr lang="en-US" dirty="0" err="1"/>
              <a:t>ndarray</a:t>
            </a:r>
            <a:endParaRPr lang="en-US" dirty="0"/>
          </a:p>
          <a:p>
            <a:pPr marL="285750" indent="-285750">
              <a:buFont typeface="Arial" panose="020B0604020202020204" pitchFamily="34" charset="0"/>
              <a:buChar char="•"/>
            </a:pPr>
            <a:r>
              <a:rPr lang="en-US" dirty="0"/>
              <a:t>a scalar value (like 5)</a:t>
            </a:r>
            <a:endParaRPr lang="en-SG" dirty="0"/>
          </a:p>
        </p:txBody>
      </p:sp>
      <p:pic>
        <p:nvPicPr>
          <p:cNvPr id="3" name="Picture 2">
            <a:extLst>
              <a:ext uri="{FF2B5EF4-FFF2-40B4-BE49-F238E27FC236}">
                <a16:creationId xmlns:a16="http://schemas.microsoft.com/office/drawing/2014/main" id="{CD8C648C-B131-4C3A-B58F-4463FA177534}"/>
              </a:ext>
            </a:extLst>
          </p:cNvPr>
          <p:cNvPicPr>
            <a:picLocks noChangeAspect="1"/>
          </p:cNvPicPr>
          <p:nvPr/>
        </p:nvPicPr>
        <p:blipFill>
          <a:blip r:embed="rId3"/>
          <a:stretch>
            <a:fillRect/>
          </a:stretch>
        </p:blipFill>
        <p:spPr>
          <a:xfrm>
            <a:off x="5613907" y="2446742"/>
            <a:ext cx="3248025" cy="1266825"/>
          </a:xfrm>
          <a:prstGeom prst="rect">
            <a:avLst/>
          </a:prstGeom>
        </p:spPr>
      </p:pic>
    </p:spTree>
    <p:extLst>
      <p:ext uri="{BB962C8B-B14F-4D97-AF65-F5344CB8AC3E}">
        <p14:creationId xmlns:p14="http://schemas.microsoft.com/office/powerpoint/2010/main" val="40079459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4.5 Series indexing &amp; slicing</a:t>
            </a:r>
          </a:p>
        </p:txBody>
      </p:sp>
      <p:sp>
        <p:nvSpPr>
          <p:cNvPr id="7" name="TextBox 6">
            <a:extLst>
              <a:ext uri="{FF2B5EF4-FFF2-40B4-BE49-F238E27FC236}">
                <a16:creationId xmlns:a16="http://schemas.microsoft.com/office/drawing/2014/main" id="{BC4EDC9A-60D8-4498-B0D3-6F6275D09B8B}"/>
              </a:ext>
            </a:extLst>
          </p:cNvPr>
          <p:cNvSpPr txBox="1"/>
          <p:nvPr/>
        </p:nvSpPr>
        <p:spPr>
          <a:xfrm>
            <a:off x="626748" y="1404604"/>
            <a:ext cx="1155610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Series indexing &amp; slicing is similar to </a:t>
            </a:r>
            <a:r>
              <a:rPr lang="en-US" dirty="0" err="1"/>
              <a:t>numpy</a:t>
            </a:r>
            <a:r>
              <a:rPr lang="en-US" dirty="0"/>
              <a:t> array’s.</a:t>
            </a:r>
            <a:endParaRPr lang="en-SG" dirty="0"/>
          </a:p>
        </p:txBody>
      </p:sp>
      <p:pic>
        <p:nvPicPr>
          <p:cNvPr id="6" name="Picture 5">
            <a:extLst>
              <a:ext uri="{FF2B5EF4-FFF2-40B4-BE49-F238E27FC236}">
                <a16:creationId xmlns:a16="http://schemas.microsoft.com/office/drawing/2014/main" id="{213AA4E9-3181-4761-8248-97E6EAC8FE70}"/>
              </a:ext>
            </a:extLst>
          </p:cNvPr>
          <p:cNvPicPr>
            <a:picLocks noChangeAspect="1"/>
          </p:cNvPicPr>
          <p:nvPr/>
        </p:nvPicPr>
        <p:blipFill>
          <a:blip r:embed="rId2"/>
          <a:stretch>
            <a:fillRect/>
          </a:stretch>
        </p:blipFill>
        <p:spPr>
          <a:xfrm>
            <a:off x="738508" y="2647950"/>
            <a:ext cx="2362200" cy="781050"/>
          </a:xfrm>
          <a:prstGeom prst="rect">
            <a:avLst/>
          </a:prstGeom>
        </p:spPr>
      </p:pic>
    </p:spTree>
    <p:extLst>
      <p:ext uri="{BB962C8B-B14F-4D97-AF65-F5344CB8AC3E}">
        <p14:creationId xmlns:p14="http://schemas.microsoft.com/office/powerpoint/2010/main" val="341357181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4.5 </a:t>
            </a:r>
            <a:r>
              <a:rPr lang="en-US" b="1" dirty="0" err="1">
                <a:solidFill>
                  <a:srgbClr val="002060"/>
                </a:solidFill>
                <a:latin typeface="Segoe UI" panose="020B0502040204020203" pitchFamily="34" charset="0"/>
                <a:cs typeface="Segoe UI" panose="020B0502040204020203" pitchFamily="34" charset="0"/>
              </a:rPr>
              <a:t>DataFrame</a:t>
            </a:r>
            <a:endParaRPr lang="en-US"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432654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 Pandas IO tools</a:t>
            </a:r>
          </a:p>
        </p:txBody>
      </p:sp>
      <p:pic>
        <p:nvPicPr>
          <p:cNvPr id="3" name="Picture 2">
            <a:extLst>
              <a:ext uri="{FF2B5EF4-FFF2-40B4-BE49-F238E27FC236}">
                <a16:creationId xmlns:a16="http://schemas.microsoft.com/office/drawing/2014/main" id="{4B5F2614-8972-4324-A2C2-A05909F66CAF}"/>
              </a:ext>
            </a:extLst>
          </p:cNvPr>
          <p:cNvPicPr>
            <a:picLocks noChangeAspect="1"/>
          </p:cNvPicPr>
          <p:nvPr/>
        </p:nvPicPr>
        <p:blipFill>
          <a:blip r:embed="rId2"/>
          <a:stretch>
            <a:fillRect/>
          </a:stretch>
        </p:blipFill>
        <p:spPr>
          <a:xfrm>
            <a:off x="626748" y="1498351"/>
            <a:ext cx="4298820" cy="5293798"/>
          </a:xfrm>
          <a:prstGeom prst="rect">
            <a:avLst/>
          </a:prstGeom>
        </p:spPr>
      </p:pic>
    </p:spTree>
    <p:extLst>
      <p:ext uri="{BB962C8B-B14F-4D97-AF65-F5344CB8AC3E}">
        <p14:creationId xmlns:p14="http://schemas.microsoft.com/office/powerpoint/2010/main" val="304150892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5.1 Numpy Introduction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141894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Numpy is a library for the Python programming language, adding support for large, multi-dimensional arrays and matrices, along with a large collection of high-level mathematical functions to operate on these arrays. </a:t>
            </a:r>
          </a:p>
        </p:txBody>
      </p:sp>
      <p:pic>
        <p:nvPicPr>
          <p:cNvPr id="9" name="Picture 8">
            <a:extLst>
              <a:ext uri="{FF2B5EF4-FFF2-40B4-BE49-F238E27FC236}">
                <a16:creationId xmlns:a16="http://schemas.microsoft.com/office/drawing/2014/main" id="{013AD2F2-BB60-488D-A828-0C13206F7A77}"/>
              </a:ext>
            </a:extLst>
          </p:cNvPr>
          <p:cNvPicPr>
            <a:picLocks noChangeAspect="1"/>
          </p:cNvPicPr>
          <p:nvPr/>
        </p:nvPicPr>
        <p:blipFill>
          <a:blip r:embed="rId3"/>
          <a:stretch>
            <a:fillRect/>
          </a:stretch>
        </p:blipFill>
        <p:spPr>
          <a:xfrm>
            <a:off x="725614" y="2432745"/>
            <a:ext cx="2529650" cy="3308004"/>
          </a:xfrm>
          <a:prstGeom prst="rect">
            <a:avLst/>
          </a:prstGeom>
        </p:spPr>
      </p:pic>
      <p:sp>
        <p:nvSpPr>
          <p:cNvPr id="16" name="TextBox 15">
            <a:extLst>
              <a:ext uri="{FF2B5EF4-FFF2-40B4-BE49-F238E27FC236}">
                <a16:creationId xmlns:a16="http://schemas.microsoft.com/office/drawing/2014/main" id="{875AB0E8-BF2F-4BDC-B700-902AD5327EBC}"/>
              </a:ext>
            </a:extLst>
          </p:cNvPr>
          <p:cNvSpPr txBox="1"/>
          <p:nvPr/>
        </p:nvSpPr>
        <p:spPr>
          <a:xfrm>
            <a:off x="4462272" y="2432745"/>
            <a:ext cx="7363968"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NumPy provides a multi-dimensional array data structure, </a:t>
            </a:r>
            <a:r>
              <a:rPr lang="en-US" b="1" dirty="0" err="1"/>
              <a:t>ndarray</a:t>
            </a:r>
            <a:r>
              <a:rPr lang="en-US" dirty="0"/>
              <a:t>, which is a fast, flexible container for large data sets in Python.</a:t>
            </a:r>
          </a:p>
          <a:p>
            <a:pPr marL="285750" indent="-285750">
              <a:buFont typeface="Arial" panose="020B0604020202020204" pitchFamily="34" charset="0"/>
              <a:buChar char="•"/>
            </a:pPr>
            <a:r>
              <a:rPr lang="en-US" dirty="0"/>
              <a:t>In an </a:t>
            </a:r>
            <a:r>
              <a:rPr lang="en-US" dirty="0" err="1"/>
              <a:t>ndarray</a:t>
            </a:r>
            <a:r>
              <a:rPr lang="en-US" dirty="0"/>
              <a:t>, all the elements must be the </a:t>
            </a:r>
            <a:r>
              <a:rPr lang="en-US" b="1" dirty="0"/>
              <a:t>same</a:t>
            </a:r>
            <a:r>
              <a:rPr lang="en-US" dirty="0"/>
              <a:t> type. </a:t>
            </a:r>
          </a:p>
          <a:p>
            <a:pPr marL="285750" indent="-285750">
              <a:buFont typeface="Arial" panose="020B0604020202020204" pitchFamily="34" charset="0"/>
              <a:buChar char="•"/>
            </a:pPr>
            <a:r>
              <a:rPr lang="en-US" dirty="0"/>
              <a:t>Every </a:t>
            </a:r>
            <a:r>
              <a:rPr lang="en-US" dirty="0" err="1"/>
              <a:t>ndarray</a:t>
            </a:r>
            <a:r>
              <a:rPr lang="en-US" dirty="0"/>
              <a:t> has a </a:t>
            </a:r>
            <a:r>
              <a:rPr lang="en-US" b="1" dirty="0"/>
              <a:t>shape</a:t>
            </a:r>
            <a:r>
              <a:rPr lang="en-US" dirty="0"/>
              <a:t>, which is a tuple indicating the size of each dimension, and a </a:t>
            </a:r>
            <a:r>
              <a:rPr lang="en-US" b="1" dirty="0" err="1"/>
              <a:t>dtype</a:t>
            </a:r>
            <a:r>
              <a:rPr lang="en-US" dirty="0"/>
              <a:t>, describing the data type of the elements in the array.</a:t>
            </a:r>
          </a:p>
        </p:txBody>
      </p:sp>
    </p:spTree>
    <p:extLst>
      <p:ext uri="{BB962C8B-B14F-4D97-AF65-F5344CB8AC3E}">
        <p14:creationId xmlns:p14="http://schemas.microsoft.com/office/powerpoint/2010/main" val="30241476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5.2 Array Creation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most common way to create a </a:t>
            </a:r>
            <a:r>
              <a:rPr lang="en-US" b="1" dirty="0" err="1"/>
              <a:t>ndarray</a:t>
            </a:r>
            <a:r>
              <a:rPr lang="en-US" dirty="0"/>
              <a:t> is through a regular Python list or tuple using array function:</a:t>
            </a:r>
          </a:p>
        </p:txBody>
      </p:sp>
      <p:pic>
        <p:nvPicPr>
          <p:cNvPr id="3" name="Picture 2">
            <a:extLst>
              <a:ext uri="{FF2B5EF4-FFF2-40B4-BE49-F238E27FC236}">
                <a16:creationId xmlns:a16="http://schemas.microsoft.com/office/drawing/2014/main" id="{7AE7CA78-C464-4D5B-AFB5-05E8138E63FC}"/>
              </a:ext>
            </a:extLst>
          </p:cNvPr>
          <p:cNvPicPr>
            <a:picLocks noChangeAspect="1"/>
          </p:cNvPicPr>
          <p:nvPr/>
        </p:nvPicPr>
        <p:blipFill rotWithShape="1">
          <a:blip r:embed="rId3"/>
          <a:srcRect l="26894"/>
          <a:stretch/>
        </p:blipFill>
        <p:spPr>
          <a:xfrm>
            <a:off x="955040" y="1916790"/>
            <a:ext cx="1747097" cy="1641080"/>
          </a:xfrm>
          <a:prstGeom prst="rect">
            <a:avLst/>
          </a:prstGeom>
        </p:spPr>
      </p:pic>
      <p:sp>
        <p:nvSpPr>
          <p:cNvPr id="10" name="TextBox 9">
            <a:extLst>
              <a:ext uri="{FF2B5EF4-FFF2-40B4-BE49-F238E27FC236}">
                <a16:creationId xmlns:a16="http://schemas.microsoft.com/office/drawing/2014/main" id="{A5DFE327-30B1-43A4-BD61-03F2A92B2E4E}"/>
              </a:ext>
            </a:extLst>
          </p:cNvPr>
          <p:cNvSpPr txBox="1"/>
          <p:nvPr/>
        </p:nvSpPr>
        <p:spPr>
          <a:xfrm>
            <a:off x="5387975" y="1995797"/>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Be careful that the input argument is a list.</a:t>
            </a:r>
            <a:endParaRPr lang="en-SG" dirty="0"/>
          </a:p>
        </p:txBody>
      </p:sp>
      <p:pic>
        <p:nvPicPr>
          <p:cNvPr id="7" name="Picture 6">
            <a:extLst>
              <a:ext uri="{FF2B5EF4-FFF2-40B4-BE49-F238E27FC236}">
                <a16:creationId xmlns:a16="http://schemas.microsoft.com/office/drawing/2014/main" id="{D06494A2-E4BD-4CAD-8DAB-12CD29140207}"/>
              </a:ext>
            </a:extLst>
          </p:cNvPr>
          <p:cNvPicPr>
            <a:picLocks noChangeAspect="1"/>
          </p:cNvPicPr>
          <p:nvPr/>
        </p:nvPicPr>
        <p:blipFill rotWithShape="1">
          <a:blip r:embed="rId4"/>
          <a:srcRect l="9829"/>
          <a:stretch/>
        </p:blipFill>
        <p:spPr>
          <a:xfrm>
            <a:off x="5506719" y="2303574"/>
            <a:ext cx="5376863" cy="1330131"/>
          </a:xfrm>
          <a:prstGeom prst="rect">
            <a:avLst/>
          </a:prstGeom>
        </p:spPr>
      </p:pic>
      <p:sp>
        <p:nvSpPr>
          <p:cNvPr id="14" name="TextBox 13">
            <a:extLst>
              <a:ext uri="{FF2B5EF4-FFF2-40B4-BE49-F238E27FC236}">
                <a16:creationId xmlns:a16="http://schemas.microsoft.com/office/drawing/2014/main" id="{ECC388C7-C697-4A93-B214-0C02B8174AD9}"/>
              </a:ext>
            </a:extLst>
          </p:cNvPr>
          <p:cNvSpPr txBox="1"/>
          <p:nvPr/>
        </p:nvSpPr>
        <p:spPr>
          <a:xfrm>
            <a:off x="5313680" y="3882608"/>
            <a:ext cx="682752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array transforms sequences of sequences into two-dimensional arrays, sequences of sequences of sequences into three-dimensional arrays, and so on.</a:t>
            </a:r>
            <a:endParaRPr lang="en-SG" dirty="0"/>
          </a:p>
        </p:txBody>
      </p:sp>
      <p:pic>
        <p:nvPicPr>
          <p:cNvPr id="12" name="Picture 11">
            <a:extLst>
              <a:ext uri="{FF2B5EF4-FFF2-40B4-BE49-F238E27FC236}">
                <a16:creationId xmlns:a16="http://schemas.microsoft.com/office/drawing/2014/main" id="{CA136E86-0D4F-44B5-B949-7704E9091DD9}"/>
              </a:ext>
            </a:extLst>
          </p:cNvPr>
          <p:cNvPicPr>
            <a:picLocks noChangeAspect="1"/>
          </p:cNvPicPr>
          <p:nvPr/>
        </p:nvPicPr>
        <p:blipFill rotWithShape="1">
          <a:blip r:embed="rId5"/>
          <a:srcRect l="13243"/>
          <a:stretch/>
        </p:blipFill>
        <p:spPr>
          <a:xfrm>
            <a:off x="955040" y="3865245"/>
            <a:ext cx="3545013" cy="963712"/>
          </a:xfrm>
          <a:prstGeom prst="rect">
            <a:avLst/>
          </a:prstGeom>
        </p:spPr>
      </p:pic>
      <p:pic>
        <p:nvPicPr>
          <p:cNvPr id="17" name="Picture 16">
            <a:extLst>
              <a:ext uri="{FF2B5EF4-FFF2-40B4-BE49-F238E27FC236}">
                <a16:creationId xmlns:a16="http://schemas.microsoft.com/office/drawing/2014/main" id="{522A74CC-2926-4883-8446-C6A16E2094F3}"/>
              </a:ext>
            </a:extLst>
          </p:cNvPr>
          <p:cNvPicPr>
            <a:picLocks noChangeAspect="1"/>
          </p:cNvPicPr>
          <p:nvPr/>
        </p:nvPicPr>
        <p:blipFill rotWithShape="1">
          <a:blip r:embed="rId6"/>
          <a:srcRect l="26037"/>
          <a:stretch/>
        </p:blipFill>
        <p:spPr>
          <a:xfrm>
            <a:off x="955040" y="5234964"/>
            <a:ext cx="1537201" cy="1094303"/>
          </a:xfrm>
          <a:prstGeom prst="rect">
            <a:avLst/>
          </a:prstGeom>
        </p:spPr>
      </p:pic>
      <p:pic>
        <p:nvPicPr>
          <p:cNvPr id="19" name="Picture 18">
            <a:extLst>
              <a:ext uri="{FF2B5EF4-FFF2-40B4-BE49-F238E27FC236}">
                <a16:creationId xmlns:a16="http://schemas.microsoft.com/office/drawing/2014/main" id="{57AC7C1E-6A6E-4E2E-9A07-85CE6B8CBA5B}"/>
              </a:ext>
            </a:extLst>
          </p:cNvPr>
          <p:cNvPicPr>
            <a:picLocks noChangeAspect="1"/>
          </p:cNvPicPr>
          <p:nvPr/>
        </p:nvPicPr>
        <p:blipFill rotWithShape="1">
          <a:blip r:embed="rId7"/>
          <a:srcRect l="25134"/>
          <a:stretch/>
        </p:blipFill>
        <p:spPr>
          <a:xfrm>
            <a:off x="3241039" y="5234964"/>
            <a:ext cx="1747097" cy="706116"/>
          </a:xfrm>
          <a:prstGeom prst="rect">
            <a:avLst/>
          </a:prstGeom>
        </p:spPr>
      </p:pic>
      <p:sp>
        <p:nvSpPr>
          <p:cNvPr id="22" name="TextBox 21">
            <a:extLst>
              <a:ext uri="{FF2B5EF4-FFF2-40B4-BE49-F238E27FC236}">
                <a16:creationId xmlns:a16="http://schemas.microsoft.com/office/drawing/2014/main" id="{358D32D8-EAD3-41E4-8F76-4D0B49EC1BE7}"/>
              </a:ext>
            </a:extLst>
          </p:cNvPr>
          <p:cNvSpPr txBox="1"/>
          <p:nvPr/>
        </p:nvSpPr>
        <p:spPr>
          <a:xfrm>
            <a:off x="5387974" y="5245124"/>
            <a:ext cx="713930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NumPy offers several functions to create arrays with initial placeholder content.</a:t>
            </a:r>
          </a:p>
          <a:p>
            <a:pPr marL="285750" indent="-285750">
              <a:buFont typeface="Arial" panose="020B0604020202020204" pitchFamily="34" charset="0"/>
              <a:buChar char="•"/>
            </a:pPr>
            <a:r>
              <a:rPr lang="en-US" dirty="0"/>
              <a:t>The function zeros creates an array full of zeros.</a:t>
            </a:r>
          </a:p>
          <a:p>
            <a:pPr marL="285750" indent="-285750">
              <a:buFont typeface="Arial" panose="020B0604020202020204" pitchFamily="34" charset="0"/>
              <a:buChar char="•"/>
            </a:pPr>
            <a:r>
              <a:rPr lang="en-US" dirty="0"/>
              <a:t>The function ones creates an array full of one.</a:t>
            </a:r>
          </a:p>
          <a:p>
            <a:pPr marL="285750" indent="-285750">
              <a:buFont typeface="Arial" panose="020B0604020202020204" pitchFamily="34" charset="0"/>
              <a:buChar char="•"/>
            </a:pPr>
            <a:r>
              <a:rPr lang="en-US" dirty="0"/>
              <a:t>The function empty creates an array full of random float64 values.</a:t>
            </a:r>
            <a:endParaRPr lang="en-SG" dirty="0"/>
          </a:p>
        </p:txBody>
      </p:sp>
    </p:spTree>
    <p:extLst>
      <p:ext uri="{BB962C8B-B14F-4D97-AF65-F5344CB8AC3E}">
        <p14:creationId xmlns:p14="http://schemas.microsoft.com/office/powerpoint/2010/main" val="237597958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5.2 Array Creation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5370513" y="1338101"/>
            <a:ext cx="682148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To create sequences of numbers, NumPy provides the </a:t>
            </a:r>
            <a:r>
              <a:rPr lang="en-US" b="1" dirty="0" err="1"/>
              <a:t>arange</a:t>
            </a:r>
            <a:r>
              <a:rPr lang="en-US" dirty="0"/>
              <a:t> function which is analogous to the Python built-in </a:t>
            </a:r>
            <a:r>
              <a:rPr lang="en-US" b="1" dirty="0"/>
              <a:t>range</a:t>
            </a:r>
            <a:r>
              <a:rPr lang="en-US" dirty="0"/>
              <a:t>, but returns an array.</a:t>
            </a:r>
          </a:p>
        </p:txBody>
      </p:sp>
      <p:pic>
        <p:nvPicPr>
          <p:cNvPr id="5" name="Picture 4">
            <a:extLst>
              <a:ext uri="{FF2B5EF4-FFF2-40B4-BE49-F238E27FC236}">
                <a16:creationId xmlns:a16="http://schemas.microsoft.com/office/drawing/2014/main" id="{34D0E13D-7E58-4439-802A-9316F582B40C}"/>
              </a:ext>
            </a:extLst>
          </p:cNvPr>
          <p:cNvPicPr>
            <a:picLocks noChangeAspect="1"/>
          </p:cNvPicPr>
          <p:nvPr/>
        </p:nvPicPr>
        <p:blipFill>
          <a:blip r:embed="rId3"/>
          <a:stretch>
            <a:fillRect/>
          </a:stretch>
        </p:blipFill>
        <p:spPr>
          <a:xfrm>
            <a:off x="725487" y="1338101"/>
            <a:ext cx="3074353" cy="692641"/>
          </a:xfrm>
          <a:prstGeom prst="rect">
            <a:avLst/>
          </a:prstGeom>
        </p:spPr>
      </p:pic>
      <p:pic>
        <p:nvPicPr>
          <p:cNvPr id="11" name="Picture 10">
            <a:extLst>
              <a:ext uri="{FF2B5EF4-FFF2-40B4-BE49-F238E27FC236}">
                <a16:creationId xmlns:a16="http://schemas.microsoft.com/office/drawing/2014/main" id="{5E75A231-F106-439B-890E-04672F7AB000}"/>
              </a:ext>
            </a:extLst>
          </p:cNvPr>
          <p:cNvPicPr>
            <a:picLocks noChangeAspect="1"/>
          </p:cNvPicPr>
          <p:nvPr/>
        </p:nvPicPr>
        <p:blipFill>
          <a:blip r:embed="rId4"/>
          <a:stretch>
            <a:fillRect/>
          </a:stretch>
        </p:blipFill>
        <p:spPr>
          <a:xfrm>
            <a:off x="725487" y="2407712"/>
            <a:ext cx="4529350" cy="582488"/>
          </a:xfrm>
          <a:prstGeom prst="rect">
            <a:avLst/>
          </a:prstGeom>
        </p:spPr>
      </p:pic>
      <p:sp>
        <p:nvSpPr>
          <p:cNvPr id="20" name="TextBox 19">
            <a:extLst>
              <a:ext uri="{FF2B5EF4-FFF2-40B4-BE49-F238E27FC236}">
                <a16:creationId xmlns:a16="http://schemas.microsoft.com/office/drawing/2014/main" id="{BAA31CEE-6BB1-4481-9EF9-29873410AD9D}"/>
              </a:ext>
            </a:extLst>
          </p:cNvPr>
          <p:cNvSpPr txBox="1"/>
          <p:nvPr/>
        </p:nvSpPr>
        <p:spPr>
          <a:xfrm>
            <a:off x="5370512" y="2391179"/>
            <a:ext cx="6821487"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It’s usually not possible to predict the number of elements obtained, due to the finite floating-point precision. For this reason, it is better to use the function </a:t>
            </a:r>
            <a:r>
              <a:rPr lang="en-US" b="1" dirty="0" err="1"/>
              <a:t>linspace</a:t>
            </a:r>
            <a:r>
              <a:rPr lang="en-US" dirty="0"/>
              <a:t> that receives as an argument the number of elements that we want.</a:t>
            </a:r>
          </a:p>
          <a:p>
            <a:pPr marL="285750" indent="-285750">
              <a:buFont typeface="Arial" panose="020B0604020202020204" pitchFamily="34" charset="0"/>
              <a:buChar char="•"/>
            </a:pPr>
            <a:r>
              <a:rPr lang="en-US" dirty="0" err="1"/>
              <a:t>linspace</a:t>
            </a:r>
            <a:r>
              <a:rPr lang="en-US" dirty="0"/>
              <a:t> functions can be useful to evaluate function at lots of points</a:t>
            </a:r>
          </a:p>
        </p:txBody>
      </p:sp>
      <p:pic>
        <p:nvPicPr>
          <p:cNvPr id="18" name="Picture 17">
            <a:extLst>
              <a:ext uri="{FF2B5EF4-FFF2-40B4-BE49-F238E27FC236}">
                <a16:creationId xmlns:a16="http://schemas.microsoft.com/office/drawing/2014/main" id="{8B14DD5F-D017-4D08-A7BA-A38C54910180}"/>
              </a:ext>
            </a:extLst>
          </p:cNvPr>
          <p:cNvPicPr>
            <a:picLocks noChangeAspect="1"/>
          </p:cNvPicPr>
          <p:nvPr/>
        </p:nvPicPr>
        <p:blipFill>
          <a:blip r:embed="rId5"/>
          <a:stretch>
            <a:fillRect/>
          </a:stretch>
        </p:blipFill>
        <p:spPr>
          <a:xfrm>
            <a:off x="725487" y="3605223"/>
            <a:ext cx="3074352" cy="2955191"/>
          </a:xfrm>
          <a:prstGeom prst="rect">
            <a:avLst/>
          </a:prstGeom>
        </p:spPr>
      </p:pic>
    </p:spTree>
    <p:extLst>
      <p:ext uri="{BB962C8B-B14F-4D97-AF65-F5344CB8AC3E}">
        <p14:creationId xmlns:p14="http://schemas.microsoft.com/office/powerpoint/2010/main" val="381972692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5.3 Array print</a:t>
            </a:r>
          </a:p>
        </p:txBody>
      </p:sp>
      <p:sp>
        <p:nvSpPr>
          <p:cNvPr id="12" name="TextBox 11">
            <a:extLst>
              <a:ext uri="{FF2B5EF4-FFF2-40B4-BE49-F238E27FC236}">
                <a16:creationId xmlns:a16="http://schemas.microsoft.com/office/drawing/2014/main" id="{50C3A954-0DD5-4C82-BB50-694E46C3319D}"/>
              </a:ext>
            </a:extLst>
          </p:cNvPr>
          <p:cNvSpPr txBox="1"/>
          <p:nvPr/>
        </p:nvSpPr>
        <p:spPr>
          <a:xfrm>
            <a:off x="626748" y="1394419"/>
            <a:ext cx="1141894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One-dimensional arrays are then printed as rows, bi-</a:t>
            </a:r>
            <a:r>
              <a:rPr lang="en-US" dirty="0" err="1"/>
              <a:t>dimensionals</a:t>
            </a:r>
            <a:r>
              <a:rPr lang="en-US" dirty="0"/>
              <a:t> as matrices and tri-</a:t>
            </a:r>
            <a:r>
              <a:rPr lang="en-US" dirty="0" err="1"/>
              <a:t>dimensionals</a:t>
            </a:r>
            <a:r>
              <a:rPr lang="en-US" dirty="0"/>
              <a:t> as lists of matrices.</a:t>
            </a:r>
          </a:p>
          <a:p>
            <a:r>
              <a:rPr lang="en-US" dirty="0"/>
              <a:t>The </a:t>
            </a:r>
            <a:r>
              <a:rPr lang="en-US" b="1" dirty="0"/>
              <a:t>reshape</a:t>
            </a:r>
            <a:r>
              <a:rPr lang="en-US" dirty="0"/>
              <a:t> function returns its argument with a modified shape.</a:t>
            </a:r>
          </a:p>
        </p:txBody>
      </p:sp>
      <p:pic>
        <p:nvPicPr>
          <p:cNvPr id="6" name="Picture 5">
            <a:extLst>
              <a:ext uri="{FF2B5EF4-FFF2-40B4-BE49-F238E27FC236}">
                <a16:creationId xmlns:a16="http://schemas.microsoft.com/office/drawing/2014/main" id="{8200051C-B930-45CA-8D8A-51F11AE52C46}"/>
              </a:ext>
            </a:extLst>
          </p:cNvPr>
          <p:cNvPicPr>
            <a:picLocks noChangeAspect="1"/>
          </p:cNvPicPr>
          <p:nvPr/>
        </p:nvPicPr>
        <p:blipFill>
          <a:blip r:embed="rId3"/>
          <a:stretch>
            <a:fillRect/>
          </a:stretch>
        </p:blipFill>
        <p:spPr>
          <a:xfrm>
            <a:off x="737552" y="2068774"/>
            <a:ext cx="2635568" cy="789510"/>
          </a:xfrm>
          <a:prstGeom prst="rect">
            <a:avLst/>
          </a:prstGeom>
        </p:spPr>
      </p:pic>
      <p:pic>
        <p:nvPicPr>
          <p:cNvPr id="8" name="Picture 7">
            <a:extLst>
              <a:ext uri="{FF2B5EF4-FFF2-40B4-BE49-F238E27FC236}">
                <a16:creationId xmlns:a16="http://schemas.microsoft.com/office/drawing/2014/main" id="{ECC848A0-AEA7-4F47-B0AB-3F606FA72B87}"/>
              </a:ext>
            </a:extLst>
          </p:cNvPr>
          <p:cNvPicPr>
            <a:picLocks noChangeAspect="1"/>
          </p:cNvPicPr>
          <p:nvPr/>
        </p:nvPicPr>
        <p:blipFill>
          <a:blip r:embed="rId4"/>
          <a:stretch>
            <a:fillRect/>
          </a:stretch>
        </p:blipFill>
        <p:spPr>
          <a:xfrm>
            <a:off x="737552" y="3272338"/>
            <a:ext cx="3228975" cy="1214569"/>
          </a:xfrm>
          <a:prstGeom prst="rect">
            <a:avLst/>
          </a:prstGeom>
        </p:spPr>
      </p:pic>
      <p:pic>
        <p:nvPicPr>
          <p:cNvPr id="14" name="Picture 13">
            <a:extLst>
              <a:ext uri="{FF2B5EF4-FFF2-40B4-BE49-F238E27FC236}">
                <a16:creationId xmlns:a16="http://schemas.microsoft.com/office/drawing/2014/main" id="{878A2BAC-B5F7-47FE-B77A-CA5E15C7F5E6}"/>
              </a:ext>
            </a:extLst>
          </p:cNvPr>
          <p:cNvPicPr>
            <a:picLocks noChangeAspect="1"/>
          </p:cNvPicPr>
          <p:nvPr/>
        </p:nvPicPr>
        <p:blipFill>
          <a:blip r:embed="rId5"/>
          <a:stretch>
            <a:fillRect/>
          </a:stretch>
        </p:blipFill>
        <p:spPr>
          <a:xfrm>
            <a:off x="737552" y="4885611"/>
            <a:ext cx="3228975" cy="1609725"/>
          </a:xfrm>
          <a:prstGeom prst="rect">
            <a:avLst/>
          </a:prstGeom>
        </p:spPr>
      </p:pic>
    </p:spTree>
    <p:extLst>
      <p:ext uri="{BB962C8B-B14F-4D97-AF65-F5344CB8AC3E}">
        <p14:creationId xmlns:p14="http://schemas.microsoft.com/office/powerpoint/2010/main" val="162403539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5.4 Array operations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Arithmetic operators on arrays apply </a:t>
            </a:r>
            <a:r>
              <a:rPr lang="en-US" b="1" dirty="0"/>
              <a:t>elementwise</a:t>
            </a:r>
            <a:r>
              <a:rPr lang="en-US" dirty="0"/>
              <a:t>. A new array is created and filled with the result.</a:t>
            </a:r>
          </a:p>
        </p:txBody>
      </p:sp>
      <p:pic>
        <p:nvPicPr>
          <p:cNvPr id="6" name="Picture 5">
            <a:extLst>
              <a:ext uri="{FF2B5EF4-FFF2-40B4-BE49-F238E27FC236}">
                <a16:creationId xmlns:a16="http://schemas.microsoft.com/office/drawing/2014/main" id="{11A3CDD1-1436-40AF-AC10-4655658AA6A3}"/>
              </a:ext>
            </a:extLst>
          </p:cNvPr>
          <p:cNvPicPr>
            <a:picLocks noChangeAspect="1"/>
          </p:cNvPicPr>
          <p:nvPr/>
        </p:nvPicPr>
        <p:blipFill rotWithShape="1">
          <a:blip r:embed="rId3"/>
          <a:srcRect r="15112"/>
          <a:stretch/>
        </p:blipFill>
        <p:spPr>
          <a:xfrm>
            <a:off x="4450244" y="1844365"/>
            <a:ext cx="3015933" cy="847725"/>
          </a:xfrm>
          <a:prstGeom prst="rect">
            <a:avLst/>
          </a:prstGeom>
        </p:spPr>
      </p:pic>
      <p:pic>
        <p:nvPicPr>
          <p:cNvPr id="8" name="Picture 7">
            <a:extLst>
              <a:ext uri="{FF2B5EF4-FFF2-40B4-BE49-F238E27FC236}">
                <a16:creationId xmlns:a16="http://schemas.microsoft.com/office/drawing/2014/main" id="{171B8579-B104-426D-94E7-DD21812DE780}"/>
              </a:ext>
            </a:extLst>
          </p:cNvPr>
          <p:cNvPicPr>
            <a:picLocks noChangeAspect="1"/>
          </p:cNvPicPr>
          <p:nvPr/>
        </p:nvPicPr>
        <p:blipFill rotWithShape="1">
          <a:blip r:embed="rId4"/>
          <a:srcRect r="7988"/>
          <a:stretch/>
        </p:blipFill>
        <p:spPr>
          <a:xfrm>
            <a:off x="1264920" y="3067050"/>
            <a:ext cx="1822927" cy="704850"/>
          </a:xfrm>
          <a:prstGeom prst="rect">
            <a:avLst/>
          </a:prstGeom>
        </p:spPr>
      </p:pic>
      <p:pic>
        <p:nvPicPr>
          <p:cNvPr id="14" name="Picture 13">
            <a:extLst>
              <a:ext uri="{FF2B5EF4-FFF2-40B4-BE49-F238E27FC236}">
                <a16:creationId xmlns:a16="http://schemas.microsoft.com/office/drawing/2014/main" id="{4932ACE3-5DF1-47E0-AE68-539622C5C869}"/>
              </a:ext>
            </a:extLst>
          </p:cNvPr>
          <p:cNvPicPr>
            <a:picLocks noChangeAspect="1"/>
          </p:cNvPicPr>
          <p:nvPr/>
        </p:nvPicPr>
        <p:blipFill>
          <a:blip r:embed="rId5"/>
          <a:stretch>
            <a:fillRect/>
          </a:stretch>
        </p:blipFill>
        <p:spPr>
          <a:xfrm>
            <a:off x="3812535" y="3067050"/>
            <a:ext cx="1822927" cy="766458"/>
          </a:xfrm>
          <a:prstGeom prst="rect">
            <a:avLst/>
          </a:prstGeom>
        </p:spPr>
      </p:pic>
      <p:pic>
        <p:nvPicPr>
          <p:cNvPr id="16" name="Picture 15">
            <a:extLst>
              <a:ext uri="{FF2B5EF4-FFF2-40B4-BE49-F238E27FC236}">
                <a16:creationId xmlns:a16="http://schemas.microsoft.com/office/drawing/2014/main" id="{482229DA-585C-4E52-B25C-28D855F80BB5}"/>
              </a:ext>
            </a:extLst>
          </p:cNvPr>
          <p:cNvPicPr>
            <a:picLocks noChangeAspect="1"/>
          </p:cNvPicPr>
          <p:nvPr/>
        </p:nvPicPr>
        <p:blipFill>
          <a:blip r:embed="rId6"/>
          <a:stretch>
            <a:fillRect/>
          </a:stretch>
        </p:blipFill>
        <p:spPr>
          <a:xfrm>
            <a:off x="6556540" y="3057525"/>
            <a:ext cx="1819275" cy="723900"/>
          </a:xfrm>
          <a:prstGeom prst="rect">
            <a:avLst/>
          </a:prstGeom>
        </p:spPr>
      </p:pic>
      <p:pic>
        <p:nvPicPr>
          <p:cNvPr id="19" name="Picture 18">
            <a:extLst>
              <a:ext uri="{FF2B5EF4-FFF2-40B4-BE49-F238E27FC236}">
                <a16:creationId xmlns:a16="http://schemas.microsoft.com/office/drawing/2014/main" id="{3F23E00C-B98F-4BAF-AADE-9389E44B026A}"/>
              </a:ext>
            </a:extLst>
          </p:cNvPr>
          <p:cNvPicPr>
            <a:picLocks noChangeAspect="1"/>
          </p:cNvPicPr>
          <p:nvPr/>
        </p:nvPicPr>
        <p:blipFill>
          <a:blip r:embed="rId7"/>
          <a:stretch>
            <a:fillRect/>
          </a:stretch>
        </p:blipFill>
        <p:spPr>
          <a:xfrm>
            <a:off x="8904114" y="3067050"/>
            <a:ext cx="2466975" cy="704850"/>
          </a:xfrm>
          <a:prstGeom prst="rect">
            <a:avLst/>
          </a:prstGeom>
        </p:spPr>
      </p:pic>
      <p:cxnSp>
        <p:nvCxnSpPr>
          <p:cNvPr id="22" name="Connector: Elbow 21">
            <a:extLst>
              <a:ext uri="{FF2B5EF4-FFF2-40B4-BE49-F238E27FC236}">
                <a16:creationId xmlns:a16="http://schemas.microsoft.com/office/drawing/2014/main" id="{DED50922-09D0-421E-A0ED-5B7C0D69C9D0}"/>
              </a:ext>
            </a:extLst>
          </p:cNvPr>
          <p:cNvCxnSpPr>
            <a:stCxn id="6" idx="2"/>
            <a:endCxn id="8" idx="0"/>
          </p:cNvCxnSpPr>
          <p:nvPr/>
        </p:nvCxnSpPr>
        <p:spPr>
          <a:xfrm rot="5400000">
            <a:off x="3879818" y="988657"/>
            <a:ext cx="374960" cy="3781827"/>
          </a:xfrm>
          <a:prstGeom prst="bentConnector3">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4" name="Connector: Elbow 23">
            <a:extLst>
              <a:ext uri="{FF2B5EF4-FFF2-40B4-BE49-F238E27FC236}">
                <a16:creationId xmlns:a16="http://schemas.microsoft.com/office/drawing/2014/main" id="{66842714-4C63-4169-8A98-B7067F92392D}"/>
              </a:ext>
            </a:extLst>
          </p:cNvPr>
          <p:cNvCxnSpPr>
            <a:cxnSpLocks/>
            <a:stCxn id="6" idx="2"/>
            <a:endCxn id="14" idx="0"/>
          </p:cNvCxnSpPr>
          <p:nvPr/>
        </p:nvCxnSpPr>
        <p:spPr>
          <a:xfrm rot="5400000">
            <a:off x="5153625" y="2262464"/>
            <a:ext cx="374960" cy="1234212"/>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Connector: Elbow 26">
            <a:extLst>
              <a:ext uri="{FF2B5EF4-FFF2-40B4-BE49-F238E27FC236}">
                <a16:creationId xmlns:a16="http://schemas.microsoft.com/office/drawing/2014/main" id="{AFE9E04C-FFB5-4850-AC21-66137291179A}"/>
              </a:ext>
            </a:extLst>
          </p:cNvPr>
          <p:cNvCxnSpPr>
            <a:cxnSpLocks/>
            <a:stCxn id="6" idx="2"/>
            <a:endCxn id="16" idx="0"/>
          </p:cNvCxnSpPr>
          <p:nvPr/>
        </p:nvCxnSpPr>
        <p:spPr>
          <a:xfrm rot="16200000" flipH="1">
            <a:off x="6529477" y="2120823"/>
            <a:ext cx="365435" cy="1507967"/>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0" name="Connector: Elbow 29">
            <a:extLst>
              <a:ext uri="{FF2B5EF4-FFF2-40B4-BE49-F238E27FC236}">
                <a16:creationId xmlns:a16="http://schemas.microsoft.com/office/drawing/2014/main" id="{F76D8756-7A32-4D8A-AE55-89443AC3E0AD}"/>
              </a:ext>
            </a:extLst>
          </p:cNvPr>
          <p:cNvCxnSpPr>
            <a:cxnSpLocks/>
            <a:stCxn id="6" idx="2"/>
            <a:endCxn id="19" idx="0"/>
          </p:cNvCxnSpPr>
          <p:nvPr/>
        </p:nvCxnSpPr>
        <p:spPr>
          <a:xfrm rot="16200000" flipH="1">
            <a:off x="7860426" y="789874"/>
            <a:ext cx="374960" cy="4179391"/>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4" name="TextBox 33">
            <a:extLst>
              <a:ext uri="{FF2B5EF4-FFF2-40B4-BE49-F238E27FC236}">
                <a16:creationId xmlns:a16="http://schemas.microsoft.com/office/drawing/2014/main" id="{3F19C3B2-DB9E-454D-9AF6-210F88420A5A}"/>
              </a:ext>
            </a:extLst>
          </p:cNvPr>
          <p:cNvSpPr txBox="1"/>
          <p:nvPr/>
        </p:nvSpPr>
        <p:spPr>
          <a:xfrm>
            <a:off x="626748" y="4002497"/>
            <a:ext cx="104882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a:t>
            </a:r>
            <a:r>
              <a:rPr lang="en-US" b="1" dirty="0"/>
              <a:t>matrix product </a:t>
            </a:r>
            <a:r>
              <a:rPr lang="en-US" dirty="0"/>
              <a:t>can be performed using the </a:t>
            </a:r>
            <a:r>
              <a:rPr lang="en-US" b="1" dirty="0"/>
              <a:t>@</a:t>
            </a:r>
            <a:r>
              <a:rPr lang="en-US" dirty="0"/>
              <a:t> operator (in python &gt;=3.5) or the dot function </a:t>
            </a:r>
            <a:endParaRPr lang="en-SG" dirty="0"/>
          </a:p>
        </p:txBody>
      </p:sp>
      <p:pic>
        <p:nvPicPr>
          <p:cNvPr id="35" name="Picture 34">
            <a:extLst>
              <a:ext uri="{FF2B5EF4-FFF2-40B4-BE49-F238E27FC236}">
                <a16:creationId xmlns:a16="http://schemas.microsoft.com/office/drawing/2014/main" id="{5C49A19F-65F0-4749-8AB1-6FC4A16BCFC8}"/>
              </a:ext>
            </a:extLst>
          </p:cNvPr>
          <p:cNvPicPr>
            <a:picLocks noChangeAspect="1"/>
          </p:cNvPicPr>
          <p:nvPr/>
        </p:nvPicPr>
        <p:blipFill>
          <a:blip r:embed="rId8"/>
          <a:stretch>
            <a:fillRect/>
          </a:stretch>
        </p:blipFill>
        <p:spPr>
          <a:xfrm>
            <a:off x="1564169" y="4431623"/>
            <a:ext cx="2886075" cy="2286000"/>
          </a:xfrm>
          <a:prstGeom prst="rect">
            <a:avLst/>
          </a:prstGeom>
        </p:spPr>
      </p:pic>
      <p:pic>
        <p:nvPicPr>
          <p:cNvPr id="38" name="Picture 37">
            <a:extLst>
              <a:ext uri="{FF2B5EF4-FFF2-40B4-BE49-F238E27FC236}">
                <a16:creationId xmlns:a16="http://schemas.microsoft.com/office/drawing/2014/main" id="{435EF870-5C8E-4DB6-AF7B-2AF19FF170E7}"/>
              </a:ext>
            </a:extLst>
          </p:cNvPr>
          <p:cNvPicPr>
            <a:picLocks noChangeAspect="1"/>
          </p:cNvPicPr>
          <p:nvPr/>
        </p:nvPicPr>
        <p:blipFill>
          <a:blip r:embed="rId9"/>
          <a:stretch>
            <a:fillRect/>
          </a:stretch>
        </p:blipFill>
        <p:spPr>
          <a:xfrm>
            <a:off x="6429165" y="4431623"/>
            <a:ext cx="2474949" cy="1893874"/>
          </a:xfrm>
          <a:prstGeom prst="rect">
            <a:avLst/>
          </a:prstGeom>
        </p:spPr>
      </p:pic>
    </p:spTree>
    <p:extLst>
      <p:ext uri="{BB962C8B-B14F-4D97-AF65-F5344CB8AC3E}">
        <p14:creationId xmlns:p14="http://schemas.microsoft.com/office/powerpoint/2010/main" val="227488776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5.5 Array indexing &amp; slicing</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One-dimensional arrays can be indexed, sliced and iterated over, much like lists.</a:t>
            </a:r>
          </a:p>
        </p:txBody>
      </p:sp>
      <p:pic>
        <p:nvPicPr>
          <p:cNvPr id="3" name="Picture 2">
            <a:extLst>
              <a:ext uri="{FF2B5EF4-FFF2-40B4-BE49-F238E27FC236}">
                <a16:creationId xmlns:a16="http://schemas.microsoft.com/office/drawing/2014/main" id="{6AA29388-94F0-4662-8199-C47D567000A5}"/>
              </a:ext>
            </a:extLst>
          </p:cNvPr>
          <p:cNvPicPr>
            <a:picLocks noChangeAspect="1"/>
          </p:cNvPicPr>
          <p:nvPr/>
        </p:nvPicPr>
        <p:blipFill>
          <a:blip r:embed="rId3"/>
          <a:stretch>
            <a:fillRect/>
          </a:stretch>
        </p:blipFill>
        <p:spPr>
          <a:xfrm>
            <a:off x="321948" y="3426559"/>
            <a:ext cx="2371725" cy="971550"/>
          </a:xfrm>
          <a:prstGeom prst="rect">
            <a:avLst/>
          </a:prstGeom>
        </p:spPr>
      </p:pic>
      <p:pic>
        <p:nvPicPr>
          <p:cNvPr id="7" name="Picture 6">
            <a:extLst>
              <a:ext uri="{FF2B5EF4-FFF2-40B4-BE49-F238E27FC236}">
                <a16:creationId xmlns:a16="http://schemas.microsoft.com/office/drawing/2014/main" id="{251B6D0F-08D2-4069-A0D5-573B57E2DC8A}"/>
              </a:ext>
            </a:extLst>
          </p:cNvPr>
          <p:cNvPicPr>
            <a:picLocks noChangeAspect="1"/>
          </p:cNvPicPr>
          <p:nvPr/>
        </p:nvPicPr>
        <p:blipFill>
          <a:blip r:embed="rId4"/>
          <a:stretch>
            <a:fillRect/>
          </a:stretch>
        </p:blipFill>
        <p:spPr>
          <a:xfrm>
            <a:off x="3327717" y="2066333"/>
            <a:ext cx="3667125" cy="485775"/>
          </a:xfrm>
          <a:prstGeom prst="rect">
            <a:avLst/>
          </a:prstGeom>
        </p:spPr>
      </p:pic>
      <p:pic>
        <p:nvPicPr>
          <p:cNvPr id="10" name="Picture 9">
            <a:extLst>
              <a:ext uri="{FF2B5EF4-FFF2-40B4-BE49-F238E27FC236}">
                <a16:creationId xmlns:a16="http://schemas.microsoft.com/office/drawing/2014/main" id="{15114270-8295-4F7C-B71E-670E795A5E79}"/>
              </a:ext>
            </a:extLst>
          </p:cNvPr>
          <p:cNvPicPr>
            <a:picLocks noChangeAspect="1"/>
          </p:cNvPicPr>
          <p:nvPr/>
        </p:nvPicPr>
        <p:blipFill>
          <a:blip r:embed="rId5"/>
          <a:stretch>
            <a:fillRect/>
          </a:stretch>
        </p:blipFill>
        <p:spPr>
          <a:xfrm>
            <a:off x="3327717" y="2918686"/>
            <a:ext cx="3505200" cy="523875"/>
          </a:xfrm>
          <a:prstGeom prst="rect">
            <a:avLst/>
          </a:prstGeom>
        </p:spPr>
      </p:pic>
      <p:pic>
        <p:nvPicPr>
          <p:cNvPr id="13" name="Picture 12">
            <a:extLst>
              <a:ext uri="{FF2B5EF4-FFF2-40B4-BE49-F238E27FC236}">
                <a16:creationId xmlns:a16="http://schemas.microsoft.com/office/drawing/2014/main" id="{E793D465-9A2A-4551-AB66-15B59F156CC2}"/>
              </a:ext>
            </a:extLst>
          </p:cNvPr>
          <p:cNvPicPr>
            <a:picLocks noChangeAspect="1"/>
          </p:cNvPicPr>
          <p:nvPr/>
        </p:nvPicPr>
        <p:blipFill>
          <a:blip r:embed="rId6"/>
          <a:stretch>
            <a:fillRect/>
          </a:stretch>
        </p:blipFill>
        <p:spPr>
          <a:xfrm>
            <a:off x="3327717" y="3809139"/>
            <a:ext cx="2028825" cy="495300"/>
          </a:xfrm>
          <a:prstGeom prst="rect">
            <a:avLst/>
          </a:prstGeom>
        </p:spPr>
      </p:pic>
      <p:pic>
        <p:nvPicPr>
          <p:cNvPr id="17" name="Picture 16">
            <a:extLst>
              <a:ext uri="{FF2B5EF4-FFF2-40B4-BE49-F238E27FC236}">
                <a16:creationId xmlns:a16="http://schemas.microsoft.com/office/drawing/2014/main" id="{378B0B3A-7E42-4062-B159-7BB8A010F8EA}"/>
              </a:ext>
            </a:extLst>
          </p:cNvPr>
          <p:cNvPicPr>
            <a:picLocks noChangeAspect="1"/>
          </p:cNvPicPr>
          <p:nvPr/>
        </p:nvPicPr>
        <p:blipFill>
          <a:blip r:embed="rId7"/>
          <a:stretch>
            <a:fillRect/>
          </a:stretch>
        </p:blipFill>
        <p:spPr>
          <a:xfrm>
            <a:off x="3327717" y="4815881"/>
            <a:ext cx="3895725" cy="647700"/>
          </a:xfrm>
          <a:prstGeom prst="rect">
            <a:avLst/>
          </a:prstGeom>
        </p:spPr>
      </p:pic>
      <p:cxnSp>
        <p:nvCxnSpPr>
          <p:cNvPr id="28" name="Connector: Elbow 27">
            <a:extLst>
              <a:ext uri="{FF2B5EF4-FFF2-40B4-BE49-F238E27FC236}">
                <a16:creationId xmlns:a16="http://schemas.microsoft.com/office/drawing/2014/main" id="{43497AFF-7C11-49A8-8652-2FCB85E6A1B7}"/>
              </a:ext>
            </a:extLst>
          </p:cNvPr>
          <p:cNvCxnSpPr>
            <a:cxnSpLocks/>
            <a:stCxn id="3" idx="3"/>
            <a:endCxn id="7" idx="1"/>
          </p:cNvCxnSpPr>
          <p:nvPr/>
        </p:nvCxnSpPr>
        <p:spPr>
          <a:xfrm flipV="1">
            <a:off x="2693673" y="2309221"/>
            <a:ext cx="634044" cy="1603113"/>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1" name="Connector: Elbow 30">
            <a:extLst>
              <a:ext uri="{FF2B5EF4-FFF2-40B4-BE49-F238E27FC236}">
                <a16:creationId xmlns:a16="http://schemas.microsoft.com/office/drawing/2014/main" id="{ED3DAEAA-F400-466F-B5C9-D6E619890199}"/>
              </a:ext>
            </a:extLst>
          </p:cNvPr>
          <p:cNvCxnSpPr>
            <a:cxnSpLocks/>
            <a:stCxn id="3" idx="3"/>
            <a:endCxn id="10" idx="1"/>
          </p:cNvCxnSpPr>
          <p:nvPr/>
        </p:nvCxnSpPr>
        <p:spPr>
          <a:xfrm flipV="1">
            <a:off x="2693673" y="3180624"/>
            <a:ext cx="634044" cy="731710"/>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Connector: Elbow 32">
            <a:extLst>
              <a:ext uri="{FF2B5EF4-FFF2-40B4-BE49-F238E27FC236}">
                <a16:creationId xmlns:a16="http://schemas.microsoft.com/office/drawing/2014/main" id="{BBC24702-EBEF-4C7A-BDB9-0C5B0A008B63}"/>
              </a:ext>
            </a:extLst>
          </p:cNvPr>
          <p:cNvCxnSpPr>
            <a:cxnSpLocks/>
            <a:stCxn id="3" idx="3"/>
            <a:endCxn id="13" idx="1"/>
          </p:cNvCxnSpPr>
          <p:nvPr/>
        </p:nvCxnSpPr>
        <p:spPr>
          <a:xfrm>
            <a:off x="2693673" y="3912334"/>
            <a:ext cx="634044" cy="144455"/>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7" name="Connector: Elbow 36">
            <a:extLst>
              <a:ext uri="{FF2B5EF4-FFF2-40B4-BE49-F238E27FC236}">
                <a16:creationId xmlns:a16="http://schemas.microsoft.com/office/drawing/2014/main" id="{FA661DF0-18D0-478D-8F2F-60ECB19D5462}"/>
              </a:ext>
            </a:extLst>
          </p:cNvPr>
          <p:cNvCxnSpPr>
            <a:cxnSpLocks/>
            <a:stCxn id="3" idx="3"/>
            <a:endCxn id="17" idx="1"/>
          </p:cNvCxnSpPr>
          <p:nvPr/>
        </p:nvCxnSpPr>
        <p:spPr>
          <a:xfrm>
            <a:off x="2693673" y="3912334"/>
            <a:ext cx="634044" cy="1227397"/>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44" name="Picture 43">
            <a:extLst>
              <a:ext uri="{FF2B5EF4-FFF2-40B4-BE49-F238E27FC236}">
                <a16:creationId xmlns:a16="http://schemas.microsoft.com/office/drawing/2014/main" id="{9732000A-7531-40DC-8212-0851BEC180D1}"/>
              </a:ext>
            </a:extLst>
          </p:cNvPr>
          <p:cNvPicPr>
            <a:picLocks noChangeAspect="1"/>
          </p:cNvPicPr>
          <p:nvPr/>
        </p:nvPicPr>
        <p:blipFill>
          <a:blip r:embed="rId8"/>
          <a:stretch>
            <a:fillRect/>
          </a:stretch>
        </p:blipFill>
        <p:spPr>
          <a:xfrm>
            <a:off x="8031223" y="3288446"/>
            <a:ext cx="2381250" cy="1247775"/>
          </a:xfrm>
          <a:prstGeom prst="rect">
            <a:avLst/>
          </a:prstGeom>
        </p:spPr>
      </p:pic>
      <p:sp>
        <p:nvSpPr>
          <p:cNvPr id="46" name="TextBox 45">
            <a:extLst>
              <a:ext uri="{FF2B5EF4-FFF2-40B4-BE49-F238E27FC236}">
                <a16:creationId xmlns:a16="http://schemas.microsoft.com/office/drawing/2014/main" id="{B77F92A5-1E75-49A3-885B-67ADD2875988}"/>
              </a:ext>
            </a:extLst>
          </p:cNvPr>
          <p:cNvSpPr txBox="1"/>
          <p:nvPr/>
        </p:nvSpPr>
        <p:spPr>
          <a:xfrm>
            <a:off x="7961376" y="2918686"/>
            <a:ext cx="40843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What’s the following slicing result on a 3*3 array?</a:t>
            </a:r>
            <a:endParaRPr lang="en-SG" dirty="0"/>
          </a:p>
        </p:txBody>
      </p:sp>
    </p:spTree>
    <p:extLst>
      <p:ext uri="{BB962C8B-B14F-4D97-AF65-F5344CB8AC3E}">
        <p14:creationId xmlns:p14="http://schemas.microsoft.com/office/powerpoint/2010/main" val="34126458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E1492E-9BAB-4C2E-AFF5-9981CCE0759B}"/>
              </a:ext>
            </a:extLst>
          </p:cNvPr>
          <p:cNvPicPr>
            <a:picLocks noChangeAspect="1"/>
          </p:cNvPicPr>
          <p:nvPr/>
        </p:nvPicPr>
        <p:blipFill>
          <a:blip r:embed="rId2"/>
          <a:stretch>
            <a:fillRect/>
          </a:stretch>
        </p:blipFill>
        <p:spPr>
          <a:xfrm>
            <a:off x="538359" y="3112777"/>
            <a:ext cx="7311057" cy="2820198"/>
          </a:xfrm>
          <a:prstGeom prst="rect">
            <a:avLst/>
          </a:prstGeom>
        </p:spPr>
      </p:pic>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11182586"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1.3 Install Jupyter Notebook via Anaconda</a:t>
            </a:r>
          </a:p>
        </p:txBody>
      </p:sp>
      <p:sp>
        <p:nvSpPr>
          <p:cNvPr id="7" name="TextBox 6">
            <a:extLst>
              <a:ext uri="{FF2B5EF4-FFF2-40B4-BE49-F238E27FC236}">
                <a16:creationId xmlns:a16="http://schemas.microsoft.com/office/drawing/2014/main" id="{754B1BAA-858B-4AB4-8106-A3B55C141014}"/>
              </a:ext>
            </a:extLst>
          </p:cNvPr>
          <p:cNvSpPr txBox="1"/>
          <p:nvPr/>
        </p:nvSpPr>
        <p:spPr>
          <a:xfrm>
            <a:off x="538359" y="1457007"/>
            <a:ext cx="1118258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Anaconda</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Anaconda is a free and open-source distribution of the Python programming languages for scientific computing that aims to simplify package management and deployment. Visit </a:t>
            </a:r>
            <a:r>
              <a:rPr kumimoji="0" lang="en-US" sz="1400" b="0" i="0" u="none" strike="noStrike" cap="none" spc="0" normalizeH="0" baseline="0" dirty="0">
                <a:ln>
                  <a:noFill/>
                </a:ln>
                <a:solidFill>
                  <a:srgbClr val="000000"/>
                </a:solidFill>
                <a:effectLst/>
                <a:uFillTx/>
                <a:latin typeface="+mj-lt"/>
                <a:ea typeface="+mj-ea"/>
                <a:cs typeface="+mj-cs"/>
                <a:sym typeface="Arial"/>
                <a:hlinkClick r:id="rId3"/>
              </a:rPr>
              <a:t>http://anaconda.com/downloads</a:t>
            </a:r>
            <a:r>
              <a:rPr kumimoji="0" lang="en-US" sz="1400" b="0" i="0" u="none" strike="noStrike" cap="none" spc="0" normalizeH="0" baseline="0" dirty="0">
                <a:ln>
                  <a:noFill/>
                </a:ln>
                <a:solidFill>
                  <a:srgbClr val="000000"/>
                </a:solidFill>
                <a:effectLst/>
                <a:uFillTx/>
                <a:latin typeface="+mj-lt"/>
                <a:ea typeface="+mj-ea"/>
                <a:cs typeface="+mj-cs"/>
                <a:sym typeface="Arial"/>
              </a:rPr>
              <a:t> to download and install Anaconda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It provides different interface (Jupyter, Spyder) to execute python functions.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automatically comes with Anaconda; hence users only need to install Anaconda.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and pip (Python package manager) are included in Anaconda. After installation, the default python path is modified by Anaconda</a:t>
            </a:r>
          </a:p>
        </p:txBody>
      </p:sp>
      <p:sp>
        <p:nvSpPr>
          <p:cNvPr id="8" name="TextBox 7">
            <a:extLst>
              <a:ext uri="{FF2B5EF4-FFF2-40B4-BE49-F238E27FC236}">
                <a16:creationId xmlns:a16="http://schemas.microsoft.com/office/drawing/2014/main" id="{9FEB89FB-C689-492C-B7B8-AA3525818701}"/>
              </a:ext>
            </a:extLst>
          </p:cNvPr>
          <p:cNvSpPr txBox="1"/>
          <p:nvPr/>
        </p:nvSpPr>
        <p:spPr>
          <a:xfrm>
            <a:off x="7951095" y="3112777"/>
            <a:ext cx="412813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Jupyter Notebook App</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It is a server-client application that allows editing and running notebook documents via a web browser.</a:t>
            </a:r>
          </a:p>
        </p:txBody>
      </p:sp>
      <p:sp>
        <p:nvSpPr>
          <p:cNvPr id="12" name="TextBox 11">
            <a:extLst>
              <a:ext uri="{FF2B5EF4-FFF2-40B4-BE49-F238E27FC236}">
                <a16:creationId xmlns:a16="http://schemas.microsoft.com/office/drawing/2014/main" id="{2BEB34A7-ECE2-45FC-B81A-3CEA89493343}"/>
              </a:ext>
            </a:extLst>
          </p:cNvPr>
          <p:cNvSpPr txBox="1"/>
          <p:nvPr/>
        </p:nvSpPr>
        <p:spPr>
          <a:xfrm>
            <a:off x="7951095" y="4923940"/>
            <a:ext cx="3862953"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Spyder</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Spyder is an open-source cross-platform integrated development environment (IDE) for scientific programming in the Python language.</a:t>
            </a:r>
          </a:p>
        </p:txBody>
      </p:sp>
    </p:spTree>
    <p:extLst>
      <p:ext uri="{BB962C8B-B14F-4D97-AF65-F5344CB8AC3E}">
        <p14:creationId xmlns:p14="http://schemas.microsoft.com/office/powerpoint/2010/main" val="161410887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5.6 Array indexing tricks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2013290"/>
            <a:ext cx="28784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Indexing with Arrays of Indices</a:t>
            </a:r>
          </a:p>
        </p:txBody>
      </p:sp>
      <p:sp>
        <p:nvSpPr>
          <p:cNvPr id="19" name="TextBox 18">
            <a:extLst>
              <a:ext uri="{FF2B5EF4-FFF2-40B4-BE49-F238E27FC236}">
                <a16:creationId xmlns:a16="http://schemas.microsoft.com/office/drawing/2014/main" id="{5584B179-C228-4C5D-8332-24BB68465054}"/>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addition to indexing by integers and slices, arrays can be indexed by </a:t>
            </a:r>
            <a:r>
              <a:rPr lang="en-US" b="1" dirty="0"/>
              <a:t>arrays of integers </a:t>
            </a:r>
            <a:r>
              <a:rPr lang="en-US" dirty="0"/>
              <a:t>and </a:t>
            </a:r>
            <a:r>
              <a:rPr lang="en-US" b="1" dirty="0"/>
              <a:t>arrays of Booleans.</a:t>
            </a:r>
          </a:p>
        </p:txBody>
      </p:sp>
      <p:pic>
        <p:nvPicPr>
          <p:cNvPr id="6" name="Picture 5">
            <a:extLst>
              <a:ext uri="{FF2B5EF4-FFF2-40B4-BE49-F238E27FC236}">
                <a16:creationId xmlns:a16="http://schemas.microsoft.com/office/drawing/2014/main" id="{82F225B2-519F-49A2-9963-CCC580B769E3}"/>
              </a:ext>
            </a:extLst>
          </p:cNvPr>
          <p:cNvPicPr>
            <a:picLocks noChangeAspect="1"/>
          </p:cNvPicPr>
          <p:nvPr/>
        </p:nvPicPr>
        <p:blipFill>
          <a:blip r:embed="rId3"/>
          <a:stretch>
            <a:fillRect/>
          </a:stretch>
        </p:blipFill>
        <p:spPr>
          <a:xfrm>
            <a:off x="788670" y="2540721"/>
            <a:ext cx="3848100" cy="1428750"/>
          </a:xfrm>
          <a:prstGeom prst="rect">
            <a:avLst/>
          </a:prstGeom>
        </p:spPr>
      </p:pic>
      <p:sp>
        <p:nvSpPr>
          <p:cNvPr id="22" name="TextBox 21">
            <a:extLst>
              <a:ext uri="{FF2B5EF4-FFF2-40B4-BE49-F238E27FC236}">
                <a16:creationId xmlns:a16="http://schemas.microsoft.com/office/drawing/2014/main" id="{DE21B2C9-E1C7-426F-AE8F-A9E42F953F4C}"/>
              </a:ext>
            </a:extLst>
          </p:cNvPr>
          <p:cNvSpPr txBox="1"/>
          <p:nvPr/>
        </p:nvSpPr>
        <p:spPr>
          <a:xfrm>
            <a:off x="6858000" y="6037194"/>
            <a:ext cx="469773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dirty="0"/>
              <a:t>The example converts an image of labels into a color image using a palette.</a:t>
            </a:r>
            <a:endParaRPr lang="en-SG" dirty="0"/>
          </a:p>
        </p:txBody>
      </p:sp>
      <p:pic>
        <p:nvPicPr>
          <p:cNvPr id="15" name="Picture 14">
            <a:extLst>
              <a:ext uri="{FF2B5EF4-FFF2-40B4-BE49-F238E27FC236}">
                <a16:creationId xmlns:a16="http://schemas.microsoft.com/office/drawing/2014/main" id="{676027B6-F924-43F3-B151-8E77CE62637A}"/>
              </a:ext>
            </a:extLst>
          </p:cNvPr>
          <p:cNvPicPr>
            <a:picLocks noChangeAspect="1"/>
          </p:cNvPicPr>
          <p:nvPr/>
        </p:nvPicPr>
        <p:blipFill>
          <a:blip r:embed="rId4"/>
          <a:stretch>
            <a:fillRect/>
          </a:stretch>
        </p:blipFill>
        <p:spPr>
          <a:xfrm>
            <a:off x="6776720" y="2440305"/>
            <a:ext cx="3714750" cy="3438525"/>
          </a:xfrm>
          <a:prstGeom prst="rect">
            <a:avLst/>
          </a:prstGeom>
        </p:spPr>
      </p:pic>
      <p:pic>
        <p:nvPicPr>
          <p:cNvPr id="20" name="Picture 19">
            <a:extLst>
              <a:ext uri="{FF2B5EF4-FFF2-40B4-BE49-F238E27FC236}">
                <a16:creationId xmlns:a16="http://schemas.microsoft.com/office/drawing/2014/main" id="{AE4F6089-B35F-4ACA-A49F-2F17054939E6}"/>
              </a:ext>
            </a:extLst>
          </p:cNvPr>
          <p:cNvPicPr>
            <a:picLocks noChangeAspect="1"/>
          </p:cNvPicPr>
          <p:nvPr/>
        </p:nvPicPr>
        <p:blipFill>
          <a:blip r:embed="rId5"/>
          <a:stretch>
            <a:fillRect/>
          </a:stretch>
        </p:blipFill>
        <p:spPr>
          <a:xfrm>
            <a:off x="788670" y="4407946"/>
            <a:ext cx="4895850" cy="800100"/>
          </a:xfrm>
          <a:prstGeom prst="rect">
            <a:avLst/>
          </a:prstGeom>
        </p:spPr>
      </p:pic>
    </p:spTree>
    <p:extLst>
      <p:ext uri="{BB962C8B-B14F-4D97-AF65-F5344CB8AC3E}">
        <p14:creationId xmlns:p14="http://schemas.microsoft.com/office/powerpoint/2010/main" val="3275909185"/>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5.6 Array indexing tricks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2013290"/>
            <a:ext cx="28784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Indexing with Boolean Arrays</a:t>
            </a:r>
          </a:p>
        </p:txBody>
      </p:sp>
      <p:sp>
        <p:nvSpPr>
          <p:cNvPr id="19" name="TextBox 18">
            <a:extLst>
              <a:ext uri="{FF2B5EF4-FFF2-40B4-BE49-F238E27FC236}">
                <a16:creationId xmlns:a16="http://schemas.microsoft.com/office/drawing/2014/main" id="{5584B179-C228-4C5D-8332-24BB68465054}"/>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addition to indexing by integers and slices, arrays can be indexed by </a:t>
            </a:r>
            <a:r>
              <a:rPr lang="en-US" b="1" dirty="0"/>
              <a:t>arrays of integers </a:t>
            </a:r>
            <a:r>
              <a:rPr lang="en-US" dirty="0"/>
              <a:t>and </a:t>
            </a:r>
            <a:r>
              <a:rPr lang="en-US" b="1" dirty="0"/>
              <a:t>arrays of Booleans.</a:t>
            </a:r>
          </a:p>
        </p:txBody>
      </p:sp>
      <p:pic>
        <p:nvPicPr>
          <p:cNvPr id="3" name="Picture 2">
            <a:extLst>
              <a:ext uri="{FF2B5EF4-FFF2-40B4-BE49-F238E27FC236}">
                <a16:creationId xmlns:a16="http://schemas.microsoft.com/office/drawing/2014/main" id="{B84BEA80-BEF9-46BD-BA80-1DB33530E687}"/>
              </a:ext>
            </a:extLst>
          </p:cNvPr>
          <p:cNvPicPr>
            <a:picLocks noChangeAspect="1"/>
          </p:cNvPicPr>
          <p:nvPr/>
        </p:nvPicPr>
        <p:blipFill>
          <a:blip r:embed="rId3"/>
          <a:stretch>
            <a:fillRect/>
          </a:stretch>
        </p:blipFill>
        <p:spPr>
          <a:xfrm>
            <a:off x="867409" y="2632159"/>
            <a:ext cx="2959930" cy="1187999"/>
          </a:xfrm>
          <a:prstGeom prst="rect">
            <a:avLst/>
          </a:prstGeom>
        </p:spPr>
      </p:pic>
      <p:pic>
        <p:nvPicPr>
          <p:cNvPr id="7" name="Picture 6">
            <a:extLst>
              <a:ext uri="{FF2B5EF4-FFF2-40B4-BE49-F238E27FC236}">
                <a16:creationId xmlns:a16="http://schemas.microsoft.com/office/drawing/2014/main" id="{27428CEA-D83D-4104-B553-BC8F7BBA5A69}"/>
              </a:ext>
            </a:extLst>
          </p:cNvPr>
          <p:cNvPicPr>
            <a:picLocks noChangeAspect="1"/>
          </p:cNvPicPr>
          <p:nvPr/>
        </p:nvPicPr>
        <p:blipFill>
          <a:blip r:embed="rId4"/>
          <a:stretch>
            <a:fillRect/>
          </a:stretch>
        </p:blipFill>
        <p:spPr>
          <a:xfrm>
            <a:off x="867409" y="4174073"/>
            <a:ext cx="3228975" cy="523875"/>
          </a:xfrm>
          <a:prstGeom prst="rect">
            <a:avLst/>
          </a:prstGeom>
        </p:spPr>
      </p:pic>
      <p:pic>
        <p:nvPicPr>
          <p:cNvPr id="9" name="Picture 8">
            <a:extLst>
              <a:ext uri="{FF2B5EF4-FFF2-40B4-BE49-F238E27FC236}">
                <a16:creationId xmlns:a16="http://schemas.microsoft.com/office/drawing/2014/main" id="{19BDD060-895A-4F50-A6BA-525E8B9F38FD}"/>
              </a:ext>
            </a:extLst>
          </p:cNvPr>
          <p:cNvPicPr>
            <a:picLocks noChangeAspect="1"/>
          </p:cNvPicPr>
          <p:nvPr/>
        </p:nvPicPr>
        <p:blipFill>
          <a:blip r:embed="rId5"/>
          <a:stretch>
            <a:fillRect/>
          </a:stretch>
        </p:blipFill>
        <p:spPr>
          <a:xfrm>
            <a:off x="6336222" y="3080702"/>
            <a:ext cx="1619250" cy="981075"/>
          </a:xfrm>
          <a:prstGeom prst="rect">
            <a:avLst/>
          </a:prstGeom>
        </p:spPr>
      </p:pic>
      <p:sp>
        <p:nvSpPr>
          <p:cNvPr id="17" name="TextBox 16">
            <a:extLst>
              <a:ext uri="{FF2B5EF4-FFF2-40B4-BE49-F238E27FC236}">
                <a16:creationId xmlns:a16="http://schemas.microsoft.com/office/drawing/2014/main" id="{C876C95A-2E93-4616-A8F0-271DAEAED8EB}"/>
              </a:ext>
            </a:extLst>
          </p:cNvPr>
          <p:cNvSpPr txBox="1"/>
          <p:nvPr/>
        </p:nvSpPr>
        <p:spPr>
          <a:xfrm>
            <a:off x="6207760" y="2478271"/>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Indexing with Boolean array can be very useful in assignments</a:t>
            </a:r>
            <a:endParaRPr lang="en-SG" dirty="0"/>
          </a:p>
        </p:txBody>
      </p:sp>
    </p:spTree>
    <p:extLst>
      <p:ext uri="{BB962C8B-B14F-4D97-AF65-F5344CB8AC3E}">
        <p14:creationId xmlns:p14="http://schemas.microsoft.com/office/powerpoint/2010/main" val="325735996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5.7 Numpy methods </a:t>
            </a:r>
          </a:p>
        </p:txBody>
      </p:sp>
      <p:pic>
        <p:nvPicPr>
          <p:cNvPr id="5" name="Picture 4">
            <a:extLst>
              <a:ext uri="{FF2B5EF4-FFF2-40B4-BE49-F238E27FC236}">
                <a16:creationId xmlns:a16="http://schemas.microsoft.com/office/drawing/2014/main" id="{23AC9D0E-77DB-4C5D-8CCA-0D1C0C0AC04D}"/>
              </a:ext>
            </a:extLst>
          </p:cNvPr>
          <p:cNvPicPr>
            <a:picLocks noChangeAspect="1"/>
          </p:cNvPicPr>
          <p:nvPr/>
        </p:nvPicPr>
        <p:blipFill>
          <a:blip r:embed="rId3"/>
          <a:stretch>
            <a:fillRect/>
          </a:stretch>
        </p:blipFill>
        <p:spPr>
          <a:xfrm>
            <a:off x="626748" y="1873160"/>
            <a:ext cx="4981575" cy="466725"/>
          </a:xfrm>
          <a:prstGeom prst="rect">
            <a:avLst/>
          </a:prstGeom>
        </p:spPr>
      </p:pic>
      <p:pic>
        <p:nvPicPr>
          <p:cNvPr id="8" name="Picture 7">
            <a:extLst>
              <a:ext uri="{FF2B5EF4-FFF2-40B4-BE49-F238E27FC236}">
                <a16:creationId xmlns:a16="http://schemas.microsoft.com/office/drawing/2014/main" id="{DEE3550A-AAEF-4870-B0D2-A559212C39B2}"/>
              </a:ext>
            </a:extLst>
          </p:cNvPr>
          <p:cNvPicPr>
            <a:picLocks noChangeAspect="1"/>
          </p:cNvPicPr>
          <p:nvPr/>
        </p:nvPicPr>
        <p:blipFill>
          <a:blip r:embed="rId4"/>
          <a:stretch>
            <a:fillRect/>
          </a:stretch>
        </p:blipFill>
        <p:spPr>
          <a:xfrm>
            <a:off x="626748" y="3394539"/>
            <a:ext cx="3286125" cy="590550"/>
          </a:xfrm>
          <a:prstGeom prst="rect">
            <a:avLst/>
          </a:prstGeom>
        </p:spPr>
      </p:pic>
      <p:sp>
        <p:nvSpPr>
          <p:cNvPr id="13" name="TextBox 12">
            <a:extLst>
              <a:ext uri="{FF2B5EF4-FFF2-40B4-BE49-F238E27FC236}">
                <a16:creationId xmlns:a16="http://schemas.microsoft.com/office/drawing/2014/main" id="{6608F04F-0FF1-4587-8600-6A0DF4672CBC}"/>
              </a:ext>
            </a:extLst>
          </p:cNvPr>
          <p:cNvSpPr txBox="1"/>
          <p:nvPr/>
        </p:nvSpPr>
        <p:spPr>
          <a:xfrm>
            <a:off x="626749" y="1280154"/>
            <a:ext cx="471741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random.random</a:t>
            </a:r>
            <a:r>
              <a:rPr lang="en-US" b="1" dirty="0"/>
              <a:t> </a:t>
            </a:r>
          </a:p>
          <a:p>
            <a:r>
              <a:rPr lang="en-US" dirty="0"/>
              <a:t>return random floats in the half-open interval [0.0, 1.0).</a:t>
            </a:r>
          </a:p>
        </p:txBody>
      </p:sp>
      <p:sp>
        <p:nvSpPr>
          <p:cNvPr id="16" name="TextBox 15">
            <a:extLst>
              <a:ext uri="{FF2B5EF4-FFF2-40B4-BE49-F238E27FC236}">
                <a16:creationId xmlns:a16="http://schemas.microsoft.com/office/drawing/2014/main" id="{AE9433CB-4099-4289-88B7-427D22AEB2AD}"/>
              </a:ext>
            </a:extLst>
          </p:cNvPr>
          <p:cNvSpPr txBox="1"/>
          <p:nvPr/>
        </p:nvSpPr>
        <p:spPr>
          <a:xfrm>
            <a:off x="626748" y="2771186"/>
            <a:ext cx="37217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.floor </a:t>
            </a:r>
          </a:p>
          <a:p>
            <a:r>
              <a:rPr lang="en-US" dirty="0"/>
              <a:t>return the floor of the input, element-wise.</a:t>
            </a:r>
            <a:endParaRPr lang="en-SG" dirty="0"/>
          </a:p>
        </p:txBody>
      </p:sp>
      <p:pic>
        <p:nvPicPr>
          <p:cNvPr id="14" name="Picture 13">
            <a:extLst>
              <a:ext uri="{FF2B5EF4-FFF2-40B4-BE49-F238E27FC236}">
                <a16:creationId xmlns:a16="http://schemas.microsoft.com/office/drawing/2014/main" id="{373042AF-931B-4F27-B325-37E56413F3E4}"/>
              </a:ext>
            </a:extLst>
          </p:cNvPr>
          <p:cNvPicPr>
            <a:picLocks noChangeAspect="1"/>
          </p:cNvPicPr>
          <p:nvPr/>
        </p:nvPicPr>
        <p:blipFill>
          <a:blip r:embed="rId5"/>
          <a:stretch>
            <a:fillRect/>
          </a:stretch>
        </p:blipFill>
        <p:spPr>
          <a:xfrm>
            <a:off x="626748" y="4742815"/>
            <a:ext cx="3429000" cy="704850"/>
          </a:xfrm>
          <a:prstGeom prst="rect">
            <a:avLst/>
          </a:prstGeom>
        </p:spPr>
      </p:pic>
      <p:pic>
        <p:nvPicPr>
          <p:cNvPr id="18" name="Picture 17">
            <a:extLst>
              <a:ext uri="{FF2B5EF4-FFF2-40B4-BE49-F238E27FC236}">
                <a16:creationId xmlns:a16="http://schemas.microsoft.com/office/drawing/2014/main" id="{C89763EA-F614-439B-81FE-4299C91FC8FF}"/>
              </a:ext>
            </a:extLst>
          </p:cNvPr>
          <p:cNvPicPr>
            <a:picLocks noChangeAspect="1"/>
          </p:cNvPicPr>
          <p:nvPr/>
        </p:nvPicPr>
        <p:blipFill>
          <a:blip r:embed="rId6"/>
          <a:stretch>
            <a:fillRect/>
          </a:stretch>
        </p:blipFill>
        <p:spPr>
          <a:xfrm>
            <a:off x="626748" y="5492148"/>
            <a:ext cx="2014852" cy="1328474"/>
          </a:xfrm>
          <a:prstGeom prst="rect">
            <a:avLst/>
          </a:prstGeom>
        </p:spPr>
      </p:pic>
      <p:sp>
        <p:nvSpPr>
          <p:cNvPr id="22" name="TextBox 21">
            <a:extLst>
              <a:ext uri="{FF2B5EF4-FFF2-40B4-BE49-F238E27FC236}">
                <a16:creationId xmlns:a16="http://schemas.microsoft.com/office/drawing/2014/main" id="{E49B0512-3F31-488E-8BA0-81C0EE6F29C2}"/>
              </a:ext>
            </a:extLst>
          </p:cNvPr>
          <p:cNvSpPr txBox="1"/>
          <p:nvPr/>
        </p:nvSpPr>
        <p:spPr>
          <a:xfrm>
            <a:off x="538359" y="4168382"/>
            <a:ext cx="4429881"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random.normal</a:t>
            </a:r>
            <a:r>
              <a:rPr lang="en-US" b="1" dirty="0"/>
              <a:t> </a:t>
            </a:r>
          </a:p>
          <a:p>
            <a:r>
              <a:rPr lang="en-US" dirty="0"/>
              <a:t>returns random samples from a normal distribution.</a:t>
            </a:r>
            <a:endParaRPr lang="en-SG" dirty="0"/>
          </a:p>
        </p:txBody>
      </p:sp>
      <p:sp>
        <p:nvSpPr>
          <p:cNvPr id="24" name="TextBox 23">
            <a:extLst>
              <a:ext uri="{FF2B5EF4-FFF2-40B4-BE49-F238E27FC236}">
                <a16:creationId xmlns:a16="http://schemas.microsoft.com/office/drawing/2014/main" id="{CD85D041-7112-4AA8-85EC-3D37668B081D}"/>
              </a:ext>
            </a:extLst>
          </p:cNvPr>
          <p:cNvSpPr txBox="1"/>
          <p:nvPr/>
        </p:nvSpPr>
        <p:spPr>
          <a:xfrm>
            <a:off x="6725920" y="1280154"/>
            <a:ext cx="387096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array_split</a:t>
            </a:r>
            <a:endParaRPr lang="en-US" b="1" dirty="0"/>
          </a:p>
          <a:p>
            <a:r>
              <a:rPr lang="en-US" dirty="0"/>
              <a:t>split an array into multiple sub-arrays.</a:t>
            </a:r>
            <a:endParaRPr lang="en-SG" dirty="0"/>
          </a:p>
        </p:txBody>
      </p:sp>
      <p:pic>
        <p:nvPicPr>
          <p:cNvPr id="25" name="Picture 24">
            <a:extLst>
              <a:ext uri="{FF2B5EF4-FFF2-40B4-BE49-F238E27FC236}">
                <a16:creationId xmlns:a16="http://schemas.microsoft.com/office/drawing/2014/main" id="{53AAC99A-03D3-493F-84E0-E7480C98D692}"/>
              </a:ext>
            </a:extLst>
          </p:cNvPr>
          <p:cNvPicPr>
            <a:picLocks noChangeAspect="1"/>
          </p:cNvPicPr>
          <p:nvPr/>
        </p:nvPicPr>
        <p:blipFill>
          <a:blip r:embed="rId7"/>
          <a:stretch>
            <a:fillRect/>
          </a:stretch>
        </p:blipFill>
        <p:spPr>
          <a:xfrm>
            <a:off x="6824345" y="1873160"/>
            <a:ext cx="2952750" cy="838200"/>
          </a:xfrm>
          <a:prstGeom prst="rect">
            <a:avLst/>
          </a:prstGeom>
        </p:spPr>
      </p:pic>
      <p:sp>
        <p:nvSpPr>
          <p:cNvPr id="28" name="TextBox 27">
            <a:extLst>
              <a:ext uri="{FF2B5EF4-FFF2-40B4-BE49-F238E27FC236}">
                <a16:creationId xmlns:a16="http://schemas.microsoft.com/office/drawing/2014/main" id="{32DE36CC-B205-4DD1-8132-1F311F29EBB9}"/>
              </a:ext>
            </a:extLst>
          </p:cNvPr>
          <p:cNvSpPr txBox="1"/>
          <p:nvPr/>
        </p:nvSpPr>
        <p:spPr>
          <a:xfrm>
            <a:off x="6824345" y="2797182"/>
            <a:ext cx="406717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t>
            </a:r>
            <a:r>
              <a:rPr lang="en-SG" b="1" dirty="0" err="1"/>
              <a:t>diag</a:t>
            </a:r>
            <a:endParaRPr lang="en-SG" b="1" dirty="0"/>
          </a:p>
          <a:p>
            <a:r>
              <a:rPr lang="en-SG" dirty="0"/>
              <a:t>extract a diagonal or construct a diagonal array.</a:t>
            </a:r>
          </a:p>
        </p:txBody>
      </p:sp>
      <p:pic>
        <p:nvPicPr>
          <p:cNvPr id="29" name="Picture 28">
            <a:extLst>
              <a:ext uri="{FF2B5EF4-FFF2-40B4-BE49-F238E27FC236}">
                <a16:creationId xmlns:a16="http://schemas.microsoft.com/office/drawing/2014/main" id="{681447A1-5236-4582-A695-533E537E6C46}"/>
              </a:ext>
            </a:extLst>
          </p:cNvPr>
          <p:cNvPicPr>
            <a:picLocks noChangeAspect="1"/>
          </p:cNvPicPr>
          <p:nvPr/>
        </p:nvPicPr>
        <p:blipFill>
          <a:blip r:embed="rId8"/>
          <a:stretch>
            <a:fillRect/>
          </a:stretch>
        </p:blipFill>
        <p:spPr>
          <a:xfrm>
            <a:off x="6824345" y="3429000"/>
            <a:ext cx="2409825" cy="1638300"/>
          </a:xfrm>
          <a:prstGeom prst="rect">
            <a:avLst/>
          </a:prstGeom>
        </p:spPr>
      </p:pic>
    </p:spTree>
    <p:extLst>
      <p:ext uri="{BB962C8B-B14F-4D97-AF65-F5344CB8AC3E}">
        <p14:creationId xmlns:p14="http://schemas.microsoft.com/office/powerpoint/2010/main" val="316687388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5.8 Numpy functions </a:t>
            </a:r>
          </a:p>
        </p:txBody>
      </p:sp>
      <p:sp>
        <p:nvSpPr>
          <p:cNvPr id="13" name="TextBox 12">
            <a:extLst>
              <a:ext uri="{FF2B5EF4-FFF2-40B4-BE49-F238E27FC236}">
                <a16:creationId xmlns:a16="http://schemas.microsoft.com/office/drawing/2014/main" id="{6608F04F-0FF1-4587-8600-6A0DF4672CBC}"/>
              </a:ext>
            </a:extLst>
          </p:cNvPr>
          <p:cNvSpPr txBox="1"/>
          <p:nvPr/>
        </p:nvSpPr>
        <p:spPr>
          <a:xfrm>
            <a:off x="626748" y="1280154"/>
            <a:ext cx="9624691"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Universal functions</a:t>
            </a:r>
          </a:p>
          <a:p>
            <a:r>
              <a:rPr lang="en-US" dirty="0"/>
              <a:t>A universal function, or </a:t>
            </a:r>
            <a:r>
              <a:rPr lang="en-US" b="1" dirty="0" err="1"/>
              <a:t>ufunc</a:t>
            </a:r>
            <a:r>
              <a:rPr lang="en-US" dirty="0"/>
              <a:t> is a function that performs elementwise operations on data in </a:t>
            </a:r>
            <a:r>
              <a:rPr lang="en-US" dirty="0" err="1"/>
              <a:t>ndarray</a:t>
            </a:r>
            <a:r>
              <a:rPr lang="en-US" dirty="0"/>
              <a:t>.</a:t>
            </a:r>
          </a:p>
        </p:txBody>
      </p:sp>
      <p:pic>
        <p:nvPicPr>
          <p:cNvPr id="6" name="Picture 5">
            <a:extLst>
              <a:ext uri="{FF2B5EF4-FFF2-40B4-BE49-F238E27FC236}">
                <a16:creationId xmlns:a16="http://schemas.microsoft.com/office/drawing/2014/main" id="{82AB52F8-ACFB-4980-A743-AC01D3C4E9EF}"/>
              </a:ext>
            </a:extLst>
          </p:cNvPr>
          <p:cNvPicPr>
            <a:picLocks noChangeAspect="1"/>
          </p:cNvPicPr>
          <p:nvPr/>
        </p:nvPicPr>
        <p:blipFill>
          <a:blip r:embed="rId3"/>
          <a:stretch>
            <a:fillRect/>
          </a:stretch>
        </p:blipFill>
        <p:spPr>
          <a:xfrm>
            <a:off x="700087" y="2022329"/>
            <a:ext cx="2867025" cy="676275"/>
          </a:xfrm>
          <a:prstGeom prst="rect">
            <a:avLst/>
          </a:prstGeom>
        </p:spPr>
      </p:pic>
      <p:pic>
        <p:nvPicPr>
          <p:cNvPr id="9" name="Picture 8">
            <a:extLst>
              <a:ext uri="{FF2B5EF4-FFF2-40B4-BE49-F238E27FC236}">
                <a16:creationId xmlns:a16="http://schemas.microsoft.com/office/drawing/2014/main" id="{7129D127-9E8F-47A7-AE9F-48C6BD4B7317}"/>
              </a:ext>
            </a:extLst>
          </p:cNvPr>
          <p:cNvPicPr>
            <a:picLocks noChangeAspect="1"/>
          </p:cNvPicPr>
          <p:nvPr/>
        </p:nvPicPr>
        <p:blipFill>
          <a:blip r:embed="rId4"/>
          <a:stretch>
            <a:fillRect/>
          </a:stretch>
        </p:blipFill>
        <p:spPr>
          <a:xfrm>
            <a:off x="700088" y="3429000"/>
            <a:ext cx="1911554" cy="1511963"/>
          </a:xfrm>
          <a:prstGeom prst="rect">
            <a:avLst/>
          </a:prstGeom>
        </p:spPr>
      </p:pic>
      <p:sp>
        <p:nvSpPr>
          <p:cNvPr id="21" name="TextBox 20">
            <a:extLst>
              <a:ext uri="{FF2B5EF4-FFF2-40B4-BE49-F238E27FC236}">
                <a16:creationId xmlns:a16="http://schemas.microsoft.com/office/drawing/2014/main" id="{40B49458-1660-49A1-805B-D1DA4DC6C668}"/>
              </a:ext>
            </a:extLst>
          </p:cNvPr>
          <p:cNvSpPr txBox="1"/>
          <p:nvPr/>
        </p:nvSpPr>
        <p:spPr>
          <a:xfrm>
            <a:off x="700087" y="3067383"/>
            <a:ext cx="1381760"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Unary </a:t>
            </a:r>
            <a:r>
              <a:rPr lang="en-SG" b="1" dirty="0" err="1"/>
              <a:t>ufuncs</a:t>
            </a:r>
            <a:endParaRPr lang="en-SG" b="1" dirty="0"/>
          </a:p>
        </p:txBody>
      </p:sp>
      <p:sp>
        <p:nvSpPr>
          <p:cNvPr id="23" name="TextBox 22">
            <a:extLst>
              <a:ext uri="{FF2B5EF4-FFF2-40B4-BE49-F238E27FC236}">
                <a16:creationId xmlns:a16="http://schemas.microsoft.com/office/drawing/2014/main" id="{773EABA0-2E01-465E-81FF-6E9455980D77}"/>
              </a:ext>
            </a:extLst>
          </p:cNvPr>
          <p:cNvSpPr txBox="1"/>
          <p:nvPr/>
        </p:nvSpPr>
        <p:spPr>
          <a:xfrm>
            <a:off x="4236243" y="3067383"/>
            <a:ext cx="1767840"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Binary </a:t>
            </a:r>
            <a:r>
              <a:rPr lang="en-SG" b="1" dirty="0" err="1"/>
              <a:t>ufuncs</a:t>
            </a:r>
            <a:endParaRPr lang="en-SG" b="1" dirty="0"/>
          </a:p>
        </p:txBody>
      </p:sp>
      <p:pic>
        <p:nvPicPr>
          <p:cNvPr id="15" name="Picture 14">
            <a:extLst>
              <a:ext uri="{FF2B5EF4-FFF2-40B4-BE49-F238E27FC236}">
                <a16:creationId xmlns:a16="http://schemas.microsoft.com/office/drawing/2014/main" id="{4449366E-5F81-454C-BF2A-9DFFDCC768D7}"/>
              </a:ext>
            </a:extLst>
          </p:cNvPr>
          <p:cNvPicPr>
            <a:picLocks noChangeAspect="1"/>
          </p:cNvPicPr>
          <p:nvPr/>
        </p:nvPicPr>
        <p:blipFill>
          <a:blip r:embed="rId5"/>
          <a:stretch>
            <a:fillRect/>
          </a:stretch>
        </p:blipFill>
        <p:spPr>
          <a:xfrm>
            <a:off x="4317999" y="3546289"/>
            <a:ext cx="2042278" cy="1511963"/>
          </a:xfrm>
          <a:prstGeom prst="rect">
            <a:avLst/>
          </a:prstGeom>
        </p:spPr>
      </p:pic>
      <p:pic>
        <p:nvPicPr>
          <p:cNvPr id="19" name="Picture 18">
            <a:extLst>
              <a:ext uri="{FF2B5EF4-FFF2-40B4-BE49-F238E27FC236}">
                <a16:creationId xmlns:a16="http://schemas.microsoft.com/office/drawing/2014/main" id="{18DE2B81-A33D-4239-9F31-5A3FF73042F8}"/>
              </a:ext>
            </a:extLst>
          </p:cNvPr>
          <p:cNvPicPr>
            <a:picLocks noChangeAspect="1"/>
          </p:cNvPicPr>
          <p:nvPr/>
        </p:nvPicPr>
        <p:blipFill>
          <a:blip r:embed="rId6"/>
          <a:stretch>
            <a:fillRect/>
          </a:stretch>
        </p:blipFill>
        <p:spPr>
          <a:xfrm>
            <a:off x="4236243" y="2022329"/>
            <a:ext cx="2527349" cy="873271"/>
          </a:xfrm>
          <a:prstGeom prst="rect">
            <a:avLst/>
          </a:prstGeom>
        </p:spPr>
      </p:pic>
      <p:sp>
        <p:nvSpPr>
          <p:cNvPr id="30" name="TextBox 29">
            <a:extLst>
              <a:ext uri="{FF2B5EF4-FFF2-40B4-BE49-F238E27FC236}">
                <a16:creationId xmlns:a16="http://schemas.microsoft.com/office/drawing/2014/main" id="{498DB242-229B-42A8-AFE6-47EECED402BA}"/>
              </a:ext>
            </a:extLst>
          </p:cNvPr>
          <p:cNvSpPr txBox="1"/>
          <p:nvPr/>
        </p:nvSpPr>
        <p:spPr>
          <a:xfrm>
            <a:off x="8158480" y="3067383"/>
            <a:ext cx="3333433"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Mathematical and Statistical Methods</a:t>
            </a:r>
          </a:p>
        </p:txBody>
      </p:sp>
      <p:pic>
        <p:nvPicPr>
          <p:cNvPr id="27" name="Picture 26">
            <a:extLst>
              <a:ext uri="{FF2B5EF4-FFF2-40B4-BE49-F238E27FC236}">
                <a16:creationId xmlns:a16="http://schemas.microsoft.com/office/drawing/2014/main" id="{A16349E0-2A59-41D7-8898-C9C26075D5A2}"/>
              </a:ext>
            </a:extLst>
          </p:cNvPr>
          <p:cNvPicPr>
            <a:picLocks noChangeAspect="1"/>
          </p:cNvPicPr>
          <p:nvPr/>
        </p:nvPicPr>
        <p:blipFill>
          <a:blip r:embed="rId7"/>
          <a:stretch>
            <a:fillRect/>
          </a:stretch>
        </p:blipFill>
        <p:spPr>
          <a:xfrm>
            <a:off x="8158480" y="2022329"/>
            <a:ext cx="1571625" cy="657225"/>
          </a:xfrm>
          <a:prstGeom prst="rect">
            <a:avLst/>
          </a:prstGeom>
        </p:spPr>
      </p:pic>
      <p:pic>
        <p:nvPicPr>
          <p:cNvPr id="34" name="Picture 33">
            <a:extLst>
              <a:ext uri="{FF2B5EF4-FFF2-40B4-BE49-F238E27FC236}">
                <a16:creationId xmlns:a16="http://schemas.microsoft.com/office/drawing/2014/main" id="{0549FB35-E02C-4E9C-B8FF-A8228B911C4E}"/>
              </a:ext>
            </a:extLst>
          </p:cNvPr>
          <p:cNvPicPr>
            <a:picLocks noChangeAspect="1"/>
          </p:cNvPicPr>
          <p:nvPr/>
        </p:nvPicPr>
        <p:blipFill>
          <a:blip r:embed="rId8"/>
          <a:stretch>
            <a:fillRect/>
          </a:stretch>
        </p:blipFill>
        <p:spPr>
          <a:xfrm>
            <a:off x="8158480" y="3479250"/>
            <a:ext cx="3998378" cy="2098596"/>
          </a:xfrm>
          <a:prstGeom prst="rect">
            <a:avLst/>
          </a:prstGeom>
        </p:spPr>
      </p:pic>
    </p:spTree>
    <p:extLst>
      <p:ext uri="{BB962C8B-B14F-4D97-AF65-F5344CB8AC3E}">
        <p14:creationId xmlns:p14="http://schemas.microsoft.com/office/powerpoint/2010/main" val="299411857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5.9 Data processing using arrays </a:t>
            </a:r>
          </a:p>
        </p:txBody>
      </p:sp>
      <p:pic>
        <p:nvPicPr>
          <p:cNvPr id="3" name="Picture 2">
            <a:extLst>
              <a:ext uri="{FF2B5EF4-FFF2-40B4-BE49-F238E27FC236}">
                <a16:creationId xmlns:a16="http://schemas.microsoft.com/office/drawing/2014/main" id="{0E26959F-6D4A-40C0-A074-4A7854B3332B}"/>
              </a:ext>
            </a:extLst>
          </p:cNvPr>
          <p:cNvPicPr>
            <a:picLocks noChangeAspect="1"/>
          </p:cNvPicPr>
          <p:nvPr/>
        </p:nvPicPr>
        <p:blipFill>
          <a:blip r:embed="rId3"/>
          <a:stretch>
            <a:fillRect/>
          </a:stretch>
        </p:blipFill>
        <p:spPr>
          <a:xfrm>
            <a:off x="724535" y="2171746"/>
            <a:ext cx="4625541" cy="2419350"/>
          </a:xfrm>
          <a:prstGeom prst="rect">
            <a:avLst/>
          </a:prstGeom>
        </p:spPr>
      </p:pic>
      <p:sp>
        <p:nvSpPr>
          <p:cNvPr id="17" name="TextBox 16">
            <a:extLst>
              <a:ext uri="{FF2B5EF4-FFF2-40B4-BE49-F238E27FC236}">
                <a16:creationId xmlns:a16="http://schemas.microsoft.com/office/drawing/2014/main" id="{BA09B68C-850F-4116-AB12-48A417EB0A89}"/>
              </a:ext>
            </a:extLst>
          </p:cNvPr>
          <p:cNvSpPr txBox="1"/>
          <p:nvPr/>
        </p:nvSpPr>
        <p:spPr>
          <a:xfrm>
            <a:off x="626748" y="1355146"/>
            <a:ext cx="457517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Where:</a:t>
            </a:r>
          </a:p>
          <a:p>
            <a:r>
              <a:rPr lang="en-US" dirty="0"/>
              <a:t>creates a new array of values base on another array.</a:t>
            </a:r>
            <a:endParaRPr lang="en-SG" dirty="0"/>
          </a:p>
        </p:txBody>
      </p:sp>
      <p:pic>
        <p:nvPicPr>
          <p:cNvPr id="8" name="Picture 7">
            <a:extLst>
              <a:ext uri="{FF2B5EF4-FFF2-40B4-BE49-F238E27FC236}">
                <a16:creationId xmlns:a16="http://schemas.microsoft.com/office/drawing/2014/main" id="{61242AB4-DA92-4374-A2C5-7D550AA4EA31}"/>
              </a:ext>
            </a:extLst>
          </p:cNvPr>
          <p:cNvPicPr>
            <a:picLocks noChangeAspect="1"/>
          </p:cNvPicPr>
          <p:nvPr/>
        </p:nvPicPr>
        <p:blipFill>
          <a:blip r:embed="rId4"/>
          <a:stretch>
            <a:fillRect/>
          </a:stretch>
        </p:blipFill>
        <p:spPr>
          <a:xfrm>
            <a:off x="6160888" y="3983400"/>
            <a:ext cx="1362075" cy="514350"/>
          </a:xfrm>
          <a:prstGeom prst="rect">
            <a:avLst/>
          </a:prstGeom>
        </p:spPr>
      </p:pic>
      <p:sp>
        <p:nvSpPr>
          <p:cNvPr id="22" name="TextBox 21">
            <a:extLst>
              <a:ext uri="{FF2B5EF4-FFF2-40B4-BE49-F238E27FC236}">
                <a16:creationId xmlns:a16="http://schemas.microsoft.com/office/drawing/2014/main" id="{3C2D24AD-1F02-442F-9D9E-589CFEEA76E6}"/>
              </a:ext>
            </a:extLst>
          </p:cNvPr>
          <p:cNvSpPr txBox="1"/>
          <p:nvPr/>
        </p:nvSpPr>
        <p:spPr>
          <a:xfrm>
            <a:off x="6096000" y="3562305"/>
            <a:ext cx="50526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sum</a:t>
            </a:r>
            <a:r>
              <a:rPr lang="en-US" dirty="0"/>
              <a:t> is often used to count </a:t>
            </a:r>
            <a:r>
              <a:rPr lang="en-US" b="1" dirty="0"/>
              <a:t>True</a:t>
            </a:r>
            <a:r>
              <a:rPr lang="en-US" dirty="0"/>
              <a:t> values in a Boolean array.</a:t>
            </a:r>
            <a:endParaRPr lang="en-SG" dirty="0"/>
          </a:p>
        </p:txBody>
      </p:sp>
      <p:pic>
        <p:nvPicPr>
          <p:cNvPr id="12" name="Picture 11">
            <a:extLst>
              <a:ext uri="{FF2B5EF4-FFF2-40B4-BE49-F238E27FC236}">
                <a16:creationId xmlns:a16="http://schemas.microsoft.com/office/drawing/2014/main" id="{D8D75B19-BFBA-4F17-8C16-1C498D1CE9DA}"/>
              </a:ext>
            </a:extLst>
          </p:cNvPr>
          <p:cNvPicPr>
            <a:picLocks noChangeAspect="1"/>
          </p:cNvPicPr>
          <p:nvPr/>
        </p:nvPicPr>
        <p:blipFill>
          <a:blip r:embed="rId5"/>
          <a:stretch>
            <a:fillRect/>
          </a:stretch>
        </p:blipFill>
        <p:spPr>
          <a:xfrm>
            <a:off x="6160888" y="2171745"/>
            <a:ext cx="3190875" cy="1123950"/>
          </a:xfrm>
          <a:prstGeom prst="rect">
            <a:avLst/>
          </a:prstGeom>
        </p:spPr>
      </p:pic>
      <p:sp>
        <p:nvSpPr>
          <p:cNvPr id="25" name="TextBox 24">
            <a:extLst>
              <a:ext uri="{FF2B5EF4-FFF2-40B4-BE49-F238E27FC236}">
                <a16:creationId xmlns:a16="http://schemas.microsoft.com/office/drawing/2014/main" id="{83999556-7A14-4AEE-AED4-7E6E47163AF2}"/>
              </a:ext>
            </a:extLst>
          </p:cNvPr>
          <p:cNvSpPr txBox="1"/>
          <p:nvPr/>
        </p:nvSpPr>
        <p:spPr>
          <a:xfrm>
            <a:off x="6096000" y="1355146"/>
            <a:ext cx="505269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any</a:t>
            </a:r>
            <a:r>
              <a:rPr lang="en-US" dirty="0"/>
              <a:t> and </a:t>
            </a:r>
            <a:r>
              <a:rPr lang="en-US" b="1" dirty="0"/>
              <a:t>all</a:t>
            </a:r>
            <a:r>
              <a:rPr lang="en-US" dirty="0"/>
              <a:t> are two methods used in Boolean arrays.</a:t>
            </a:r>
          </a:p>
          <a:p>
            <a:r>
              <a:rPr lang="en-US" b="1" dirty="0"/>
              <a:t>any</a:t>
            </a:r>
            <a:r>
              <a:rPr lang="en-US" dirty="0"/>
              <a:t> checks if one or more values in an array is </a:t>
            </a:r>
            <a:r>
              <a:rPr lang="en-US" b="1" dirty="0"/>
              <a:t>True</a:t>
            </a:r>
            <a:r>
              <a:rPr lang="en-US" dirty="0"/>
              <a:t>. </a:t>
            </a:r>
          </a:p>
          <a:p>
            <a:r>
              <a:rPr lang="en-US" b="1" dirty="0"/>
              <a:t>all</a:t>
            </a:r>
            <a:r>
              <a:rPr lang="en-US" dirty="0"/>
              <a:t> checks if every value in an array is </a:t>
            </a:r>
            <a:r>
              <a:rPr lang="en-US" b="1" dirty="0"/>
              <a:t>True</a:t>
            </a:r>
            <a:r>
              <a:rPr lang="en-US" dirty="0"/>
              <a:t>.</a:t>
            </a:r>
            <a:endParaRPr lang="en-SG" dirty="0"/>
          </a:p>
        </p:txBody>
      </p:sp>
    </p:spTree>
    <p:extLst>
      <p:ext uri="{BB962C8B-B14F-4D97-AF65-F5344CB8AC3E}">
        <p14:creationId xmlns:p14="http://schemas.microsoft.com/office/powerpoint/2010/main" val="2043292954"/>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84319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5.10 Numpy – Code challenge </a:t>
            </a:r>
          </a:p>
        </p:txBody>
      </p:sp>
      <p:sp>
        <p:nvSpPr>
          <p:cNvPr id="14" name="TextBox 13">
            <a:extLst>
              <a:ext uri="{FF2B5EF4-FFF2-40B4-BE49-F238E27FC236}">
                <a16:creationId xmlns:a16="http://schemas.microsoft.com/office/drawing/2014/main" id="{9900BF62-5A85-4C38-AF39-F8AB1761B591}"/>
              </a:ext>
            </a:extLst>
          </p:cNvPr>
          <p:cNvSpPr txBox="1"/>
          <p:nvPr/>
        </p:nvSpPr>
        <p:spPr>
          <a:xfrm>
            <a:off x="731520" y="1581311"/>
            <a:ext cx="11265408"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Write a program to solve sudoku.</a:t>
            </a:r>
          </a:p>
          <a:p>
            <a:pPr algn="just"/>
            <a:r>
              <a:rPr lang="en-US" sz="2000" dirty="0"/>
              <a:t>     We represent a sudoku in a 2-D array. The empty cell is filled with zero.</a:t>
            </a:r>
            <a:endParaRPr lang="en-SG" sz="2000" dirty="0"/>
          </a:p>
        </p:txBody>
      </p:sp>
      <p:sp>
        <p:nvSpPr>
          <p:cNvPr id="8" name="TextBox 7">
            <a:extLst>
              <a:ext uri="{FF2B5EF4-FFF2-40B4-BE49-F238E27FC236}">
                <a16:creationId xmlns:a16="http://schemas.microsoft.com/office/drawing/2014/main" id="{CC1F7E0A-48A3-4AD6-99EB-3E4CF6450F2F}"/>
              </a:ext>
            </a:extLst>
          </p:cNvPr>
          <p:cNvSpPr txBox="1"/>
          <p:nvPr/>
        </p:nvSpPr>
        <p:spPr>
          <a:xfrm>
            <a:off x="1036320" y="2568036"/>
            <a:ext cx="284480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sz="1600" dirty="0"/>
              <a:t> puzzle = [[5,3,0,0,7,0,0,0,0],</a:t>
            </a:r>
          </a:p>
          <a:p>
            <a:r>
              <a:rPr lang="en-SG" sz="1600" dirty="0"/>
              <a:t>                [6,0,0,1,9,5,0,0,0],</a:t>
            </a:r>
          </a:p>
          <a:p>
            <a:r>
              <a:rPr lang="en-SG" sz="1600" dirty="0"/>
              <a:t>                [0,9,8,0,0,0,0,6,0],</a:t>
            </a:r>
          </a:p>
          <a:p>
            <a:r>
              <a:rPr lang="en-SG" sz="1600" dirty="0"/>
              <a:t>                [8,0,0,0,6,0,0,0,3],</a:t>
            </a:r>
          </a:p>
          <a:p>
            <a:r>
              <a:rPr lang="en-SG" sz="1600" dirty="0"/>
              <a:t>                [4,0,0,8,0,3,0,0,1],</a:t>
            </a:r>
          </a:p>
          <a:p>
            <a:r>
              <a:rPr lang="en-SG" sz="1600" dirty="0"/>
              <a:t>                [7,0,0,0,2,0,0,0,6],</a:t>
            </a:r>
          </a:p>
          <a:p>
            <a:r>
              <a:rPr lang="en-SG" sz="1600" dirty="0"/>
              <a:t>                [0,6,0,0,0,0,2,8,0],</a:t>
            </a:r>
          </a:p>
          <a:p>
            <a:r>
              <a:rPr lang="en-SG" sz="1600" dirty="0"/>
              <a:t>                [0,0,0,4,1,9,0,0,5],</a:t>
            </a:r>
          </a:p>
          <a:p>
            <a:r>
              <a:rPr lang="en-SG" sz="1600" dirty="0"/>
              <a:t>                [0,0,0,0,8,0,0,7,9]]</a:t>
            </a:r>
          </a:p>
        </p:txBody>
      </p:sp>
    </p:spTree>
    <p:extLst>
      <p:ext uri="{BB962C8B-B14F-4D97-AF65-F5344CB8AC3E}">
        <p14:creationId xmlns:p14="http://schemas.microsoft.com/office/powerpoint/2010/main" val="53682973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6.1 Functional Programming</a:t>
            </a:r>
          </a:p>
        </p:txBody>
      </p:sp>
      <p:sp>
        <p:nvSpPr>
          <p:cNvPr id="6" name="TextBox 5">
            <a:extLst>
              <a:ext uri="{FF2B5EF4-FFF2-40B4-BE49-F238E27FC236}">
                <a16:creationId xmlns:a16="http://schemas.microsoft.com/office/drawing/2014/main" id="{7DFBE3EB-B703-4CAD-AA8D-E8EC15AA00F7}"/>
              </a:ext>
            </a:extLst>
          </p:cNvPr>
          <p:cNvSpPr txBox="1"/>
          <p:nvPr/>
        </p:nvSpPr>
        <p:spPr>
          <a:xfrm>
            <a:off x="626748" y="1341638"/>
            <a:ext cx="80539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Python's functional programming features make data processing more convenient.</a:t>
            </a:r>
            <a:endParaRPr lang="en-SG" dirty="0"/>
          </a:p>
        </p:txBody>
      </p:sp>
      <p:sp>
        <p:nvSpPr>
          <p:cNvPr id="8" name="TextBox 7">
            <a:extLst>
              <a:ext uri="{FF2B5EF4-FFF2-40B4-BE49-F238E27FC236}">
                <a16:creationId xmlns:a16="http://schemas.microsoft.com/office/drawing/2014/main" id="{C806D682-6917-456F-848D-A2C63ED90B73}"/>
              </a:ext>
            </a:extLst>
          </p:cNvPr>
          <p:cNvSpPr txBox="1"/>
          <p:nvPr/>
        </p:nvSpPr>
        <p:spPr>
          <a:xfrm>
            <a:off x="626748" y="2108539"/>
            <a:ext cx="1137018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lambda function is a small anonymous function. A lambda function can take any number of arguments but can only have one expression.</a:t>
            </a:r>
            <a:endParaRPr lang="en-SG" dirty="0"/>
          </a:p>
        </p:txBody>
      </p:sp>
      <p:pic>
        <p:nvPicPr>
          <p:cNvPr id="9" name="Picture 8">
            <a:extLst>
              <a:ext uri="{FF2B5EF4-FFF2-40B4-BE49-F238E27FC236}">
                <a16:creationId xmlns:a16="http://schemas.microsoft.com/office/drawing/2014/main" id="{54816A18-A071-4E8E-8814-AFE83F736929}"/>
              </a:ext>
            </a:extLst>
          </p:cNvPr>
          <p:cNvPicPr>
            <a:picLocks noChangeAspect="1"/>
          </p:cNvPicPr>
          <p:nvPr/>
        </p:nvPicPr>
        <p:blipFill>
          <a:blip r:embed="rId3"/>
          <a:stretch>
            <a:fillRect/>
          </a:stretch>
        </p:blipFill>
        <p:spPr>
          <a:xfrm>
            <a:off x="699901" y="2572435"/>
            <a:ext cx="3251758" cy="763905"/>
          </a:xfrm>
          <a:prstGeom prst="rect">
            <a:avLst/>
          </a:prstGeom>
        </p:spPr>
      </p:pic>
      <p:sp>
        <p:nvSpPr>
          <p:cNvPr id="11" name="TextBox 10">
            <a:extLst>
              <a:ext uri="{FF2B5EF4-FFF2-40B4-BE49-F238E27FC236}">
                <a16:creationId xmlns:a16="http://schemas.microsoft.com/office/drawing/2014/main" id="{65CF433A-5B50-4F47-8AA9-A6707F1C9E5A}"/>
              </a:ext>
            </a:extLst>
          </p:cNvPr>
          <p:cNvSpPr txBox="1"/>
          <p:nvPr/>
        </p:nvSpPr>
        <p:spPr>
          <a:xfrm>
            <a:off x="626748" y="178203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Lambda function</a:t>
            </a:r>
          </a:p>
        </p:txBody>
      </p:sp>
      <p:sp>
        <p:nvSpPr>
          <p:cNvPr id="12" name="TextBox 11">
            <a:extLst>
              <a:ext uri="{FF2B5EF4-FFF2-40B4-BE49-F238E27FC236}">
                <a16:creationId xmlns:a16="http://schemas.microsoft.com/office/drawing/2014/main" id="{01D3B02A-F228-47B3-A0D2-32B357C3A85C}"/>
              </a:ext>
            </a:extLst>
          </p:cNvPr>
          <p:cNvSpPr txBox="1"/>
          <p:nvPr/>
        </p:nvSpPr>
        <p:spPr>
          <a:xfrm>
            <a:off x="626748" y="3550006"/>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Filter function</a:t>
            </a:r>
          </a:p>
        </p:txBody>
      </p:sp>
      <p:sp>
        <p:nvSpPr>
          <p:cNvPr id="14" name="TextBox 13">
            <a:extLst>
              <a:ext uri="{FF2B5EF4-FFF2-40B4-BE49-F238E27FC236}">
                <a16:creationId xmlns:a16="http://schemas.microsoft.com/office/drawing/2014/main" id="{3EAD1932-1364-4E29-B877-9746503173B8}"/>
              </a:ext>
            </a:extLst>
          </p:cNvPr>
          <p:cNvSpPr txBox="1"/>
          <p:nvPr/>
        </p:nvSpPr>
        <p:spPr>
          <a:xfrm>
            <a:off x="626748" y="3934954"/>
            <a:ext cx="1048016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filter function returns an iterator where the items are filtered through a function to test if the item is accepted or not.</a:t>
            </a:r>
            <a:endParaRPr lang="en-SG" dirty="0"/>
          </a:p>
        </p:txBody>
      </p:sp>
      <p:pic>
        <p:nvPicPr>
          <p:cNvPr id="15" name="Picture 14">
            <a:extLst>
              <a:ext uri="{FF2B5EF4-FFF2-40B4-BE49-F238E27FC236}">
                <a16:creationId xmlns:a16="http://schemas.microsoft.com/office/drawing/2014/main" id="{48BAC853-F653-40D4-94BE-929E4025C3D7}"/>
              </a:ext>
            </a:extLst>
          </p:cNvPr>
          <p:cNvPicPr>
            <a:picLocks noChangeAspect="1"/>
          </p:cNvPicPr>
          <p:nvPr/>
        </p:nvPicPr>
        <p:blipFill>
          <a:blip r:embed="rId4"/>
          <a:stretch>
            <a:fillRect/>
          </a:stretch>
        </p:blipFill>
        <p:spPr>
          <a:xfrm>
            <a:off x="626749" y="4535345"/>
            <a:ext cx="2555364" cy="2289007"/>
          </a:xfrm>
          <a:prstGeom prst="rect">
            <a:avLst/>
          </a:prstGeom>
        </p:spPr>
      </p:pic>
    </p:spTree>
    <p:extLst>
      <p:ext uri="{BB962C8B-B14F-4D97-AF65-F5344CB8AC3E}">
        <p14:creationId xmlns:p14="http://schemas.microsoft.com/office/powerpoint/2010/main" val="88726764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6.2 Functional Programming</a:t>
            </a:r>
          </a:p>
        </p:txBody>
      </p:sp>
      <p:sp>
        <p:nvSpPr>
          <p:cNvPr id="6" name="TextBox 5">
            <a:extLst>
              <a:ext uri="{FF2B5EF4-FFF2-40B4-BE49-F238E27FC236}">
                <a16:creationId xmlns:a16="http://schemas.microsoft.com/office/drawing/2014/main" id="{7DFBE3EB-B703-4CAD-AA8D-E8EC15AA00F7}"/>
              </a:ext>
            </a:extLst>
          </p:cNvPr>
          <p:cNvSpPr txBox="1"/>
          <p:nvPr/>
        </p:nvSpPr>
        <p:spPr>
          <a:xfrm>
            <a:off x="626748" y="1341638"/>
            <a:ext cx="80539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Python's functional programming features make data processing more convenient.</a:t>
            </a:r>
            <a:endParaRPr lang="en-SG" dirty="0"/>
          </a:p>
        </p:txBody>
      </p:sp>
      <p:sp>
        <p:nvSpPr>
          <p:cNvPr id="11" name="TextBox 10">
            <a:extLst>
              <a:ext uri="{FF2B5EF4-FFF2-40B4-BE49-F238E27FC236}">
                <a16:creationId xmlns:a16="http://schemas.microsoft.com/office/drawing/2014/main" id="{65CF433A-5B50-4F47-8AA9-A6707F1C9E5A}"/>
              </a:ext>
            </a:extLst>
          </p:cNvPr>
          <p:cNvSpPr txBox="1"/>
          <p:nvPr/>
        </p:nvSpPr>
        <p:spPr>
          <a:xfrm>
            <a:off x="626748" y="178203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Map function</a:t>
            </a:r>
          </a:p>
        </p:txBody>
      </p:sp>
      <p:sp>
        <p:nvSpPr>
          <p:cNvPr id="16" name="TextBox 15">
            <a:extLst>
              <a:ext uri="{FF2B5EF4-FFF2-40B4-BE49-F238E27FC236}">
                <a16:creationId xmlns:a16="http://schemas.microsoft.com/office/drawing/2014/main" id="{5CD07974-AF01-4F5A-AEC0-D667FF7632F7}"/>
              </a:ext>
            </a:extLst>
          </p:cNvPr>
          <p:cNvSpPr txBox="1"/>
          <p:nvPr/>
        </p:nvSpPr>
        <p:spPr>
          <a:xfrm>
            <a:off x="626748" y="2138045"/>
            <a:ext cx="111994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map function executes a specified function for each item in an iterable. The item is sent to the function as a parameter.</a:t>
            </a:r>
            <a:endParaRPr lang="en-SG" dirty="0"/>
          </a:p>
        </p:txBody>
      </p:sp>
      <p:pic>
        <p:nvPicPr>
          <p:cNvPr id="5" name="Picture 4">
            <a:extLst>
              <a:ext uri="{FF2B5EF4-FFF2-40B4-BE49-F238E27FC236}">
                <a16:creationId xmlns:a16="http://schemas.microsoft.com/office/drawing/2014/main" id="{C2C63195-6F22-46BA-B92B-3DDC5A1E7D08}"/>
              </a:ext>
            </a:extLst>
          </p:cNvPr>
          <p:cNvPicPr>
            <a:picLocks noChangeAspect="1"/>
          </p:cNvPicPr>
          <p:nvPr/>
        </p:nvPicPr>
        <p:blipFill>
          <a:blip r:embed="rId3"/>
          <a:stretch>
            <a:fillRect/>
          </a:stretch>
        </p:blipFill>
        <p:spPr>
          <a:xfrm>
            <a:off x="722757" y="2430004"/>
            <a:ext cx="3333750" cy="1504950"/>
          </a:xfrm>
          <a:prstGeom prst="rect">
            <a:avLst/>
          </a:prstGeom>
        </p:spPr>
      </p:pic>
      <p:sp>
        <p:nvSpPr>
          <p:cNvPr id="18" name="TextBox 17">
            <a:extLst>
              <a:ext uri="{FF2B5EF4-FFF2-40B4-BE49-F238E27FC236}">
                <a16:creationId xmlns:a16="http://schemas.microsoft.com/office/drawing/2014/main" id="{471982CF-6E8A-4CC0-B828-0754EC0FAA54}"/>
              </a:ext>
            </a:extLst>
          </p:cNvPr>
          <p:cNvSpPr txBox="1"/>
          <p:nvPr/>
        </p:nvSpPr>
        <p:spPr>
          <a:xfrm>
            <a:off x="626748" y="4024256"/>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Reduce function</a:t>
            </a:r>
          </a:p>
        </p:txBody>
      </p:sp>
      <p:sp>
        <p:nvSpPr>
          <p:cNvPr id="20" name="TextBox 19">
            <a:extLst>
              <a:ext uri="{FF2B5EF4-FFF2-40B4-BE49-F238E27FC236}">
                <a16:creationId xmlns:a16="http://schemas.microsoft.com/office/drawing/2014/main" id="{B1F8D3E8-8F84-4633-83FE-75DE4B8B8355}"/>
              </a:ext>
            </a:extLst>
          </p:cNvPr>
          <p:cNvSpPr txBox="1"/>
          <p:nvPr/>
        </p:nvSpPr>
        <p:spPr>
          <a:xfrm>
            <a:off x="626748" y="4326835"/>
            <a:ext cx="114799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reduce function is used to apply a particular function passed in its argument to all the list elements mentioned in the sequence passed along.</a:t>
            </a:r>
          </a:p>
          <a:p>
            <a:r>
              <a:rPr lang="en-US" dirty="0"/>
              <a:t>It is defined in </a:t>
            </a:r>
            <a:r>
              <a:rPr lang="en-US" b="1" dirty="0" err="1"/>
              <a:t>functools</a:t>
            </a:r>
            <a:r>
              <a:rPr lang="en-US" dirty="0"/>
              <a:t> module.</a:t>
            </a:r>
            <a:endParaRPr lang="en-SG" dirty="0"/>
          </a:p>
        </p:txBody>
      </p:sp>
      <p:pic>
        <p:nvPicPr>
          <p:cNvPr id="23" name="Picture 22">
            <a:extLst>
              <a:ext uri="{FF2B5EF4-FFF2-40B4-BE49-F238E27FC236}">
                <a16:creationId xmlns:a16="http://schemas.microsoft.com/office/drawing/2014/main" id="{67E89A65-81A8-4D36-B089-ABE00D01E594}"/>
              </a:ext>
            </a:extLst>
          </p:cNvPr>
          <p:cNvPicPr>
            <a:picLocks noChangeAspect="1"/>
          </p:cNvPicPr>
          <p:nvPr/>
        </p:nvPicPr>
        <p:blipFill>
          <a:blip r:embed="rId4"/>
          <a:stretch>
            <a:fillRect/>
          </a:stretch>
        </p:blipFill>
        <p:spPr>
          <a:xfrm>
            <a:off x="722757" y="4850055"/>
            <a:ext cx="4117467" cy="1922005"/>
          </a:xfrm>
          <a:prstGeom prst="rect">
            <a:avLst/>
          </a:prstGeom>
        </p:spPr>
      </p:pic>
    </p:spTree>
    <p:extLst>
      <p:ext uri="{BB962C8B-B14F-4D97-AF65-F5344CB8AC3E}">
        <p14:creationId xmlns:p14="http://schemas.microsoft.com/office/powerpoint/2010/main" val="482674661"/>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6.3 Functional Programming</a:t>
            </a:r>
          </a:p>
        </p:txBody>
      </p:sp>
      <p:sp>
        <p:nvSpPr>
          <p:cNvPr id="5" name="TextBox 4">
            <a:extLst>
              <a:ext uri="{FF2B5EF4-FFF2-40B4-BE49-F238E27FC236}">
                <a16:creationId xmlns:a16="http://schemas.microsoft.com/office/drawing/2014/main" id="{66C94686-CB7A-4F17-AE04-BB2707C66259}"/>
              </a:ext>
            </a:extLst>
          </p:cNvPr>
          <p:cNvSpPr txBox="1"/>
          <p:nvPr/>
        </p:nvSpPr>
        <p:spPr>
          <a:xfrm>
            <a:off x="626748" y="1343126"/>
            <a:ext cx="5176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Map + Lambda </a:t>
            </a:r>
            <a:r>
              <a:rPr lang="en-SG" dirty="0"/>
              <a:t>to transform and generate a list</a:t>
            </a:r>
            <a:r>
              <a:rPr lang="en-SG" b="1" dirty="0"/>
              <a:t> </a:t>
            </a:r>
          </a:p>
        </p:txBody>
      </p:sp>
      <p:pic>
        <p:nvPicPr>
          <p:cNvPr id="3" name="Picture 2">
            <a:extLst>
              <a:ext uri="{FF2B5EF4-FFF2-40B4-BE49-F238E27FC236}">
                <a16:creationId xmlns:a16="http://schemas.microsoft.com/office/drawing/2014/main" id="{B71FEEE4-6042-4EB6-9E3E-042242EF4445}"/>
              </a:ext>
            </a:extLst>
          </p:cNvPr>
          <p:cNvPicPr>
            <a:picLocks noChangeAspect="1"/>
          </p:cNvPicPr>
          <p:nvPr/>
        </p:nvPicPr>
        <p:blipFill>
          <a:blip r:embed="rId3"/>
          <a:stretch>
            <a:fillRect/>
          </a:stretch>
        </p:blipFill>
        <p:spPr>
          <a:xfrm>
            <a:off x="747714" y="2394560"/>
            <a:ext cx="4729270" cy="730255"/>
          </a:xfrm>
          <a:prstGeom prst="rect">
            <a:avLst/>
          </a:prstGeom>
        </p:spPr>
      </p:pic>
      <p:pic>
        <p:nvPicPr>
          <p:cNvPr id="7" name="Picture 6">
            <a:extLst>
              <a:ext uri="{FF2B5EF4-FFF2-40B4-BE49-F238E27FC236}">
                <a16:creationId xmlns:a16="http://schemas.microsoft.com/office/drawing/2014/main" id="{10E8F7E9-4691-4B1F-8092-2BFC24463015}"/>
              </a:ext>
            </a:extLst>
          </p:cNvPr>
          <p:cNvPicPr>
            <a:picLocks noChangeAspect="1"/>
          </p:cNvPicPr>
          <p:nvPr/>
        </p:nvPicPr>
        <p:blipFill>
          <a:blip r:embed="rId4"/>
          <a:stretch>
            <a:fillRect/>
          </a:stretch>
        </p:blipFill>
        <p:spPr>
          <a:xfrm>
            <a:off x="747714" y="5250809"/>
            <a:ext cx="4445290" cy="907202"/>
          </a:xfrm>
          <a:prstGeom prst="rect">
            <a:avLst/>
          </a:prstGeom>
        </p:spPr>
      </p:pic>
      <p:pic>
        <p:nvPicPr>
          <p:cNvPr id="9" name="Picture 8">
            <a:extLst>
              <a:ext uri="{FF2B5EF4-FFF2-40B4-BE49-F238E27FC236}">
                <a16:creationId xmlns:a16="http://schemas.microsoft.com/office/drawing/2014/main" id="{BC0EB551-03B5-428B-A0BB-7FBAF6245D96}"/>
              </a:ext>
            </a:extLst>
          </p:cNvPr>
          <p:cNvPicPr>
            <a:picLocks noChangeAspect="1"/>
          </p:cNvPicPr>
          <p:nvPr/>
        </p:nvPicPr>
        <p:blipFill>
          <a:blip r:embed="rId5"/>
          <a:stretch>
            <a:fillRect/>
          </a:stretch>
        </p:blipFill>
        <p:spPr>
          <a:xfrm>
            <a:off x="747714" y="3239807"/>
            <a:ext cx="4581525" cy="1685925"/>
          </a:xfrm>
          <a:prstGeom prst="rect">
            <a:avLst/>
          </a:prstGeom>
        </p:spPr>
      </p:pic>
      <p:sp>
        <p:nvSpPr>
          <p:cNvPr id="12" name="TextBox 11">
            <a:extLst>
              <a:ext uri="{FF2B5EF4-FFF2-40B4-BE49-F238E27FC236}">
                <a16:creationId xmlns:a16="http://schemas.microsoft.com/office/drawing/2014/main" id="{A2287895-89C6-4A0C-90CD-291988A5034E}"/>
              </a:ext>
            </a:extLst>
          </p:cNvPr>
          <p:cNvSpPr txBox="1"/>
          <p:nvPr/>
        </p:nvSpPr>
        <p:spPr>
          <a:xfrm>
            <a:off x="626748" y="1779025"/>
            <a:ext cx="1128483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Map + Lambda is a convenient way to transform and generate a list.</a:t>
            </a:r>
          </a:p>
          <a:p>
            <a:r>
              <a:rPr lang="en-US" dirty="0"/>
              <a:t>The map() function runs a lambda function over the list [1, 2, 3, 4, 5], building a list-like collection of the results, like this:</a:t>
            </a:r>
            <a:endParaRPr lang="en-SG" dirty="0"/>
          </a:p>
        </p:txBody>
      </p:sp>
    </p:spTree>
    <p:extLst>
      <p:ext uri="{BB962C8B-B14F-4D97-AF65-F5344CB8AC3E}">
        <p14:creationId xmlns:p14="http://schemas.microsoft.com/office/powerpoint/2010/main" val="115946812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6.4 Functional Programming</a:t>
            </a:r>
          </a:p>
        </p:txBody>
      </p:sp>
      <p:pic>
        <p:nvPicPr>
          <p:cNvPr id="13" name="Picture 12">
            <a:extLst>
              <a:ext uri="{FF2B5EF4-FFF2-40B4-BE49-F238E27FC236}">
                <a16:creationId xmlns:a16="http://schemas.microsoft.com/office/drawing/2014/main" id="{F1B064B5-D6CB-4E2E-B694-3B54053C966D}"/>
              </a:ext>
            </a:extLst>
          </p:cNvPr>
          <p:cNvPicPr>
            <a:picLocks noChangeAspect="1"/>
          </p:cNvPicPr>
          <p:nvPr/>
        </p:nvPicPr>
        <p:blipFill>
          <a:blip r:embed="rId3"/>
          <a:stretch>
            <a:fillRect/>
          </a:stretch>
        </p:blipFill>
        <p:spPr>
          <a:xfrm>
            <a:off x="626748" y="2402087"/>
            <a:ext cx="3201540" cy="2867830"/>
          </a:xfrm>
          <a:prstGeom prst="rect">
            <a:avLst/>
          </a:prstGeom>
        </p:spPr>
      </p:pic>
      <p:pic>
        <p:nvPicPr>
          <p:cNvPr id="14" name="Picture 13">
            <a:extLst>
              <a:ext uri="{FF2B5EF4-FFF2-40B4-BE49-F238E27FC236}">
                <a16:creationId xmlns:a16="http://schemas.microsoft.com/office/drawing/2014/main" id="{DE3E02B9-C692-4301-8EAC-F2205AC8CAA8}"/>
              </a:ext>
            </a:extLst>
          </p:cNvPr>
          <p:cNvPicPr>
            <a:picLocks noChangeAspect="1"/>
          </p:cNvPicPr>
          <p:nvPr/>
        </p:nvPicPr>
        <p:blipFill>
          <a:blip r:embed="rId4"/>
          <a:stretch>
            <a:fillRect/>
          </a:stretch>
        </p:blipFill>
        <p:spPr>
          <a:xfrm>
            <a:off x="5525261" y="2324529"/>
            <a:ext cx="4765930" cy="1026913"/>
          </a:xfrm>
          <a:prstGeom prst="rect">
            <a:avLst/>
          </a:prstGeom>
        </p:spPr>
      </p:pic>
      <p:cxnSp>
        <p:nvCxnSpPr>
          <p:cNvPr id="15" name="Straight Arrow Connector 14">
            <a:extLst>
              <a:ext uri="{FF2B5EF4-FFF2-40B4-BE49-F238E27FC236}">
                <a16:creationId xmlns:a16="http://schemas.microsoft.com/office/drawing/2014/main" id="{E3786F51-74E7-40BB-9AEC-ACB9B4FF3964}"/>
              </a:ext>
            </a:extLst>
          </p:cNvPr>
          <p:cNvCxnSpPr>
            <a:cxnSpLocks/>
          </p:cNvCxnSpPr>
          <p:nvPr/>
        </p:nvCxnSpPr>
        <p:spPr>
          <a:xfrm>
            <a:off x="2935768" y="2740500"/>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 name="TextBox 15">
            <a:extLst>
              <a:ext uri="{FF2B5EF4-FFF2-40B4-BE49-F238E27FC236}">
                <a16:creationId xmlns:a16="http://schemas.microsoft.com/office/drawing/2014/main" id="{B8A4BC34-39BF-404F-A4B0-002D67EDF16A}"/>
              </a:ext>
            </a:extLst>
          </p:cNvPr>
          <p:cNvSpPr txBox="1"/>
          <p:nvPr/>
        </p:nvSpPr>
        <p:spPr>
          <a:xfrm>
            <a:off x="626748" y="1343126"/>
            <a:ext cx="5176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Filter + Lambda </a:t>
            </a:r>
            <a:r>
              <a:rPr lang="en-SG" dirty="0"/>
              <a:t>to filter a list</a:t>
            </a:r>
            <a:endParaRPr lang="en-SG" b="1" dirty="0"/>
          </a:p>
        </p:txBody>
      </p:sp>
      <p:sp>
        <p:nvSpPr>
          <p:cNvPr id="17" name="TextBox 16">
            <a:extLst>
              <a:ext uri="{FF2B5EF4-FFF2-40B4-BE49-F238E27FC236}">
                <a16:creationId xmlns:a16="http://schemas.microsoft.com/office/drawing/2014/main" id="{683C94B9-C13B-4AC6-96D1-BEED8EC75D8D}"/>
              </a:ext>
            </a:extLst>
          </p:cNvPr>
          <p:cNvSpPr txBox="1"/>
          <p:nvPr/>
        </p:nvSpPr>
        <p:spPr>
          <a:xfrm>
            <a:off x="626748" y="1779025"/>
            <a:ext cx="1128483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Filter + Lambda is a convenient way to filter a list and return a subset of list where function returns true.</a:t>
            </a:r>
          </a:p>
        </p:txBody>
      </p:sp>
    </p:spTree>
    <p:extLst>
      <p:ext uri="{BB962C8B-B14F-4D97-AF65-F5344CB8AC3E}">
        <p14:creationId xmlns:p14="http://schemas.microsoft.com/office/powerpoint/2010/main" val="27020928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1.4 Jupyter Notebook Interface</a:t>
            </a:r>
          </a:p>
        </p:txBody>
      </p:sp>
      <p:sp>
        <p:nvSpPr>
          <p:cNvPr id="13" name="TextBox 12">
            <a:extLst>
              <a:ext uri="{FF2B5EF4-FFF2-40B4-BE49-F238E27FC236}">
                <a16:creationId xmlns:a16="http://schemas.microsoft.com/office/drawing/2014/main" id="{12FDE741-BA56-41E9-94C9-DC32C55B202A}"/>
              </a:ext>
            </a:extLst>
          </p:cNvPr>
          <p:cNvSpPr txBox="1"/>
          <p:nvPr/>
        </p:nvSpPr>
        <p:spPr>
          <a:xfrm>
            <a:off x="476136" y="1417406"/>
            <a:ext cx="1177808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Jupyter notebook opens to the default file directory (C: drive).</a:t>
            </a:r>
          </a:p>
          <a:p>
            <a:pPr marL="285750" indent="-285750">
              <a:buFont typeface="Arial" panose="020B0604020202020204" pitchFamily="34" charset="0"/>
              <a:buChar char="•"/>
            </a:pPr>
            <a:r>
              <a:rPr lang="en-US" dirty="0"/>
              <a:t>Open existing files by navigating to the appropriate directory or create a new python file using the “New” button in the top right corner.</a:t>
            </a:r>
          </a:p>
        </p:txBody>
      </p:sp>
      <p:grpSp>
        <p:nvGrpSpPr>
          <p:cNvPr id="7" name="Group 6">
            <a:extLst>
              <a:ext uri="{FF2B5EF4-FFF2-40B4-BE49-F238E27FC236}">
                <a16:creationId xmlns:a16="http://schemas.microsoft.com/office/drawing/2014/main" id="{AE95F8BD-B17F-4726-BD25-1599BAD8C829}"/>
              </a:ext>
            </a:extLst>
          </p:cNvPr>
          <p:cNvGrpSpPr/>
          <p:nvPr/>
        </p:nvGrpSpPr>
        <p:grpSpPr>
          <a:xfrm>
            <a:off x="0" y="1973467"/>
            <a:ext cx="7937972" cy="4200508"/>
            <a:chOff x="101049" y="2178144"/>
            <a:chExt cx="7937972" cy="4200508"/>
          </a:xfrm>
        </p:grpSpPr>
        <p:pic>
          <p:nvPicPr>
            <p:cNvPr id="6" name="Picture 5">
              <a:extLst>
                <a:ext uri="{FF2B5EF4-FFF2-40B4-BE49-F238E27FC236}">
                  <a16:creationId xmlns:a16="http://schemas.microsoft.com/office/drawing/2014/main" id="{2871E923-6D8F-4C74-B8D9-0817EA0A36D5}"/>
                </a:ext>
              </a:extLst>
            </p:cNvPr>
            <p:cNvPicPr>
              <a:picLocks noChangeAspect="1"/>
            </p:cNvPicPr>
            <p:nvPr/>
          </p:nvPicPr>
          <p:blipFill rotWithShape="1">
            <a:blip r:embed="rId3"/>
            <a:srcRect r="68120"/>
            <a:stretch/>
          </p:blipFill>
          <p:spPr>
            <a:xfrm>
              <a:off x="101049" y="2178144"/>
              <a:ext cx="3605319" cy="4200508"/>
            </a:xfrm>
            <a:prstGeom prst="rect">
              <a:avLst/>
            </a:prstGeom>
          </p:spPr>
        </p:pic>
        <p:pic>
          <p:nvPicPr>
            <p:cNvPr id="36" name="Picture 35">
              <a:extLst>
                <a:ext uri="{FF2B5EF4-FFF2-40B4-BE49-F238E27FC236}">
                  <a16:creationId xmlns:a16="http://schemas.microsoft.com/office/drawing/2014/main" id="{CEF8E36B-A2B7-41B6-90F2-BFC7871DC52E}"/>
                </a:ext>
              </a:extLst>
            </p:cNvPr>
            <p:cNvPicPr>
              <a:picLocks noChangeAspect="1"/>
            </p:cNvPicPr>
            <p:nvPr/>
          </p:nvPicPr>
          <p:blipFill rotWithShape="1">
            <a:blip r:embed="rId3"/>
            <a:srcRect l="61689"/>
            <a:stretch/>
          </p:blipFill>
          <p:spPr>
            <a:xfrm>
              <a:off x="3706368" y="2178144"/>
              <a:ext cx="4332653" cy="4200508"/>
            </a:xfrm>
            <a:prstGeom prst="rect">
              <a:avLst/>
            </a:prstGeom>
          </p:spPr>
        </p:pic>
      </p:grpSp>
      <p:pic>
        <p:nvPicPr>
          <p:cNvPr id="37" name="Picture 36">
            <a:extLst>
              <a:ext uri="{FF2B5EF4-FFF2-40B4-BE49-F238E27FC236}">
                <a16:creationId xmlns:a16="http://schemas.microsoft.com/office/drawing/2014/main" id="{AD72E868-E067-4DB5-B60A-58B7AAA3CF7C}"/>
              </a:ext>
            </a:extLst>
          </p:cNvPr>
          <p:cNvPicPr>
            <a:picLocks noChangeAspect="1"/>
          </p:cNvPicPr>
          <p:nvPr/>
        </p:nvPicPr>
        <p:blipFill rotWithShape="1">
          <a:blip r:embed="rId4"/>
          <a:srcRect r="19801"/>
          <a:stretch/>
        </p:blipFill>
        <p:spPr>
          <a:xfrm>
            <a:off x="6657198" y="3166040"/>
            <a:ext cx="4987142" cy="2113517"/>
          </a:xfrm>
          <a:prstGeom prst="rect">
            <a:avLst/>
          </a:prstGeom>
        </p:spPr>
      </p:pic>
      <p:sp>
        <p:nvSpPr>
          <p:cNvPr id="38" name="Text Box 884">
            <a:extLst>
              <a:ext uri="{FF2B5EF4-FFF2-40B4-BE49-F238E27FC236}">
                <a16:creationId xmlns:a16="http://schemas.microsoft.com/office/drawing/2014/main" id="{53E26AB3-AB46-4439-AB56-04CA10355763}"/>
              </a:ext>
            </a:extLst>
          </p:cNvPr>
          <p:cNvSpPr txBox="1">
            <a:spLocks noChangeArrowheads="1"/>
          </p:cNvSpPr>
          <p:nvPr/>
        </p:nvSpPr>
        <p:spPr bwMode="auto">
          <a:xfrm>
            <a:off x="9303475" y="2460882"/>
            <a:ext cx="2340864" cy="70515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spcAft>
                <a:spcPts val="0"/>
              </a:spcAft>
            </a:pPr>
            <a:r>
              <a:rPr lang="en-US" sz="1000" b="1" dirty="0">
                <a:effectLst/>
                <a:latin typeface="Carlito"/>
                <a:ea typeface="Carlito"/>
                <a:cs typeface="Carlito"/>
              </a:rPr>
              <a:t>Toolbar</a:t>
            </a:r>
          </a:p>
          <a:p>
            <a:pPr marL="53975" marR="46355">
              <a:spcBef>
                <a:spcPts val="430"/>
              </a:spcBef>
              <a:spcAft>
                <a:spcPts val="0"/>
              </a:spcAft>
            </a:pPr>
            <a:r>
              <a:rPr lang="en-US" sz="1000" dirty="0">
                <a:effectLst/>
                <a:latin typeface="Carlito"/>
                <a:ea typeface="Carlito"/>
                <a:cs typeface="Carlito"/>
              </a:rPr>
              <a:t>Allows users to run, add another section of code, or change the code format.</a:t>
            </a:r>
          </a:p>
        </p:txBody>
      </p:sp>
      <p:sp>
        <p:nvSpPr>
          <p:cNvPr id="39" name="Rectangle 38">
            <a:extLst>
              <a:ext uri="{FF2B5EF4-FFF2-40B4-BE49-F238E27FC236}">
                <a16:creationId xmlns:a16="http://schemas.microsoft.com/office/drawing/2014/main" id="{3A4C7812-F5C6-4096-B757-12522023E036}"/>
              </a:ext>
            </a:extLst>
          </p:cNvPr>
          <p:cNvSpPr>
            <a:spLocks noChangeArrowheads="1"/>
          </p:cNvSpPr>
          <p:nvPr/>
        </p:nvSpPr>
        <p:spPr bwMode="auto">
          <a:xfrm>
            <a:off x="6657197" y="3458067"/>
            <a:ext cx="2646278" cy="105183"/>
          </a:xfrm>
          <a:prstGeom prst="rect">
            <a:avLst/>
          </a:prstGeom>
          <a:noFill/>
          <a:ln w="19050">
            <a:solidFill>
              <a:srgbClr val="EE5108"/>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dirty="0"/>
          </a:p>
        </p:txBody>
      </p:sp>
      <p:cxnSp>
        <p:nvCxnSpPr>
          <p:cNvPr id="40" name="Straight Arrow Connector 39">
            <a:extLst>
              <a:ext uri="{FF2B5EF4-FFF2-40B4-BE49-F238E27FC236}">
                <a16:creationId xmlns:a16="http://schemas.microsoft.com/office/drawing/2014/main" id="{E941BBA1-D77B-443D-AAA8-006E639E8FBA}"/>
              </a:ext>
            </a:extLst>
          </p:cNvPr>
          <p:cNvCxnSpPr>
            <a:cxnSpLocks/>
            <a:stCxn id="39" idx="3"/>
            <a:endCxn id="38" idx="1"/>
          </p:cNvCxnSpPr>
          <p:nvPr/>
        </p:nvCxnSpPr>
        <p:spPr>
          <a:xfrm flipV="1">
            <a:off x="9303475" y="2813461"/>
            <a:ext cx="0" cy="697198"/>
          </a:xfrm>
          <a:prstGeom prst="straightConnector1">
            <a:avLst/>
          </a:prstGeom>
          <a:noFill/>
          <a:ln w="190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1" name="Rectangle 40">
            <a:extLst>
              <a:ext uri="{FF2B5EF4-FFF2-40B4-BE49-F238E27FC236}">
                <a16:creationId xmlns:a16="http://schemas.microsoft.com/office/drawing/2014/main" id="{F46EFAA1-FB32-4215-826F-6ABD29E56238}"/>
              </a:ext>
            </a:extLst>
          </p:cNvPr>
          <p:cNvSpPr>
            <a:spLocks noChangeArrowheads="1"/>
          </p:cNvSpPr>
          <p:nvPr/>
        </p:nvSpPr>
        <p:spPr bwMode="auto">
          <a:xfrm>
            <a:off x="7120185" y="4110634"/>
            <a:ext cx="2731923" cy="1165460"/>
          </a:xfrm>
          <a:prstGeom prst="rect">
            <a:avLst/>
          </a:prstGeom>
          <a:noFill/>
          <a:ln w="19050">
            <a:solidFill>
              <a:srgbClr val="EE5108"/>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dirty="0"/>
          </a:p>
        </p:txBody>
      </p:sp>
      <p:cxnSp>
        <p:nvCxnSpPr>
          <p:cNvPr id="42" name="Straight Arrow Connector 41">
            <a:extLst>
              <a:ext uri="{FF2B5EF4-FFF2-40B4-BE49-F238E27FC236}">
                <a16:creationId xmlns:a16="http://schemas.microsoft.com/office/drawing/2014/main" id="{47F0E529-26FC-45EE-942E-C3E18A05F88E}"/>
              </a:ext>
            </a:extLst>
          </p:cNvPr>
          <p:cNvCxnSpPr>
            <a:cxnSpLocks/>
            <a:endCxn id="43" idx="0"/>
          </p:cNvCxnSpPr>
          <p:nvPr/>
        </p:nvCxnSpPr>
        <p:spPr>
          <a:xfrm>
            <a:off x="7775133" y="5276094"/>
            <a:ext cx="0" cy="508726"/>
          </a:xfrm>
          <a:prstGeom prst="straightConnector1">
            <a:avLst/>
          </a:prstGeom>
          <a:noFill/>
          <a:ln w="190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3" name="Text Box 884">
            <a:extLst>
              <a:ext uri="{FF2B5EF4-FFF2-40B4-BE49-F238E27FC236}">
                <a16:creationId xmlns:a16="http://schemas.microsoft.com/office/drawing/2014/main" id="{3D923C60-FD3B-4476-82B7-791B2F00329F}"/>
              </a:ext>
            </a:extLst>
          </p:cNvPr>
          <p:cNvSpPr txBox="1">
            <a:spLocks noChangeArrowheads="1"/>
          </p:cNvSpPr>
          <p:nvPr/>
        </p:nvSpPr>
        <p:spPr bwMode="auto">
          <a:xfrm>
            <a:off x="6604701" y="5784820"/>
            <a:ext cx="2340864" cy="70515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spcAft>
                <a:spcPts val="0"/>
              </a:spcAft>
            </a:pPr>
            <a:r>
              <a:rPr lang="en-US" sz="1000" b="1" dirty="0">
                <a:effectLst/>
                <a:latin typeface="Carlito"/>
                <a:ea typeface="Carlito"/>
                <a:cs typeface="Carlito"/>
              </a:rPr>
              <a:t>Input/Output</a:t>
            </a:r>
          </a:p>
          <a:p>
            <a:pPr marL="53975" marR="46355">
              <a:spcBef>
                <a:spcPts val="430"/>
              </a:spcBef>
            </a:pPr>
            <a:r>
              <a:rPr lang="en-US" sz="1000" dirty="0">
                <a:latin typeface="Carlito"/>
                <a:ea typeface="Carlito"/>
                <a:cs typeface="Carlito"/>
              </a:rPr>
              <a:t>User input of code or markdown and the result of output</a:t>
            </a:r>
            <a:endParaRPr lang="en-US" sz="1000" dirty="0">
              <a:effectLst/>
              <a:latin typeface="Carlito"/>
              <a:ea typeface="Carlito"/>
              <a:cs typeface="Carlito"/>
            </a:endParaRPr>
          </a:p>
        </p:txBody>
      </p:sp>
    </p:spTree>
    <p:extLst>
      <p:ext uri="{BB962C8B-B14F-4D97-AF65-F5344CB8AC3E}">
        <p14:creationId xmlns:p14="http://schemas.microsoft.com/office/powerpoint/2010/main" val="1143169384"/>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7.1 Exception</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Sometimes, running our syntactically correct code may cause errors, and we call it exceptions.</a:t>
            </a:r>
            <a:endParaRPr lang="en-SG" dirty="0"/>
          </a:p>
        </p:txBody>
      </p:sp>
      <p:pic>
        <p:nvPicPr>
          <p:cNvPr id="5" name="Picture 4">
            <a:extLst>
              <a:ext uri="{FF2B5EF4-FFF2-40B4-BE49-F238E27FC236}">
                <a16:creationId xmlns:a16="http://schemas.microsoft.com/office/drawing/2014/main" id="{A097EF44-0C90-4B31-ABC2-F01A1C99146C}"/>
              </a:ext>
            </a:extLst>
          </p:cNvPr>
          <p:cNvPicPr>
            <a:picLocks noChangeAspect="1"/>
          </p:cNvPicPr>
          <p:nvPr/>
        </p:nvPicPr>
        <p:blipFill>
          <a:blip r:embed="rId3"/>
          <a:stretch>
            <a:fillRect/>
          </a:stretch>
        </p:blipFill>
        <p:spPr>
          <a:xfrm>
            <a:off x="683898" y="1708454"/>
            <a:ext cx="5941125" cy="1354024"/>
          </a:xfrm>
          <a:prstGeom prst="rect">
            <a:avLst/>
          </a:prstGeom>
        </p:spPr>
      </p:pic>
      <p:pic>
        <p:nvPicPr>
          <p:cNvPr id="7" name="Picture 6">
            <a:extLst>
              <a:ext uri="{FF2B5EF4-FFF2-40B4-BE49-F238E27FC236}">
                <a16:creationId xmlns:a16="http://schemas.microsoft.com/office/drawing/2014/main" id="{B67944E1-A992-45F6-92F8-652B0B56E23A}"/>
              </a:ext>
            </a:extLst>
          </p:cNvPr>
          <p:cNvPicPr>
            <a:picLocks noChangeAspect="1"/>
          </p:cNvPicPr>
          <p:nvPr/>
        </p:nvPicPr>
        <p:blipFill>
          <a:blip r:embed="rId4"/>
          <a:stretch>
            <a:fillRect/>
          </a:stretch>
        </p:blipFill>
        <p:spPr>
          <a:xfrm>
            <a:off x="626748" y="3108628"/>
            <a:ext cx="5998275" cy="1999425"/>
          </a:xfrm>
          <a:prstGeom prst="rect">
            <a:avLst/>
          </a:prstGeom>
        </p:spPr>
      </p:pic>
      <p:pic>
        <p:nvPicPr>
          <p:cNvPr id="9" name="Picture 8">
            <a:extLst>
              <a:ext uri="{FF2B5EF4-FFF2-40B4-BE49-F238E27FC236}">
                <a16:creationId xmlns:a16="http://schemas.microsoft.com/office/drawing/2014/main" id="{3DD2F14D-2E6F-4DE1-ADD4-4C6B5A3E7A6D}"/>
              </a:ext>
            </a:extLst>
          </p:cNvPr>
          <p:cNvPicPr>
            <a:picLocks noChangeAspect="1"/>
          </p:cNvPicPr>
          <p:nvPr/>
        </p:nvPicPr>
        <p:blipFill>
          <a:blip r:embed="rId5"/>
          <a:stretch>
            <a:fillRect/>
          </a:stretch>
        </p:blipFill>
        <p:spPr>
          <a:xfrm>
            <a:off x="655322" y="5108053"/>
            <a:ext cx="5969701" cy="1687289"/>
          </a:xfrm>
          <a:prstGeom prst="rect">
            <a:avLst/>
          </a:prstGeom>
        </p:spPr>
      </p:pic>
    </p:spTree>
    <p:extLst>
      <p:ext uri="{BB962C8B-B14F-4D97-AF65-F5344CB8AC3E}">
        <p14:creationId xmlns:p14="http://schemas.microsoft.com/office/powerpoint/2010/main" val="2724839884"/>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7.2 Standard Exceptions</a:t>
            </a:r>
          </a:p>
        </p:txBody>
      </p:sp>
      <p:pic>
        <p:nvPicPr>
          <p:cNvPr id="3" name="Picture 2">
            <a:extLst>
              <a:ext uri="{FF2B5EF4-FFF2-40B4-BE49-F238E27FC236}">
                <a16:creationId xmlns:a16="http://schemas.microsoft.com/office/drawing/2014/main" id="{4A78D779-DDFB-45C1-97AF-9BE5C305EF89}"/>
              </a:ext>
            </a:extLst>
          </p:cNvPr>
          <p:cNvPicPr>
            <a:picLocks noChangeAspect="1"/>
          </p:cNvPicPr>
          <p:nvPr/>
        </p:nvPicPr>
        <p:blipFill>
          <a:blip r:embed="rId3"/>
          <a:stretch>
            <a:fillRect/>
          </a:stretch>
        </p:blipFill>
        <p:spPr>
          <a:xfrm>
            <a:off x="254854" y="1268372"/>
            <a:ext cx="5699394" cy="5589628"/>
          </a:xfrm>
          <a:prstGeom prst="rect">
            <a:avLst/>
          </a:prstGeom>
          <a:ln>
            <a:solidFill>
              <a:schemeClr val="tx1"/>
            </a:solidFill>
          </a:ln>
        </p:spPr>
      </p:pic>
      <p:pic>
        <p:nvPicPr>
          <p:cNvPr id="12" name="Picture 11">
            <a:extLst>
              <a:ext uri="{FF2B5EF4-FFF2-40B4-BE49-F238E27FC236}">
                <a16:creationId xmlns:a16="http://schemas.microsoft.com/office/drawing/2014/main" id="{140069DD-AAEB-4E9E-B7D4-FC08D16224DA}"/>
              </a:ext>
            </a:extLst>
          </p:cNvPr>
          <p:cNvPicPr>
            <a:picLocks noChangeAspect="1"/>
          </p:cNvPicPr>
          <p:nvPr/>
        </p:nvPicPr>
        <p:blipFill>
          <a:blip r:embed="rId4"/>
          <a:stretch>
            <a:fillRect/>
          </a:stretch>
        </p:blipFill>
        <p:spPr>
          <a:xfrm>
            <a:off x="6202710" y="1268372"/>
            <a:ext cx="5734436" cy="4535020"/>
          </a:xfrm>
          <a:prstGeom prst="rect">
            <a:avLst/>
          </a:prstGeom>
          <a:ln>
            <a:solidFill>
              <a:schemeClr val="tx1"/>
            </a:solidFill>
          </a:ln>
        </p:spPr>
      </p:pic>
      <p:sp>
        <p:nvSpPr>
          <p:cNvPr id="13" name="Rectangle 12">
            <a:extLst>
              <a:ext uri="{FF2B5EF4-FFF2-40B4-BE49-F238E27FC236}">
                <a16:creationId xmlns:a16="http://schemas.microsoft.com/office/drawing/2014/main" id="{FA70927D-7C67-4EAC-B08F-79C770BF95AD}"/>
              </a:ext>
            </a:extLst>
          </p:cNvPr>
          <p:cNvSpPr/>
          <p:nvPr/>
        </p:nvSpPr>
        <p:spPr>
          <a:xfrm>
            <a:off x="219811" y="4989576"/>
            <a:ext cx="5769479"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5" name="Rectangle 14">
            <a:extLst>
              <a:ext uri="{FF2B5EF4-FFF2-40B4-BE49-F238E27FC236}">
                <a16:creationId xmlns:a16="http://schemas.microsoft.com/office/drawing/2014/main" id="{51B61170-9609-437B-8D35-94D95D5AECEB}"/>
              </a:ext>
            </a:extLst>
          </p:cNvPr>
          <p:cNvSpPr/>
          <p:nvPr/>
        </p:nvSpPr>
        <p:spPr>
          <a:xfrm>
            <a:off x="219811" y="3584650"/>
            <a:ext cx="5769479"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6" name="Rectangle 15">
            <a:extLst>
              <a:ext uri="{FF2B5EF4-FFF2-40B4-BE49-F238E27FC236}">
                <a16:creationId xmlns:a16="http://schemas.microsoft.com/office/drawing/2014/main" id="{EDB64356-E0D4-497C-9188-A2446FDBCE58}"/>
              </a:ext>
            </a:extLst>
          </p:cNvPr>
          <p:cNvSpPr/>
          <p:nvPr/>
        </p:nvSpPr>
        <p:spPr>
          <a:xfrm>
            <a:off x="6167667" y="3429000"/>
            <a:ext cx="5804522"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96328608"/>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7.3 Handling Exceptions</a:t>
            </a:r>
          </a:p>
        </p:txBody>
      </p:sp>
      <p:sp>
        <p:nvSpPr>
          <p:cNvPr id="10" name="TextBox 9">
            <a:extLst>
              <a:ext uri="{FF2B5EF4-FFF2-40B4-BE49-F238E27FC236}">
                <a16:creationId xmlns:a16="http://schemas.microsoft.com/office/drawing/2014/main" id="{B40641DB-A054-4243-B839-54E47CA19EE6}"/>
              </a:ext>
            </a:extLst>
          </p:cNvPr>
          <p:cNvSpPr txBox="1"/>
          <p:nvPr/>
        </p:nvSpPr>
        <p:spPr>
          <a:xfrm>
            <a:off x="626748" y="1341638"/>
            <a:ext cx="75784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detect exceptions and handle them properly using </a:t>
            </a:r>
            <a:r>
              <a:rPr lang="en-US" b="1" dirty="0"/>
              <a:t>try-except blocks</a:t>
            </a:r>
            <a:r>
              <a:rPr lang="en-US" dirty="0"/>
              <a:t>.</a:t>
            </a:r>
            <a:endParaRPr lang="en-SG" dirty="0"/>
          </a:p>
        </p:txBody>
      </p:sp>
      <p:pic>
        <p:nvPicPr>
          <p:cNvPr id="6" name="Picture 5">
            <a:extLst>
              <a:ext uri="{FF2B5EF4-FFF2-40B4-BE49-F238E27FC236}">
                <a16:creationId xmlns:a16="http://schemas.microsoft.com/office/drawing/2014/main" id="{C0D92F64-513F-4E14-B070-783E01FBF694}"/>
              </a:ext>
            </a:extLst>
          </p:cNvPr>
          <p:cNvPicPr>
            <a:picLocks noChangeAspect="1"/>
          </p:cNvPicPr>
          <p:nvPr/>
        </p:nvPicPr>
        <p:blipFill rotWithShape="1">
          <a:blip r:embed="rId3"/>
          <a:srcRect t="4165"/>
          <a:stretch/>
        </p:blipFill>
        <p:spPr>
          <a:xfrm>
            <a:off x="789813" y="2044005"/>
            <a:ext cx="4248150" cy="2163384"/>
          </a:xfrm>
          <a:prstGeom prst="rect">
            <a:avLst/>
          </a:prstGeom>
        </p:spPr>
      </p:pic>
      <p:sp>
        <p:nvSpPr>
          <p:cNvPr id="14" name="TextBox 13">
            <a:extLst>
              <a:ext uri="{FF2B5EF4-FFF2-40B4-BE49-F238E27FC236}">
                <a16:creationId xmlns:a16="http://schemas.microsoft.com/office/drawing/2014/main" id="{DB5730E5-B55D-4434-8170-9431829FAD69}"/>
              </a:ext>
            </a:extLst>
          </p:cNvPr>
          <p:cNvSpPr txBox="1"/>
          <p:nvPr/>
        </p:nvSpPr>
        <p:spPr>
          <a:xfrm>
            <a:off x="5546220" y="2044005"/>
            <a:ext cx="6645780"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AutoNum type="arabicPeriod"/>
            </a:pPr>
            <a:r>
              <a:rPr lang="en-US" dirty="0"/>
              <a:t>Try clause between try and except is executed.</a:t>
            </a:r>
          </a:p>
          <a:p>
            <a:pPr marL="342900" indent="-342900">
              <a:buAutoNum type="arabicPeriod"/>
            </a:pPr>
            <a:r>
              <a:rPr lang="en-US" dirty="0"/>
              <a:t>If no exception occurs, the except clause is skipped and excitation of the try statement is finished.</a:t>
            </a:r>
          </a:p>
          <a:p>
            <a:pPr marL="342900" indent="-342900">
              <a:buAutoNum type="arabicPeriod"/>
            </a:pPr>
            <a:r>
              <a:rPr lang="en-US" dirty="0"/>
              <a:t>If an exception occurs during execution of the try clause, the rest of the clause is skipped. The except clause is executed and then the execution continues after the try statement. </a:t>
            </a:r>
            <a:endParaRPr lang="en-SG" dirty="0"/>
          </a:p>
        </p:txBody>
      </p:sp>
      <p:sp>
        <p:nvSpPr>
          <p:cNvPr id="17" name="TextBox 16">
            <a:extLst>
              <a:ext uri="{FF2B5EF4-FFF2-40B4-BE49-F238E27FC236}">
                <a16:creationId xmlns:a16="http://schemas.microsoft.com/office/drawing/2014/main" id="{9325F33E-124F-43AF-9E39-A9F11CA71102}"/>
              </a:ext>
            </a:extLst>
          </p:cNvPr>
          <p:cNvSpPr txBox="1"/>
          <p:nvPr/>
        </p:nvSpPr>
        <p:spPr>
          <a:xfrm>
            <a:off x="626748" y="1736228"/>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Catch All Exceptions</a:t>
            </a:r>
          </a:p>
        </p:txBody>
      </p:sp>
      <p:sp>
        <p:nvSpPr>
          <p:cNvPr id="18" name="TextBox 17">
            <a:extLst>
              <a:ext uri="{FF2B5EF4-FFF2-40B4-BE49-F238E27FC236}">
                <a16:creationId xmlns:a16="http://schemas.microsoft.com/office/drawing/2014/main" id="{C506DB2A-7BCE-41A8-B9D5-6BE2D3AE6CFF}"/>
              </a:ext>
            </a:extLst>
          </p:cNvPr>
          <p:cNvSpPr txBox="1"/>
          <p:nvPr/>
        </p:nvSpPr>
        <p:spPr>
          <a:xfrm>
            <a:off x="626748" y="4304925"/>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Catch A Specific Exception</a:t>
            </a:r>
          </a:p>
        </p:txBody>
      </p:sp>
      <p:pic>
        <p:nvPicPr>
          <p:cNvPr id="9" name="Picture 8">
            <a:extLst>
              <a:ext uri="{FF2B5EF4-FFF2-40B4-BE49-F238E27FC236}">
                <a16:creationId xmlns:a16="http://schemas.microsoft.com/office/drawing/2014/main" id="{D1F0C8A3-19A7-492E-AD65-FDD8B939E619}"/>
              </a:ext>
            </a:extLst>
          </p:cNvPr>
          <p:cNvPicPr>
            <a:picLocks noChangeAspect="1"/>
          </p:cNvPicPr>
          <p:nvPr/>
        </p:nvPicPr>
        <p:blipFill>
          <a:blip r:embed="rId4"/>
          <a:stretch>
            <a:fillRect/>
          </a:stretch>
        </p:blipFill>
        <p:spPr>
          <a:xfrm>
            <a:off x="789813" y="4612702"/>
            <a:ext cx="4043040" cy="1471106"/>
          </a:xfrm>
          <a:prstGeom prst="rect">
            <a:avLst/>
          </a:prstGeom>
        </p:spPr>
      </p:pic>
      <p:sp>
        <p:nvSpPr>
          <p:cNvPr id="21" name="TextBox 20">
            <a:extLst>
              <a:ext uri="{FF2B5EF4-FFF2-40B4-BE49-F238E27FC236}">
                <a16:creationId xmlns:a16="http://schemas.microsoft.com/office/drawing/2014/main" id="{841BC567-274D-484D-A707-0ADAE5B63F26}"/>
              </a:ext>
            </a:extLst>
          </p:cNvPr>
          <p:cNvSpPr txBox="1"/>
          <p:nvPr/>
        </p:nvSpPr>
        <p:spPr>
          <a:xfrm>
            <a:off x="5546220" y="4612702"/>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catch a specific type of exception and define a variable for it.</a:t>
            </a:r>
            <a:endParaRPr lang="en-SG" dirty="0"/>
          </a:p>
        </p:txBody>
      </p:sp>
    </p:spTree>
    <p:extLst>
      <p:ext uri="{BB962C8B-B14F-4D97-AF65-F5344CB8AC3E}">
        <p14:creationId xmlns:p14="http://schemas.microsoft.com/office/powerpoint/2010/main" val="2526585333"/>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7.3 Clean-up After Exceptions</a:t>
            </a:r>
          </a:p>
        </p:txBody>
      </p:sp>
      <p:sp>
        <p:nvSpPr>
          <p:cNvPr id="10" name="TextBox 9">
            <a:extLst>
              <a:ext uri="{FF2B5EF4-FFF2-40B4-BE49-F238E27FC236}">
                <a16:creationId xmlns:a16="http://schemas.microsoft.com/office/drawing/2014/main" id="{B40641DB-A054-4243-B839-54E47CA19EE6}"/>
              </a:ext>
            </a:extLst>
          </p:cNvPr>
          <p:cNvSpPr txBox="1"/>
          <p:nvPr/>
        </p:nvSpPr>
        <p:spPr>
          <a:xfrm>
            <a:off x="626748" y="1341638"/>
            <a:ext cx="11272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try statement has another optional clause which is intended to define clean-up actions that must be executed under all circumstances. </a:t>
            </a:r>
            <a:endParaRPr lang="en-SG" dirty="0"/>
          </a:p>
        </p:txBody>
      </p:sp>
      <p:pic>
        <p:nvPicPr>
          <p:cNvPr id="3" name="Picture 2">
            <a:extLst>
              <a:ext uri="{FF2B5EF4-FFF2-40B4-BE49-F238E27FC236}">
                <a16:creationId xmlns:a16="http://schemas.microsoft.com/office/drawing/2014/main" id="{C44EFE54-4E99-42D0-8FCA-6E71AB15C896}"/>
              </a:ext>
            </a:extLst>
          </p:cNvPr>
          <p:cNvPicPr>
            <a:picLocks noChangeAspect="1"/>
          </p:cNvPicPr>
          <p:nvPr/>
        </p:nvPicPr>
        <p:blipFill>
          <a:blip r:embed="rId3"/>
          <a:stretch>
            <a:fillRect/>
          </a:stretch>
        </p:blipFill>
        <p:spPr>
          <a:xfrm>
            <a:off x="734759" y="1701231"/>
            <a:ext cx="6605354" cy="2858577"/>
          </a:xfrm>
          <a:prstGeom prst="rect">
            <a:avLst/>
          </a:prstGeom>
        </p:spPr>
      </p:pic>
      <p:sp>
        <p:nvSpPr>
          <p:cNvPr id="15" name="TextBox 14">
            <a:extLst>
              <a:ext uri="{FF2B5EF4-FFF2-40B4-BE49-F238E27FC236}">
                <a16:creationId xmlns:a16="http://schemas.microsoft.com/office/drawing/2014/main" id="{A9758D4F-7760-4CE1-A1F5-7368DDF68EA5}"/>
              </a:ext>
            </a:extLst>
          </p:cNvPr>
          <p:cNvSpPr txBox="1"/>
          <p:nvPr/>
        </p:nvSpPr>
        <p:spPr>
          <a:xfrm>
            <a:off x="734758" y="4559808"/>
            <a:ext cx="1145724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 place where you want to include exception handling is when you read or write to a file. Here is a typical example of file processing. </a:t>
            </a:r>
            <a:endParaRPr lang="en-SG" dirty="0"/>
          </a:p>
        </p:txBody>
      </p:sp>
      <p:pic>
        <p:nvPicPr>
          <p:cNvPr id="8" name="Picture 7">
            <a:extLst>
              <a:ext uri="{FF2B5EF4-FFF2-40B4-BE49-F238E27FC236}">
                <a16:creationId xmlns:a16="http://schemas.microsoft.com/office/drawing/2014/main" id="{42B1AEFB-62A8-4338-898D-C8C704F6B556}"/>
              </a:ext>
            </a:extLst>
          </p:cNvPr>
          <p:cNvPicPr>
            <a:picLocks noChangeAspect="1"/>
          </p:cNvPicPr>
          <p:nvPr/>
        </p:nvPicPr>
        <p:blipFill>
          <a:blip r:embed="rId4"/>
          <a:stretch>
            <a:fillRect/>
          </a:stretch>
        </p:blipFill>
        <p:spPr>
          <a:xfrm>
            <a:off x="1405509" y="5025200"/>
            <a:ext cx="5934604" cy="1380824"/>
          </a:xfrm>
          <a:prstGeom prst="rect">
            <a:avLst/>
          </a:prstGeom>
        </p:spPr>
      </p:pic>
    </p:spTree>
    <p:extLst>
      <p:ext uri="{BB962C8B-B14F-4D97-AF65-F5344CB8AC3E}">
        <p14:creationId xmlns:p14="http://schemas.microsoft.com/office/powerpoint/2010/main" val="2844535181"/>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7.4 Debugging</a:t>
            </a:r>
          </a:p>
        </p:txBody>
      </p:sp>
      <p:sp>
        <p:nvSpPr>
          <p:cNvPr id="9" name="TextBox 8">
            <a:extLst>
              <a:ext uri="{FF2B5EF4-FFF2-40B4-BE49-F238E27FC236}">
                <a16:creationId xmlns:a16="http://schemas.microsoft.com/office/drawing/2014/main" id="{12C4311F-B855-46F3-A50E-63089A8C56EF}"/>
              </a:ext>
            </a:extLst>
          </p:cNvPr>
          <p:cNvSpPr txBox="1"/>
          <p:nvPr/>
        </p:nvSpPr>
        <p:spPr>
          <a:xfrm>
            <a:off x="626748" y="1341638"/>
            <a:ext cx="11272644"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are different kinds of errors can occur in program. It is useful if we can distinguish them:</a:t>
            </a:r>
          </a:p>
          <a:p>
            <a:endParaRPr lang="en-US" dirty="0"/>
          </a:p>
          <a:p>
            <a:pPr marL="342900" indent="-342900">
              <a:buFont typeface="+mj-lt"/>
              <a:buAutoNum type="arabicPeriod"/>
            </a:pPr>
            <a:r>
              <a:rPr lang="en-US" b="1" dirty="0"/>
              <a:t>Syntax error</a:t>
            </a:r>
            <a:r>
              <a:rPr lang="en-US" dirty="0"/>
              <a:t>: It usually indicates something wrong with syntax of your code, such as</a:t>
            </a:r>
          </a:p>
          <a:p>
            <a:pPr marL="342900" lvl="4" indent="-342900">
              <a:buFont typeface="Arial" panose="020B0604020202020204" pitchFamily="34" charset="0"/>
              <a:buChar char="•"/>
            </a:pPr>
            <a:r>
              <a:rPr lang="en-US" dirty="0"/>
              <a:t>Omitting colon at the end of functions</a:t>
            </a:r>
          </a:p>
          <a:p>
            <a:pPr marL="342900" lvl="4" indent="-342900">
              <a:buFont typeface="Arial" panose="020B0604020202020204" pitchFamily="34" charset="0"/>
              <a:buChar char="•"/>
            </a:pPr>
            <a:r>
              <a:rPr lang="en-US" dirty="0"/>
              <a:t>Wrong indentation.</a:t>
            </a:r>
          </a:p>
          <a:p>
            <a:pPr marL="342900" lvl="4" indent="-342900">
              <a:buFont typeface="Arial" panose="020B0604020202020204" pitchFamily="34" charset="0"/>
              <a:buChar char="•"/>
            </a:pPr>
            <a:r>
              <a:rPr lang="en-US" dirty="0"/>
              <a:t>Strings should have matching quotation marks. </a:t>
            </a:r>
          </a:p>
          <a:p>
            <a:pPr marL="342900" lvl="4" indent="-342900">
              <a:buFont typeface="Arial" panose="020B0604020202020204" pitchFamily="34" charset="0"/>
              <a:buChar char="•"/>
            </a:pPr>
            <a:r>
              <a:rPr lang="en-US" dirty="0"/>
              <a:t>Unclosed bracket {, (, [</a:t>
            </a:r>
          </a:p>
          <a:p>
            <a:pPr marL="342900" lvl="4" indent="-342900">
              <a:buFont typeface="Arial" panose="020B0604020202020204" pitchFamily="34" charset="0"/>
              <a:buChar char="•"/>
            </a:pPr>
            <a:r>
              <a:rPr lang="en-US" dirty="0"/>
              <a:t>Sign = is not the same as ==</a:t>
            </a:r>
          </a:p>
          <a:p>
            <a:pPr lvl="4"/>
            <a:endParaRPr lang="en-US" dirty="0"/>
          </a:p>
          <a:p>
            <a:pPr marL="342900" indent="-342900">
              <a:buFont typeface="+mj-lt"/>
              <a:buAutoNum type="arabicPeriod" startAt="2"/>
            </a:pPr>
            <a:r>
              <a:rPr lang="en-US" b="1" dirty="0"/>
              <a:t>Runtime error</a:t>
            </a:r>
            <a:r>
              <a:rPr lang="en-US" dirty="0"/>
              <a:t>: The program is syntactically correct, but it did not give what we expected, such as</a:t>
            </a:r>
          </a:p>
          <a:p>
            <a:pPr marL="285750" lvl="1" indent="-285750">
              <a:buFont typeface="Arial" panose="020B0604020202020204" pitchFamily="34" charset="0"/>
              <a:buChar char="•"/>
            </a:pPr>
            <a:r>
              <a:rPr lang="en-US" dirty="0"/>
              <a:t>Infinite loop</a:t>
            </a:r>
          </a:p>
          <a:p>
            <a:pPr marL="285750" lvl="1" indent="-285750">
              <a:buFont typeface="Arial" panose="020B0604020202020204" pitchFamily="34" charset="0"/>
              <a:buChar char="•"/>
            </a:pPr>
            <a:r>
              <a:rPr lang="en-US" dirty="0"/>
              <a:t>Infinite recursion</a:t>
            </a:r>
          </a:p>
          <a:p>
            <a:pPr marL="285750" lvl="1" indent="-285750">
              <a:buFont typeface="Arial" panose="020B0604020202020204" pitchFamily="34" charset="0"/>
              <a:buChar char="•"/>
            </a:pPr>
            <a:r>
              <a:rPr lang="en-US" dirty="0"/>
              <a:t>Exception handling, such as </a:t>
            </a:r>
            <a:r>
              <a:rPr lang="en-US" dirty="0" err="1"/>
              <a:t>NameError</a:t>
            </a:r>
            <a:r>
              <a:rPr lang="en-US" dirty="0"/>
              <a:t>, </a:t>
            </a:r>
            <a:r>
              <a:rPr lang="en-US" dirty="0" err="1"/>
              <a:t>TypeError</a:t>
            </a:r>
            <a:r>
              <a:rPr lang="en-US" dirty="0"/>
              <a:t>, </a:t>
            </a:r>
            <a:r>
              <a:rPr lang="en-US" dirty="0" err="1"/>
              <a:t>KeyError</a:t>
            </a:r>
            <a:r>
              <a:rPr lang="en-US" dirty="0"/>
              <a:t>, </a:t>
            </a:r>
            <a:r>
              <a:rPr lang="en-US" dirty="0" err="1"/>
              <a:t>IndexError</a:t>
            </a:r>
            <a:r>
              <a:rPr lang="en-US" dirty="0"/>
              <a:t> etc.</a:t>
            </a:r>
          </a:p>
          <a:p>
            <a:pPr lvl="1"/>
            <a:endParaRPr lang="en-US" dirty="0"/>
          </a:p>
          <a:p>
            <a:pPr marL="342900" indent="-342900">
              <a:buFont typeface="+mj-lt"/>
              <a:buAutoNum type="arabicPeriod" startAt="3"/>
            </a:pPr>
            <a:r>
              <a:rPr lang="en-US" b="1" dirty="0"/>
              <a:t>Semantic error</a:t>
            </a:r>
            <a:r>
              <a:rPr lang="en-US" dirty="0"/>
              <a:t>:</a:t>
            </a:r>
            <a:r>
              <a:rPr lang="en-SG" dirty="0"/>
              <a:t> Semantic errors are hard to debug because compiler and runtime system provide no information</a:t>
            </a:r>
          </a:p>
          <a:p>
            <a:pPr marL="285750" indent="-285750">
              <a:buFont typeface="Arial" panose="020B0604020202020204" pitchFamily="34" charset="0"/>
              <a:buChar char="•"/>
            </a:pPr>
            <a:r>
              <a:rPr lang="en-SG" dirty="0"/>
              <a:t>Break the program into smaller components and test each component independently.</a:t>
            </a:r>
          </a:p>
          <a:p>
            <a:pPr marL="285750" indent="-285750">
              <a:buFont typeface="Arial" panose="020B0604020202020204" pitchFamily="34" charset="0"/>
              <a:buChar char="•"/>
            </a:pPr>
            <a:r>
              <a:rPr lang="en-SG" dirty="0"/>
              <a:t>Get some rest before you get frustrated.</a:t>
            </a:r>
          </a:p>
        </p:txBody>
      </p:sp>
    </p:spTree>
    <p:extLst>
      <p:ext uri="{BB962C8B-B14F-4D97-AF65-F5344CB8AC3E}">
        <p14:creationId xmlns:p14="http://schemas.microsoft.com/office/powerpoint/2010/main" val="3329940174"/>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8.1 Working with Files</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real life data reside in files. File reading and writing are common input/output (IO) operations.</a:t>
            </a:r>
          </a:p>
          <a:p>
            <a:r>
              <a:rPr lang="en-US" b="0" i="0" dirty="0">
                <a:solidFill>
                  <a:srgbClr val="000000"/>
                </a:solidFill>
                <a:effectLst/>
                <a:latin typeface="Helvetica Neue"/>
              </a:rPr>
              <a:t>In Python, we must </a:t>
            </a:r>
            <a:r>
              <a:rPr lang="en-US" b="1" i="0" dirty="0">
                <a:solidFill>
                  <a:srgbClr val="000000"/>
                </a:solidFill>
                <a:effectLst/>
                <a:latin typeface="Helvetica Neue"/>
              </a:rPr>
              <a:t>open</a:t>
            </a:r>
            <a:r>
              <a:rPr lang="en-US" b="0" i="0" dirty="0">
                <a:solidFill>
                  <a:srgbClr val="000000"/>
                </a:solidFill>
                <a:effectLst/>
                <a:latin typeface="Helvetica Neue"/>
              </a:rPr>
              <a:t> files before we can use them and </a:t>
            </a:r>
            <a:r>
              <a:rPr lang="en-US" b="1" i="0" dirty="0">
                <a:solidFill>
                  <a:srgbClr val="000000"/>
                </a:solidFill>
                <a:effectLst/>
                <a:latin typeface="Helvetica Neue"/>
              </a:rPr>
              <a:t>close</a:t>
            </a:r>
            <a:r>
              <a:rPr lang="en-US" b="0" i="0" dirty="0">
                <a:solidFill>
                  <a:srgbClr val="000000"/>
                </a:solidFill>
                <a:effectLst/>
                <a:latin typeface="Helvetica Neue"/>
              </a:rPr>
              <a:t> them when we are done with them. </a:t>
            </a:r>
            <a:endParaRPr lang="en-SG" dirty="0"/>
          </a:p>
        </p:txBody>
      </p:sp>
      <p:sp>
        <p:nvSpPr>
          <p:cNvPr id="8" name="TextBox 7">
            <a:extLst>
              <a:ext uri="{FF2B5EF4-FFF2-40B4-BE49-F238E27FC236}">
                <a16:creationId xmlns:a16="http://schemas.microsoft.com/office/drawing/2014/main" id="{C8C0D3E7-FA3F-42CE-8EBB-0E233B0C9FAC}"/>
              </a:ext>
            </a:extLst>
          </p:cNvPr>
          <p:cNvSpPr txBox="1"/>
          <p:nvPr/>
        </p:nvSpPr>
        <p:spPr>
          <a:xfrm>
            <a:off x="538359" y="2035740"/>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open(): </a:t>
            </a:r>
            <a:r>
              <a:rPr lang="en-US" dirty="0">
                <a:latin typeface="Helvetica Neue"/>
              </a:rPr>
              <a:t>create a file object</a:t>
            </a:r>
            <a:endParaRPr lang="en-SG" b="1" dirty="0"/>
          </a:p>
        </p:txBody>
      </p:sp>
      <p:pic>
        <p:nvPicPr>
          <p:cNvPr id="3" name="Picture 2">
            <a:extLst>
              <a:ext uri="{FF2B5EF4-FFF2-40B4-BE49-F238E27FC236}">
                <a16:creationId xmlns:a16="http://schemas.microsoft.com/office/drawing/2014/main" id="{6E3C3FF2-250E-4444-911A-8F0CAB12DE41}"/>
              </a:ext>
            </a:extLst>
          </p:cNvPr>
          <p:cNvPicPr>
            <a:picLocks noChangeAspect="1"/>
          </p:cNvPicPr>
          <p:nvPr/>
        </p:nvPicPr>
        <p:blipFill>
          <a:blip r:embed="rId3"/>
          <a:stretch>
            <a:fillRect/>
          </a:stretch>
        </p:blipFill>
        <p:spPr>
          <a:xfrm>
            <a:off x="626748" y="2450008"/>
            <a:ext cx="3314700" cy="352425"/>
          </a:xfrm>
          <a:prstGeom prst="rect">
            <a:avLst/>
          </a:prstGeom>
        </p:spPr>
      </p:pic>
      <p:sp>
        <p:nvSpPr>
          <p:cNvPr id="15" name="TextBox 14">
            <a:extLst>
              <a:ext uri="{FF2B5EF4-FFF2-40B4-BE49-F238E27FC236}">
                <a16:creationId xmlns:a16="http://schemas.microsoft.com/office/drawing/2014/main" id="{99E9B202-7507-4C79-B2EA-22DB9B131E1A}"/>
              </a:ext>
            </a:extLst>
          </p:cNvPr>
          <p:cNvSpPr txBox="1"/>
          <p:nvPr/>
        </p:nvSpPr>
        <p:spPr>
          <a:xfrm>
            <a:off x="5669280" y="2100419"/>
            <a:ext cx="609600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b="1" dirty="0"/>
              <a:t>'folder/data.txt' </a:t>
            </a:r>
            <a:r>
              <a:rPr lang="en-US" dirty="0"/>
              <a:t>is the </a:t>
            </a:r>
            <a:r>
              <a:rPr lang="en-US" b="1" dirty="0"/>
              <a:t>path</a:t>
            </a:r>
            <a:r>
              <a:rPr lang="en-US" dirty="0"/>
              <a:t> to the file we want to read</a:t>
            </a:r>
          </a:p>
          <a:p>
            <a:pPr marL="285750" indent="-285750">
              <a:buFont typeface="Arial" panose="020B0604020202020204" pitchFamily="34" charset="0"/>
              <a:buChar char="•"/>
            </a:pPr>
            <a:r>
              <a:rPr lang="en-US" b="1" dirty="0"/>
              <a:t>'r'</a:t>
            </a:r>
            <a:r>
              <a:rPr lang="en-US" dirty="0"/>
              <a:t> stands for reading mode. </a:t>
            </a:r>
          </a:p>
          <a:p>
            <a:pPr marL="285750" indent="-285750">
              <a:buFont typeface="Arial" panose="020B0604020202020204" pitchFamily="34" charset="0"/>
              <a:buChar char="•"/>
            </a:pPr>
            <a:r>
              <a:rPr lang="en-US" dirty="0"/>
              <a:t>If the file does not exist, open() will throw an </a:t>
            </a:r>
            <a:r>
              <a:rPr lang="en-US" b="1" dirty="0" err="1"/>
              <a:t>IOError</a:t>
            </a:r>
            <a:r>
              <a:rPr lang="en-US" dirty="0"/>
              <a:t> exception.</a:t>
            </a:r>
            <a:endParaRPr lang="en-SG" dirty="0"/>
          </a:p>
        </p:txBody>
      </p:sp>
      <p:pic>
        <p:nvPicPr>
          <p:cNvPr id="17" name="Picture 16">
            <a:extLst>
              <a:ext uri="{FF2B5EF4-FFF2-40B4-BE49-F238E27FC236}">
                <a16:creationId xmlns:a16="http://schemas.microsoft.com/office/drawing/2014/main" id="{E8678A37-B8E1-470F-AE80-9E7070F33CB7}"/>
              </a:ext>
            </a:extLst>
          </p:cNvPr>
          <p:cNvPicPr>
            <a:picLocks noChangeAspect="1"/>
          </p:cNvPicPr>
          <p:nvPr/>
        </p:nvPicPr>
        <p:blipFill>
          <a:blip r:embed="rId4"/>
          <a:stretch>
            <a:fillRect/>
          </a:stretch>
        </p:blipFill>
        <p:spPr>
          <a:xfrm>
            <a:off x="5669280" y="3939551"/>
            <a:ext cx="6376416" cy="2315507"/>
          </a:xfrm>
          <a:prstGeom prst="rect">
            <a:avLst/>
          </a:prstGeom>
        </p:spPr>
      </p:pic>
      <p:sp>
        <p:nvSpPr>
          <p:cNvPr id="19" name="TextBox 18">
            <a:extLst>
              <a:ext uri="{FF2B5EF4-FFF2-40B4-BE49-F238E27FC236}">
                <a16:creationId xmlns:a16="http://schemas.microsoft.com/office/drawing/2014/main" id="{49138F5D-5CEF-4148-B123-17E6BE6EA4A7}"/>
              </a:ext>
            </a:extLst>
          </p:cNvPr>
          <p:cNvSpPr txBox="1"/>
          <p:nvPr/>
        </p:nvSpPr>
        <p:spPr>
          <a:xfrm>
            <a:off x="538359" y="346508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read(): </a:t>
            </a:r>
            <a:r>
              <a:rPr lang="en-US" dirty="0">
                <a:latin typeface="Helvetica Neue"/>
              </a:rPr>
              <a:t>read from file object and get the content.</a:t>
            </a:r>
            <a:endParaRPr lang="en-SG" b="1" dirty="0"/>
          </a:p>
        </p:txBody>
      </p:sp>
      <p:pic>
        <p:nvPicPr>
          <p:cNvPr id="21" name="Picture 20">
            <a:extLst>
              <a:ext uri="{FF2B5EF4-FFF2-40B4-BE49-F238E27FC236}">
                <a16:creationId xmlns:a16="http://schemas.microsoft.com/office/drawing/2014/main" id="{27CBA825-F575-421B-8B4F-3FE262C63651}"/>
              </a:ext>
            </a:extLst>
          </p:cNvPr>
          <p:cNvPicPr>
            <a:picLocks noChangeAspect="1"/>
          </p:cNvPicPr>
          <p:nvPr/>
        </p:nvPicPr>
        <p:blipFill>
          <a:blip r:embed="rId5"/>
          <a:stretch>
            <a:fillRect/>
          </a:stretch>
        </p:blipFill>
        <p:spPr>
          <a:xfrm>
            <a:off x="626748" y="3772864"/>
            <a:ext cx="1581150" cy="333375"/>
          </a:xfrm>
          <a:prstGeom prst="rect">
            <a:avLst/>
          </a:prstGeom>
        </p:spPr>
      </p:pic>
      <p:sp>
        <p:nvSpPr>
          <p:cNvPr id="23" name="TextBox 22">
            <a:extLst>
              <a:ext uri="{FF2B5EF4-FFF2-40B4-BE49-F238E27FC236}">
                <a16:creationId xmlns:a16="http://schemas.microsoft.com/office/drawing/2014/main" id="{6EE0A4A0-B02A-4A92-B1A2-74802A2AE906}"/>
              </a:ext>
            </a:extLst>
          </p:cNvPr>
          <p:cNvSpPr txBox="1"/>
          <p:nvPr/>
        </p:nvSpPr>
        <p:spPr>
          <a:xfrm>
            <a:off x="538359" y="458665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close(): </a:t>
            </a:r>
            <a:r>
              <a:rPr lang="en-US" dirty="0">
                <a:latin typeface="Helvetica Neue"/>
              </a:rPr>
              <a:t>close the file to release system resources</a:t>
            </a:r>
            <a:endParaRPr lang="en-SG" b="1" dirty="0"/>
          </a:p>
        </p:txBody>
      </p:sp>
      <p:pic>
        <p:nvPicPr>
          <p:cNvPr id="25" name="Picture 24">
            <a:extLst>
              <a:ext uri="{FF2B5EF4-FFF2-40B4-BE49-F238E27FC236}">
                <a16:creationId xmlns:a16="http://schemas.microsoft.com/office/drawing/2014/main" id="{28EE2F19-AD0E-4A54-9E9B-4428A33745B0}"/>
              </a:ext>
            </a:extLst>
          </p:cNvPr>
          <p:cNvPicPr>
            <a:picLocks noChangeAspect="1"/>
          </p:cNvPicPr>
          <p:nvPr/>
        </p:nvPicPr>
        <p:blipFill>
          <a:blip r:embed="rId6"/>
          <a:stretch>
            <a:fillRect/>
          </a:stretch>
        </p:blipFill>
        <p:spPr>
          <a:xfrm>
            <a:off x="626748" y="4920032"/>
            <a:ext cx="1447800" cy="390525"/>
          </a:xfrm>
          <a:prstGeom prst="rect">
            <a:avLst/>
          </a:prstGeom>
        </p:spPr>
      </p:pic>
    </p:spTree>
    <p:extLst>
      <p:ext uri="{BB962C8B-B14F-4D97-AF65-F5344CB8AC3E}">
        <p14:creationId xmlns:p14="http://schemas.microsoft.com/office/powerpoint/2010/main" val="125499656"/>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8.2 Locate Files on your disk</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Files are located on disk by their </a:t>
            </a:r>
            <a:r>
              <a:rPr lang="en-US" b="1" dirty="0"/>
              <a:t>path</a:t>
            </a:r>
            <a:r>
              <a:rPr lang="en-US" dirty="0"/>
              <a:t>. You can think of </a:t>
            </a:r>
            <a:r>
              <a:rPr lang="en-US" b="1" dirty="0"/>
              <a:t>path = directory + filename.</a:t>
            </a:r>
            <a:r>
              <a:rPr lang="en-SG" b="1" dirty="0"/>
              <a:t> </a:t>
            </a:r>
            <a:r>
              <a:rPr lang="en-SG" dirty="0"/>
              <a:t>For example,</a:t>
            </a:r>
          </a:p>
          <a:p>
            <a:r>
              <a:rPr lang="en-US" dirty="0"/>
              <a:t>In windows, the path might be </a:t>
            </a:r>
            <a:r>
              <a:rPr lang="en-US" b="1" dirty="0"/>
              <a:t>C:\Users\yourname\My Documents\hello.txt</a:t>
            </a:r>
          </a:p>
          <a:p>
            <a:r>
              <a:rPr lang="en-US" dirty="0"/>
              <a:t>In Mac, the path might be </a:t>
            </a:r>
            <a:r>
              <a:rPr lang="en-US" b="1" dirty="0"/>
              <a:t>/Users/</a:t>
            </a:r>
            <a:r>
              <a:rPr lang="en-US" b="1" dirty="0" err="1"/>
              <a:t>yourname</a:t>
            </a:r>
            <a:r>
              <a:rPr lang="en-US" b="1" dirty="0"/>
              <a:t>/hello.txt</a:t>
            </a:r>
          </a:p>
          <a:p>
            <a:r>
              <a:rPr lang="en-US" dirty="0"/>
              <a:t>A file hierarchy contains directories which contains files and other sub-directories. </a:t>
            </a:r>
            <a:endParaRPr lang="en-SG" dirty="0"/>
          </a:p>
        </p:txBody>
      </p:sp>
      <p:pic>
        <p:nvPicPr>
          <p:cNvPr id="5" name="Picture 4">
            <a:extLst>
              <a:ext uri="{FF2B5EF4-FFF2-40B4-BE49-F238E27FC236}">
                <a16:creationId xmlns:a16="http://schemas.microsoft.com/office/drawing/2014/main" id="{4444A06B-2D1F-4DB9-8DBF-F82A402D553D}"/>
              </a:ext>
            </a:extLst>
          </p:cNvPr>
          <p:cNvPicPr>
            <a:picLocks noChangeAspect="1"/>
          </p:cNvPicPr>
          <p:nvPr/>
        </p:nvPicPr>
        <p:blipFill>
          <a:blip r:embed="rId3"/>
          <a:stretch>
            <a:fillRect/>
          </a:stretch>
        </p:blipFill>
        <p:spPr>
          <a:xfrm>
            <a:off x="626748" y="2374582"/>
            <a:ext cx="2647950" cy="2352675"/>
          </a:xfrm>
          <a:prstGeom prst="rect">
            <a:avLst/>
          </a:prstGeom>
        </p:spPr>
      </p:pic>
      <p:sp>
        <p:nvSpPr>
          <p:cNvPr id="18" name="TextBox 17">
            <a:extLst>
              <a:ext uri="{FF2B5EF4-FFF2-40B4-BE49-F238E27FC236}">
                <a16:creationId xmlns:a16="http://schemas.microsoft.com/office/drawing/2014/main" id="{C7F1AE2C-8EE4-44AF-B9E4-B4D5D62EBFF3}"/>
              </a:ext>
            </a:extLst>
          </p:cNvPr>
          <p:cNvSpPr txBox="1"/>
          <p:nvPr/>
        </p:nvSpPr>
        <p:spPr>
          <a:xfrm>
            <a:off x="4425696" y="2374582"/>
            <a:ext cx="7766304"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myPythonProgram.py </a:t>
            </a:r>
            <a:r>
              <a:rPr lang="en-US" dirty="0"/>
              <a:t>could access data files using the following relative file paths:</a:t>
            </a:r>
          </a:p>
          <a:p>
            <a:pPr marL="285750" indent="-285750">
              <a:buFont typeface="Arial" panose="020B0604020202020204" pitchFamily="34" charset="0"/>
              <a:buChar char="•"/>
            </a:pPr>
            <a:r>
              <a:rPr lang="en-SG" b="1" dirty="0"/>
              <a:t>data1.txt </a:t>
            </a:r>
          </a:p>
          <a:p>
            <a:pPr marL="285750" indent="-285750">
              <a:buFont typeface="Arial" panose="020B0604020202020204" pitchFamily="34" charset="0"/>
              <a:buChar char="•"/>
            </a:pPr>
            <a:r>
              <a:rPr lang="en-SG" b="1" dirty="0"/>
              <a:t>../</a:t>
            </a:r>
            <a:r>
              <a:rPr lang="en-SG" b="1" dirty="0" err="1"/>
              <a:t>myData</a:t>
            </a:r>
            <a:r>
              <a:rPr lang="en-SG" b="1" dirty="0"/>
              <a:t>/data2.txt</a:t>
            </a:r>
          </a:p>
          <a:p>
            <a:pPr marL="285750" indent="-285750">
              <a:buFont typeface="Arial" panose="020B0604020202020204" pitchFamily="34" charset="0"/>
              <a:buChar char="•"/>
            </a:pPr>
            <a:r>
              <a:rPr lang="en-SG" b="1" dirty="0"/>
              <a:t>../</a:t>
            </a:r>
            <a:r>
              <a:rPr lang="en-SG" b="1" dirty="0" err="1"/>
              <a:t>myData</a:t>
            </a:r>
            <a:r>
              <a:rPr lang="en-SG" b="1" dirty="0"/>
              <a:t>/data3.txt</a:t>
            </a:r>
          </a:p>
          <a:p>
            <a:pPr marL="285750" indent="-285750">
              <a:buFont typeface="Arial" panose="020B0604020202020204" pitchFamily="34" charset="0"/>
              <a:buChar char="•"/>
            </a:pPr>
            <a:r>
              <a:rPr lang="en-SG" b="1" dirty="0"/>
              <a:t>../../</a:t>
            </a:r>
            <a:r>
              <a:rPr lang="en-SG" b="1" dirty="0" err="1"/>
              <a:t>otherFiles</a:t>
            </a:r>
            <a:r>
              <a:rPr lang="en-SG" b="1" dirty="0"/>
              <a:t>/</a:t>
            </a:r>
            <a:r>
              <a:rPr lang="en-SG" b="1" dirty="0" err="1"/>
              <a:t>extraData</a:t>
            </a:r>
            <a:r>
              <a:rPr lang="en-SG" b="1" dirty="0"/>
              <a:t>/data4.txt</a:t>
            </a:r>
          </a:p>
        </p:txBody>
      </p:sp>
      <p:sp>
        <p:nvSpPr>
          <p:cNvPr id="22" name="TextBox 21">
            <a:extLst>
              <a:ext uri="{FF2B5EF4-FFF2-40B4-BE49-F238E27FC236}">
                <a16:creationId xmlns:a16="http://schemas.microsoft.com/office/drawing/2014/main" id="{1CF8121B-7646-4EAC-B70A-BA8EB06596A6}"/>
              </a:ext>
            </a:extLst>
          </p:cNvPr>
          <p:cNvSpPr txBox="1"/>
          <p:nvPr/>
        </p:nvSpPr>
        <p:spPr>
          <a:xfrm>
            <a:off x="4425696" y="3550919"/>
            <a:ext cx="609600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dirty="0"/>
              <a:t>To specify a parent folder, we can use special </a:t>
            </a:r>
            <a:r>
              <a:rPr lang="en-SG" b="1" dirty="0">
                <a:solidFill>
                  <a:srgbClr val="FF0000"/>
                </a:solidFill>
              </a:rPr>
              <a:t>..</a:t>
            </a:r>
            <a:r>
              <a:rPr lang="en-SG" b="1" dirty="0"/>
              <a:t> </a:t>
            </a:r>
            <a:r>
              <a:rPr lang="en-SG" dirty="0"/>
              <a:t>notation.</a:t>
            </a:r>
          </a:p>
          <a:p>
            <a:r>
              <a:rPr lang="en-SG" dirty="0"/>
              <a:t>It can be used multiple times to move multiple levels up a file hierarchy</a:t>
            </a:r>
          </a:p>
        </p:txBody>
      </p:sp>
      <p:sp>
        <p:nvSpPr>
          <p:cNvPr id="24" name="TextBox 23">
            <a:extLst>
              <a:ext uri="{FF2B5EF4-FFF2-40B4-BE49-F238E27FC236}">
                <a16:creationId xmlns:a16="http://schemas.microsoft.com/office/drawing/2014/main" id="{63D157C3-664F-4074-A176-188631C9CC3A}"/>
              </a:ext>
            </a:extLst>
          </p:cNvPr>
          <p:cNvSpPr txBox="1"/>
          <p:nvPr/>
        </p:nvSpPr>
        <p:spPr>
          <a:xfrm>
            <a:off x="626748" y="5274409"/>
            <a:ext cx="911466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If your file and your Python program are in different directories, then you must refer to one or more directories.</a:t>
            </a:r>
          </a:p>
          <a:p>
            <a:r>
              <a:rPr lang="en-US" dirty="0"/>
              <a:t>In a </a:t>
            </a:r>
            <a:r>
              <a:rPr lang="en-US" b="1" dirty="0"/>
              <a:t>relative file path </a:t>
            </a:r>
            <a:r>
              <a:rPr lang="en-US" dirty="0"/>
              <a:t>to the file like this: </a:t>
            </a:r>
            <a:r>
              <a:rPr lang="en-US" b="1" dirty="0"/>
              <a:t>open('../</a:t>
            </a:r>
            <a:r>
              <a:rPr lang="en-US" b="1" dirty="0" err="1"/>
              <a:t>myData</a:t>
            </a:r>
            <a:r>
              <a:rPr lang="en-US" b="1" dirty="0"/>
              <a:t>/data3.txt', 'r')</a:t>
            </a:r>
            <a:r>
              <a:rPr lang="en-US" dirty="0"/>
              <a:t>, or</a:t>
            </a:r>
          </a:p>
          <a:p>
            <a:r>
              <a:rPr lang="en-US" dirty="0"/>
              <a:t>In an </a:t>
            </a:r>
            <a:r>
              <a:rPr lang="en-US" b="1" dirty="0"/>
              <a:t>absolute file path </a:t>
            </a:r>
            <a:r>
              <a:rPr lang="en-US" dirty="0"/>
              <a:t>like </a:t>
            </a:r>
            <a:r>
              <a:rPr lang="en-US" b="1" dirty="0"/>
              <a:t>open('/users/</a:t>
            </a:r>
            <a:r>
              <a:rPr lang="en-US" b="1" dirty="0" err="1"/>
              <a:t>yourname</a:t>
            </a:r>
            <a:r>
              <a:rPr lang="en-US" b="1" dirty="0"/>
              <a:t>/</a:t>
            </a:r>
            <a:r>
              <a:rPr lang="en-US" b="1" dirty="0" err="1"/>
              <a:t>myFiles</a:t>
            </a:r>
            <a:r>
              <a:rPr lang="en-US" b="1" dirty="0"/>
              <a:t>/</a:t>
            </a:r>
            <a:r>
              <a:rPr lang="en-US" b="1" dirty="0" err="1"/>
              <a:t>allProjects</a:t>
            </a:r>
            <a:r>
              <a:rPr lang="en-US" b="1" dirty="0"/>
              <a:t>/</a:t>
            </a:r>
            <a:r>
              <a:rPr lang="en-US" b="1" dirty="0" err="1"/>
              <a:t>myData</a:t>
            </a:r>
            <a:r>
              <a:rPr lang="en-US" b="1" dirty="0"/>
              <a:t>/data3.txt', 'r').</a:t>
            </a:r>
            <a:endParaRPr lang="en-SG" b="1" dirty="0"/>
          </a:p>
        </p:txBody>
      </p:sp>
    </p:spTree>
    <p:extLst>
      <p:ext uri="{BB962C8B-B14F-4D97-AF65-F5344CB8AC3E}">
        <p14:creationId xmlns:p14="http://schemas.microsoft.com/office/powerpoint/2010/main" val="172375331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8.3 Read file content</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have a file called “graduate course type in Singapore.txt”.</a:t>
            </a:r>
          </a:p>
          <a:p>
            <a:r>
              <a:rPr lang="en-US" dirty="0"/>
              <a:t>We will </a:t>
            </a:r>
            <a:r>
              <a:rPr lang="en-US" b="1" dirty="0"/>
              <a:t>read</a:t>
            </a:r>
            <a:r>
              <a:rPr lang="en-US" dirty="0"/>
              <a:t> each line of the file and print it with some additional text. </a:t>
            </a:r>
          </a:p>
          <a:p>
            <a:r>
              <a:rPr lang="en-US" dirty="0"/>
              <a:t>Because text files are sequences of lines of text, we can use the </a:t>
            </a:r>
            <a:r>
              <a:rPr lang="en-US" b="1" dirty="0"/>
              <a:t>for loop to iterate through each line of the file</a:t>
            </a:r>
            <a:r>
              <a:rPr lang="en-US" dirty="0"/>
              <a:t>. </a:t>
            </a:r>
            <a:endParaRPr lang="en-SG" dirty="0"/>
          </a:p>
        </p:txBody>
      </p:sp>
      <p:pic>
        <p:nvPicPr>
          <p:cNvPr id="6" name="Picture 5">
            <a:extLst>
              <a:ext uri="{FF2B5EF4-FFF2-40B4-BE49-F238E27FC236}">
                <a16:creationId xmlns:a16="http://schemas.microsoft.com/office/drawing/2014/main" id="{BF630DC8-9D1E-4BF5-947A-BB4B9ECF0474}"/>
              </a:ext>
            </a:extLst>
          </p:cNvPr>
          <p:cNvPicPr>
            <a:picLocks noChangeAspect="1"/>
          </p:cNvPicPr>
          <p:nvPr/>
        </p:nvPicPr>
        <p:blipFill>
          <a:blip r:embed="rId3"/>
          <a:stretch>
            <a:fillRect/>
          </a:stretch>
        </p:blipFill>
        <p:spPr>
          <a:xfrm>
            <a:off x="712092" y="2001691"/>
            <a:ext cx="4631225" cy="3204922"/>
          </a:xfrm>
          <a:prstGeom prst="rect">
            <a:avLst/>
          </a:prstGeom>
          <a:ln>
            <a:solidFill>
              <a:schemeClr val="tx1">
                <a:lumMod val="75000"/>
                <a:lumOff val="25000"/>
              </a:schemeClr>
            </a:solidFill>
          </a:ln>
        </p:spPr>
      </p:pic>
      <p:sp>
        <p:nvSpPr>
          <p:cNvPr id="15" name="TextBox 14">
            <a:extLst>
              <a:ext uri="{FF2B5EF4-FFF2-40B4-BE49-F238E27FC236}">
                <a16:creationId xmlns:a16="http://schemas.microsoft.com/office/drawing/2014/main" id="{90976CF4-433B-43A4-B739-0AC47B7D6078}"/>
              </a:ext>
            </a:extLst>
          </p:cNvPr>
          <p:cNvSpPr txBox="1"/>
          <p:nvPr/>
        </p:nvSpPr>
        <p:spPr>
          <a:xfrm>
            <a:off x="5535168" y="2139341"/>
            <a:ext cx="652272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a:t>
            </a:r>
            <a:r>
              <a:rPr lang="en-US" b="1" dirty="0"/>
              <a:t>line</a:t>
            </a:r>
            <a:r>
              <a:rPr lang="en-US" dirty="0"/>
              <a:t> of a file is defined to be a sequence of characters up to and including a special character called the </a:t>
            </a:r>
            <a:r>
              <a:rPr lang="en-US" b="1" dirty="0"/>
              <a:t>newline</a:t>
            </a:r>
            <a:r>
              <a:rPr lang="en-US" dirty="0"/>
              <a:t> character represented as </a:t>
            </a:r>
            <a:r>
              <a:rPr lang="en-US" b="1" dirty="0"/>
              <a:t>\n.</a:t>
            </a:r>
          </a:p>
          <a:p>
            <a:endParaRPr lang="en-US" b="1" dirty="0"/>
          </a:p>
          <a:p>
            <a:r>
              <a:rPr lang="en-US" b="1" dirty="0"/>
              <a:t>Delimiter</a:t>
            </a:r>
            <a:r>
              <a:rPr lang="en-US" dirty="0"/>
              <a:t> character is used to separate fields in each line. </a:t>
            </a:r>
          </a:p>
          <a:p>
            <a:r>
              <a:rPr lang="en-US" dirty="0"/>
              <a:t>The common delimiters are comma, tab, and colon.</a:t>
            </a:r>
            <a:endParaRPr lang="en-SG" dirty="0"/>
          </a:p>
        </p:txBody>
      </p:sp>
      <p:pic>
        <p:nvPicPr>
          <p:cNvPr id="12" name="Picture 11">
            <a:extLst>
              <a:ext uri="{FF2B5EF4-FFF2-40B4-BE49-F238E27FC236}">
                <a16:creationId xmlns:a16="http://schemas.microsoft.com/office/drawing/2014/main" id="{5C654352-A650-427E-9829-F668FC9E6D49}"/>
              </a:ext>
            </a:extLst>
          </p:cNvPr>
          <p:cNvPicPr>
            <a:picLocks noChangeAspect="1"/>
          </p:cNvPicPr>
          <p:nvPr/>
        </p:nvPicPr>
        <p:blipFill>
          <a:blip r:embed="rId4"/>
          <a:stretch>
            <a:fillRect/>
          </a:stretch>
        </p:blipFill>
        <p:spPr>
          <a:xfrm>
            <a:off x="712092" y="5527548"/>
            <a:ext cx="8191500" cy="1143000"/>
          </a:xfrm>
          <a:prstGeom prst="rect">
            <a:avLst/>
          </a:prstGeom>
        </p:spPr>
      </p:pic>
    </p:spTree>
    <p:extLst>
      <p:ext uri="{BB962C8B-B14F-4D97-AF65-F5344CB8AC3E}">
        <p14:creationId xmlns:p14="http://schemas.microsoft.com/office/powerpoint/2010/main" val="2822562112"/>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8.4 Read one line from file</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Instead of reading the whole file content, we can read one line from the file.</a:t>
            </a:r>
          </a:p>
          <a:p>
            <a:r>
              <a:rPr lang="en-US" dirty="0"/>
              <a:t>Below table summarizes methods we can use.</a:t>
            </a:r>
          </a:p>
          <a:p>
            <a:r>
              <a:rPr lang="en-US" dirty="0"/>
              <a:t>When it reaches end of file, </a:t>
            </a:r>
            <a:r>
              <a:rPr lang="en-US" dirty="0" err="1"/>
              <a:t>readline</a:t>
            </a:r>
            <a:r>
              <a:rPr lang="en-US" dirty="0"/>
              <a:t>() and </a:t>
            </a:r>
            <a:r>
              <a:rPr lang="en-US" dirty="0" err="1"/>
              <a:t>readlines</a:t>
            </a:r>
            <a:r>
              <a:rPr lang="en-US" dirty="0"/>
              <a:t>() will return empty string.</a:t>
            </a:r>
            <a:endParaRPr lang="en-SG" dirty="0"/>
          </a:p>
        </p:txBody>
      </p:sp>
      <p:graphicFrame>
        <p:nvGraphicFramePr>
          <p:cNvPr id="3" name="Table 4">
            <a:extLst>
              <a:ext uri="{FF2B5EF4-FFF2-40B4-BE49-F238E27FC236}">
                <a16:creationId xmlns:a16="http://schemas.microsoft.com/office/drawing/2014/main" id="{5554F6E5-CCD3-47C7-8DF8-847DD56E145C}"/>
              </a:ext>
            </a:extLst>
          </p:cNvPr>
          <p:cNvGraphicFramePr>
            <a:graphicFrameLocks noGrp="1"/>
          </p:cNvGraphicFramePr>
          <p:nvPr>
            <p:extLst>
              <p:ext uri="{D42A27DB-BD31-4B8C-83A1-F6EECF244321}">
                <p14:modId xmlns:p14="http://schemas.microsoft.com/office/powerpoint/2010/main" val="2343190481"/>
              </p:ext>
            </p:extLst>
          </p:nvPr>
        </p:nvGraphicFramePr>
        <p:xfrm>
          <a:off x="626748" y="2139341"/>
          <a:ext cx="11028804" cy="2452170"/>
        </p:xfrm>
        <a:graphic>
          <a:graphicData uri="http://schemas.openxmlformats.org/drawingml/2006/table">
            <a:tbl>
              <a:tblPr firstRow="1" bandRow="1">
                <a:tableStyleId>{5940675A-B579-460E-94D1-54222C63F5DA}</a:tableStyleId>
              </a:tblPr>
              <a:tblGrid>
                <a:gridCol w="1332015">
                  <a:extLst>
                    <a:ext uri="{9D8B030D-6E8A-4147-A177-3AD203B41FA5}">
                      <a16:colId xmlns:a16="http://schemas.microsoft.com/office/drawing/2014/main" val="3920840021"/>
                    </a:ext>
                  </a:extLst>
                </a:gridCol>
                <a:gridCol w="1661751">
                  <a:extLst>
                    <a:ext uri="{9D8B030D-6E8A-4147-A177-3AD203B41FA5}">
                      <a16:colId xmlns:a16="http://schemas.microsoft.com/office/drawing/2014/main" val="16059449"/>
                    </a:ext>
                  </a:extLst>
                </a:gridCol>
                <a:gridCol w="8035038">
                  <a:extLst>
                    <a:ext uri="{9D8B030D-6E8A-4147-A177-3AD203B41FA5}">
                      <a16:colId xmlns:a16="http://schemas.microsoft.com/office/drawing/2014/main" val="1672982699"/>
                    </a:ext>
                  </a:extLst>
                </a:gridCol>
              </a:tblGrid>
              <a:tr h="339010">
                <a:tc>
                  <a:txBody>
                    <a:bodyPr/>
                    <a:lstStyle/>
                    <a:p>
                      <a:pPr algn="ctr" fontAlgn="b"/>
                      <a:r>
                        <a:rPr lang="en-SG" b="1" dirty="0">
                          <a:effectLst/>
                        </a:rPr>
                        <a:t>Method Name</a:t>
                      </a:r>
                      <a:endParaRPr lang="en-SG" dirty="0">
                        <a:effectLst/>
                      </a:endParaRPr>
                    </a:p>
                  </a:txBody>
                  <a:tcPr marL="60960" marR="60960" marT="60960" marB="60960" anchor="b"/>
                </a:tc>
                <a:tc>
                  <a:txBody>
                    <a:bodyPr/>
                    <a:lstStyle/>
                    <a:p>
                      <a:pPr algn="ctr" fontAlgn="b"/>
                      <a:r>
                        <a:rPr lang="en-SG" b="1" dirty="0">
                          <a:effectLst/>
                        </a:rPr>
                        <a:t>Use</a:t>
                      </a:r>
                      <a:endParaRPr lang="en-SG" dirty="0">
                        <a:effectLst/>
                      </a:endParaRPr>
                    </a:p>
                  </a:txBody>
                  <a:tcPr marL="60960" marR="60960" marT="60960" marB="60960" anchor="b"/>
                </a:tc>
                <a:tc>
                  <a:txBody>
                    <a:bodyPr/>
                    <a:lstStyle/>
                    <a:p>
                      <a:pPr algn="just" fontAlgn="b"/>
                      <a:r>
                        <a:rPr lang="en-SG" b="1" dirty="0">
                          <a:effectLst/>
                        </a:rPr>
                        <a:t>Explanation</a:t>
                      </a:r>
                      <a:endParaRPr lang="en-SG" dirty="0">
                        <a:effectLst/>
                      </a:endParaRPr>
                    </a:p>
                  </a:txBody>
                  <a:tcPr marL="60960" marR="60960" marT="60960" marB="60960" anchor="b"/>
                </a:tc>
                <a:extLst>
                  <a:ext uri="{0D108BD9-81ED-4DB2-BD59-A6C34878D82A}">
                    <a16:rowId xmlns:a16="http://schemas.microsoft.com/office/drawing/2014/main" val="1429890655"/>
                  </a:ext>
                </a:extLst>
              </a:tr>
              <a:tr h="412462">
                <a:tc>
                  <a:txBody>
                    <a:bodyPr/>
                    <a:lstStyle/>
                    <a:p>
                      <a:pPr algn="ctr" fontAlgn="t"/>
                      <a:r>
                        <a:rPr lang="en-SG" dirty="0">
                          <a:effectLst/>
                        </a:rPr>
                        <a:t>write</a:t>
                      </a:r>
                    </a:p>
                  </a:txBody>
                  <a:tcPr marL="60960" marR="60960" marT="60960" marB="60960"/>
                </a:tc>
                <a:tc>
                  <a:txBody>
                    <a:bodyPr/>
                    <a:lstStyle/>
                    <a:p>
                      <a:pPr algn="ctr" fontAlgn="t"/>
                      <a:r>
                        <a:rPr lang="en-SG" dirty="0" err="1">
                          <a:effectLst/>
                        </a:rPr>
                        <a:t>f.write</a:t>
                      </a:r>
                      <a:r>
                        <a:rPr lang="en-SG" dirty="0">
                          <a:effectLst/>
                        </a:rPr>
                        <a:t>(string)</a:t>
                      </a:r>
                    </a:p>
                  </a:txBody>
                  <a:tcPr marL="60960" marR="60960" marT="60960" marB="60960"/>
                </a:tc>
                <a:tc>
                  <a:txBody>
                    <a:bodyPr/>
                    <a:lstStyle/>
                    <a:p>
                      <a:pPr algn="just" fontAlgn="t"/>
                      <a:r>
                        <a:rPr lang="en-US" dirty="0">
                          <a:effectLst/>
                        </a:rPr>
                        <a:t>Add string to the end of the file.</a:t>
                      </a:r>
                    </a:p>
                  </a:txBody>
                  <a:tcPr marL="60960" marR="60960" marT="60960" marB="60960"/>
                </a:tc>
                <a:extLst>
                  <a:ext uri="{0D108BD9-81ED-4DB2-BD59-A6C34878D82A}">
                    <a16:rowId xmlns:a16="http://schemas.microsoft.com/office/drawing/2014/main" val="691133596"/>
                  </a:ext>
                </a:extLst>
              </a:tr>
              <a:tr h="412462">
                <a:tc>
                  <a:txBody>
                    <a:bodyPr/>
                    <a:lstStyle/>
                    <a:p>
                      <a:pPr algn="ctr" fontAlgn="t"/>
                      <a:r>
                        <a:rPr lang="en-SG" dirty="0">
                          <a:effectLst/>
                        </a:rPr>
                        <a:t>read(n)</a:t>
                      </a:r>
                    </a:p>
                  </a:txBody>
                  <a:tcPr marL="60960" marR="60960" marT="60960" marB="60960"/>
                </a:tc>
                <a:tc>
                  <a:txBody>
                    <a:bodyPr/>
                    <a:lstStyle/>
                    <a:p>
                      <a:pPr algn="ctr" fontAlgn="t"/>
                      <a:r>
                        <a:rPr lang="en-SG" dirty="0" err="1">
                          <a:effectLst/>
                        </a:rPr>
                        <a:t>f.read</a:t>
                      </a:r>
                      <a:r>
                        <a:rPr lang="en-SG" dirty="0">
                          <a:effectLst/>
                        </a:rPr>
                        <a:t>()</a:t>
                      </a:r>
                    </a:p>
                  </a:txBody>
                  <a:tcPr marL="60960" marR="60960" marT="60960" marB="60960"/>
                </a:tc>
                <a:tc>
                  <a:txBody>
                    <a:bodyPr/>
                    <a:lstStyle/>
                    <a:p>
                      <a:pPr algn="just" fontAlgn="t"/>
                      <a:r>
                        <a:rPr lang="en-US" dirty="0">
                          <a:effectLst/>
                        </a:rPr>
                        <a:t>Reads and returns a string of n characters, or the entire file as a single string if n is not provided.</a:t>
                      </a:r>
                    </a:p>
                  </a:txBody>
                  <a:tcPr marL="60960" marR="60960" marT="60960" marB="60960"/>
                </a:tc>
                <a:extLst>
                  <a:ext uri="{0D108BD9-81ED-4DB2-BD59-A6C34878D82A}">
                    <a16:rowId xmlns:a16="http://schemas.microsoft.com/office/drawing/2014/main" val="885049427"/>
                  </a:ext>
                </a:extLst>
              </a:tr>
              <a:tr h="542415">
                <a:tc>
                  <a:txBody>
                    <a:bodyPr/>
                    <a:lstStyle/>
                    <a:p>
                      <a:pPr algn="ctr" fontAlgn="t"/>
                      <a:r>
                        <a:rPr lang="en-SG" dirty="0" err="1">
                          <a:effectLst/>
                        </a:rPr>
                        <a:t>readline</a:t>
                      </a:r>
                      <a:r>
                        <a:rPr lang="en-SG" dirty="0">
                          <a:effectLst/>
                        </a:rPr>
                        <a:t>(n)</a:t>
                      </a:r>
                    </a:p>
                  </a:txBody>
                  <a:tcPr marL="60960" marR="60960" marT="60960" marB="60960"/>
                </a:tc>
                <a:tc>
                  <a:txBody>
                    <a:bodyPr/>
                    <a:lstStyle/>
                    <a:p>
                      <a:pPr algn="ctr" fontAlgn="t"/>
                      <a:r>
                        <a:rPr lang="en-SG" dirty="0" err="1">
                          <a:effectLst/>
                        </a:rPr>
                        <a:t>f.readline</a:t>
                      </a:r>
                      <a:r>
                        <a:rPr lang="en-SG" dirty="0">
                          <a:effectLst/>
                        </a:rPr>
                        <a:t>()</a:t>
                      </a:r>
                    </a:p>
                  </a:txBody>
                  <a:tcPr marL="60960" marR="60960" marT="60960" marB="60960"/>
                </a:tc>
                <a:tc>
                  <a:txBody>
                    <a:bodyPr/>
                    <a:lstStyle/>
                    <a:p>
                      <a:pPr algn="just" fontAlgn="t"/>
                      <a:r>
                        <a:rPr lang="en-US" dirty="0">
                          <a:effectLst/>
                        </a:rPr>
                        <a:t>Returns the next line of the file with all text up to and including the newline character. </a:t>
                      </a:r>
                    </a:p>
                    <a:p>
                      <a:pPr algn="just" fontAlgn="t"/>
                      <a:r>
                        <a:rPr lang="en-US" dirty="0">
                          <a:effectLst/>
                        </a:rPr>
                        <a:t>If n is provided as a parameter than only n characters will be returned if the line is longer than n.</a:t>
                      </a:r>
                    </a:p>
                  </a:txBody>
                  <a:tcPr marL="60960" marR="60960" marT="60960" marB="60960"/>
                </a:tc>
                <a:extLst>
                  <a:ext uri="{0D108BD9-81ED-4DB2-BD59-A6C34878D82A}">
                    <a16:rowId xmlns:a16="http://schemas.microsoft.com/office/drawing/2014/main" val="2577080003"/>
                  </a:ext>
                </a:extLst>
              </a:tr>
              <a:tr h="745821">
                <a:tc>
                  <a:txBody>
                    <a:bodyPr/>
                    <a:lstStyle/>
                    <a:p>
                      <a:pPr algn="ctr" fontAlgn="t"/>
                      <a:r>
                        <a:rPr lang="en-SG" dirty="0" err="1">
                          <a:effectLst/>
                        </a:rPr>
                        <a:t>readlines</a:t>
                      </a:r>
                      <a:r>
                        <a:rPr lang="en-SG" dirty="0">
                          <a:effectLst/>
                        </a:rPr>
                        <a:t>(n)</a:t>
                      </a:r>
                    </a:p>
                  </a:txBody>
                  <a:tcPr marL="60960" marR="60960" marT="60960" marB="60960"/>
                </a:tc>
                <a:tc>
                  <a:txBody>
                    <a:bodyPr/>
                    <a:lstStyle/>
                    <a:p>
                      <a:pPr algn="ctr" fontAlgn="t"/>
                      <a:r>
                        <a:rPr lang="en-SG" dirty="0" err="1">
                          <a:effectLst/>
                        </a:rPr>
                        <a:t>f.readlines</a:t>
                      </a:r>
                      <a:r>
                        <a:rPr lang="en-SG" dirty="0">
                          <a:effectLst/>
                        </a:rPr>
                        <a:t>()</a:t>
                      </a:r>
                    </a:p>
                  </a:txBody>
                  <a:tcPr marL="60960" marR="60960" marT="60960" marB="60960"/>
                </a:tc>
                <a:tc>
                  <a:txBody>
                    <a:bodyPr/>
                    <a:lstStyle/>
                    <a:p>
                      <a:pPr algn="just" fontAlgn="t"/>
                      <a:r>
                        <a:rPr lang="en-US" dirty="0">
                          <a:effectLst/>
                        </a:rPr>
                        <a:t>Returns a list of strings, each representing a single line of the file. </a:t>
                      </a:r>
                    </a:p>
                    <a:p>
                      <a:pPr algn="just" fontAlgn="t"/>
                      <a:r>
                        <a:rPr lang="en-US" dirty="0">
                          <a:effectLst/>
                        </a:rPr>
                        <a:t>If n is not provided, then all lines of the file are returned. </a:t>
                      </a:r>
                    </a:p>
                    <a:p>
                      <a:pPr algn="just" fontAlgn="t"/>
                      <a:r>
                        <a:rPr lang="en-US" dirty="0">
                          <a:effectLst/>
                        </a:rPr>
                        <a:t>If n is provided, then n characters are read but n is rounded up so that an entire line is returned.</a:t>
                      </a:r>
                    </a:p>
                  </a:txBody>
                  <a:tcPr marL="60960" marR="60960" marT="60960" marB="60960"/>
                </a:tc>
                <a:extLst>
                  <a:ext uri="{0D108BD9-81ED-4DB2-BD59-A6C34878D82A}">
                    <a16:rowId xmlns:a16="http://schemas.microsoft.com/office/drawing/2014/main" val="1898943738"/>
                  </a:ext>
                </a:extLst>
              </a:tr>
            </a:tbl>
          </a:graphicData>
        </a:graphic>
      </p:graphicFrame>
      <p:grpSp>
        <p:nvGrpSpPr>
          <p:cNvPr id="11" name="Group 10">
            <a:extLst>
              <a:ext uri="{FF2B5EF4-FFF2-40B4-BE49-F238E27FC236}">
                <a16:creationId xmlns:a16="http://schemas.microsoft.com/office/drawing/2014/main" id="{F7E09744-7698-4D43-BBDD-8E696F7ADB99}"/>
              </a:ext>
            </a:extLst>
          </p:cNvPr>
          <p:cNvGrpSpPr/>
          <p:nvPr/>
        </p:nvGrpSpPr>
        <p:grpSpPr>
          <a:xfrm>
            <a:off x="626748" y="4981753"/>
            <a:ext cx="8191500" cy="1323975"/>
            <a:chOff x="626748" y="4981753"/>
            <a:chExt cx="8191500" cy="1323975"/>
          </a:xfrm>
        </p:grpSpPr>
        <p:pic>
          <p:nvPicPr>
            <p:cNvPr id="7" name="Picture 6">
              <a:extLst>
                <a:ext uri="{FF2B5EF4-FFF2-40B4-BE49-F238E27FC236}">
                  <a16:creationId xmlns:a16="http://schemas.microsoft.com/office/drawing/2014/main" id="{B622354B-DEC1-4043-AE92-CCCA7D982877}"/>
                </a:ext>
              </a:extLst>
            </p:cNvPr>
            <p:cNvPicPr>
              <a:picLocks noChangeAspect="1"/>
            </p:cNvPicPr>
            <p:nvPr/>
          </p:nvPicPr>
          <p:blipFill>
            <a:blip r:embed="rId3"/>
            <a:stretch>
              <a:fillRect/>
            </a:stretch>
          </p:blipFill>
          <p:spPr>
            <a:xfrm>
              <a:off x="626748" y="4981753"/>
              <a:ext cx="8191500" cy="1323975"/>
            </a:xfrm>
            <a:prstGeom prst="rect">
              <a:avLst/>
            </a:prstGeom>
          </p:spPr>
        </p:pic>
        <p:cxnSp>
          <p:nvCxnSpPr>
            <p:cNvPr id="13" name="Straight Arrow Connector 12">
              <a:extLst>
                <a:ext uri="{FF2B5EF4-FFF2-40B4-BE49-F238E27FC236}">
                  <a16:creationId xmlns:a16="http://schemas.microsoft.com/office/drawing/2014/main" id="{29EBA774-DCCC-4FE8-8308-A73D65DCB290}"/>
                </a:ext>
              </a:extLst>
            </p:cNvPr>
            <p:cNvCxnSpPr>
              <a:cxnSpLocks/>
            </p:cNvCxnSpPr>
            <p:nvPr/>
          </p:nvCxnSpPr>
          <p:spPr>
            <a:xfrm>
              <a:off x="4154969" y="5227496"/>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 Box 884">
              <a:extLst>
                <a:ext uri="{FF2B5EF4-FFF2-40B4-BE49-F238E27FC236}">
                  <a16:creationId xmlns:a16="http://schemas.microsoft.com/office/drawing/2014/main" id="{ECFE8DD8-D6EE-448E-8B47-4796C0D0D326}"/>
                </a:ext>
              </a:extLst>
            </p:cNvPr>
            <p:cNvSpPr txBox="1">
              <a:spLocks noChangeArrowheads="1"/>
            </p:cNvSpPr>
            <p:nvPr/>
          </p:nvSpPr>
          <p:spPr bwMode="auto">
            <a:xfrm>
              <a:off x="7347335" y="5141297"/>
              <a:ext cx="1248025" cy="174581"/>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latin typeface="Carlito"/>
                  <a:ea typeface="Carlito"/>
                  <a:cs typeface="Carlito"/>
                </a:rPr>
                <a:t>Priming read</a:t>
              </a:r>
              <a:endParaRPr lang="en-US" sz="1200" b="1" dirty="0">
                <a:effectLst/>
                <a:latin typeface="Carlito"/>
                <a:ea typeface="Carlito"/>
                <a:cs typeface="Carlito"/>
              </a:endParaRPr>
            </a:p>
          </p:txBody>
        </p:sp>
        <p:cxnSp>
          <p:nvCxnSpPr>
            <p:cNvPr id="16" name="Straight Arrow Connector 15">
              <a:extLst>
                <a:ext uri="{FF2B5EF4-FFF2-40B4-BE49-F238E27FC236}">
                  <a16:creationId xmlns:a16="http://schemas.microsoft.com/office/drawing/2014/main" id="{14A48BD7-00C2-4E8D-8CFD-5AA039E3CFB5}"/>
                </a:ext>
              </a:extLst>
            </p:cNvPr>
            <p:cNvCxnSpPr>
              <a:cxnSpLocks/>
            </p:cNvCxnSpPr>
            <p:nvPr/>
          </p:nvCxnSpPr>
          <p:spPr>
            <a:xfrm>
              <a:off x="1713012" y="5380987"/>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Text Box 884">
              <a:extLst>
                <a:ext uri="{FF2B5EF4-FFF2-40B4-BE49-F238E27FC236}">
                  <a16:creationId xmlns:a16="http://schemas.microsoft.com/office/drawing/2014/main" id="{E55C21B9-18B5-4BDD-A965-B2CCE1CC5F61}"/>
                </a:ext>
              </a:extLst>
            </p:cNvPr>
            <p:cNvSpPr txBox="1">
              <a:spLocks noChangeArrowheads="1"/>
            </p:cNvSpPr>
            <p:nvPr/>
          </p:nvSpPr>
          <p:spPr bwMode="auto">
            <a:xfrm>
              <a:off x="4786386" y="5302193"/>
              <a:ext cx="3808974" cy="20008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latin typeface="Carlito"/>
                  <a:ea typeface="Carlito"/>
                  <a:cs typeface="Carlito"/>
                </a:rPr>
                <a:t>When reach end of file, it treats an empty string as False</a:t>
              </a:r>
              <a:endParaRPr lang="en-US" sz="1200" b="1" dirty="0">
                <a:effectLst/>
                <a:latin typeface="Carlito"/>
                <a:ea typeface="Carlito"/>
                <a:cs typeface="Carlito"/>
              </a:endParaRPr>
            </a:p>
          </p:txBody>
        </p:sp>
        <p:sp>
          <p:nvSpPr>
            <p:cNvPr id="18" name="Text Box 884">
              <a:extLst>
                <a:ext uri="{FF2B5EF4-FFF2-40B4-BE49-F238E27FC236}">
                  <a16:creationId xmlns:a16="http://schemas.microsoft.com/office/drawing/2014/main" id="{52C760CC-955F-4FC9-A669-FDCC56EA0B68}"/>
                </a:ext>
              </a:extLst>
            </p:cNvPr>
            <p:cNvSpPr txBox="1">
              <a:spLocks noChangeArrowheads="1"/>
            </p:cNvSpPr>
            <p:nvPr/>
          </p:nvSpPr>
          <p:spPr bwMode="auto">
            <a:xfrm>
              <a:off x="4786386" y="5827189"/>
              <a:ext cx="3808974" cy="20008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effectLst/>
                  <a:latin typeface="Carlito"/>
                  <a:ea typeface="Carlito"/>
                  <a:cs typeface="Carlito"/>
                </a:rPr>
                <a:t>This </a:t>
              </a:r>
              <a:r>
                <a:rPr lang="en-US" sz="1200" b="1" dirty="0">
                  <a:latin typeface="Carlito"/>
                  <a:ea typeface="Carlito"/>
                  <a:cs typeface="Carlito"/>
                </a:rPr>
                <a:t>statement reassign variable to next line of the file.</a:t>
              </a:r>
              <a:endParaRPr lang="en-US" sz="1200" b="1" dirty="0">
                <a:effectLst/>
                <a:latin typeface="Carlito"/>
                <a:ea typeface="Carlito"/>
                <a:cs typeface="Carlito"/>
              </a:endParaRPr>
            </a:p>
          </p:txBody>
        </p:sp>
        <p:cxnSp>
          <p:nvCxnSpPr>
            <p:cNvPr id="19" name="Straight Arrow Connector 18">
              <a:extLst>
                <a:ext uri="{FF2B5EF4-FFF2-40B4-BE49-F238E27FC236}">
                  <a16:creationId xmlns:a16="http://schemas.microsoft.com/office/drawing/2014/main" id="{28108021-112B-415E-ADF8-0FE9CE29B1BA}"/>
                </a:ext>
              </a:extLst>
            </p:cNvPr>
            <p:cNvCxnSpPr>
              <a:cxnSpLocks/>
            </p:cNvCxnSpPr>
            <p:nvPr/>
          </p:nvCxnSpPr>
          <p:spPr>
            <a:xfrm>
              <a:off x="2743236" y="5933004"/>
              <a:ext cx="1853148"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814736751"/>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8.5 Write to files</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Writing files is like reading files, but we use 'w' or '</a:t>
            </a:r>
            <a:r>
              <a:rPr lang="en-US" dirty="0" err="1"/>
              <a:t>wb</a:t>
            </a:r>
            <a:r>
              <a:rPr lang="en-US" dirty="0"/>
              <a:t>' mode to write text or binary files, respectively.</a:t>
            </a:r>
          </a:p>
          <a:p>
            <a:r>
              <a:rPr lang="en-US" b="0" i="0" dirty="0">
                <a:solidFill>
                  <a:srgbClr val="000000"/>
                </a:solidFill>
                <a:effectLst/>
                <a:latin typeface="Helvetica Neue"/>
              </a:rPr>
              <a:t>Remember to close the file, otherwise the last part of the data may be lost.</a:t>
            </a:r>
            <a:endParaRPr lang="en-SG" dirty="0"/>
          </a:p>
        </p:txBody>
      </p:sp>
      <p:pic>
        <p:nvPicPr>
          <p:cNvPr id="6" name="Picture 5">
            <a:extLst>
              <a:ext uri="{FF2B5EF4-FFF2-40B4-BE49-F238E27FC236}">
                <a16:creationId xmlns:a16="http://schemas.microsoft.com/office/drawing/2014/main" id="{4BF010FF-17F2-4CDD-942F-F9F3AED68B1A}"/>
              </a:ext>
            </a:extLst>
          </p:cNvPr>
          <p:cNvPicPr>
            <a:picLocks noChangeAspect="1"/>
          </p:cNvPicPr>
          <p:nvPr/>
        </p:nvPicPr>
        <p:blipFill>
          <a:blip r:embed="rId3"/>
          <a:stretch>
            <a:fillRect/>
          </a:stretch>
        </p:blipFill>
        <p:spPr>
          <a:xfrm>
            <a:off x="731710" y="1923896"/>
            <a:ext cx="2537027" cy="660807"/>
          </a:xfrm>
          <a:prstGeom prst="rect">
            <a:avLst/>
          </a:prstGeom>
        </p:spPr>
      </p:pic>
      <p:sp>
        <p:nvSpPr>
          <p:cNvPr id="20" name="TextBox 19">
            <a:extLst>
              <a:ext uri="{FF2B5EF4-FFF2-40B4-BE49-F238E27FC236}">
                <a16:creationId xmlns:a16="http://schemas.microsoft.com/office/drawing/2014/main" id="{3E295ECB-6EAE-4E5D-BD31-D23BC33EC009}"/>
              </a:ext>
            </a:extLst>
          </p:cNvPr>
          <p:cNvSpPr txBox="1"/>
          <p:nvPr/>
        </p:nvSpPr>
        <p:spPr>
          <a:xfrm>
            <a:off x="626748" y="3046795"/>
            <a:ext cx="935107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is a </a:t>
            </a:r>
            <a:r>
              <a:rPr lang="en-US" b="1" dirty="0"/>
              <a:t>with</a:t>
            </a:r>
            <a:r>
              <a:rPr lang="en-US" dirty="0"/>
              <a:t> statement in Python which can help us </a:t>
            </a:r>
            <a:r>
              <a:rPr lang="en-US" b="1" dirty="0"/>
              <a:t>close the opened files automatically</a:t>
            </a:r>
            <a:r>
              <a:rPr lang="en-US" dirty="0"/>
              <a:t>:</a:t>
            </a:r>
            <a:endParaRPr lang="en-SG" dirty="0"/>
          </a:p>
        </p:txBody>
      </p:sp>
      <p:pic>
        <p:nvPicPr>
          <p:cNvPr id="12" name="Picture 11">
            <a:extLst>
              <a:ext uri="{FF2B5EF4-FFF2-40B4-BE49-F238E27FC236}">
                <a16:creationId xmlns:a16="http://schemas.microsoft.com/office/drawing/2014/main" id="{E31C06C1-6C5D-41EB-AA76-95DB33DC7FEF}"/>
              </a:ext>
            </a:extLst>
          </p:cNvPr>
          <p:cNvPicPr>
            <a:picLocks noChangeAspect="1"/>
          </p:cNvPicPr>
          <p:nvPr/>
        </p:nvPicPr>
        <p:blipFill>
          <a:blip r:embed="rId4"/>
          <a:stretch>
            <a:fillRect/>
          </a:stretch>
        </p:blipFill>
        <p:spPr>
          <a:xfrm>
            <a:off x="731710" y="3566587"/>
            <a:ext cx="2877862" cy="475867"/>
          </a:xfrm>
          <a:prstGeom prst="rect">
            <a:avLst/>
          </a:prstGeom>
        </p:spPr>
      </p:pic>
    </p:spTree>
    <p:extLst>
      <p:ext uri="{BB962C8B-B14F-4D97-AF65-F5344CB8AC3E}">
        <p14:creationId xmlns:p14="http://schemas.microsoft.com/office/powerpoint/2010/main" val="36647171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1.5 Jupyter Notebook Interface</a:t>
            </a:r>
          </a:p>
        </p:txBody>
      </p:sp>
      <p:sp>
        <p:nvSpPr>
          <p:cNvPr id="31" name="TextBox 30">
            <a:extLst>
              <a:ext uri="{FF2B5EF4-FFF2-40B4-BE49-F238E27FC236}">
                <a16:creationId xmlns:a16="http://schemas.microsoft.com/office/drawing/2014/main" id="{52A6C1E9-C160-4F19-BED9-1DB1915ED6BB}"/>
              </a:ext>
            </a:extLst>
          </p:cNvPr>
          <p:cNvSpPr txBox="1"/>
          <p:nvPr/>
        </p:nvSpPr>
        <p:spPr>
          <a:xfrm>
            <a:off x="638940" y="1282848"/>
            <a:ext cx="307046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Jupyter Notebook Shortcuts</a:t>
            </a:r>
            <a:endParaRPr kumimoji="0" lang="en-SG" sz="1400" b="1" i="0" u="none" strike="noStrike" cap="none" spc="0" normalizeH="0" baseline="0" dirty="0">
              <a:ln>
                <a:noFill/>
              </a:ln>
              <a:solidFill>
                <a:srgbClr val="000000"/>
              </a:solidFill>
              <a:effectLst/>
              <a:uFillTx/>
              <a:latin typeface="+mj-lt"/>
              <a:ea typeface="+mj-ea"/>
              <a:cs typeface="+mj-cs"/>
              <a:sym typeface="Arial"/>
            </a:endParaRPr>
          </a:p>
        </p:txBody>
      </p:sp>
      <p:grpSp>
        <p:nvGrpSpPr>
          <p:cNvPr id="12" name="Group 11">
            <a:extLst>
              <a:ext uri="{FF2B5EF4-FFF2-40B4-BE49-F238E27FC236}">
                <a16:creationId xmlns:a16="http://schemas.microsoft.com/office/drawing/2014/main" id="{24D1C4A8-69B1-444B-84AD-DA4B8F5D61BF}"/>
              </a:ext>
            </a:extLst>
          </p:cNvPr>
          <p:cNvGrpSpPr/>
          <p:nvPr/>
        </p:nvGrpSpPr>
        <p:grpSpPr>
          <a:xfrm>
            <a:off x="638940" y="3742837"/>
            <a:ext cx="8490310" cy="3115163"/>
            <a:chOff x="326845" y="1498088"/>
            <a:chExt cx="8490310" cy="3115163"/>
          </a:xfrm>
        </p:grpSpPr>
        <p:sp>
          <p:nvSpPr>
            <p:cNvPr id="13" name="Rectangle 3">
              <a:extLst>
                <a:ext uri="{FF2B5EF4-FFF2-40B4-BE49-F238E27FC236}">
                  <a16:creationId xmlns:a16="http://schemas.microsoft.com/office/drawing/2014/main" id="{C43D625A-60B2-4C39-81C3-D50751EA1F6A}"/>
                </a:ext>
              </a:extLst>
            </p:cNvPr>
            <p:cNvSpPr>
              <a:spLocks noChangeArrowheads="1"/>
            </p:cNvSpPr>
            <p:nvPr/>
          </p:nvSpPr>
          <p:spPr bwMode="auto">
            <a:xfrm>
              <a:off x="326845" y="1498088"/>
              <a:ext cx="2643236" cy="3115161"/>
            </a:xfrm>
            <a:prstGeom prst="rect">
              <a:avLst/>
            </a:prstGeom>
            <a:solidFill>
              <a:schemeClr val="bg1"/>
            </a:solidFill>
            <a:ln>
              <a:noFill/>
            </a:ln>
            <a:effectLst/>
          </p:spPr>
          <p:txBody>
            <a:bodyPr vert="horz" wrap="square" lIns="144000"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Helvetica Neue"/>
                </a:rPr>
                <a:t>Command Mode (press </a:t>
              </a:r>
              <a:r>
                <a:rPr kumimoji="0" lang="en-US" altLang="en-US" sz="105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Esc</a:t>
              </a:r>
              <a:r>
                <a:rPr kumimoji="0" lang="en-US" altLang="en-US" sz="1100" b="0" i="0" u="none" strike="noStrike" cap="none" normalizeH="0" baseline="0" dirty="0">
                  <a:ln>
                    <a:noFill/>
                  </a:ln>
                  <a:solidFill>
                    <a:srgbClr val="000000"/>
                  </a:solidFill>
                  <a:effectLst/>
                  <a:latin typeface="Helvetica Neue"/>
                </a:rPr>
                <a:t> to enable)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F</a:t>
              </a:r>
              <a:r>
                <a:rPr kumimoji="0" lang="en-US" altLang="en-US" sz="900" b="0" i="0" u="none" strike="noStrike" cap="none" normalizeH="0" baseline="0" dirty="0">
                  <a:ln>
                    <a:noFill/>
                  </a:ln>
                  <a:solidFill>
                    <a:srgbClr val="000000"/>
                  </a:solidFill>
                  <a:effectLst/>
                  <a:latin typeface="Helvetica Neue"/>
                </a:rPr>
                <a:t>: find and replace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Ctrl-Shift-F</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Ctrl-Shift-P</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Enter</a:t>
              </a:r>
              <a:r>
                <a:rPr kumimoji="0" lang="en-US" altLang="en-US" sz="900" b="0" i="0" u="none" strike="noStrike" cap="none" normalizeH="0" baseline="0" dirty="0">
                  <a:ln>
                    <a:noFill/>
                  </a:ln>
                  <a:solidFill>
                    <a:srgbClr val="000000"/>
                  </a:solidFill>
                  <a:effectLst/>
                  <a:latin typeface="Helvetica Neue"/>
                </a:rPr>
                <a:t>: enter edit mode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P</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Shift-Enter</a:t>
              </a:r>
              <a:r>
                <a:rPr kumimoji="0" lang="en-US" altLang="en-US" sz="900" b="0" i="0" u="none" strike="noStrike" cap="none" normalizeH="0" baseline="0" dirty="0">
                  <a:ln>
                    <a:noFill/>
                  </a:ln>
                  <a:solidFill>
                    <a:srgbClr val="000000"/>
                  </a:solidFill>
                  <a:effectLst/>
                  <a:latin typeface="Helvetica Neue"/>
                </a:rPr>
                <a:t>: run cell, select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Ctrl-Enter</a:t>
              </a:r>
              <a:r>
                <a:rPr kumimoji="0" lang="en-US" altLang="en-US" sz="900" b="0" i="0" u="none" strike="noStrike" cap="none" normalizeH="0" baseline="0" dirty="0">
                  <a:ln>
                    <a:noFill/>
                  </a:ln>
                  <a:solidFill>
                    <a:srgbClr val="000000"/>
                  </a:solidFill>
                  <a:effectLst/>
                  <a:latin typeface="Helvetica Neue"/>
                </a:rPr>
                <a:t>: run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Alt-Enter</a:t>
              </a:r>
              <a:r>
                <a:rPr kumimoji="0" lang="en-US" altLang="en-US" sz="900" b="0" i="0" u="none" strike="noStrike" cap="none" normalizeH="0" baseline="0" dirty="0">
                  <a:ln>
                    <a:noFill/>
                  </a:ln>
                  <a:solidFill>
                    <a:srgbClr val="000000"/>
                  </a:solidFill>
                  <a:effectLst/>
                  <a:latin typeface="Helvetica Neue"/>
                </a:rPr>
                <a:t>: run cell and insert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Y</a:t>
              </a:r>
              <a:r>
                <a:rPr kumimoji="0" lang="en-US" altLang="en-US" sz="900" b="0" i="0" u="none" strike="noStrike" cap="none" normalizeH="0" baseline="0" dirty="0">
                  <a:ln>
                    <a:noFill/>
                  </a:ln>
                  <a:solidFill>
                    <a:srgbClr val="000000"/>
                  </a:solidFill>
                  <a:effectLst/>
                  <a:latin typeface="Helvetica Neue"/>
                </a:rPr>
                <a:t>: change cell to code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M</a:t>
              </a:r>
              <a:r>
                <a:rPr kumimoji="0" lang="en-US" altLang="en-US" sz="900" b="0" i="0" u="none" strike="noStrike" cap="none" normalizeH="0" baseline="0" dirty="0">
                  <a:ln>
                    <a:noFill/>
                  </a:ln>
                  <a:solidFill>
                    <a:srgbClr val="000000"/>
                  </a:solidFill>
                  <a:effectLst/>
                  <a:latin typeface="Helvetica Neue"/>
                </a:rPr>
                <a:t>: change cell to markdown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R</a:t>
              </a:r>
              <a:r>
                <a:rPr kumimoji="0" lang="en-US" altLang="en-US" sz="900" b="0" i="0" u="none" strike="noStrike" cap="none" normalizeH="0" baseline="0" dirty="0">
                  <a:ln>
                    <a:noFill/>
                  </a:ln>
                  <a:solidFill>
                    <a:srgbClr val="000000"/>
                  </a:solidFill>
                  <a:effectLst/>
                  <a:latin typeface="Helvetica Neue"/>
                </a:rPr>
                <a:t>: change cell to raw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Helvetica Neue"/>
                </a:rPr>
                <a:t>: change cell to heading 1</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Helvetica Neue"/>
                </a:rPr>
                <a:t>: change cell to heading 2</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Helvetica Neue"/>
                </a:rPr>
                <a:t>: change cell to heading 3</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000000"/>
                  </a:solidFill>
                  <a:effectLst/>
                  <a:latin typeface="Helvetica Neue"/>
                </a:rPr>
                <a:t>: change cell to heading 4</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000000"/>
                  </a:solidFill>
                  <a:effectLst/>
                  <a:latin typeface="Helvetica Neue"/>
                </a:rPr>
                <a:t>: change cell to heading 5</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000000"/>
                  </a:solidFill>
                  <a:effectLst/>
                  <a:latin typeface="Helvetica Neue"/>
                </a:rPr>
                <a:t>: change cell to heading 6</a:t>
              </a:r>
            </a:p>
          </p:txBody>
        </p:sp>
        <p:sp>
          <p:nvSpPr>
            <p:cNvPr id="14" name="Rectangle 3">
              <a:extLst>
                <a:ext uri="{FF2B5EF4-FFF2-40B4-BE49-F238E27FC236}">
                  <a16:creationId xmlns:a16="http://schemas.microsoft.com/office/drawing/2014/main" id="{A83E354B-E467-4781-AC55-1C35846D4CE1}"/>
                </a:ext>
              </a:extLst>
            </p:cNvPr>
            <p:cNvSpPr>
              <a:spLocks noChangeArrowheads="1"/>
            </p:cNvSpPr>
            <p:nvPr/>
          </p:nvSpPr>
          <p:spPr bwMode="auto">
            <a:xfrm>
              <a:off x="2970080" y="1498089"/>
              <a:ext cx="4702629" cy="3115162"/>
            </a:xfrm>
            <a:prstGeom prst="rect">
              <a:avLst/>
            </a:prstGeom>
            <a:solidFill>
              <a:schemeClr val="bg1"/>
            </a:solidFill>
            <a:ln>
              <a:noFill/>
            </a:ln>
            <a:effectLst/>
          </p:spPr>
          <p:txBody>
            <a:bodyPr vert="horz" wrap="square" lIns="9522"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K</a:t>
              </a:r>
              <a:r>
                <a:rPr kumimoji="0" lang="en-US" altLang="en-US" sz="900" b="0" i="0" u="none" strike="noStrike" cap="none" normalizeH="0" baseline="0" dirty="0">
                  <a:ln>
                    <a:noFill/>
                  </a:ln>
                  <a:solidFill>
                    <a:srgbClr val="000000"/>
                  </a:solidFill>
                  <a:effectLst/>
                  <a:latin typeface="Helvetica Neue"/>
                </a:rPr>
                <a:t>: select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Up</a:t>
              </a:r>
              <a:r>
                <a:rPr kumimoji="0" lang="en-US" altLang="en-US" sz="900" b="0" i="0" u="none" strike="noStrike" cap="none" normalizeH="0" baseline="0" dirty="0">
                  <a:ln>
                    <a:noFill/>
                  </a:ln>
                  <a:solidFill>
                    <a:srgbClr val="000000"/>
                  </a:solidFill>
                  <a:effectLst/>
                  <a:latin typeface="Helvetica Neue"/>
                </a:rPr>
                <a:t>: select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Down</a:t>
              </a:r>
              <a:r>
                <a:rPr kumimoji="0" lang="en-US" altLang="en-US" sz="900" b="0" i="0" u="none" strike="noStrike" cap="none" normalizeH="0" baseline="0" dirty="0">
                  <a:ln>
                    <a:noFill/>
                  </a:ln>
                  <a:solidFill>
                    <a:srgbClr val="000000"/>
                  </a:solidFill>
                  <a:effectLst/>
                  <a:latin typeface="Helvetica Neue"/>
                </a:rPr>
                <a:t>: select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J</a:t>
              </a:r>
              <a:r>
                <a:rPr kumimoji="0" lang="en-US" altLang="en-US" sz="900" b="0" i="0" u="none" strike="noStrike" cap="none" normalizeH="0" baseline="0" dirty="0">
                  <a:ln>
                    <a:noFill/>
                  </a:ln>
                  <a:solidFill>
                    <a:srgbClr val="000000"/>
                  </a:solidFill>
                  <a:effectLst/>
                  <a:latin typeface="Helvetica Neue"/>
                </a:rPr>
                <a:t>: select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Shift-K</a:t>
              </a:r>
              <a:r>
                <a:rPr kumimoji="0" lang="en-US" altLang="en-US" sz="900" b="0" i="0" u="none" strike="noStrike" cap="none" normalizeH="0" baseline="0" dirty="0">
                  <a:ln>
                    <a:noFill/>
                  </a:ln>
                  <a:solidFill>
                    <a:srgbClr val="000000"/>
                  </a:solidFill>
                  <a:effectLst/>
                  <a:latin typeface="Helvetica Neue"/>
                </a:rPr>
                <a:t>: extend selected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Shift-Up</a:t>
              </a:r>
              <a:r>
                <a:rPr kumimoji="0" lang="en-US" altLang="en-US" sz="900" b="0" i="0" u="none" strike="noStrike" cap="none" normalizeH="0" baseline="0" dirty="0">
                  <a:ln>
                    <a:noFill/>
                  </a:ln>
                  <a:solidFill>
                    <a:srgbClr val="000000"/>
                  </a:solidFill>
                  <a:effectLst/>
                  <a:latin typeface="Helvetica Neue"/>
                </a:rPr>
                <a:t>: extend selected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Shift-Down</a:t>
              </a:r>
              <a:r>
                <a:rPr kumimoji="0" lang="en-US" altLang="en-US" sz="900" b="0" i="0" u="none" strike="noStrike" cap="none" normalizeH="0" baseline="0" dirty="0">
                  <a:ln>
                    <a:noFill/>
                  </a:ln>
                  <a:solidFill>
                    <a:srgbClr val="000000"/>
                  </a:solidFill>
                  <a:effectLst/>
                  <a:latin typeface="Helvetica Neue"/>
                </a:rPr>
                <a:t>: extend selected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Shift-J</a:t>
              </a:r>
              <a:r>
                <a:rPr kumimoji="0" lang="en-US" altLang="en-US" sz="900" b="0" i="0" u="none" strike="noStrike" cap="none" normalizeH="0" baseline="0" dirty="0">
                  <a:ln>
                    <a:noFill/>
                  </a:ln>
                  <a:solidFill>
                    <a:srgbClr val="000000"/>
                  </a:solidFill>
                  <a:effectLst/>
                  <a:latin typeface="Helvetica Neue"/>
                </a:rPr>
                <a:t>: extend selected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Helvetica Neue"/>
                </a:rPr>
                <a:t>: insert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B</a:t>
              </a:r>
              <a:r>
                <a:rPr kumimoji="0" lang="en-US" altLang="en-US" sz="900" b="0" i="0" u="none" strike="noStrike" cap="none" normalizeH="0" baseline="0" dirty="0">
                  <a:ln>
                    <a:noFill/>
                  </a:ln>
                  <a:solidFill>
                    <a:srgbClr val="000000"/>
                  </a:solidFill>
                  <a:effectLst/>
                  <a:latin typeface="Helvetica Neue"/>
                </a:rPr>
                <a:t>: insert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X</a:t>
              </a:r>
              <a:r>
                <a:rPr kumimoji="0" lang="en-US" altLang="en-US" sz="900" b="0" i="0" u="none" strike="noStrike" cap="none" normalizeH="0" baseline="0" dirty="0">
                  <a:ln>
                    <a:noFill/>
                  </a:ln>
                  <a:solidFill>
                    <a:srgbClr val="000000"/>
                  </a:solidFill>
                  <a:effectLst/>
                  <a:latin typeface="Helvetica Neue"/>
                </a:rPr>
                <a:t>: cut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a:t>
              </a:r>
              <a:r>
                <a:rPr kumimoji="0" lang="en-US" altLang="en-US" sz="900" b="0" i="0" u="none" strike="noStrike" cap="none" normalizeH="0" baseline="0" dirty="0">
                  <a:ln>
                    <a:noFill/>
                  </a:ln>
                  <a:solidFill>
                    <a:srgbClr val="000000"/>
                  </a:solidFill>
                  <a:effectLst/>
                  <a:latin typeface="Helvetica Neue"/>
                </a:rPr>
                <a:t>: copy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Shift-V</a:t>
              </a:r>
              <a:r>
                <a:rPr kumimoji="0" lang="en-US" altLang="en-US" sz="900" b="0" i="0" u="none" strike="noStrike" cap="none" normalizeH="0" baseline="0" dirty="0">
                  <a:ln>
                    <a:noFill/>
                  </a:ln>
                  <a:solidFill>
                    <a:srgbClr val="000000"/>
                  </a:solidFill>
                  <a:effectLst/>
                  <a:latin typeface="Helvetica Neue"/>
                </a:rPr>
                <a:t>: paste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000000"/>
                  </a:solidFill>
                  <a:effectLst/>
                  <a:latin typeface="Helvetica Neue"/>
                </a:rPr>
                <a:t>: paste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Z</a:t>
              </a:r>
              <a:r>
                <a:rPr kumimoji="0" lang="en-US" altLang="en-US" sz="900" b="0" i="0" u="none" strike="noStrike" cap="none" normalizeH="0" baseline="0" dirty="0">
                  <a:ln>
                    <a:noFill/>
                  </a:ln>
                  <a:solidFill>
                    <a:srgbClr val="000000"/>
                  </a:solidFill>
                  <a:effectLst/>
                  <a:latin typeface="Helvetica Neue"/>
                </a:rPr>
                <a:t>: undo cell deletion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a:t>
              </a:r>
              <a:r>
                <a:rPr kumimoji="0" lang="en-US" altLang="en-US" sz="900" b="0" i="0" u="none" strike="noStrike" cap="none" normalizeH="0" baseline="0" dirty="0">
                  <a:ln>
                    <a:noFill/>
                  </a:ln>
                  <a:solidFill>
                    <a:srgbClr val="000000"/>
                  </a:solidFill>
                  <a:effectLst/>
                  <a:latin typeface="Helvetica Neue"/>
                </a:rPr>
                <a:t>: delete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Shift-M</a:t>
              </a:r>
              <a:r>
                <a:rPr kumimoji="0" lang="en-US" altLang="en-US" sz="900" b="0" i="0" u="none" strike="noStrike" cap="none" normalizeH="0" baseline="0" dirty="0">
                  <a:ln>
                    <a:noFill/>
                  </a:ln>
                  <a:solidFill>
                    <a:srgbClr val="000000"/>
                  </a:solidFill>
                  <a:effectLst/>
                  <a:latin typeface="Helvetica Neue"/>
                </a:rPr>
                <a:t>: merge selected cells, or current cell with cell below if only one cell is selected</a:t>
              </a:r>
            </a:p>
          </p:txBody>
        </p:sp>
        <p:grpSp>
          <p:nvGrpSpPr>
            <p:cNvPr id="15" name="Group 14">
              <a:extLst>
                <a:ext uri="{FF2B5EF4-FFF2-40B4-BE49-F238E27FC236}">
                  <a16:creationId xmlns:a16="http://schemas.microsoft.com/office/drawing/2014/main" id="{6D467BE2-8F1F-43BA-B394-DCBC01A02CF4}"/>
                </a:ext>
              </a:extLst>
            </p:cNvPr>
            <p:cNvGrpSpPr/>
            <p:nvPr/>
          </p:nvGrpSpPr>
          <p:grpSpPr>
            <a:xfrm>
              <a:off x="5458898" y="1498090"/>
              <a:ext cx="3358257" cy="3115159"/>
              <a:chOff x="5458898" y="1498090"/>
              <a:chExt cx="3358257" cy="3115159"/>
            </a:xfrm>
          </p:grpSpPr>
          <p:sp>
            <p:nvSpPr>
              <p:cNvPr id="18" name="Rectangle 3">
                <a:extLst>
                  <a:ext uri="{FF2B5EF4-FFF2-40B4-BE49-F238E27FC236}">
                    <a16:creationId xmlns:a16="http://schemas.microsoft.com/office/drawing/2014/main" id="{31685062-16F9-4EBD-B7BD-01CD831A4968}"/>
                  </a:ext>
                </a:extLst>
              </p:cNvPr>
              <p:cNvSpPr>
                <a:spLocks noChangeArrowheads="1"/>
              </p:cNvSpPr>
              <p:nvPr/>
            </p:nvSpPr>
            <p:spPr bwMode="auto">
              <a:xfrm>
                <a:off x="5458898" y="1498090"/>
                <a:ext cx="3358257" cy="2640773"/>
              </a:xfrm>
              <a:prstGeom prst="rect">
                <a:avLst/>
              </a:prstGeom>
              <a:solidFill>
                <a:schemeClr val="bg1"/>
              </a:solidFill>
              <a:ln>
                <a:noFill/>
              </a:ln>
              <a:effectLst/>
            </p:spPr>
            <p:txBody>
              <a:bodyPr vert="horz" wrap="square" lIns="9522"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a:t>
                </a:r>
                <a:r>
                  <a:rPr kumimoji="0" lang="en-US" altLang="en-US" sz="900" b="0" i="0" u="none" strike="noStrike" cap="none" normalizeH="0" baseline="0" dirty="0">
                    <a:ln>
                      <a:noFill/>
                    </a:ln>
                    <a:solidFill>
                      <a:srgbClr val="000000"/>
                    </a:solidFill>
                    <a:effectLst/>
                    <a:latin typeface="Helvetica Neue"/>
                  </a:rPr>
                  <a:t>: Save and Checkpoint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a:t>
                </a:r>
                <a:r>
                  <a:rPr kumimoji="0" lang="en-US" altLang="en-US" sz="900" b="0" i="0" u="none" strike="noStrike" cap="none" normalizeH="0" baseline="0" dirty="0">
                    <a:ln>
                      <a:noFill/>
                    </a:ln>
                    <a:solidFill>
                      <a:srgbClr val="000000"/>
                    </a:solidFill>
                    <a:effectLst/>
                    <a:latin typeface="Helvetica Neue"/>
                  </a:rPr>
                  <a:t>: Save and Checkpoint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L</a:t>
                </a:r>
                <a:r>
                  <a:rPr kumimoji="0" lang="en-US" altLang="en-US" sz="900" b="0" i="0" u="none" strike="noStrike" cap="none" normalizeH="0" baseline="0" dirty="0">
                    <a:ln>
                      <a:noFill/>
                    </a:ln>
                    <a:solidFill>
                      <a:srgbClr val="000000"/>
                    </a:solidFill>
                    <a:effectLst/>
                    <a:latin typeface="Helvetica Neue"/>
                  </a:rPr>
                  <a:t>: toggle line numbers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O</a:t>
                </a:r>
                <a:r>
                  <a:rPr kumimoji="0" lang="en-US" altLang="en-US" sz="900" b="0" i="0" u="none" strike="noStrike" cap="none" normalizeH="0" baseline="0" dirty="0">
                    <a:ln>
                      <a:noFill/>
                    </a:ln>
                    <a:solidFill>
                      <a:srgbClr val="000000"/>
                    </a:solidFill>
                    <a:effectLst/>
                    <a:latin typeface="Helvetica Neue"/>
                  </a:rPr>
                  <a:t>: toggle output of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Shift-O</a:t>
                </a:r>
                <a:r>
                  <a:rPr kumimoji="0" lang="en-US" altLang="en-US" sz="900" b="0" i="0" u="none" strike="noStrike" cap="none" normalizeH="0" baseline="0" dirty="0">
                    <a:ln>
                      <a:noFill/>
                    </a:ln>
                    <a:solidFill>
                      <a:srgbClr val="000000"/>
                    </a:solidFill>
                    <a:effectLst/>
                    <a:latin typeface="Helvetica Neue"/>
                  </a:rPr>
                  <a:t>: toggle output scrolling of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H</a:t>
                </a:r>
                <a:r>
                  <a:rPr kumimoji="0" lang="en-US" altLang="en-US" sz="900" b="0" i="0" u="none" strike="noStrike" cap="none" normalizeH="0" baseline="0" dirty="0">
                    <a:ln>
                      <a:noFill/>
                    </a:ln>
                    <a:solidFill>
                      <a:srgbClr val="000000"/>
                    </a:solidFill>
                    <a:effectLst/>
                    <a:latin typeface="Helvetica Neue"/>
                  </a:rPr>
                  <a:t>: show keyboard shortcuts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Helvetica Neue"/>
                  </a:rPr>
                  <a:t>: interrupt the kernel</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Helvetica Neue"/>
                  </a:rPr>
                  <a:t>: restart the kernel (with dialog)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Esc</a:t>
                </a:r>
                <a:r>
                  <a:rPr kumimoji="0" lang="en-US" altLang="en-US" sz="900" b="0" i="0" u="none" strike="noStrike" cap="none" normalizeH="0" baseline="0" dirty="0">
                    <a:ln>
                      <a:noFill/>
                    </a:ln>
                    <a:solidFill>
                      <a:srgbClr val="000000"/>
                    </a:solidFill>
                    <a:effectLst/>
                    <a:latin typeface="Helvetica Neue"/>
                  </a:rPr>
                  <a:t>: close the pager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Q</a:t>
                </a:r>
                <a:r>
                  <a:rPr kumimoji="0" lang="en-US" altLang="en-US" sz="900" b="0" i="0" u="none" strike="noStrike" cap="none" normalizeH="0" baseline="0" dirty="0">
                    <a:ln>
                      <a:noFill/>
                    </a:ln>
                    <a:solidFill>
                      <a:srgbClr val="000000"/>
                    </a:solidFill>
                    <a:effectLst/>
                    <a:latin typeface="Helvetica Neue"/>
                  </a:rPr>
                  <a:t>: close the pager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Shift-L</a:t>
                </a:r>
                <a:r>
                  <a:rPr kumimoji="0" lang="en-US" altLang="en-US" sz="900" b="0" i="0" u="none" strike="noStrike" cap="none" normalizeH="0" baseline="0" dirty="0">
                    <a:ln>
                      <a:noFill/>
                    </a:ln>
                    <a:solidFill>
                      <a:srgbClr val="000000"/>
                    </a:solidFill>
                    <a:effectLst/>
                    <a:latin typeface="Helvetica Neue"/>
                  </a:rPr>
                  <a:t>: toggles line numbers in all cells, and persist the setting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Shift-Space</a:t>
                </a:r>
                <a:r>
                  <a:rPr kumimoji="0" lang="en-US" altLang="en-US" sz="900" b="0" i="0" u="none" strike="noStrike" cap="none" normalizeH="0" baseline="0" dirty="0">
                    <a:ln>
                      <a:noFill/>
                    </a:ln>
                    <a:solidFill>
                      <a:srgbClr val="000000"/>
                    </a:solidFill>
                    <a:effectLst/>
                    <a:latin typeface="Helvetica Neue"/>
                  </a:rPr>
                  <a:t>: scroll notebook up</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Space</a:t>
                </a:r>
                <a:r>
                  <a:rPr kumimoji="0" lang="en-US" altLang="en-US" sz="900" b="0" i="0" u="none" strike="noStrike" cap="none" normalizeH="0" baseline="0" dirty="0">
                    <a:ln>
                      <a:noFill/>
                    </a:ln>
                    <a:solidFill>
                      <a:srgbClr val="000000"/>
                    </a:solidFill>
                    <a:effectLst/>
                    <a:latin typeface="Helvetica Neue"/>
                  </a:rPr>
                  <a:t>: scroll notebook down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D55C4D2E-96AC-4DFD-9223-7AD65A6C5C09}"/>
                  </a:ext>
                </a:extLst>
              </p:cNvPr>
              <p:cNvSpPr/>
              <p:nvPr/>
            </p:nvSpPr>
            <p:spPr>
              <a:xfrm>
                <a:off x="7363326" y="3987609"/>
                <a:ext cx="1453829" cy="625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 name="TextBox 22">
            <a:extLst>
              <a:ext uri="{FF2B5EF4-FFF2-40B4-BE49-F238E27FC236}">
                <a16:creationId xmlns:a16="http://schemas.microsoft.com/office/drawing/2014/main" id="{C7F4FC89-2057-456A-96AB-EBF4BBD08EAB}"/>
              </a:ext>
            </a:extLst>
          </p:cNvPr>
          <p:cNvSpPr txBox="1"/>
          <p:nvPr/>
        </p:nvSpPr>
        <p:spPr>
          <a:xfrm>
            <a:off x="638940" y="1658664"/>
            <a:ext cx="911466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Arial"/>
              </a:rPr>
              <a:t>Edit mode</a:t>
            </a:r>
            <a:r>
              <a:rPr kumimoji="0" lang="en-US" sz="1400" b="0" i="0" u="none" strike="noStrike" cap="none" spc="0" normalizeH="0" baseline="0" dirty="0">
                <a:ln>
                  <a:noFill/>
                </a:ln>
                <a:solidFill>
                  <a:srgbClr val="000000"/>
                </a:solidFill>
                <a:effectLst/>
                <a:uFillTx/>
                <a:latin typeface="+mj-lt"/>
                <a:ea typeface="+mj-ea"/>
                <a:cs typeface="+mj-cs"/>
                <a:sym typeface="Arial"/>
              </a:rPr>
              <a:t>: text area is focused; left border is </a:t>
            </a:r>
            <a:r>
              <a:rPr kumimoji="0" lang="en-US" sz="1400" b="1" i="0" u="none" strike="noStrike" cap="none" spc="0" normalizeH="0" baseline="0" dirty="0">
                <a:ln>
                  <a:noFill/>
                </a:ln>
                <a:solidFill>
                  <a:srgbClr val="00B050"/>
                </a:solidFill>
                <a:effectLst/>
                <a:uFillTx/>
                <a:latin typeface="+mj-lt"/>
                <a:ea typeface="+mj-ea"/>
                <a:cs typeface="+mj-cs"/>
                <a:sym typeface="Arial"/>
              </a:rPr>
              <a:t>green</a:t>
            </a:r>
            <a:r>
              <a:rPr kumimoji="0" lang="en-US" sz="1400" b="0" i="0" u="none" strike="noStrike" cap="none" spc="0" normalizeH="0" baseline="0" dirty="0">
                <a:ln>
                  <a:noFill/>
                </a:ln>
                <a:solidFill>
                  <a:srgbClr val="000000"/>
                </a:solidFill>
                <a:effectLst/>
                <a:uFillTx/>
                <a:latin typeface="+mj-lt"/>
                <a:ea typeface="+mj-ea"/>
                <a:cs typeface="+mj-cs"/>
                <a:sym typeface="Arial"/>
              </a:rPr>
              <a:t>.</a:t>
            </a:r>
          </a:p>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Arial"/>
              </a:rPr>
              <a:t>Command</a:t>
            </a:r>
            <a:r>
              <a:rPr kumimoji="0" lang="en-US" sz="1400" b="0" i="0" u="none" strike="noStrike" cap="none" spc="0" normalizeH="0" baseline="0" dirty="0">
                <a:ln>
                  <a:noFill/>
                </a:ln>
                <a:solidFill>
                  <a:srgbClr val="000000"/>
                </a:solidFill>
                <a:effectLst/>
                <a:uFillTx/>
                <a:latin typeface="+mj-lt"/>
                <a:ea typeface="+mj-ea"/>
                <a:cs typeface="+mj-cs"/>
                <a:sym typeface="Arial"/>
              </a:rPr>
              <a:t> </a:t>
            </a:r>
            <a:r>
              <a:rPr kumimoji="0" lang="en-US" sz="1400" b="1" i="0" u="none" strike="noStrike" cap="none" spc="0" normalizeH="0" baseline="0" dirty="0">
                <a:ln>
                  <a:noFill/>
                </a:ln>
                <a:solidFill>
                  <a:srgbClr val="000000"/>
                </a:solidFill>
                <a:effectLst/>
                <a:uFillTx/>
                <a:latin typeface="+mj-lt"/>
                <a:ea typeface="+mj-ea"/>
                <a:cs typeface="+mj-cs"/>
                <a:sym typeface="Arial"/>
              </a:rPr>
              <a:t>mode</a:t>
            </a:r>
            <a:r>
              <a:rPr kumimoji="0" lang="en-US" sz="1400" b="0" i="0" u="none" strike="noStrike" cap="none" spc="0" normalizeH="0" baseline="0" dirty="0">
                <a:ln>
                  <a:noFill/>
                </a:ln>
                <a:solidFill>
                  <a:srgbClr val="000000"/>
                </a:solidFill>
                <a:effectLst/>
                <a:uFillTx/>
                <a:latin typeface="+mj-lt"/>
                <a:ea typeface="+mj-ea"/>
                <a:cs typeface="+mj-cs"/>
                <a:sym typeface="Arial"/>
              </a:rPr>
              <a:t>: text area is out of focus, left border is </a:t>
            </a:r>
            <a:r>
              <a:rPr kumimoji="0" lang="en-US" sz="1400" b="1" i="0" u="none" strike="noStrike" cap="none" spc="0" normalizeH="0" baseline="0" dirty="0">
                <a:ln>
                  <a:noFill/>
                </a:ln>
                <a:solidFill>
                  <a:schemeClr val="accent1">
                    <a:lumMod val="75000"/>
                  </a:schemeClr>
                </a:solidFill>
                <a:effectLst/>
                <a:uFillTx/>
                <a:latin typeface="+mj-lt"/>
                <a:ea typeface="+mj-ea"/>
                <a:cs typeface="+mj-cs"/>
                <a:sym typeface="Arial"/>
              </a:rPr>
              <a:t>blue.</a:t>
            </a:r>
          </a:p>
          <a:p>
            <a:pPr marL="0" marR="0" indent="0" algn="l" defTabSz="914400" rtl="0" fontAlgn="auto" latinLnBrk="0" hangingPunct="0">
              <a:lnSpc>
                <a:spcPct val="100000"/>
              </a:lnSpc>
              <a:spcBef>
                <a:spcPts val="0"/>
              </a:spcBef>
              <a:spcAft>
                <a:spcPts val="0"/>
              </a:spcAft>
              <a:buClrTx/>
              <a:buSzTx/>
              <a:buFontTx/>
              <a:buNone/>
              <a:tabLst/>
            </a:pPr>
            <a:r>
              <a:rPr lang="en-US" dirty="0"/>
              <a:t>Press Esc to exit Edit mode and enter Command mode . Use up/down arrow keys to select different lines.</a:t>
            </a:r>
          </a:p>
        </p:txBody>
      </p:sp>
      <p:pic>
        <p:nvPicPr>
          <p:cNvPr id="7" name="Picture 6">
            <a:extLst>
              <a:ext uri="{FF2B5EF4-FFF2-40B4-BE49-F238E27FC236}">
                <a16:creationId xmlns:a16="http://schemas.microsoft.com/office/drawing/2014/main" id="{AF4B0925-C17A-407A-938F-538A8D91F944}"/>
              </a:ext>
            </a:extLst>
          </p:cNvPr>
          <p:cNvPicPr>
            <a:picLocks noChangeAspect="1"/>
          </p:cNvPicPr>
          <p:nvPr/>
        </p:nvPicPr>
        <p:blipFill>
          <a:blip r:embed="rId3"/>
          <a:stretch>
            <a:fillRect/>
          </a:stretch>
        </p:blipFill>
        <p:spPr>
          <a:xfrm>
            <a:off x="638940" y="2686537"/>
            <a:ext cx="5534025" cy="857250"/>
          </a:xfrm>
          <a:prstGeom prst="rect">
            <a:avLst/>
          </a:prstGeom>
        </p:spPr>
      </p:pic>
    </p:spTree>
    <p:extLst>
      <p:ext uri="{BB962C8B-B14F-4D97-AF65-F5344CB8AC3E}">
        <p14:creationId xmlns:p14="http://schemas.microsoft.com/office/powerpoint/2010/main" val="161734477"/>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8.6 File Input/Output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A sample file called studentdata.txt contains one line for each student in class. </a:t>
            </a:r>
          </a:p>
          <a:p>
            <a:pPr algn="just"/>
            <a:r>
              <a:rPr lang="en-US" sz="2000" dirty="0"/>
              <a:t>     Student name is the first thing on each line, followed by exam scores. </a:t>
            </a:r>
          </a:p>
          <a:p>
            <a:pPr algn="just"/>
            <a:r>
              <a:rPr lang="en-US" sz="2000" dirty="0"/>
              <a:t>     The number of scores might be different for each student.</a:t>
            </a:r>
          </a:p>
        </p:txBody>
      </p:sp>
      <p:sp>
        <p:nvSpPr>
          <p:cNvPr id="6" name="TextBox 5">
            <a:extLst>
              <a:ext uri="{FF2B5EF4-FFF2-40B4-BE49-F238E27FC236}">
                <a16:creationId xmlns:a16="http://schemas.microsoft.com/office/drawing/2014/main" id="{31A4C74E-FD16-4581-845E-2EAA66D08D0A}"/>
              </a:ext>
            </a:extLst>
          </p:cNvPr>
          <p:cNvSpPr txBox="1"/>
          <p:nvPr/>
        </p:nvSpPr>
        <p:spPr>
          <a:xfrm>
            <a:off x="975360" y="3062925"/>
            <a:ext cx="6059424" cy="1169551"/>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err="1"/>
              <a:t>aaron</a:t>
            </a:r>
            <a:r>
              <a:rPr lang="en-US" dirty="0"/>
              <a:t> 10 15 20 30 40</a:t>
            </a:r>
          </a:p>
          <a:p>
            <a:r>
              <a:rPr lang="en-US" dirty="0"/>
              <a:t>bill 23 16 19 22</a:t>
            </a:r>
          </a:p>
          <a:p>
            <a:r>
              <a:rPr lang="en-US" dirty="0" err="1"/>
              <a:t>susan</a:t>
            </a:r>
            <a:r>
              <a:rPr lang="en-US" dirty="0"/>
              <a:t> 8 22 17 14 32 17 24 21 2 9 11 17</a:t>
            </a:r>
          </a:p>
          <a:p>
            <a:r>
              <a:rPr lang="en-US" dirty="0" err="1"/>
              <a:t>jason</a:t>
            </a:r>
            <a:r>
              <a:rPr lang="en-US" dirty="0"/>
              <a:t> 12 28 21 45 26 10</a:t>
            </a:r>
          </a:p>
          <a:p>
            <a:r>
              <a:rPr lang="en-US" dirty="0"/>
              <a:t>john 14 32 25 16 89</a:t>
            </a:r>
            <a:endParaRPr lang="en-SG" dirty="0"/>
          </a:p>
        </p:txBody>
      </p:sp>
      <p:sp>
        <p:nvSpPr>
          <p:cNvPr id="8" name="TextBox 7">
            <a:extLst>
              <a:ext uri="{FF2B5EF4-FFF2-40B4-BE49-F238E27FC236}">
                <a16:creationId xmlns:a16="http://schemas.microsoft.com/office/drawing/2014/main" id="{83A5F5F5-75F6-4E42-B077-23A1F8D62E74}"/>
              </a:ext>
            </a:extLst>
          </p:cNvPr>
          <p:cNvSpPr txBox="1"/>
          <p:nvPr/>
        </p:nvSpPr>
        <p:spPr>
          <a:xfrm>
            <a:off x="950976" y="2753588"/>
            <a:ext cx="6096000" cy="307777"/>
          </a:xfrm>
          <a:prstGeom prst="rect">
            <a:avLst/>
          </a:prstGeom>
          <a:solidFill>
            <a:schemeClr val="tx2">
              <a:lumMod val="20000"/>
              <a:lumOff val="8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dirty="0"/>
              <a:t>Data file: </a:t>
            </a:r>
            <a:r>
              <a:rPr lang="en-SG" b="1" dirty="0"/>
              <a:t>studentdata.txt</a:t>
            </a:r>
          </a:p>
        </p:txBody>
      </p:sp>
      <p:sp>
        <p:nvSpPr>
          <p:cNvPr id="10" name="TextBox 9">
            <a:extLst>
              <a:ext uri="{FF2B5EF4-FFF2-40B4-BE49-F238E27FC236}">
                <a16:creationId xmlns:a16="http://schemas.microsoft.com/office/drawing/2014/main" id="{177D20D4-7A85-4EED-8CD2-5769F4ECD2A1}"/>
              </a:ext>
            </a:extLst>
          </p:cNvPr>
          <p:cNvSpPr txBox="1"/>
          <p:nvPr/>
        </p:nvSpPr>
        <p:spPr>
          <a:xfrm>
            <a:off x="950976" y="4584710"/>
            <a:ext cx="10546080"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Write a program that prints out the names of students that have more than six quiz scores.</a:t>
            </a:r>
            <a:endParaRPr lang="en-SG" sz="2000" dirty="0"/>
          </a:p>
        </p:txBody>
      </p:sp>
    </p:spTree>
    <p:extLst>
      <p:ext uri="{BB962C8B-B14F-4D97-AF65-F5344CB8AC3E}">
        <p14:creationId xmlns:p14="http://schemas.microsoft.com/office/powerpoint/2010/main" val="9970210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 Print</a:t>
            </a:r>
          </a:p>
        </p:txBody>
      </p:sp>
      <p:pic>
        <p:nvPicPr>
          <p:cNvPr id="5" name="Picture 4">
            <a:extLst>
              <a:ext uri="{FF2B5EF4-FFF2-40B4-BE49-F238E27FC236}">
                <a16:creationId xmlns:a16="http://schemas.microsoft.com/office/drawing/2014/main" id="{47141127-F375-4446-BEAA-3AEF9EAA1695}"/>
              </a:ext>
            </a:extLst>
          </p:cNvPr>
          <p:cNvPicPr>
            <a:picLocks noChangeAspect="1"/>
          </p:cNvPicPr>
          <p:nvPr/>
        </p:nvPicPr>
        <p:blipFill>
          <a:blip r:embed="rId3"/>
          <a:stretch>
            <a:fillRect/>
          </a:stretch>
        </p:blipFill>
        <p:spPr>
          <a:xfrm>
            <a:off x="626747" y="1347597"/>
            <a:ext cx="3248025" cy="895350"/>
          </a:xfrm>
          <a:prstGeom prst="rect">
            <a:avLst/>
          </a:prstGeom>
        </p:spPr>
      </p:pic>
      <p:sp>
        <p:nvSpPr>
          <p:cNvPr id="43" name="TextBox 42">
            <a:extLst>
              <a:ext uri="{FF2B5EF4-FFF2-40B4-BE49-F238E27FC236}">
                <a16:creationId xmlns:a16="http://schemas.microsoft.com/office/drawing/2014/main" id="{D8F6ED57-96A5-4374-BD80-FC893E31C7C0}"/>
              </a:ext>
            </a:extLst>
          </p:cNvPr>
          <p:cNvSpPr txBox="1"/>
          <p:nvPr/>
        </p:nvSpPr>
        <p:spPr>
          <a:xfrm>
            <a:off x="626746" y="2459135"/>
            <a:ext cx="1088250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Python3, `print` is a function.  </a:t>
            </a:r>
          </a:p>
          <a:p>
            <a:r>
              <a:rPr lang="en-US" dirty="0"/>
              <a:t>A function can be invoked by specifying the function name, followed by arguments enclosed by a pair of parentheses. </a:t>
            </a:r>
          </a:p>
          <a:p>
            <a:r>
              <a:rPr lang="en-US" dirty="0"/>
              <a:t>We will look at more about functions later.  </a:t>
            </a:r>
          </a:p>
        </p:txBody>
      </p:sp>
      <p:pic>
        <p:nvPicPr>
          <p:cNvPr id="19" name="Picture 18">
            <a:extLst>
              <a:ext uri="{FF2B5EF4-FFF2-40B4-BE49-F238E27FC236}">
                <a16:creationId xmlns:a16="http://schemas.microsoft.com/office/drawing/2014/main" id="{5A56BEFC-7ABD-4649-882C-0DCC2F064B1B}"/>
              </a:ext>
            </a:extLst>
          </p:cNvPr>
          <p:cNvPicPr>
            <a:picLocks noChangeAspect="1"/>
          </p:cNvPicPr>
          <p:nvPr/>
        </p:nvPicPr>
        <p:blipFill>
          <a:blip r:embed="rId4"/>
          <a:stretch>
            <a:fillRect/>
          </a:stretch>
        </p:blipFill>
        <p:spPr>
          <a:xfrm>
            <a:off x="626746" y="3501974"/>
            <a:ext cx="2486025" cy="685800"/>
          </a:xfrm>
          <a:prstGeom prst="rect">
            <a:avLst/>
          </a:prstGeom>
        </p:spPr>
      </p:pic>
      <p:pic>
        <p:nvPicPr>
          <p:cNvPr id="24" name="Picture 23">
            <a:extLst>
              <a:ext uri="{FF2B5EF4-FFF2-40B4-BE49-F238E27FC236}">
                <a16:creationId xmlns:a16="http://schemas.microsoft.com/office/drawing/2014/main" id="{D0892E51-07BF-40A1-8DFA-E6763BAAC70A}"/>
              </a:ext>
            </a:extLst>
          </p:cNvPr>
          <p:cNvPicPr>
            <a:picLocks noChangeAspect="1"/>
          </p:cNvPicPr>
          <p:nvPr/>
        </p:nvPicPr>
        <p:blipFill>
          <a:blip r:embed="rId5"/>
          <a:stretch>
            <a:fillRect/>
          </a:stretch>
        </p:blipFill>
        <p:spPr>
          <a:xfrm>
            <a:off x="564834" y="4394413"/>
            <a:ext cx="3371850" cy="914400"/>
          </a:xfrm>
          <a:prstGeom prst="rect">
            <a:avLst/>
          </a:prstGeom>
        </p:spPr>
      </p:pic>
      <p:sp>
        <p:nvSpPr>
          <p:cNvPr id="48" name="TextBox 47">
            <a:extLst>
              <a:ext uri="{FF2B5EF4-FFF2-40B4-BE49-F238E27FC236}">
                <a16:creationId xmlns:a16="http://schemas.microsoft.com/office/drawing/2014/main" id="{32B2A664-04A8-43E2-80A3-2FA58F1DFEB1}"/>
              </a:ext>
            </a:extLst>
          </p:cNvPr>
          <p:cNvSpPr txBox="1"/>
          <p:nvPr/>
        </p:nvSpPr>
        <p:spPr>
          <a:xfrm>
            <a:off x="4864608" y="4491949"/>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print function outputs 2 parameters:</a:t>
            </a:r>
          </a:p>
          <a:p>
            <a:endParaRPr lang="en-US" dirty="0"/>
          </a:p>
          <a:p>
            <a:pPr marL="285750" indent="-285750">
              <a:buFont typeface="Arial" panose="020B0604020202020204" pitchFamily="34" charset="0"/>
              <a:buChar char="•"/>
            </a:pPr>
            <a:r>
              <a:rPr lang="en-US" dirty="0"/>
              <a:t>string "1 + 2 ="</a:t>
            </a:r>
          </a:p>
          <a:p>
            <a:pPr marL="285750" indent="-285750">
              <a:buFont typeface="Arial" panose="020B0604020202020204" pitchFamily="34" charset="0"/>
              <a:buChar char="•"/>
            </a:pPr>
            <a:r>
              <a:rPr lang="en-US" dirty="0"/>
              <a:t>the evaluated value of expression 1 + 2, which is 3</a:t>
            </a:r>
            <a:endParaRPr lang="en-SG" dirty="0"/>
          </a:p>
        </p:txBody>
      </p:sp>
      <p:sp>
        <p:nvSpPr>
          <p:cNvPr id="51" name="TextBox 50">
            <a:extLst>
              <a:ext uri="{FF2B5EF4-FFF2-40B4-BE49-F238E27FC236}">
                <a16:creationId xmlns:a16="http://schemas.microsoft.com/office/drawing/2014/main" id="{D6D4A204-B483-4B62-821B-08CA42D72A3E}"/>
              </a:ext>
            </a:extLst>
          </p:cNvPr>
          <p:cNvSpPr txBox="1"/>
          <p:nvPr/>
        </p:nvSpPr>
        <p:spPr>
          <a:xfrm>
            <a:off x="4864608" y="3589123"/>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If no argument is given, `print` will output an empty line.</a:t>
            </a:r>
            <a:endParaRPr lang="en-SG" dirty="0"/>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F1D7AA34-34D1-D84E-9857-37CA8F26E50F}"/>
                  </a:ext>
                </a:extLst>
              </p14:cNvPr>
              <p14:cNvContentPartPr/>
              <p14:nvPr/>
            </p14:nvContentPartPr>
            <p14:xfrm>
              <a:off x="1491120" y="1289880"/>
              <a:ext cx="7749360" cy="3976200"/>
            </p14:xfrm>
          </p:contentPart>
        </mc:Choice>
        <mc:Fallback xmlns="">
          <p:pic>
            <p:nvPicPr>
              <p:cNvPr id="2" name="Ink 1">
                <a:extLst>
                  <a:ext uri="{FF2B5EF4-FFF2-40B4-BE49-F238E27FC236}">
                    <a16:creationId xmlns:a16="http://schemas.microsoft.com/office/drawing/2014/main" id="{F1D7AA34-34D1-D84E-9857-37CA8F26E50F}"/>
                  </a:ext>
                </a:extLst>
              </p:cNvPr>
              <p:cNvPicPr/>
              <p:nvPr/>
            </p:nvPicPr>
            <p:blipFill>
              <a:blip r:embed="rId7"/>
              <a:stretch>
                <a:fillRect/>
              </a:stretch>
            </p:blipFill>
            <p:spPr>
              <a:xfrm>
                <a:off x="1474920" y="1273680"/>
                <a:ext cx="7781760" cy="4008600"/>
              </a:xfrm>
              <a:prstGeom prst="rect">
                <a:avLst/>
              </a:prstGeom>
            </p:spPr>
          </p:pic>
        </mc:Fallback>
      </mc:AlternateContent>
    </p:spTree>
    <p:extLst>
      <p:ext uri="{BB962C8B-B14F-4D97-AF65-F5344CB8AC3E}">
        <p14:creationId xmlns:p14="http://schemas.microsoft.com/office/powerpoint/2010/main" val="40717999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2.2 Variables</a:t>
            </a:r>
          </a:p>
        </p:txBody>
      </p:sp>
      <p:sp>
        <p:nvSpPr>
          <p:cNvPr id="5" name="TextBox 4">
            <a:extLst>
              <a:ext uri="{FF2B5EF4-FFF2-40B4-BE49-F238E27FC236}">
                <a16:creationId xmlns:a16="http://schemas.microsoft.com/office/drawing/2014/main" id="{71EA0EBD-2749-4CDC-BCA4-375511FF468A}"/>
              </a:ext>
            </a:extLst>
          </p:cNvPr>
          <p:cNvSpPr txBox="1"/>
          <p:nvPr/>
        </p:nvSpPr>
        <p:spPr>
          <a:xfrm>
            <a:off x="626747" y="1219424"/>
            <a:ext cx="10358245"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Variable is also called </a:t>
            </a:r>
            <a:r>
              <a:rPr lang="en-US" b="1" dirty="0"/>
              <a:t>Identifier</a:t>
            </a:r>
            <a:r>
              <a:rPr lang="en-US" dirty="0"/>
              <a:t>, which is a name referring to a value or values stored in the memory of the computer.</a:t>
            </a:r>
          </a:p>
          <a:p>
            <a:r>
              <a:rPr lang="en-US" dirty="0"/>
              <a:t>We can imagine there is a look-up table stored inside the computer, every time we define a variable, Python inserts one key-value pair into that table, where key is our variable name, and value is simply the value that the variable name referring to.</a:t>
            </a:r>
            <a:endParaRPr lang="en-SG" dirty="0"/>
          </a:p>
        </p:txBody>
      </p:sp>
      <p:pic>
        <p:nvPicPr>
          <p:cNvPr id="6" name="Picture 5">
            <a:extLst>
              <a:ext uri="{FF2B5EF4-FFF2-40B4-BE49-F238E27FC236}">
                <a16:creationId xmlns:a16="http://schemas.microsoft.com/office/drawing/2014/main" id="{5D1AEEEC-8063-431D-B9A6-D28C90666F07}"/>
              </a:ext>
            </a:extLst>
          </p:cNvPr>
          <p:cNvPicPr>
            <a:picLocks noChangeAspect="1"/>
          </p:cNvPicPr>
          <p:nvPr/>
        </p:nvPicPr>
        <p:blipFill rotWithShape="1">
          <a:blip r:embed="rId3"/>
          <a:srcRect r="7874"/>
          <a:stretch/>
        </p:blipFill>
        <p:spPr>
          <a:xfrm>
            <a:off x="626747" y="2259662"/>
            <a:ext cx="2781679" cy="962025"/>
          </a:xfrm>
          <a:prstGeom prst="rect">
            <a:avLst/>
          </a:prstGeom>
        </p:spPr>
      </p:pic>
      <p:sp>
        <p:nvSpPr>
          <p:cNvPr id="9" name="TextBox 8">
            <a:extLst>
              <a:ext uri="{FF2B5EF4-FFF2-40B4-BE49-F238E27FC236}">
                <a16:creationId xmlns:a16="http://schemas.microsoft.com/office/drawing/2014/main" id="{1127F5E4-43F5-4886-8C2A-6CB79951E718}"/>
              </a:ext>
            </a:extLst>
          </p:cNvPr>
          <p:cNvSpPr txBox="1"/>
          <p:nvPr/>
        </p:nvSpPr>
        <p:spPr>
          <a:xfrm>
            <a:off x="4502660" y="2256025"/>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We created a variable called name</a:t>
            </a:r>
            <a:r>
              <a:rPr lang="en-US" b="1" dirty="0"/>
              <a:t> </a:t>
            </a:r>
            <a:r>
              <a:rPr lang="en-US" dirty="0"/>
              <a:t>and assigned the value "Jason Zhang" to it. </a:t>
            </a:r>
          </a:p>
          <a:p>
            <a:pPr marL="285750" indent="-285750">
              <a:buFont typeface="Arial" panose="020B0604020202020204" pitchFamily="34" charset="0"/>
              <a:buChar char="•"/>
            </a:pPr>
            <a:r>
              <a:rPr lang="en-US" dirty="0"/>
              <a:t>The first line of the program is called an </a:t>
            </a:r>
            <a:r>
              <a:rPr lang="en-US" b="1" dirty="0"/>
              <a:t>assignment statement</a:t>
            </a:r>
            <a:r>
              <a:rPr lang="en-US" dirty="0"/>
              <a:t>.</a:t>
            </a:r>
          </a:p>
          <a:p>
            <a:r>
              <a:rPr lang="en-US" b="1" dirty="0"/>
              <a:t>	</a:t>
            </a:r>
            <a:r>
              <a:rPr lang="en-SG" dirty="0"/>
              <a:t>name ← “Jason Zhang”</a:t>
            </a:r>
          </a:p>
        </p:txBody>
      </p:sp>
      <p:pic>
        <p:nvPicPr>
          <p:cNvPr id="10" name="Picture 9">
            <a:extLst>
              <a:ext uri="{FF2B5EF4-FFF2-40B4-BE49-F238E27FC236}">
                <a16:creationId xmlns:a16="http://schemas.microsoft.com/office/drawing/2014/main" id="{27D11BFE-5F2D-4C6A-BEF4-62D83D10E692}"/>
              </a:ext>
            </a:extLst>
          </p:cNvPr>
          <p:cNvPicPr>
            <a:picLocks noChangeAspect="1"/>
          </p:cNvPicPr>
          <p:nvPr/>
        </p:nvPicPr>
        <p:blipFill rotWithShape="1">
          <a:blip r:embed="rId4"/>
          <a:srcRect r="2968"/>
          <a:stretch/>
        </p:blipFill>
        <p:spPr>
          <a:xfrm>
            <a:off x="413914" y="3204780"/>
            <a:ext cx="2994512" cy="1209675"/>
          </a:xfrm>
          <a:prstGeom prst="rect">
            <a:avLst/>
          </a:prstGeom>
        </p:spPr>
      </p:pic>
      <p:sp>
        <p:nvSpPr>
          <p:cNvPr id="12" name="TextBox 11">
            <a:extLst>
              <a:ext uri="{FF2B5EF4-FFF2-40B4-BE49-F238E27FC236}">
                <a16:creationId xmlns:a16="http://schemas.microsoft.com/office/drawing/2014/main" id="{9185ECAC-BC21-4D25-B7EA-F65569456C0B}"/>
              </a:ext>
            </a:extLst>
          </p:cNvPr>
          <p:cNvSpPr txBox="1"/>
          <p:nvPr/>
        </p:nvSpPr>
        <p:spPr>
          <a:xfrm>
            <a:off x="4502660" y="3330922"/>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Variables' values can be changed (re-assigned). </a:t>
            </a:r>
          </a:p>
          <a:p>
            <a:pPr marL="285750" indent="-285750">
              <a:buFont typeface="Arial" panose="020B0604020202020204" pitchFamily="34" charset="0"/>
              <a:buChar char="•"/>
            </a:pPr>
            <a:r>
              <a:rPr lang="en-US" dirty="0"/>
              <a:t>Variable a is defined with an initial value '</a:t>
            </a:r>
            <a:r>
              <a:rPr lang="en-US" dirty="0" err="1"/>
              <a:t>abc</a:t>
            </a:r>
            <a:r>
              <a:rPr lang="en-US" dirty="0"/>
              <a:t>’. Then a new value 3 is assigned to the variable a, thus the value of a is 3 at the final state.</a:t>
            </a:r>
            <a:endParaRPr lang="en-SG" b="1" dirty="0"/>
          </a:p>
        </p:txBody>
      </p:sp>
      <p:pic>
        <p:nvPicPr>
          <p:cNvPr id="13" name="Picture 12">
            <a:extLst>
              <a:ext uri="{FF2B5EF4-FFF2-40B4-BE49-F238E27FC236}">
                <a16:creationId xmlns:a16="http://schemas.microsoft.com/office/drawing/2014/main" id="{79330564-7617-44EB-AB6E-DA68BE162DD5}"/>
              </a:ext>
            </a:extLst>
          </p:cNvPr>
          <p:cNvPicPr>
            <a:picLocks noChangeAspect="1"/>
          </p:cNvPicPr>
          <p:nvPr/>
        </p:nvPicPr>
        <p:blipFill>
          <a:blip r:embed="rId5"/>
          <a:stretch>
            <a:fillRect/>
          </a:stretch>
        </p:blipFill>
        <p:spPr>
          <a:xfrm>
            <a:off x="549095" y="4414455"/>
            <a:ext cx="2859331" cy="1269703"/>
          </a:xfrm>
          <a:prstGeom prst="rect">
            <a:avLst/>
          </a:prstGeom>
        </p:spPr>
      </p:pic>
      <p:sp>
        <p:nvSpPr>
          <p:cNvPr id="16" name="TextBox 15">
            <a:extLst>
              <a:ext uri="{FF2B5EF4-FFF2-40B4-BE49-F238E27FC236}">
                <a16:creationId xmlns:a16="http://schemas.microsoft.com/office/drawing/2014/main" id="{D0274395-1CE2-46D8-91DA-73E991C6BF4F}"/>
              </a:ext>
            </a:extLst>
          </p:cNvPr>
          <p:cNvSpPr txBox="1"/>
          <p:nvPr/>
        </p:nvSpPr>
        <p:spPr>
          <a:xfrm>
            <a:off x="4502660" y="4578203"/>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Assignment statement is evaluated from right to left. </a:t>
            </a:r>
          </a:p>
          <a:p>
            <a:pPr marL="285750" indent="-285750">
              <a:buFont typeface="Arial" panose="020B0604020202020204" pitchFamily="34" charset="0"/>
              <a:buChar char="•"/>
            </a:pPr>
            <a:r>
              <a:rPr lang="en-US" dirty="0"/>
              <a:t>The expression on the right-hand-side of = is evaluated first, then assigned to the variable name on the left-hand-side of =.</a:t>
            </a:r>
            <a:endParaRPr lang="en-SG" dirty="0"/>
          </a:p>
        </p:txBody>
      </p:sp>
      <p:pic>
        <p:nvPicPr>
          <p:cNvPr id="17" name="Picture 16">
            <a:extLst>
              <a:ext uri="{FF2B5EF4-FFF2-40B4-BE49-F238E27FC236}">
                <a16:creationId xmlns:a16="http://schemas.microsoft.com/office/drawing/2014/main" id="{8BDFD02C-0ABC-4F23-8521-244FE7200A5E}"/>
              </a:ext>
            </a:extLst>
          </p:cNvPr>
          <p:cNvPicPr>
            <a:picLocks noChangeAspect="1"/>
          </p:cNvPicPr>
          <p:nvPr/>
        </p:nvPicPr>
        <p:blipFill>
          <a:blip r:embed="rId6"/>
          <a:stretch>
            <a:fillRect/>
          </a:stretch>
        </p:blipFill>
        <p:spPr>
          <a:xfrm>
            <a:off x="626747" y="5661147"/>
            <a:ext cx="3705225" cy="1114425"/>
          </a:xfrm>
          <a:prstGeom prst="rect">
            <a:avLst/>
          </a:prstGeom>
        </p:spPr>
      </p:pic>
      <p:sp>
        <p:nvSpPr>
          <p:cNvPr id="21" name="TextBox 20">
            <a:extLst>
              <a:ext uri="{FF2B5EF4-FFF2-40B4-BE49-F238E27FC236}">
                <a16:creationId xmlns:a16="http://schemas.microsoft.com/office/drawing/2014/main" id="{54CEBB00-C0D1-4A57-891B-60C808AD56DC}"/>
              </a:ext>
            </a:extLst>
          </p:cNvPr>
          <p:cNvSpPr txBox="1"/>
          <p:nvPr/>
        </p:nvSpPr>
        <p:spPr>
          <a:xfrm>
            <a:off x="4502660" y="5901885"/>
            <a:ext cx="72138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You can assign values to multiple variables within one assignment statement</a:t>
            </a:r>
            <a:endParaRPr lang="en-SG" dirty="0"/>
          </a:p>
        </p:txBody>
      </p:sp>
      <p:sp>
        <p:nvSpPr>
          <p:cNvPr id="19" name="TextBox 18">
            <a:extLst>
              <a:ext uri="{FF2B5EF4-FFF2-40B4-BE49-F238E27FC236}">
                <a16:creationId xmlns:a16="http://schemas.microsoft.com/office/drawing/2014/main" id="{E8068189-AED6-7245-8F77-A121BDC082AB}"/>
              </a:ext>
            </a:extLst>
          </p:cNvPr>
          <p:cNvSpPr txBox="1"/>
          <p:nvPr/>
        </p:nvSpPr>
        <p:spPr>
          <a:xfrm>
            <a:off x="-2632364" y="803565"/>
            <a:ext cx="2535381" cy="2031323"/>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SG" dirty="0"/>
              <a:t>1. Definition</a:t>
            </a:r>
          </a:p>
          <a:p>
            <a:r>
              <a:rPr lang="en-SG" dirty="0"/>
              <a:t>We will discuss what is variable. Variable is a core concept in programming. We use it variables to store data in computer memory.</a:t>
            </a:r>
          </a:p>
          <a:p>
            <a:r>
              <a:rPr lang="en-SG" dirty="0"/>
              <a:t>We can imagine there is a lookup table in computer. </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
        <p:nvSpPr>
          <p:cNvPr id="22" name="TextBox 21">
            <a:extLst>
              <a:ext uri="{FF2B5EF4-FFF2-40B4-BE49-F238E27FC236}">
                <a16:creationId xmlns:a16="http://schemas.microsoft.com/office/drawing/2014/main" id="{D065F02D-DC0C-624E-AAB3-2F56D7FE9D26}"/>
              </a:ext>
            </a:extLst>
          </p:cNvPr>
          <p:cNvSpPr txBox="1"/>
          <p:nvPr/>
        </p:nvSpPr>
        <p:spPr>
          <a:xfrm>
            <a:off x="-2632364" y="3053924"/>
            <a:ext cx="2535381" cy="1384993"/>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SG" dirty="0"/>
              <a:t>2. Key – value</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Illustrate the name, value, and assignment statement using equal signs.</a:t>
            </a: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 is not the same as ==</a:t>
            </a:r>
          </a:p>
        </p:txBody>
      </p:sp>
      <p:sp>
        <p:nvSpPr>
          <p:cNvPr id="23" name="TextBox 22">
            <a:extLst>
              <a:ext uri="{FF2B5EF4-FFF2-40B4-BE49-F238E27FC236}">
                <a16:creationId xmlns:a16="http://schemas.microsoft.com/office/drawing/2014/main" id="{A2116AE7-C899-AC45-9CAF-89AC0F740B2C}"/>
              </a:ext>
            </a:extLst>
          </p:cNvPr>
          <p:cNvSpPr txBox="1"/>
          <p:nvPr/>
        </p:nvSpPr>
        <p:spPr>
          <a:xfrm>
            <a:off x="-2637176" y="4824669"/>
            <a:ext cx="2535381" cy="307775"/>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SG" sz="1400" b="0" i="0" u="none" strike="noStrike" cap="none" spc="0" normalizeH="0" baseline="0" dirty="0">
                <a:ln>
                  <a:noFill/>
                </a:ln>
                <a:solidFill>
                  <a:srgbClr val="000000"/>
                </a:solidFill>
                <a:effectLst/>
                <a:uFillTx/>
                <a:latin typeface="+mj-lt"/>
                <a:ea typeface="+mj-ea"/>
                <a:cs typeface="+mj-cs"/>
                <a:sym typeface="Arial"/>
              </a:rPr>
              <a:t>3. Examples </a:t>
            </a: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mc:AlternateContent xmlns:mc="http://schemas.openxmlformats.org/markup-compatibility/2006">
        <mc:Choice xmlns:p14="http://schemas.microsoft.com/office/powerpoint/2010/main" Requires="p14">
          <p:contentPart p14:bwMode="auto" r:id="rId7">
            <p14:nvContentPartPr>
              <p14:cNvPr id="42" name="Ink 41">
                <a:extLst>
                  <a:ext uri="{FF2B5EF4-FFF2-40B4-BE49-F238E27FC236}">
                    <a16:creationId xmlns:a16="http://schemas.microsoft.com/office/drawing/2014/main" id="{F27CE66C-CE3E-5C44-BFE4-8B615C0B8014}"/>
                  </a:ext>
                </a:extLst>
              </p14:cNvPr>
              <p14:cNvContentPartPr/>
              <p14:nvPr/>
            </p14:nvContentPartPr>
            <p14:xfrm>
              <a:off x="3619058" y="1909931"/>
              <a:ext cx="1082880" cy="55800"/>
            </p14:xfrm>
          </p:contentPart>
        </mc:Choice>
        <mc:Fallback>
          <p:pic>
            <p:nvPicPr>
              <p:cNvPr id="42" name="Ink 41">
                <a:extLst>
                  <a:ext uri="{FF2B5EF4-FFF2-40B4-BE49-F238E27FC236}">
                    <a16:creationId xmlns:a16="http://schemas.microsoft.com/office/drawing/2014/main" id="{F27CE66C-CE3E-5C44-BFE4-8B615C0B8014}"/>
                  </a:ext>
                </a:extLst>
              </p:cNvPr>
              <p:cNvPicPr/>
              <p:nvPr/>
            </p:nvPicPr>
            <p:blipFill>
              <a:blip r:embed="rId8"/>
              <a:stretch>
                <a:fillRect/>
              </a:stretch>
            </p:blipFill>
            <p:spPr>
              <a:xfrm>
                <a:off x="3603938" y="1894451"/>
                <a:ext cx="1113480" cy="86400"/>
              </a:xfrm>
              <a:prstGeom prst="rect">
                <a:avLst/>
              </a:prstGeom>
            </p:spPr>
          </p:pic>
        </mc:Fallback>
      </mc:AlternateContent>
      <p:grpSp>
        <p:nvGrpSpPr>
          <p:cNvPr id="61" name="Group 60">
            <a:extLst>
              <a:ext uri="{FF2B5EF4-FFF2-40B4-BE49-F238E27FC236}">
                <a16:creationId xmlns:a16="http://schemas.microsoft.com/office/drawing/2014/main" id="{5C89D916-7539-FA43-AAFA-DAD65ED0EB56}"/>
              </a:ext>
            </a:extLst>
          </p:cNvPr>
          <p:cNvGrpSpPr/>
          <p:nvPr/>
        </p:nvGrpSpPr>
        <p:grpSpPr>
          <a:xfrm>
            <a:off x="1429178" y="1838651"/>
            <a:ext cx="2401920" cy="1424520"/>
            <a:chOff x="1429178" y="1838651"/>
            <a:chExt cx="2401920" cy="1424520"/>
          </a:xfrm>
        </p:grpSpPr>
        <mc:AlternateContent xmlns:mc="http://schemas.openxmlformats.org/markup-compatibility/2006">
          <mc:Choice xmlns:p14="http://schemas.microsoft.com/office/powerpoint/2010/main" Requires="p14">
            <p:contentPart p14:bwMode="auto" r:id="rId9">
              <p14:nvContentPartPr>
                <p14:cNvPr id="43" name="Ink 42">
                  <a:extLst>
                    <a:ext uri="{FF2B5EF4-FFF2-40B4-BE49-F238E27FC236}">
                      <a16:creationId xmlns:a16="http://schemas.microsoft.com/office/drawing/2014/main" id="{0E40CBC2-DAC4-6243-B602-F4AA49E1D7FA}"/>
                    </a:ext>
                  </a:extLst>
                </p14:cNvPr>
                <p14:cNvContentPartPr/>
                <p14:nvPr/>
              </p14:nvContentPartPr>
              <p14:xfrm>
                <a:off x="1429178" y="2350571"/>
                <a:ext cx="532440" cy="350280"/>
              </p14:xfrm>
            </p:contentPart>
          </mc:Choice>
          <mc:Fallback>
            <p:pic>
              <p:nvPicPr>
                <p:cNvPr id="43" name="Ink 42">
                  <a:extLst>
                    <a:ext uri="{FF2B5EF4-FFF2-40B4-BE49-F238E27FC236}">
                      <a16:creationId xmlns:a16="http://schemas.microsoft.com/office/drawing/2014/main" id="{0E40CBC2-DAC4-6243-B602-F4AA49E1D7FA}"/>
                    </a:ext>
                  </a:extLst>
                </p:cNvPr>
                <p:cNvPicPr/>
                <p:nvPr/>
              </p:nvPicPr>
              <p:blipFill>
                <a:blip r:embed="rId10"/>
                <a:stretch>
                  <a:fillRect/>
                </a:stretch>
              </p:blipFill>
              <p:spPr>
                <a:xfrm>
                  <a:off x="1413698" y="2335091"/>
                  <a:ext cx="56304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4" name="Ink 43">
                  <a:extLst>
                    <a:ext uri="{FF2B5EF4-FFF2-40B4-BE49-F238E27FC236}">
                      <a16:creationId xmlns:a16="http://schemas.microsoft.com/office/drawing/2014/main" id="{124C0141-8990-8E43-BEC4-E6C229AE3DA0}"/>
                    </a:ext>
                  </a:extLst>
                </p14:cNvPr>
                <p14:cNvContentPartPr/>
                <p14:nvPr/>
              </p14:nvContentPartPr>
              <p14:xfrm>
                <a:off x="1577858" y="2033771"/>
                <a:ext cx="35280" cy="366120"/>
              </p14:xfrm>
            </p:contentPart>
          </mc:Choice>
          <mc:Fallback>
            <p:pic>
              <p:nvPicPr>
                <p:cNvPr id="44" name="Ink 43">
                  <a:extLst>
                    <a:ext uri="{FF2B5EF4-FFF2-40B4-BE49-F238E27FC236}">
                      <a16:creationId xmlns:a16="http://schemas.microsoft.com/office/drawing/2014/main" id="{124C0141-8990-8E43-BEC4-E6C229AE3DA0}"/>
                    </a:ext>
                  </a:extLst>
                </p:cNvPr>
                <p:cNvPicPr/>
                <p:nvPr/>
              </p:nvPicPr>
              <p:blipFill>
                <a:blip r:embed="rId12"/>
                <a:stretch>
                  <a:fillRect/>
                </a:stretch>
              </p:blipFill>
              <p:spPr>
                <a:xfrm>
                  <a:off x="1562738" y="2018291"/>
                  <a:ext cx="6588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5" name="Ink 44">
                  <a:extLst>
                    <a:ext uri="{FF2B5EF4-FFF2-40B4-BE49-F238E27FC236}">
                      <a16:creationId xmlns:a16="http://schemas.microsoft.com/office/drawing/2014/main" id="{6DD5D052-5EEA-B24B-8A55-0D43E4B723BE}"/>
                    </a:ext>
                  </a:extLst>
                </p14:cNvPr>
                <p14:cNvContentPartPr/>
                <p14:nvPr/>
              </p14:nvContentPartPr>
              <p14:xfrm>
                <a:off x="1535378" y="2296931"/>
                <a:ext cx="74160" cy="102960"/>
              </p14:xfrm>
            </p:contentPart>
          </mc:Choice>
          <mc:Fallback>
            <p:pic>
              <p:nvPicPr>
                <p:cNvPr id="45" name="Ink 44">
                  <a:extLst>
                    <a:ext uri="{FF2B5EF4-FFF2-40B4-BE49-F238E27FC236}">
                      <a16:creationId xmlns:a16="http://schemas.microsoft.com/office/drawing/2014/main" id="{6DD5D052-5EEA-B24B-8A55-0D43E4B723BE}"/>
                    </a:ext>
                  </a:extLst>
                </p:cNvPr>
                <p:cNvPicPr/>
                <p:nvPr/>
              </p:nvPicPr>
              <p:blipFill>
                <a:blip r:embed="rId14"/>
                <a:stretch>
                  <a:fillRect/>
                </a:stretch>
              </p:blipFill>
              <p:spPr>
                <a:xfrm>
                  <a:off x="1520258" y="2281451"/>
                  <a:ext cx="1047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6" name="Ink 45">
                  <a:extLst>
                    <a:ext uri="{FF2B5EF4-FFF2-40B4-BE49-F238E27FC236}">
                      <a16:creationId xmlns:a16="http://schemas.microsoft.com/office/drawing/2014/main" id="{45FF9F0A-74A3-5D44-94A4-B2A3A0F988B8}"/>
                    </a:ext>
                  </a:extLst>
                </p14:cNvPr>
                <p14:cNvContentPartPr/>
                <p14:nvPr/>
              </p14:nvContentPartPr>
              <p14:xfrm>
                <a:off x="1608458" y="2232131"/>
                <a:ext cx="102960" cy="180360"/>
              </p14:xfrm>
            </p:contentPart>
          </mc:Choice>
          <mc:Fallback>
            <p:pic>
              <p:nvPicPr>
                <p:cNvPr id="46" name="Ink 45">
                  <a:extLst>
                    <a:ext uri="{FF2B5EF4-FFF2-40B4-BE49-F238E27FC236}">
                      <a16:creationId xmlns:a16="http://schemas.microsoft.com/office/drawing/2014/main" id="{45FF9F0A-74A3-5D44-94A4-B2A3A0F988B8}"/>
                    </a:ext>
                  </a:extLst>
                </p:cNvPr>
                <p:cNvPicPr/>
                <p:nvPr/>
              </p:nvPicPr>
              <p:blipFill>
                <a:blip r:embed="rId16"/>
                <a:stretch>
                  <a:fillRect/>
                </a:stretch>
              </p:blipFill>
              <p:spPr>
                <a:xfrm>
                  <a:off x="1592978" y="2217011"/>
                  <a:ext cx="1335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7" name="Ink 46">
                  <a:extLst>
                    <a:ext uri="{FF2B5EF4-FFF2-40B4-BE49-F238E27FC236}">
                      <a16:creationId xmlns:a16="http://schemas.microsoft.com/office/drawing/2014/main" id="{DB68E480-57BF-D143-B9AE-7954E69D21A9}"/>
                    </a:ext>
                  </a:extLst>
                </p14:cNvPr>
                <p14:cNvContentPartPr/>
                <p14:nvPr/>
              </p14:nvContentPartPr>
              <p14:xfrm>
                <a:off x="2112818" y="2281091"/>
                <a:ext cx="1205640" cy="401400"/>
              </p14:xfrm>
            </p:contentPart>
          </mc:Choice>
          <mc:Fallback>
            <p:pic>
              <p:nvPicPr>
                <p:cNvPr id="47" name="Ink 46">
                  <a:extLst>
                    <a:ext uri="{FF2B5EF4-FFF2-40B4-BE49-F238E27FC236}">
                      <a16:creationId xmlns:a16="http://schemas.microsoft.com/office/drawing/2014/main" id="{DB68E480-57BF-D143-B9AE-7954E69D21A9}"/>
                    </a:ext>
                  </a:extLst>
                </p:cNvPr>
                <p:cNvPicPr/>
                <p:nvPr/>
              </p:nvPicPr>
              <p:blipFill>
                <a:blip r:embed="rId18"/>
                <a:stretch>
                  <a:fillRect/>
                </a:stretch>
              </p:blipFill>
              <p:spPr>
                <a:xfrm>
                  <a:off x="2097338" y="2265971"/>
                  <a:ext cx="123624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8" name="Ink 47">
                  <a:extLst>
                    <a:ext uri="{FF2B5EF4-FFF2-40B4-BE49-F238E27FC236}">
                      <a16:creationId xmlns:a16="http://schemas.microsoft.com/office/drawing/2014/main" id="{040D9B3A-F2F3-F847-9EC6-6F50A5D1164D}"/>
                    </a:ext>
                  </a:extLst>
                </p14:cNvPr>
                <p14:cNvContentPartPr/>
                <p14:nvPr/>
              </p14:nvContentPartPr>
              <p14:xfrm>
                <a:off x="3019658" y="2659091"/>
                <a:ext cx="49320" cy="313920"/>
              </p14:xfrm>
            </p:contentPart>
          </mc:Choice>
          <mc:Fallback>
            <p:pic>
              <p:nvPicPr>
                <p:cNvPr id="48" name="Ink 47">
                  <a:extLst>
                    <a:ext uri="{FF2B5EF4-FFF2-40B4-BE49-F238E27FC236}">
                      <a16:creationId xmlns:a16="http://schemas.microsoft.com/office/drawing/2014/main" id="{040D9B3A-F2F3-F847-9EC6-6F50A5D1164D}"/>
                    </a:ext>
                  </a:extLst>
                </p:cNvPr>
                <p:cNvPicPr/>
                <p:nvPr/>
              </p:nvPicPr>
              <p:blipFill>
                <a:blip r:embed="rId20"/>
                <a:stretch>
                  <a:fillRect/>
                </a:stretch>
              </p:blipFill>
              <p:spPr>
                <a:xfrm>
                  <a:off x="3004538" y="2643611"/>
                  <a:ext cx="7992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9" name="Ink 48">
                  <a:extLst>
                    <a:ext uri="{FF2B5EF4-FFF2-40B4-BE49-F238E27FC236}">
                      <a16:creationId xmlns:a16="http://schemas.microsoft.com/office/drawing/2014/main" id="{2228A03B-C47E-774C-83CD-08D607A9388E}"/>
                    </a:ext>
                  </a:extLst>
                </p14:cNvPr>
                <p14:cNvContentPartPr/>
                <p14:nvPr/>
              </p14:nvContentPartPr>
              <p14:xfrm>
                <a:off x="2952338" y="2638571"/>
                <a:ext cx="100080" cy="188640"/>
              </p14:xfrm>
            </p:contentPart>
          </mc:Choice>
          <mc:Fallback>
            <p:pic>
              <p:nvPicPr>
                <p:cNvPr id="49" name="Ink 48">
                  <a:extLst>
                    <a:ext uri="{FF2B5EF4-FFF2-40B4-BE49-F238E27FC236}">
                      <a16:creationId xmlns:a16="http://schemas.microsoft.com/office/drawing/2014/main" id="{2228A03B-C47E-774C-83CD-08D607A9388E}"/>
                    </a:ext>
                  </a:extLst>
                </p:cNvPr>
                <p:cNvPicPr/>
                <p:nvPr/>
              </p:nvPicPr>
              <p:blipFill>
                <a:blip r:embed="rId22"/>
                <a:stretch>
                  <a:fillRect/>
                </a:stretch>
              </p:blipFill>
              <p:spPr>
                <a:xfrm>
                  <a:off x="2936858" y="2623451"/>
                  <a:ext cx="1306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0" name="Ink 49">
                  <a:extLst>
                    <a:ext uri="{FF2B5EF4-FFF2-40B4-BE49-F238E27FC236}">
                      <a16:creationId xmlns:a16="http://schemas.microsoft.com/office/drawing/2014/main" id="{2F656257-73EA-F946-97E0-A95A866440B3}"/>
                    </a:ext>
                  </a:extLst>
                </p14:cNvPr>
                <p14:cNvContentPartPr/>
                <p14:nvPr/>
              </p14:nvContentPartPr>
              <p14:xfrm>
                <a:off x="3027938" y="2682851"/>
                <a:ext cx="130680" cy="74160"/>
              </p14:xfrm>
            </p:contentPart>
          </mc:Choice>
          <mc:Fallback>
            <p:pic>
              <p:nvPicPr>
                <p:cNvPr id="50" name="Ink 49">
                  <a:extLst>
                    <a:ext uri="{FF2B5EF4-FFF2-40B4-BE49-F238E27FC236}">
                      <a16:creationId xmlns:a16="http://schemas.microsoft.com/office/drawing/2014/main" id="{2F656257-73EA-F946-97E0-A95A866440B3}"/>
                    </a:ext>
                  </a:extLst>
                </p:cNvPr>
                <p:cNvPicPr/>
                <p:nvPr/>
              </p:nvPicPr>
              <p:blipFill>
                <a:blip r:embed="rId24"/>
                <a:stretch>
                  <a:fillRect/>
                </a:stretch>
              </p:blipFill>
              <p:spPr>
                <a:xfrm>
                  <a:off x="3012818" y="2667731"/>
                  <a:ext cx="1609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1" name="Ink 50">
                  <a:extLst>
                    <a:ext uri="{FF2B5EF4-FFF2-40B4-BE49-F238E27FC236}">
                      <a16:creationId xmlns:a16="http://schemas.microsoft.com/office/drawing/2014/main" id="{C1F56F25-92C6-BE48-BCDB-CA7D7BC259BA}"/>
                    </a:ext>
                  </a:extLst>
                </p14:cNvPr>
                <p14:cNvContentPartPr/>
                <p14:nvPr/>
              </p14:nvContentPartPr>
              <p14:xfrm>
                <a:off x="3059618" y="3049691"/>
                <a:ext cx="118080" cy="213480"/>
              </p14:xfrm>
            </p:contentPart>
          </mc:Choice>
          <mc:Fallback>
            <p:pic>
              <p:nvPicPr>
                <p:cNvPr id="51" name="Ink 50">
                  <a:extLst>
                    <a:ext uri="{FF2B5EF4-FFF2-40B4-BE49-F238E27FC236}">
                      <a16:creationId xmlns:a16="http://schemas.microsoft.com/office/drawing/2014/main" id="{C1F56F25-92C6-BE48-BCDB-CA7D7BC259BA}"/>
                    </a:ext>
                  </a:extLst>
                </p:cNvPr>
                <p:cNvPicPr/>
                <p:nvPr/>
              </p:nvPicPr>
              <p:blipFill>
                <a:blip r:embed="rId26"/>
                <a:stretch>
                  <a:fillRect/>
                </a:stretch>
              </p:blipFill>
              <p:spPr>
                <a:xfrm>
                  <a:off x="3044498" y="3034211"/>
                  <a:ext cx="1486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2" name="Ink 51">
                  <a:extLst>
                    <a:ext uri="{FF2B5EF4-FFF2-40B4-BE49-F238E27FC236}">
                      <a16:creationId xmlns:a16="http://schemas.microsoft.com/office/drawing/2014/main" id="{1B46E607-CBFD-8547-8CDF-2B3B463F527E}"/>
                    </a:ext>
                  </a:extLst>
                </p14:cNvPr>
                <p14:cNvContentPartPr/>
                <p14:nvPr/>
              </p14:nvContentPartPr>
              <p14:xfrm>
                <a:off x="3189578" y="3070931"/>
                <a:ext cx="147240" cy="173160"/>
              </p14:xfrm>
            </p:contentPart>
          </mc:Choice>
          <mc:Fallback>
            <p:pic>
              <p:nvPicPr>
                <p:cNvPr id="52" name="Ink 51">
                  <a:extLst>
                    <a:ext uri="{FF2B5EF4-FFF2-40B4-BE49-F238E27FC236}">
                      <a16:creationId xmlns:a16="http://schemas.microsoft.com/office/drawing/2014/main" id="{1B46E607-CBFD-8547-8CDF-2B3B463F527E}"/>
                    </a:ext>
                  </a:extLst>
                </p:cNvPr>
                <p:cNvPicPr/>
                <p:nvPr/>
              </p:nvPicPr>
              <p:blipFill>
                <a:blip r:embed="rId28"/>
                <a:stretch>
                  <a:fillRect/>
                </a:stretch>
              </p:blipFill>
              <p:spPr>
                <a:xfrm>
                  <a:off x="3174458" y="3055451"/>
                  <a:ext cx="1778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3" name="Ink 52">
                  <a:extLst>
                    <a:ext uri="{FF2B5EF4-FFF2-40B4-BE49-F238E27FC236}">
                      <a16:creationId xmlns:a16="http://schemas.microsoft.com/office/drawing/2014/main" id="{4D8EDE3F-83A0-504A-BE67-2DDF38960EB8}"/>
                    </a:ext>
                  </a:extLst>
                </p14:cNvPr>
                <p14:cNvContentPartPr/>
                <p14:nvPr/>
              </p14:nvContentPartPr>
              <p14:xfrm>
                <a:off x="3377138" y="2906411"/>
                <a:ext cx="31680" cy="268920"/>
              </p14:xfrm>
            </p:contentPart>
          </mc:Choice>
          <mc:Fallback>
            <p:pic>
              <p:nvPicPr>
                <p:cNvPr id="53" name="Ink 52">
                  <a:extLst>
                    <a:ext uri="{FF2B5EF4-FFF2-40B4-BE49-F238E27FC236}">
                      <a16:creationId xmlns:a16="http://schemas.microsoft.com/office/drawing/2014/main" id="{4D8EDE3F-83A0-504A-BE67-2DDF38960EB8}"/>
                    </a:ext>
                  </a:extLst>
                </p:cNvPr>
                <p:cNvPicPr/>
                <p:nvPr/>
              </p:nvPicPr>
              <p:blipFill>
                <a:blip r:embed="rId30"/>
                <a:stretch>
                  <a:fillRect/>
                </a:stretch>
              </p:blipFill>
              <p:spPr>
                <a:xfrm>
                  <a:off x="3361658" y="2891291"/>
                  <a:ext cx="6228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4" name="Ink 53">
                  <a:extLst>
                    <a:ext uri="{FF2B5EF4-FFF2-40B4-BE49-F238E27FC236}">
                      <a16:creationId xmlns:a16="http://schemas.microsoft.com/office/drawing/2014/main" id="{CCB1EFA5-C8AC-5649-99E8-CDF00E4E28B6}"/>
                    </a:ext>
                  </a:extLst>
                </p14:cNvPr>
                <p14:cNvContentPartPr/>
                <p14:nvPr/>
              </p14:nvContentPartPr>
              <p14:xfrm>
                <a:off x="3445538" y="3009011"/>
                <a:ext cx="189720" cy="198360"/>
              </p14:xfrm>
            </p:contentPart>
          </mc:Choice>
          <mc:Fallback>
            <p:pic>
              <p:nvPicPr>
                <p:cNvPr id="54" name="Ink 53">
                  <a:extLst>
                    <a:ext uri="{FF2B5EF4-FFF2-40B4-BE49-F238E27FC236}">
                      <a16:creationId xmlns:a16="http://schemas.microsoft.com/office/drawing/2014/main" id="{CCB1EFA5-C8AC-5649-99E8-CDF00E4E28B6}"/>
                    </a:ext>
                  </a:extLst>
                </p:cNvPr>
                <p:cNvPicPr/>
                <p:nvPr/>
              </p:nvPicPr>
              <p:blipFill>
                <a:blip r:embed="rId32"/>
                <a:stretch>
                  <a:fillRect/>
                </a:stretch>
              </p:blipFill>
              <p:spPr>
                <a:xfrm>
                  <a:off x="3430058" y="2993891"/>
                  <a:ext cx="2203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5" name="Ink 54">
                  <a:extLst>
                    <a:ext uri="{FF2B5EF4-FFF2-40B4-BE49-F238E27FC236}">
                      <a16:creationId xmlns:a16="http://schemas.microsoft.com/office/drawing/2014/main" id="{279FB685-D218-F84D-B646-D142C69EBA59}"/>
                    </a:ext>
                  </a:extLst>
                </p14:cNvPr>
                <p14:cNvContentPartPr/>
                <p14:nvPr/>
              </p14:nvContentPartPr>
              <p14:xfrm>
                <a:off x="3719858" y="2897771"/>
                <a:ext cx="111240" cy="264600"/>
              </p14:xfrm>
            </p:contentPart>
          </mc:Choice>
          <mc:Fallback>
            <p:pic>
              <p:nvPicPr>
                <p:cNvPr id="55" name="Ink 54">
                  <a:extLst>
                    <a:ext uri="{FF2B5EF4-FFF2-40B4-BE49-F238E27FC236}">
                      <a16:creationId xmlns:a16="http://schemas.microsoft.com/office/drawing/2014/main" id="{279FB685-D218-F84D-B646-D142C69EBA59}"/>
                    </a:ext>
                  </a:extLst>
                </p:cNvPr>
                <p:cNvPicPr/>
                <p:nvPr/>
              </p:nvPicPr>
              <p:blipFill>
                <a:blip r:embed="rId34"/>
                <a:stretch>
                  <a:fillRect/>
                </a:stretch>
              </p:blipFill>
              <p:spPr>
                <a:xfrm>
                  <a:off x="3704378" y="2882291"/>
                  <a:ext cx="14184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8" name="Ink 57">
                  <a:extLst>
                    <a:ext uri="{FF2B5EF4-FFF2-40B4-BE49-F238E27FC236}">
                      <a16:creationId xmlns:a16="http://schemas.microsoft.com/office/drawing/2014/main" id="{E2E3C8A1-37E5-9C4E-9AE5-4404688882FC}"/>
                    </a:ext>
                  </a:extLst>
                </p14:cNvPr>
                <p14:cNvContentPartPr/>
                <p14:nvPr/>
              </p14:nvContentPartPr>
              <p14:xfrm>
                <a:off x="1682258" y="1838651"/>
                <a:ext cx="35640" cy="290520"/>
              </p14:xfrm>
            </p:contentPart>
          </mc:Choice>
          <mc:Fallback>
            <p:pic>
              <p:nvPicPr>
                <p:cNvPr id="58" name="Ink 57">
                  <a:extLst>
                    <a:ext uri="{FF2B5EF4-FFF2-40B4-BE49-F238E27FC236}">
                      <a16:creationId xmlns:a16="http://schemas.microsoft.com/office/drawing/2014/main" id="{E2E3C8A1-37E5-9C4E-9AE5-4404688882FC}"/>
                    </a:ext>
                  </a:extLst>
                </p:cNvPr>
                <p:cNvPicPr/>
                <p:nvPr/>
              </p:nvPicPr>
              <p:blipFill>
                <a:blip r:embed="rId36"/>
                <a:stretch>
                  <a:fillRect/>
                </a:stretch>
              </p:blipFill>
              <p:spPr>
                <a:xfrm>
                  <a:off x="1666778" y="1823531"/>
                  <a:ext cx="6588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9" name="Ink 58">
                  <a:extLst>
                    <a:ext uri="{FF2B5EF4-FFF2-40B4-BE49-F238E27FC236}">
                      <a16:creationId xmlns:a16="http://schemas.microsoft.com/office/drawing/2014/main" id="{2EA9204B-B7A4-CA4A-8DB3-77253C59A983}"/>
                    </a:ext>
                  </a:extLst>
                </p14:cNvPr>
                <p14:cNvContentPartPr/>
                <p14:nvPr/>
              </p14:nvContentPartPr>
              <p14:xfrm>
                <a:off x="1737698" y="1885091"/>
                <a:ext cx="131400" cy="208080"/>
              </p14:xfrm>
            </p:contentPart>
          </mc:Choice>
          <mc:Fallback>
            <p:pic>
              <p:nvPicPr>
                <p:cNvPr id="59" name="Ink 58">
                  <a:extLst>
                    <a:ext uri="{FF2B5EF4-FFF2-40B4-BE49-F238E27FC236}">
                      <a16:creationId xmlns:a16="http://schemas.microsoft.com/office/drawing/2014/main" id="{2EA9204B-B7A4-CA4A-8DB3-77253C59A983}"/>
                    </a:ext>
                  </a:extLst>
                </p:cNvPr>
                <p:cNvPicPr/>
                <p:nvPr/>
              </p:nvPicPr>
              <p:blipFill>
                <a:blip r:embed="rId38"/>
                <a:stretch>
                  <a:fillRect/>
                </a:stretch>
              </p:blipFill>
              <p:spPr>
                <a:xfrm>
                  <a:off x="1722218" y="1869611"/>
                  <a:ext cx="1620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0" name="Ink 59">
                  <a:extLst>
                    <a:ext uri="{FF2B5EF4-FFF2-40B4-BE49-F238E27FC236}">
                      <a16:creationId xmlns:a16="http://schemas.microsoft.com/office/drawing/2014/main" id="{CD889066-A22D-004C-B7F6-A6AF93BD52E5}"/>
                    </a:ext>
                  </a:extLst>
                </p14:cNvPr>
                <p14:cNvContentPartPr/>
                <p14:nvPr/>
              </p14:nvContentPartPr>
              <p14:xfrm>
                <a:off x="1880618" y="1944131"/>
                <a:ext cx="318240" cy="257760"/>
              </p14:xfrm>
            </p:contentPart>
          </mc:Choice>
          <mc:Fallback>
            <p:pic>
              <p:nvPicPr>
                <p:cNvPr id="60" name="Ink 59">
                  <a:extLst>
                    <a:ext uri="{FF2B5EF4-FFF2-40B4-BE49-F238E27FC236}">
                      <a16:creationId xmlns:a16="http://schemas.microsoft.com/office/drawing/2014/main" id="{CD889066-A22D-004C-B7F6-A6AF93BD52E5}"/>
                    </a:ext>
                  </a:extLst>
                </p:cNvPr>
                <p:cNvPicPr/>
                <p:nvPr/>
              </p:nvPicPr>
              <p:blipFill>
                <a:blip r:embed="rId40"/>
                <a:stretch>
                  <a:fillRect/>
                </a:stretch>
              </p:blipFill>
              <p:spPr>
                <a:xfrm>
                  <a:off x="1865498" y="1928651"/>
                  <a:ext cx="348480" cy="288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62" name="Ink 61">
                <a:extLst>
                  <a:ext uri="{FF2B5EF4-FFF2-40B4-BE49-F238E27FC236}">
                    <a16:creationId xmlns:a16="http://schemas.microsoft.com/office/drawing/2014/main" id="{5188B27A-F400-B842-BC9A-2DF03E446B8F}"/>
                  </a:ext>
                </a:extLst>
              </p14:cNvPr>
              <p14:cNvContentPartPr/>
              <p14:nvPr/>
            </p14:nvContentPartPr>
            <p14:xfrm>
              <a:off x="5987138" y="667571"/>
              <a:ext cx="469440" cy="597960"/>
            </p14:xfrm>
          </p:contentPart>
        </mc:Choice>
        <mc:Fallback>
          <p:pic>
            <p:nvPicPr>
              <p:cNvPr id="62" name="Ink 61">
                <a:extLst>
                  <a:ext uri="{FF2B5EF4-FFF2-40B4-BE49-F238E27FC236}">
                    <a16:creationId xmlns:a16="http://schemas.microsoft.com/office/drawing/2014/main" id="{5188B27A-F400-B842-BC9A-2DF03E446B8F}"/>
                  </a:ext>
                </a:extLst>
              </p:cNvPr>
              <p:cNvPicPr/>
              <p:nvPr/>
            </p:nvPicPr>
            <p:blipFill>
              <a:blip r:embed="rId42"/>
              <a:stretch>
                <a:fillRect/>
              </a:stretch>
            </p:blipFill>
            <p:spPr>
              <a:xfrm>
                <a:off x="5972018" y="652451"/>
                <a:ext cx="500040" cy="628560"/>
              </a:xfrm>
              <a:prstGeom prst="rect">
                <a:avLst/>
              </a:prstGeom>
            </p:spPr>
          </p:pic>
        </mc:Fallback>
      </mc:AlternateContent>
      <p:grpSp>
        <p:nvGrpSpPr>
          <p:cNvPr id="66" name="Group 65">
            <a:extLst>
              <a:ext uri="{FF2B5EF4-FFF2-40B4-BE49-F238E27FC236}">
                <a16:creationId xmlns:a16="http://schemas.microsoft.com/office/drawing/2014/main" id="{4C49266B-1DC4-E544-8B98-CBD209CD222B}"/>
              </a:ext>
            </a:extLst>
          </p:cNvPr>
          <p:cNvGrpSpPr/>
          <p:nvPr/>
        </p:nvGrpSpPr>
        <p:grpSpPr>
          <a:xfrm>
            <a:off x="6391778" y="514211"/>
            <a:ext cx="2854440" cy="995400"/>
            <a:chOff x="6391778" y="514211"/>
            <a:chExt cx="2854440" cy="995400"/>
          </a:xfrm>
        </p:grpSpPr>
        <mc:AlternateContent xmlns:mc="http://schemas.openxmlformats.org/markup-compatibility/2006">
          <mc:Choice xmlns:p14="http://schemas.microsoft.com/office/powerpoint/2010/main" Requires="p14">
            <p:contentPart p14:bwMode="auto" r:id="rId43">
              <p14:nvContentPartPr>
                <p14:cNvPr id="63" name="Ink 62">
                  <a:extLst>
                    <a:ext uri="{FF2B5EF4-FFF2-40B4-BE49-F238E27FC236}">
                      <a16:creationId xmlns:a16="http://schemas.microsoft.com/office/drawing/2014/main" id="{BCB296BE-DD93-7547-886C-CC231B6C4D01}"/>
                    </a:ext>
                  </a:extLst>
                </p14:cNvPr>
                <p14:cNvContentPartPr/>
                <p14:nvPr/>
              </p14:nvContentPartPr>
              <p14:xfrm>
                <a:off x="8422898" y="514211"/>
                <a:ext cx="823320" cy="995400"/>
              </p14:xfrm>
            </p:contentPart>
          </mc:Choice>
          <mc:Fallback>
            <p:pic>
              <p:nvPicPr>
                <p:cNvPr id="63" name="Ink 62">
                  <a:extLst>
                    <a:ext uri="{FF2B5EF4-FFF2-40B4-BE49-F238E27FC236}">
                      <a16:creationId xmlns:a16="http://schemas.microsoft.com/office/drawing/2014/main" id="{BCB296BE-DD93-7547-886C-CC231B6C4D01}"/>
                    </a:ext>
                  </a:extLst>
                </p:cNvPr>
                <p:cNvPicPr/>
                <p:nvPr/>
              </p:nvPicPr>
              <p:blipFill>
                <a:blip r:embed="rId44"/>
                <a:stretch>
                  <a:fillRect/>
                </a:stretch>
              </p:blipFill>
              <p:spPr>
                <a:xfrm>
                  <a:off x="8407778" y="499091"/>
                  <a:ext cx="853920" cy="10256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4" name="Ink 63">
                  <a:extLst>
                    <a:ext uri="{FF2B5EF4-FFF2-40B4-BE49-F238E27FC236}">
                      <a16:creationId xmlns:a16="http://schemas.microsoft.com/office/drawing/2014/main" id="{CDA98550-EA37-4940-9211-C769B26742E7}"/>
                    </a:ext>
                  </a:extLst>
                </p14:cNvPr>
                <p14:cNvContentPartPr/>
                <p14:nvPr/>
              </p14:nvContentPartPr>
              <p14:xfrm>
                <a:off x="6391778" y="857651"/>
                <a:ext cx="2237400" cy="408600"/>
              </p14:xfrm>
            </p:contentPart>
          </mc:Choice>
          <mc:Fallback>
            <p:pic>
              <p:nvPicPr>
                <p:cNvPr id="64" name="Ink 63">
                  <a:extLst>
                    <a:ext uri="{FF2B5EF4-FFF2-40B4-BE49-F238E27FC236}">
                      <a16:creationId xmlns:a16="http://schemas.microsoft.com/office/drawing/2014/main" id="{CDA98550-EA37-4940-9211-C769B26742E7}"/>
                    </a:ext>
                  </a:extLst>
                </p:cNvPr>
                <p:cNvPicPr/>
                <p:nvPr/>
              </p:nvPicPr>
              <p:blipFill>
                <a:blip r:embed="rId46"/>
                <a:stretch>
                  <a:fillRect/>
                </a:stretch>
              </p:blipFill>
              <p:spPr>
                <a:xfrm>
                  <a:off x="6376658" y="842531"/>
                  <a:ext cx="226800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65" name="Ink 64">
                  <a:extLst>
                    <a:ext uri="{FF2B5EF4-FFF2-40B4-BE49-F238E27FC236}">
                      <a16:creationId xmlns:a16="http://schemas.microsoft.com/office/drawing/2014/main" id="{1BB5C8C9-A237-7249-B58A-267489D21797}"/>
                    </a:ext>
                  </a:extLst>
                </p14:cNvPr>
                <p14:cNvContentPartPr/>
                <p14:nvPr/>
              </p14:nvContentPartPr>
              <p14:xfrm>
                <a:off x="8364578" y="1101731"/>
                <a:ext cx="316080" cy="230400"/>
              </p14:xfrm>
            </p:contentPart>
          </mc:Choice>
          <mc:Fallback>
            <p:pic>
              <p:nvPicPr>
                <p:cNvPr id="65" name="Ink 64">
                  <a:extLst>
                    <a:ext uri="{FF2B5EF4-FFF2-40B4-BE49-F238E27FC236}">
                      <a16:creationId xmlns:a16="http://schemas.microsoft.com/office/drawing/2014/main" id="{1BB5C8C9-A237-7249-B58A-267489D21797}"/>
                    </a:ext>
                  </a:extLst>
                </p:cNvPr>
                <p:cNvPicPr/>
                <p:nvPr/>
              </p:nvPicPr>
              <p:blipFill>
                <a:blip r:embed="rId48"/>
                <a:stretch>
                  <a:fillRect/>
                </a:stretch>
              </p:blipFill>
              <p:spPr>
                <a:xfrm>
                  <a:off x="8349458" y="1086611"/>
                  <a:ext cx="346680" cy="261000"/>
                </a:xfrm>
                <a:prstGeom prst="rect">
                  <a:avLst/>
                </a:prstGeom>
              </p:spPr>
            </p:pic>
          </mc:Fallback>
        </mc:AlternateContent>
      </p:grpSp>
      <p:grpSp>
        <p:nvGrpSpPr>
          <p:cNvPr id="71" name="Group 70">
            <a:extLst>
              <a:ext uri="{FF2B5EF4-FFF2-40B4-BE49-F238E27FC236}">
                <a16:creationId xmlns:a16="http://schemas.microsoft.com/office/drawing/2014/main" id="{5C19AA71-39EE-D747-9BF7-3E63C513A052}"/>
              </a:ext>
            </a:extLst>
          </p:cNvPr>
          <p:cNvGrpSpPr/>
          <p:nvPr/>
        </p:nvGrpSpPr>
        <p:grpSpPr>
          <a:xfrm>
            <a:off x="6089738" y="892211"/>
            <a:ext cx="639360" cy="268920"/>
            <a:chOff x="6089738" y="892211"/>
            <a:chExt cx="639360" cy="268920"/>
          </a:xfrm>
        </p:grpSpPr>
        <mc:AlternateContent xmlns:mc="http://schemas.openxmlformats.org/markup-compatibility/2006">
          <mc:Choice xmlns:p14="http://schemas.microsoft.com/office/powerpoint/2010/main" Requires="p14">
            <p:contentPart p14:bwMode="auto" r:id="rId49">
              <p14:nvContentPartPr>
                <p14:cNvPr id="67" name="Ink 66">
                  <a:extLst>
                    <a:ext uri="{FF2B5EF4-FFF2-40B4-BE49-F238E27FC236}">
                      <a16:creationId xmlns:a16="http://schemas.microsoft.com/office/drawing/2014/main" id="{7E8BD50C-A285-8E45-BDF4-DB422128113C}"/>
                    </a:ext>
                  </a:extLst>
                </p14:cNvPr>
                <p14:cNvContentPartPr/>
                <p14:nvPr/>
              </p14:nvContentPartPr>
              <p14:xfrm>
                <a:off x="6089738" y="892211"/>
                <a:ext cx="157320" cy="209880"/>
              </p14:xfrm>
            </p:contentPart>
          </mc:Choice>
          <mc:Fallback>
            <p:pic>
              <p:nvPicPr>
                <p:cNvPr id="67" name="Ink 66">
                  <a:extLst>
                    <a:ext uri="{FF2B5EF4-FFF2-40B4-BE49-F238E27FC236}">
                      <a16:creationId xmlns:a16="http://schemas.microsoft.com/office/drawing/2014/main" id="{7E8BD50C-A285-8E45-BDF4-DB422128113C}"/>
                    </a:ext>
                  </a:extLst>
                </p:cNvPr>
                <p:cNvPicPr/>
                <p:nvPr/>
              </p:nvPicPr>
              <p:blipFill>
                <a:blip r:embed="rId50"/>
                <a:stretch>
                  <a:fillRect/>
                </a:stretch>
              </p:blipFill>
              <p:spPr>
                <a:xfrm>
                  <a:off x="6074618" y="876731"/>
                  <a:ext cx="1879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68" name="Ink 67">
                  <a:extLst>
                    <a:ext uri="{FF2B5EF4-FFF2-40B4-BE49-F238E27FC236}">
                      <a16:creationId xmlns:a16="http://schemas.microsoft.com/office/drawing/2014/main" id="{312C3D5E-C0E8-9A41-A3C7-54F1E83D895C}"/>
                    </a:ext>
                  </a:extLst>
                </p14:cNvPr>
                <p14:cNvContentPartPr/>
                <p14:nvPr/>
              </p14:nvContentPartPr>
              <p14:xfrm>
                <a:off x="6254258" y="925691"/>
                <a:ext cx="129600" cy="160920"/>
              </p14:xfrm>
            </p:contentPart>
          </mc:Choice>
          <mc:Fallback>
            <p:pic>
              <p:nvPicPr>
                <p:cNvPr id="68" name="Ink 67">
                  <a:extLst>
                    <a:ext uri="{FF2B5EF4-FFF2-40B4-BE49-F238E27FC236}">
                      <a16:creationId xmlns:a16="http://schemas.microsoft.com/office/drawing/2014/main" id="{312C3D5E-C0E8-9A41-A3C7-54F1E83D895C}"/>
                    </a:ext>
                  </a:extLst>
                </p:cNvPr>
                <p:cNvPicPr/>
                <p:nvPr/>
              </p:nvPicPr>
              <p:blipFill>
                <a:blip r:embed="rId52"/>
                <a:stretch>
                  <a:fillRect/>
                </a:stretch>
              </p:blipFill>
              <p:spPr>
                <a:xfrm>
                  <a:off x="6238778" y="910211"/>
                  <a:ext cx="1602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69" name="Ink 68">
                  <a:extLst>
                    <a:ext uri="{FF2B5EF4-FFF2-40B4-BE49-F238E27FC236}">
                      <a16:creationId xmlns:a16="http://schemas.microsoft.com/office/drawing/2014/main" id="{F4B5CE30-9BED-C04D-AB2A-90B4B7F3506B}"/>
                    </a:ext>
                  </a:extLst>
                </p14:cNvPr>
                <p14:cNvContentPartPr/>
                <p14:nvPr/>
              </p14:nvContentPartPr>
              <p14:xfrm>
                <a:off x="6410138" y="903011"/>
                <a:ext cx="203400" cy="220320"/>
              </p14:xfrm>
            </p:contentPart>
          </mc:Choice>
          <mc:Fallback>
            <p:pic>
              <p:nvPicPr>
                <p:cNvPr id="69" name="Ink 68">
                  <a:extLst>
                    <a:ext uri="{FF2B5EF4-FFF2-40B4-BE49-F238E27FC236}">
                      <a16:creationId xmlns:a16="http://schemas.microsoft.com/office/drawing/2014/main" id="{F4B5CE30-9BED-C04D-AB2A-90B4B7F3506B}"/>
                    </a:ext>
                  </a:extLst>
                </p:cNvPr>
                <p:cNvPicPr/>
                <p:nvPr/>
              </p:nvPicPr>
              <p:blipFill>
                <a:blip r:embed="rId54"/>
                <a:stretch>
                  <a:fillRect/>
                </a:stretch>
              </p:blipFill>
              <p:spPr>
                <a:xfrm>
                  <a:off x="6395018" y="887891"/>
                  <a:ext cx="2340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70" name="Ink 69">
                  <a:extLst>
                    <a:ext uri="{FF2B5EF4-FFF2-40B4-BE49-F238E27FC236}">
                      <a16:creationId xmlns:a16="http://schemas.microsoft.com/office/drawing/2014/main" id="{43EE2353-B028-DE48-9AD4-7094B6FB99A3}"/>
                    </a:ext>
                  </a:extLst>
                </p14:cNvPr>
                <p14:cNvContentPartPr/>
                <p14:nvPr/>
              </p14:nvContentPartPr>
              <p14:xfrm>
                <a:off x="6653138" y="915971"/>
                <a:ext cx="75960" cy="245160"/>
              </p14:xfrm>
            </p:contentPart>
          </mc:Choice>
          <mc:Fallback>
            <p:pic>
              <p:nvPicPr>
                <p:cNvPr id="70" name="Ink 69">
                  <a:extLst>
                    <a:ext uri="{FF2B5EF4-FFF2-40B4-BE49-F238E27FC236}">
                      <a16:creationId xmlns:a16="http://schemas.microsoft.com/office/drawing/2014/main" id="{43EE2353-B028-DE48-9AD4-7094B6FB99A3}"/>
                    </a:ext>
                  </a:extLst>
                </p:cNvPr>
                <p:cNvPicPr/>
                <p:nvPr/>
              </p:nvPicPr>
              <p:blipFill>
                <a:blip r:embed="rId56"/>
                <a:stretch>
                  <a:fillRect/>
                </a:stretch>
              </p:blipFill>
              <p:spPr>
                <a:xfrm>
                  <a:off x="6638018" y="900851"/>
                  <a:ext cx="106560" cy="275760"/>
                </a:xfrm>
                <a:prstGeom prst="rect">
                  <a:avLst/>
                </a:prstGeom>
              </p:spPr>
            </p:pic>
          </mc:Fallback>
        </mc:AlternateContent>
      </p:grpSp>
    </p:spTree>
    <p:extLst>
      <p:ext uri="{BB962C8B-B14F-4D97-AF65-F5344CB8AC3E}">
        <p14:creationId xmlns:p14="http://schemas.microsoft.com/office/powerpoint/2010/main" val="2523207476"/>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13823</TotalTime>
  <Words>5804</Words>
  <Application>Microsoft Macintosh PowerPoint</Application>
  <PresentationFormat>Widescreen</PresentationFormat>
  <Paragraphs>584</Paragraphs>
  <Slides>70</Slides>
  <Notes>53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Carlito</vt:lpstr>
      <vt:lpstr>Lato</vt:lpstr>
      <vt:lpstr>Arial</vt:lpstr>
      <vt:lpstr>Avenir</vt:lpstr>
      <vt:lpstr>Calibri</vt:lpstr>
      <vt:lpstr>Courier New</vt:lpstr>
      <vt:lpstr>Helvetica</vt:lpstr>
      <vt:lpstr>Helvetica Neue</vt:lpstr>
      <vt:lpstr>Segoe UI</vt:lpstr>
      <vt:lpstr>Office Theme</vt:lpstr>
      <vt:lpstr>Data Analysis with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Beginners</dc:title>
  <dc:creator>Zhang, Jiasheng</dc:creator>
  <cp:lastModifiedBy>Zhang, Jiasheng</cp:lastModifiedBy>
  <cp:revision>3016</cp:revision>
  <dcterms:modified xsi:type="dcterms:W3CDTF">2021-04-16T15:57:53Z</dcterms:modified>
</cp:coreProperties>
</file>