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4" r:id="rId12"/>
    <p:sldId id="265" r:id="rId13"/>
    <p:sldId id="267" r:id="rId14"/>
    <p:sldId id="268" r:id="rId15"/>
    <p:sldId id="269" r:id="rId16"/>
    <p:sldId id="270" r:id="rId17"/>
    <p:sldId id="276" r:id="rId18"/>
    <p:sldId id="271"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91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V-Rep Showcase</a:t>
            </a:r>
            <a:endParaRPr lang="zh-CN" altLang="en-US" dirty="0"/>
          </a:p>
        </p:txBody>
      </p:sp>
      <p:sp>
        <p:nvSpPr>
          <p:cNvPr id="3" name="副标题 2"/>
          <p:cNvSpPr>
            <a:spLocks noGrp="1"/>
          </p:cNvSpPr>
          <p:nvPr>
            <p:ph type="subTitle" idx="1"/>
          </p:nvPr>
        </p:nvSpPr>
        <p:spPr/>
        <p:txBody>
          <a:bodyPr/>
          <a:lstStyle/>
          <a:p>
            <a:r>
              <a:rPr lang="en-US" altLang="zh-CN" dirty="0" smtClean="0">
                <a:solidFill>
                  <a:schemeClr val="tx1"/>
                </a:solidFill>
              </a:rPr>
              <a:t>Jason Zhang</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857232"/>
          </a:xfrm>
        </p:spPr>
        <p:txBody>
          <a:bodyPr>
            <a:normAutofit/>
          </a:bodyPr>
          <a:lstStyle/>
          <a:p>
            <a:r>
              <a:rPr lang="en-US" altLang="zh-CN" sz="2400" b="1" dirty="0" smtClean="0"/>
              <a:t>Position Control – set the </a:t>
            </a:r>
            <a:r>
              <a:rPr lang="en-US" altLang="zh-CN" sz="2400" b="1" dirty="0" smtClean="0"/>
              <a:t>joints</a:t>
            </a:r>
            <a:endParaRPr lang="zh-CN" altLang="en-US" sz="2400" b="1" dirty="0"/>
          </a:p>
        </p:txBody>
      </p:sp>
      <p:sp>
        <p:nvSpPr>
          <p:cNvPr id="3" name="副标题 2"/>
          <p:cNvSpPr>
            <a:spLocks noGrp="1"/>
          </p:cNvSpPr>
          <p:nvPr>
            <p:ph type="subTitle" idx="1"/>
          </p:nvPr>
        </p:nvSpPr>
        <p:spPr/>
        <p:txBody>
          <a:bodyPr/>
          <a:lstStyle/>
          <a:p>
            <a:endParaRPr lang="zh-CN" altLang="en-US"/>
          </a:p>
        </p:txBody>
      </p:sp>
      <p:sp>
        <p:nvSpPr>
          <p:cNvPr id="5" name="上箭头 4"/>
          <p:cNvSpPr/>
          <p:nvPr/>
        </p:nvSpPr>
        <p:spPr>
          <a:xfrm>
            <a:off x="1071538" y="4000504"/>
            <a:ext cx="285752" cy="4286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Picture 2"/>
          <p:cNvPicPr>
            <a:picLocks noChangeAspect="1" noChangeArrowheads="1"/>
          </p:cNvPicPr>
          <p:nvPr/>
        </p:nvPicPr>
        <p:blipFill>
          <a:blip r:embed="rId2"/>
          <a:srcRect/>
          <a:stretch>
            <a:fillRect/>
          </a:stretch>
        </p:blipFill>
        <p:spPr bwMode="auto">
          <a:xfrm>
            <a:off x="0" y="762000"/>
            <a:ext cx="9144000" cy="6096000"/>
          </a:xfrm>
          <a:prstGeom prst="rect">
            <a:avLst/>
          </a:prstGeom>
          <a:noFill/>
          <a:ln w="9525">
            <a:noFill/>
            <a:miter lim="800000"/>
            <a:headEnd/>
            <a:tailEnd/>
          </a:ln>
          <a:effectLst/>
        </p:spPr>
      </p:pic>
      <p:sp>
        <p:nvSpPr>
          <p:cNvPr id="9" name="左箭头 8"/>
          <p:cNvSpPr/>
          <p:nvPr/>
        </p:nvSpPr>
        <p:spPr>
          <a:xfrm>
            <a:off x="6572264" y="3357562"/>
            <a:ext cx="428628" cy="214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a:spLocks/>
          </p:cNvSpPr>
          <p:nvPr/>
        </p:nvSpPr>
        <p:spPr>
          <a:xfrm>
            <a:off x="6786578" y="2928934"/>
            <a:ext cx="2500330" cy="7857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600" b="1" i="0" u="none" strike="noStrike" kern="1200" cap="none" spc="0" normalizeH="0" baseline="0" noProof="0" dirty="0" smtClean="0">
                <a:ln>
                  <a:noFill/>
                </a:ln>
                <a:solidFill>
                  <a:srgbClr val="FF0000"/>
                </a:solidFill>
                <a:effectLst/>
                <a:uLnTx/>
                <a:uFillTx/>
                <a:latin typeface="+mj-lt"/>
                <a:ea typeface="+mj-ea"/>
                <a:cs typeface="+mj-cs"/>
              </a:rPr>
              <a:t>Also check this and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600" b="1" i="0" u="none" strike="noStrike" kern="1200" cap="none" spc="0" normalizeH="0" baseline="0" noProof="0" dirty="0" smtClean="0">
                <a:ln>
                  <a:noFill/>
                </a:ln>
                <a:solidFill>
                  <a:srgbClr val="FF0000"/>
                </a:solidFill>
                <a:effectLst/>
                <a:uLnTx/>
                <a:uFillTx/>
                <a:latin typeface="+mj-lt"/>
                <a:ea typeface="+mj-ea"/>
                <a:cs typeface="+mj-cs"/>
              </a:rPr>
              <a:t>select position control</a:t>
            </a:r>
            <a:endParaRPr kumimoji="0" lang="zh-CN" altLang="en-US" sz="16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928670"/>
            <a:ext cx="7772400" cy="2857520"/>
          </a:xfrm>
        </p:spPr>
        <p:txBody>
          <a:bodyPr>
            <a:normAutofit/>
          </a:bodyPr>
          <a:lstStyle/>
          <a:p>
            <a:pPr algn="l"/>
            <a:r>
              <a:rPr lang="en-US" altLang="zh-CN" sz="2200" dirty="0" smtClean="0"/>
              <a:t>These lines set the position of the </a:t>
            </a:r>
            <a:r>
              <a:rPr lang="en-US" altLang="zh-CN" sz="2200" b="1" dirty="0" smtClean="0"/>
              <a:t>joints</a:t>
            </a:r>
            <a:r>
              <a:rPr lang="en-US" altLang="zh-CN" sz="2200" dirty="0" smtClean="0"/>
              <a:t>. The positions are set to </a:t>
            </a:r>
            <a:r>
              <a:rPr lang="en-US" altLang="zh-CN" sz="2200" dirty="0" smtClean="0">
                <a:solidFill>
                  <a:schemeClr val="accent2">
                    <a:lumMod val="60000"/>
                    <a:lumOff val="40000"/>
                  </a:schemeClr>
                </a:solidFill>
              </a:rPr>
              <a:t>150 </a:t>
            </a:r>
            <a:r>
              <a:rPr lang="en-US" altLang="zh-CN" sz="2200" dirty="0" smtClean="0"/>
              <a:t>(</a:t>
            </a:r>
            <a:r>
              <a:rPr lang="en-US" altLang="zh-CN" sz="2200" dirty="0" err="1" smtClean="0"/>
              <a:t>second_joint</a:t>
            </a:r>
            <a:r>
              <a:rPr lang="en-US" altLang="zh-CN" sz="2200" dirty="0" smtClean="0"/>
              <a:t>)  degree and </a:t>
            </a:r>
            <a:r>
              <a:rPr lang="en-US" altLang="zh-CN" sz="2200" dirty="0" smtClean="0">
                <a:solidFill>
                  <a:schemeClr val="accent2">
                    <a:lumMod val="60000"/>
                    <a:lumOff val="40000"/>
                  </a:schemeClr>
                </a:solidFill>
              </a:rPr>
              <a:t>-150</a:t>
            </a:r>
            <a:r>
              <a:rPr lang="en-US" altLang="zh-CN" sz="2200" dirty="0" smtClean="0"/>
              <a:t> (</a:t>
            </a:r>
            <a:r>
              <a:rPr lang="en-US" altLang="zh-CN" sz="2200" dirty="0" err="1" smtClean="0"/>
              <a:t>minute_joint</a:t>
            </a:r>
            <a:r>
              <a:rPr lang="en-US" altLang="zh-CN" sz="2200" dirty="0" smtClean="0"/>
              <a:t>) degree (these 2 angles are randomly given</a:t>
            </a:r>
            <a:r>
              <a:rPr lang="en-US" altLang="zh-CN" sz="2200" dirty="0" smtClean="0">
                <a:sym typeface="Wingdings" pitchFamily="2" charset="2"/>
              </a:rPr>
              <a:t></a:t>
            </a:r>
            <a:r>
              <a:rPr lang="en-US" altLang="zh-CN" sz="2200" dirty="0" smtClean="0"/>
              <a:t>).</a:t>
            </a:r>
            <a:br>
              <a:rPr lang="en-US" altLang="zh-CN" sz="2200" dirty="0" smtClean="0"/>
            </a:br>
            <a:r>
              <a:rPr lang="en-US" altLang="zh-CN" sz="2200" dirty="0" smtClean="0"/>
              <a:t/>
            </a:r>
            <a:br>
              <a:rPr lang="en-US" altLang="zh-CN" sz="2200" dirty="0" smtClean="0"/>
            </a:br>
            <a:r>
              <a:rPr lang="en-US" altLang="zh-CN" sz="2200" dirty="0" smtClean="0"/>
              <a:t>When the simulation start, two clock hands will move to new positions soon, as shown in the graph.</a:t>
            </a:r>
            <a:endParaRPr lang="zh-CN" altLang="en-US" sz="2200" dirty="0"/>
          </a:p>
        </p:txBody>
      </p:sp>
      <p:sp>
        <p:nvSpPr>
          <p:cNvPr id="6" name="标题 1"/>
          <p:cNvSpPr txBox="1">
            <a:spLocks/>
          </p:cNvSpPr>
          <p:nvPr/>
        </p:nvSpPr>
        <p:spPr>
          <a:xfrm>
            <a:off x="714348" y="5143488"/>
            <a:ext cx="7772400" cy="1714512"/>
          </a:xfrm>
          <a:prstGeom prst="rect">
            <a:avLst/>
          </a:prstGeom>
        </p:spPr>
        <p:txBody>
          <a:bodyPr vert="horz" lIns="91440" tIns="45720" rIns="91440" bIns="45720" rtlCol="0"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2400" dirty="0" smtClean="0">
                <a:latin typeface="+mj-lt"/>
                <a:ea typeface="+mj-ea"/>
                <a:cs typeface="+mj-cs"/>
              </a:rPr>
              <a:t> </a:t>
            </a:r>
            <a:r>
              <a:rPr lang="en-US" altLang="zh-CN" sz="2400" dirty="0" smtClean="0">
                <a:latin typeface="+mj-lt"/>
                <a:ea typeface="+mj-ea"/>
                <a:cs typeface="+mj-cs"/>
              </a:rPr>
              <a:t>       initial positions 			new positions	</a:t>
            </a:r>
            <a:br>
              <a:rPr lang="en-US" altLang="zh-CN" sz="2400" dirty="0" smtClean="0">
                <a:latin typeface="+mj-lt"/>
                <a:ea typeface="+mj-ea"/>
                <a:cs typeface="+mj-cs"/>
              </a:rPr>
            </a:br>
            <a:r>
              <a:rPr lang="en-US" altLang="zh-CN" sz="2400" dirty="0" smtClean="0">
                <a:latin typeface="+mj-lt"/>
                <a:ea typeface="+mj-ea"/>
                <a:cs typeface="+mj-cs"/>
              </a:rPr>
              <a:t>                          150 degree for </a:t>
            </a:r>
            <a:r>
              <a:rPr lang="en-US" altLang="zh-CN" sz="2400" dirty="0" err="1" smtClean="0">
                <a:latin typeface="+mj-lt"/>
                <a:ea typeface="+mj-ea"/>
                <a:cs typeface="+mj-cs"/>
              </a:rPr>
              <a:t>second_hand</a:t>
            </a:r>
            <a:endParaRPr lang="en-US" altLang="zh-CN" sz="2400" dirty="0" smtClean="0">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2400" dirty="0" smtClean="0">
                <a:latin typeface="+mj-lt"/>
                <a:ea typeface="+mj-ea"/>
                <a:cs typeface="+mj-cs"/>
              </a:rPr>
              <a:t> </a:t>
            </a:r>
            <a:r>
              <a:rPr lang="en-US" altLang="zh-CN" sz="2400" dirty="0" smtClean="0">
                <a:latin typeface="+mj-lt"/>
                <a:ea typeface="+mj-ea"/>
                <a:cs typeface="+mj-cs"/>
              </a:rPr>
              <a:t>                         -150 degree for </a:t>
            </a:r>
            <a:r>
              <a:rPr lang="en-US" altLang="zh-CN" sz="2400" dirty="0" err="1" smtClean="0">
                <a:latin typeface="+mj-lt"/>
                <a:ea typeface="+mj-ea"/>
                <a:cs typeface="+mj-cs"/>
              </a:rPr>
              <a:t>minute_hand</a:t>
            </a:r>
            <a:r>
              <a:rPr lang="en-US" altLang="zh-CN" sz="2400" dirty="0" smtClean="0">
                <a:latin typeface="+mj-lt"/>
                <a:ea typeface="+mj-ea"/>
                <a:cs typeface="+mj-cs"/>
              </a:rPr>
              <a:t>      			</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8194" name="Picture 2"/>
          <p:cNvPicPr>
            <a:picLocks noChangeAspect="1" noChangeArrowheads="1"/>
          </p:cNvPicPr>
          <p:nvPr/>
        </p:nvPicPr>
        <p:blipFill>
          <a:blip r:embed="rId2"/>
          <a:srcRect/>
          <a:stretch>
            <a:fillRect/>
          </a:stretch>
        </p:blipFill>
        <p:spPr bwMode="auto">
          <a:xfrm>
            <a:off x="357158" y="857232"/>
            <a:ext cx="8286808" cy="357191"/>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57158" y="357166"/>
            <a:ext cx="8286809" cy="357190"/>
          </a:xfrm>
          <a:prstGeom prst="rect">
            <a:avLst/>
          </a:prstGeom>
          <a:noFill/>
          <a:ln w="9525">
            <a:noFill/>
            <a:miter lim="800000"/>
            <a:headEnd/>
            <a:tailEnd/>
          </a:ln>
          <a:effectLst/>
        </p:spPr>
      </p:pic>
      <p:pic>
        <p:nvPicPr>
          <p:cNvPr id="8198" name="Picture 6"/>
          <p:cNvPicPr>
            <a:picLocks noChangeAspect="1" noChangeArrowheads="1"/>
          </p:cNvPicPr>
          <p:nvPr/>
        </p:nvPicPr>
        <p:blipFill>
          <a:blip r:embed="rId4"/>
          <a:srcRect/>
          <a:stretch>
            <a:fillRect/>
          </a:stretch>
        </p:blipFill>
        <p:spPr bwMode="auto">
          <a:xfrm>
            <a:off x="1714480" y="3571876"/>
            <a:ext cx="928694" cy="1557809"/>
          </a:xfrm>
          <a:prstGeom prst="rect">
            <a:avLst/>
          </a:prstGeom>
          <a:noFill/>
          <a:ln w="9525">
            <a:noFill/>
            <a:miter lim="800000"/>
            <a:headEnd/>
            <a:tailEnd/>
          </a:ln>
          <a:effectLst/>
        </p:spPr>
      </p:pic>
      <p:pic>
        <p:nvPicPr>
          <p:cNvPr id="8199" name="Picture 7"/>
          <p:cNvPicPr>
            <a:picLocks noChangeAspect="1" noChangeArrowheads="1"/>
          </p:cNvPicPr>
          <p:nvPr/>
        </p:nvPicPr>
        <p:blipFill>
          <a:blip r:embed="rId5"/>
          <a:srcRect/>
          <a:stretch>
            <a:fillRect/>
          </a:stretch>
        </p:blipFill>
        <p:spPr bwMode="auto">
          <a:xfrm>
            <a:off x="5643570" y="3643314"/>
            <a:ext cx="1071570" cy="1512805"/>
          </a:xfrm>
          <a:prstGeom prst="rect">
            <a:avLst/>
          </a:prstGeom>
          <a:noFill/>
          <a:ln w="9525">
            <a:noFill/>
            <a:miter lim="800000"/>
            <a:headEnd/>
            <a:tailEnd/>
          </a:ln>
          <a:effectLst/>
        </p:spPr>
      </p:pic>
      <p:sp>
        <p:nvSpPr>
          <p:cNvPr id="12" name="右箭头 11"/>
          <p:cNvSpPr/>
          <p:nvPr/>
        </p:nvSpPr>
        <p:spPr>
          <a:xfrm>
            <a:off x="3000364" y="4214818"/>
            <a:ext cx="2428892"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0"/>
            <a:ext cx="7772400" cy="1470025"/>
          </a:xfrm>
        </p:spPr>
        <p:txBody>
          <a:bodyPr>
            <a:normAutofit/>
          </a:bodyPr>
          <a:lstStyle/>
          <a:p>
            <a:r>
              <a:rPr lang="en-US" altLang="zh-CN" sz="2400" dirty="0" smtClean="0"/>
              <a:t>Maybe you have already noticed the </a:t>
            </a:r>
            <a:r>
              <a:rPr lang="en-US" altLang="zh-CN" sz="2400" b="1" dirty="0" smtClean="0">
                <a:solidFill>
                  <a:srgbClr val="FF0000"/>
                </a:solidFill>
              </a:rPr>
              <a:t>Trick</a:t>
            </a:r>
            <a:endParaRPr lang="zh-CN" altLang="en-US" sz="2400" b="1" dirty="0">
              <a:solidFill>
                <a:srgbClr val="FF0000"/>
              </a:solidFill>
            </a:endParaRPr>
          </a:p>
        </p:txBody>
      </p:sp>
      <p:pic>
        <p:nvPicPr>
          <p:cNvPr id="4" name="Picture 2"/>
          <p:cNvPicPr>
            <a:picLocks noChangeAspect="1" noChangeArrowheads="1"/>
          </p:cNvPicPr>
          <p:nvPr/>
        </p:nvPicPr>
        <p:blipFill>
          <a:blip r:embed="rId2"/>
          <a:srcRect/>
          <a:stretch>
            <a:fillRect/>
          </a:stretch>
        </p:blipFill>
        <p:spPr bwMode="auto">
          <a:xfrm>
            <a:off x="1071538" y="3571876"/>
            <a:ext cx="2786082" cy="1974389"/>
          </a:xfrm>
          <a:prstGeom prst="rect">
            <a:avLst/>
          </a:prstGeom>
          <a:noFill/>
          <a:ln w="9525">
            <a:noFill/>
            <a:miter lim="800000"/>
            <a:headEnd/>
            <a:tailEnd/>
          </a:ln>
          <a:effectLst/>
        </p:spPr>
      </p:pic>
      <p:pic>
        <p:nvPicPr>
          <p:cNvPr id="5" name="Picture 7"/>
          <p:cNvPicPr>
            <a:picLocks noChangeAspect="1" noChangeArrowheads="1"/>
          </p:cNvPicPr>
          <p:nvPr/>
        </p:nvPicPr>
        <p:blipFill>
          <a:blip r:embed="rId3"/>
          <a:srcRect/>
          <a:stretch>
            <a:fillRect/>
          </a:stretch>
        </p:blipFill>
        <p:spPr bwMode="auto">
          <a:xfrm>
            <a:off x="6143635" y="3571876"/>
            <a:ext cx="1416853" cy="2000264"/>
          </a:xfrm>
          <a:prstGeom prst="rect">
            <a:avLst/>
          </a:prstGeom>
          <a:noFill/>
          <a:ln w="9525">
            <a:noFill/>
            <a:miter lim="800000"/>
            <a:headEnd/>
            <a:tailEnd/>
          </a:ln>
          <a:effectLst/>
        </p:spPr>
      </p:pic>
      <p:sp>
        <p:nvSpPr>
          <p:cNvPr id="6" name="标题 1"/>
          <p:cNvSpPr txBox="1">
            <a:spLocks/>
          </p:cNvSpPr>
          <p:nvPr/>
        </p:nvSpPr>
        <p:spPr>
          <a:xfrm>
            <a:off x="785786" y="1000108"/>
            <a:ext cx="7772400" cy="250033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noProof="0" dirty="0" smtClean="0">
                <a:ln>
                  <a:noFill/>
                </a:ln>
                <a:solidFill>
                  <a:schemeClr val="tx1"/>
                </a:solidFill>
                <a:effectLst/>
                <a:uLnTx/>
                <a:uFillTx/>
                <a:latin typeface="+mj-lt"/>
                <a:ea typeface="+mj-ea"/>
                <a:cs typeface="+mj-cs"/>
              </a:rPr>
              <a:t>The </a:t>
            </a:r>
            <a:r>
              <a:rPr kumimoji="0" lang="en-US" altLang="zh-CN" sz="2400" b="1" i="0" u="none" strike="noStrike" kern="1200" cap="none" spc="0" normalizeH="0" noProof="0" dirty="0" smtClean="0">
                <a:ln>
                  <a:noFill/>
                </a:ln>
                <a:solidFill>
                  <a:srgbClr val="FF0000"/>
                </a:solidFill>
                <a:effectLst/>
                <a:uLnTx/>
                <a:uFillTx/>
                <a:latin typeface="+mj-lt"/>
                <a:ea typeface="+mj-ea"/>
                <a:cs typeface="+mj-cs"/>
              </a:rPr>
              <a:t>viewing angles </a:t>
            </a:r>
            <a:r>
              <a:rPr kumimoji="0" lang="en-US" altLang="zh-CN" sz="2400" b="0" i="0" u="none" strike="noStrike" kern="1200" cap="none" spc="0" normalizeH="0" noProof="0" dirty="0" smtClean="0">
                <a:ln>
                  <a:noFill/>
                </a:ln>
                <a:solidFill>
                  <a:schemeClr val="tx1"/>
                </a:solidFill>
                <a:effectLst/>
                <a:uLnTx/>
                <a:uFillTx/>
                <a:latin typeface="+mj-lt"/>
                <a:ea typeface="+mj-ea"/>
                <a:cs typeface="+mj-cs"/>
              </a:rPr>
              <a:t>in these 2 control modes are </a:t>
            </a:r>
            <a:r>
              <a:rPr kumimoji="0" lang="en-US" altLang="zh-CN" sz="2400" b="1" i="0" u="none" strike="noStrike" kern="1200" cap="none" spc="0" normalizeH="0" noProof="0" dirty="0" smtClean="0">
                <a:ln>
                  <a:noFill/>
                </a:ln>
                <a:solidFill>
                  <a:schemeClr val="tx1"/>
                </a:solidFill>
                <a:effectLst/>
                <a:uLnTx/>
                <a:uFillTx/>
                <a:latin typeface="+mj-lt"/>
                <a:ea typeface="+mj-ea"/>
                <a:cs typeface="+mj-cs"/>
              </a:rPr>
              <a:t>different</a:t>
            </a:r>
            <a:endParaRPr lang="en-US" altLang="zh-CN" sz="2400" b="1" dirty="0">
              <a:solidFill>
                <a:srgbClr val="FF0000"/>
              </a:solidFill>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2400" i="0" u="none" strike="noStrike" kern="1200" cap="none" spc="0" normalizeH="0" noProof="0" dirty="0" smtClean="0">
                <a:ln>
                  <a:noFill/>
                </a:ln>
                <a:effectLst/>
                <a:uLnTx/>
                <a:uFillTx/>
                <a:latin typeface="+mj-lt"/>
                <a:ea typeface="+mj-ea"/>
                <a:cs typeface="+mj-cs"/>
              </a:rPr>
              <a:t>For the velocity control, the </a:t>
            </a:r>
            <a:r>
              <a:rPr kumimoji="0" lang="en-US" altLang="zh-CN" sz="2400" i="0" u="none" strike="noStrike" kern="1200" cap="none" spc="0" normalizeH="0" noProof="0" dirty="0" err="1" smtClean="0">
                <a:ln>
                  <a:noFill/>
                </a:ln>
                <a:effectLst/>
                <a:uLnTx/>
                <a:uFillTx/>
                <a:latin typeface="+mj-lt"/>
                <a:ea typeface="+mj-ea"/>
                <a:cs typeface="+mj-cs"/>
              </a:rPr>
              <a:t>second_hand</a:t>
            </a:r>
            <a:r>
              <a:rPr kumimoji="0" lang="en-US" altLang="zh-CN" sz="2400" i="0" u="none" strike="noStrike" kern="1200" cap="none" spc="0" normalizeH="0" noProof="0" dirty="0" smtClean="0">
                <a:ln>
                  <a:noFill/>
                </a:ln>
                <a:effectLst/>
                <a:uLnTx/>
                <a:uFillTx/>
                <a:latin typeface="+mj-lt"/>
                <a:ea typeface="+mj-ea"/>
                <a:cs typeface="+mj-cs"/>
              </a:rPr>
              <a:t> is the front hand.</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2400" i="0" u="none" strike="noStrike" kern="1200" cap="none" spc="0" normalizeH="0" noProof="0" dirty="0" smtClean="0">
                <a:ln>
                  <a:noFill/>
                </a:ln>
                <a:effectLst/>
                <a:uLnTx/>
                <a:uFillTx/>
                <a:latin typeface="+mj-lt"/>
                <a:ea typeface="+mj-ea"/>
                <a:cs typeface="+mj-cs"/>
              </a:rPr>
              <a:t>For the position control, the </a:t>
            </a:r>
            <a:r>
              <a:rPr kumimoji="0" lang="en-US" altLang="zh-CN" sz="2400" i="0" u="none" strike="noStrike" kern="1200" cap="none" spc="0" normalizeH="0" noProof="0" dirty="0" err="1" smtClean="0">
                <a:ln>
                  <a:noFill/>
                </a:ln>
                <a:effectLst/>
                <a:uLnTx/>
                <a:uFillTx/>
                <a:latin typeface="+mj-lt"/>
                <a:ea typeface="+mj-ea"/>
                <a:cs typeface="+mj-cs"/>
              </a:rPr>
              <a:t>second_hand</a:t>
            </a:r>
            <a:r>
              <a:rPr kumimoji="0" lang="en-US" altLang="zh-CN" sz="2400" i="0" u="none" strike="noStrike" kern="1200" cap="none" spc="0" normalizeH="0" noProof="0" dirty="0" smtClean="0">
                <a:ln>
                  <a:noFill/>
                </a:ln>
                <a:effectLst/>
                <a:uLnTx/>
                <a:uFillTx/>
                <a:latin typeface="+mj-lt"/>
                <a:ea typeface="+mj-ea"/>
                <a:cs typeface="+mj-cs"/>
              </a:rPr>
              <a:t> is the behind hand.</a:t>
            </a:r>
          </a:p>
          <a:p>
            <a:pPr marL="0" marR="0" lvl="0" indent="0" defTabSz="914400" rtl="0" eaLnBrk="1" fontAlgn="auto" latinLnBrk="0" hangingPunct="1">
              <a:lnSpc>
                <a:spcPct val="100000"/>
              </a:lnSpc>
              <a:spcBef>
                <a:spcPct val="0"/>
              </a:spcBef>
              <a:spcAft>
                <a:spcPts val="0"/>
              </a:spcAft>
              <a:buClrTx/>
              <a:buSzTx/>
              <a:buFontTx/>
              <a:buNone/>
              <a:tabLst/>
              <a:defRPr/>
            </a:pPr>
            <a:r>
              <a:rPr lang="en-US" altLang="zh-CN" sz="2400" dirty="0" smtClean="0">
                <a:latin typeface="+mj-lt"/>
                <a:ea typeface="+mj-ea"/>
                <a:cs typeface="+mj-cs"/>
              </a:rPr>
              <a:t>And the direction of rotation is clockwise in v control.</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2400" i="0" u="none" strike="noStrike" kern="1200" cap="none" spc="0" normalizeH="0" noProof="0" dirty="0" smtClean="0">
                <a:ln>
                  <a:noFill/>
                </a:ln>
                <a:effectLst/>
                <a:uLnTx/>
                <a:uFillTx/>
                <a:latin typeface="+mj-lt"/>
                <a:ea typeface="+mj-ea"/>
                <a:cs typeface="+mj-cs"/>
              </a:rPr>
              <a:t>The direction of rotation is anticlockwise in p control.</a:t>
            </a:r>
          </a:p>
        </p:txBody>
      </p:sp>
      <p:sp>
        <p:nvSpPr>
          <p:cNvPr id="7" name="标题 1"/>
          <p:cNvSpPr txBox="1">
            <a:spLocks/>
          </p:cNvSpPr>
          <p:nvPr/>
        </p:nvSpPr>
        <p:spPr>
          <a:xfrm>
            <a:off x="714348" y="5072074"/>
            <a:ext cx="7772400"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noProof="0" dirty="0" smtClean="0">
                <a:ln>
                  <a:noFill/>
                </a:ln>
                <a:solidFill>
                  <a:srgbClr val="FF0000"/>
                </a:solidFill>
                <a:effectLst/>
                <a:uLnTx/>
                <a:uFillTx/>
                <a:latin typeface="+mj-lt"/>
                <a:ea typeface="+mj-ea"/>
                <a:cs typeface="+mj-cs"/>
              </a:rPr>
              <a:t>             </a:t>
            </a:r>
            <a:r>
              <a:rPr kumimoji="0" lang="en-US" altLang="zh-CN" sz="2400" i="0" u="none" strike="noStrike" kern="1200" cap="none" spc="0" normalizeH="0" noProof="0" dirty="0" smtClean="0">
                <a:ln>
                  <a:noFill/>
                </a:ln>
                <a:effectLst/>
                <a:uLnTx/>
                <a:uFillTx/>
                <a:latin typeface="+mj-lt"/>
                <a:ea typeface="+mj-ea"/>
                <a:cs typeface="+mj-cs"/>
              </a:rPr>
              <a:t>    v-control                                               p-control</a:t>
            </a:r>
            <a:endParaRPr kumimoji="0" lang="zh-CN" altLang="en-US" sz="2400" i="0" u="none" strike="noStrike" kern="120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0"/>
            <a:ext cx="7772400" cy="1470025"/>
          </a:xfrm>
        </p:spPr>
        <p:txBody>
          <a:bodyPr>
            <a:normAutofit/>
          </a:bodyPr>
          <a:lstStyle/>
          <a:p>
            <a:r>
              <a:rPr lang="en-US" altLang="zh-CN" sz="3000" dirty="0" smtClean="0"/>
              <a:t>In fact, it always obey the </a:t>
            </a:r>
            <a:r>
              <a:rPr lang="en-US" altLang="zh-CN" sz="3000" b="1" dirty="0" smtClean="0">
                <a:solidFill>
                  <a:srgbClr val="FF0000"/>
                </a:solidFill>
              </a:rPr>
              <a:t>mathematics rules</a:t>
            </a:r>
            <a:endParaRPr lang="zh-CN" altLang="en-US" sz="3000" b="1" dirty="0">
              <a:solidFill>
                <a:srgbClr val="FF0000"/>
              </a:solidFill>
            </a:endParaRPr>
          </a:p>
        </p:txBody>
      </p:sp>
      <p:pic>
        <p:nvPicPr>
          <p:cNvPr id="4" name="Picture 3"/>
          <p:cNvPicPr>
            <a:picLocks noChangeAspect="1" noChangeArrowheads="1"/>
          </p:cNvPicPr>
          <p:nvPr/>
        </p:nvPicPr>
        <p:blipFill>
          <a:blip r:embed="rId2"/>
          <a:srcRect/>
          <a:stretch>
            <a:fillRect/>
          </a:stretch>
        </p:blipFill>
        <p:spPr bwMode="auto">
          <a:xfrm>
            <a:off x="357158" y="1071546"/>
            <a:ext cx="8286809" cy="357190"/>
          </a:xfrm>
          <a:prstGeom prst="rect">
            <a:avLst/>
          </a:prstGeom>
          <a:noFill/>
          <a:ln w="9525">
            <a:noFill/>
            <a:miter lim="800000"/>
            <a:headEnd/>
            <a:tailEnd/>
          </a:ln>
          <a:effectLst/>
        </p:spPr>
      </p:pic>
      <p:sp>
        <p:nvSpPr>
          <p:cNvPr id="5" name="标题 1"/>
          <p:cNvSpPr txBox="1">
            <a:spLocks/>
          </p:cNvSpPr>
          <p:nvPr/>
        </p:nvSpPr>
        <p:spPr>
          <a:xfrm>
            <a:off x="642910" y="1428736"/>
            <a:ext cx="7772400" cy="1000132"/>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Given a positive </a:t>
            </a:r>
            <a:r>
              <a:rPr kumimoji="0" lang="en-US" altLang="zh-CN" sz="2200" b="1" i="0" u="none" strike="noStrike" kern="1200" cap="none" spc="0" normalizeH="0" baseline="0" noProof="0" dirty="0" smtClean="0">
                <a:ln>
                  <a:noFill/>
                </a:ln>
                <a:solidFill>
                  <a:schemeClr val="tx1"/>
                </a:solidFill>
                <a:effectLst/>
                <a:uLnTx/>
                <a:uFillTx/>
                <a:latin typeface="+mj-lt"/>
                <a:ea typeface="+mj-ea"/>
                <a:cs typeface="+mj-cs"/>
              </a:rPr>
              <a:t>angle change</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 it will always rotate </a:t>
            </a:r>
            <a:r>
              <a:rPr kumimoji="0" lang="en-US" altLang="zh-CN" sz="2200" b="1" i="0" u="none" strike="noStrike" kern="1200" cap="none" spc="0" normalizeH="0" baseline="0" noProof="0" dirty="0" smtClean="0">
                <a:ln>
                  <a:noFill/>
                </a:ln>
                <a:solidFill>
                  <a:srgbClr val="FF0000"/>
                </a:solidFill>
                <a:effectLst/>
                <a:uLnTx/>
                <a:uFillTx/>
                <a:latin typeface="+mj-lt"/>
                <a:ea typeface="+mj-ea"/>
                <a:cs typeface="+mj-cs"/>
              </a:rPr>
              <a:t>anticlockwise</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 </a:t>
            </a:r>
            <a:r>
              <a:rPr lang="en-US" altLang="zh-CN" sz="2200" dirty="0" smtClean="0">
                <a:latin typeface="+mj-lt"/>
                <a:ea typeface="+mj-ea"/>
                <a:cs typeface="+mj-cs"/>
              </a:rPr>
              <a:t>as often the case in math.</a:t>
            </a:r>
            <a:endParaRPr kumimoji="0" lang="zh-CN" altLang="en-US" sz="22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p:cNvPicPr>
            <a:picLocks noChangeAspect="1" noChangeArrowheads="1"/>
          </p:cNvPicPr>
          <p:nvPr/>
        </p:nvPicPr>
        <p:blipFill>
          <a:blip r:embed="rId3"/>
          <a:srcRect/>
          <a:stretch>
            <a:fillRect/>
          </a:stretch>
        </p:blipFill>
        <p:spPr bwMode="auto">
          <a:xfrm>
            <a:off x="357158" y="2714620"/>
            <a:ext cx="8312785" cy="357190"/>
          </a:xfrm>
          <a:prstGeom prst="rect">
            <a:avLst/>
          </a:prstGeom>
          <a:noFill/>
          <a:ln w="9525">
            <a:noFill/>
            <a:miter lim="800000"/>
            <a:headEnd/>
            <a:tailEnd/>
          </a:ln>
          <a:effectLst/>
        </p:spPr>
      </p:pic>
      <p:sp>
        <p:nvSpPr>
          <p:cNvPr id="7" name="标题 1"/>
          <p:cNvSpPr txBox="1">
            <a:spLocks/>
          </p:cNvSpPr>
          <p:nvPr/>
        </p:nvSpPr>
        <p:spPr>
          <a:xfrm>
            <a:off x="642910" y="3214686"/>
            <a:ext cx="7772400" cy="1000132"/>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Given a positive </a:t>
            </a:r>
            <a:r>
              <a:rPr kumimoji="0" lang="en-US" altLang="zh-CN" sz="2200" b="1" i="0" u="none" strike="noStrike" kern="1200" cap="none" spc="0" normalizeH="0" baseline="0" noProof="0" dirty="0" smtClean="0">
                <a:ln>
                  <a:noFill/>
                </a:ln>
                <a:solidFill>
                  <a:schemeClr val="tx1"/>
                </a:solidFill>
                <a:effectLst/>
                <a:uLnTx/>
                <a:uFillTx/>
                <a:latin typeface="+mj-lt"/>
                <a:ea typeface="+mj-ea"/>
                <a:cs typeface="+mj-cs"/>
              </a:rPr>
              <a:t>speed</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 it will always rotate </a:t>
            </a:r>
            <a:r>
              <a:rPr kumimoji="0" lang="en-US" altLang="zh-CN" sz="2200" b="1" i="0" u="none" strike="noStrike" kern="1200" cap="none" spc="0" normalizeH="0" baseline="0" noProof="0" dirty="0" smtClean="0">
                <a:ln>
                  <a:noFill/>
                </a:ln>
                <a:solidFill>
                  <a:srgbClr val="FF0000"/>
                </a:solidFill>
                <a:effectLst/>
                <a:uLnTx/>
                <a:uFillTx/>
                <a:latin typeface="+mj-lt"/>
                <a:ea typeface="+mj-ea"/>
                <a:cs typeface="+mj-cs"/>
              </a:rPr>
              <a:t>anticlockwise</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 </a:t>
            </a:r>
            <a:r>
              <a:rPr lang="en-US" altLang="zh-CN" sz="2200" dirty="0" smtClean="0">
                <a:latin typeface="+mj-lt"/>
                <a:ea typeface="+mj-ea"/>
                <a:cs typeface="+mj-cs"/>
              </a:rPr>
              <a:t>as often the case in math.</a:t>
            </a:r>
            <a:endParaRPr kumimoji="0" lang="zh-CN" altLang="en-US" sz="22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标题 1"/>
          <p:cNvSpPr txBox="1">
            <a:spLocks/>
          </p:cNvSpPr>
          <p:nvPr/>
        </p:nvSpPr>
        <p:spPr>
          <a:xfrm>
            <a:off x="642910" y="4572008"/>
            <a:ext cx="7772400" cy="1000132"/>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altLang="zh-CN" sz="2200" dirty="0" smtClean="0">
                <a:latin typeface="+mj-lt"/>
                <a:ea typeface="+mj-ea"/>
                <a:cs typeface="+mj-cs"/>
              </a:rPr>
              <a:t>In v control, I just reversed the viewing angle to make it look more like a real clock!</a:t>
            </a:r>
            <a:r>
              <a:rPr lang="en-US" altLang="zh-CN" sz="2200" dirty="0" smtClean="0">
                <a:latin typeface="+mj-lt"/>
                <a:ea typeface="+mj-ea"/>
                <a:cs typeface="+mj-cs"/>
                <a:sym typeface="Wingdings" pitchFamily="2" charset="2"/>
              </a:rPr>
              <a:t></a:t>
            </a:r>
            <a:endParaRPr kumimoji="0" lang="zh-CN" altLang="en-US" sz="22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1"/>
            <a:ext cx="7772400" cy="1071546"/>
          </a:xfrm>
        </p:spPr>
        <p:txBody>
          <a:bodyPr>
            <a:normAutofit/>
          </a:bodyPr>
          <a:lstStyle/>
          <a:p>
            <a:r>
              <a:rPr lang="en-US" altLang="zh-CN" sz="3000" dirty="0" smtClean="0"/>
              <a:t>What’s more</a:t>
            </a:r>
            <a:endParaRPr lang="zh-CN" altLang="en-US" sz="3000" dirty="0"/>
          </a:p>
        </p:txBody>
      </p:sp>
      <p:sp>
        <p:nvSpPr>
          <p:cNvPr id="4" name="标题 1"/>
          <p:cNvSpPr txBox="1">
            <a:spLocks/>
          </p:cNvSpPr>
          <p:nvPr/>
        </p:nvSpPr>
        <p:spPr>
          <a:xfrm>
            <a:off x="642910" y="785794"/>
            <a:ext cx="7772400" cy="1000132"/>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You can also control the model based</a:t>
            </a:r>
            <a:r>
              <a:rPr kumimoji="0" lang="en-US" altLang="zh-CN" sz="2200" b="0" i="0" u="none" strike="noStrike" kern="1200" cap="none" spc="0" normalizeH="0" noProof="0" dirty="0" smtClean="0">
                <a:ln>
                  <a:noFill/>
                </a:ln>
                <a:solidFill>
                  <a:schemeClr val="tx1"/>
                </a:solidFill>
                <a:effectLst/>
                <a:uLnTx/>
                <a:uFillTx/>
                <a:latin typeface="+mj-lt"/>
                <a:ea typeface="+mj-ea"/>
                <a:cs typeface="+mj-cs"/>
              </a:rPr>
              <a:t> on time.</a:t>
            </a:r>
          </a:p>
          <a:p>
            <a:pPr marL="0" marR="0" lvl="0" indent="0" defTabSz="914400" rtl="0" eaLnBrk="1" fontAlgn="auto" latinLnBrk="0" hangingPunct="1">
              <a:lnSpc>
                <a:spcPct val="100000"/>
              </a:lnSpc>
              <a:spcBef>
                <a:spcPct val="0"/>
              </a:spcBef>
              <a:spcAft>
                <a:spcPts val="0"/>
              </a:spcAft>
              <a:buClrTx/>
              <a:buSzTx/>
              <a:buFontTx/>
              <a:buNone/>
              <a:tabLst/>
              <a:defRPr/>
            </a:pPr>
            <a:r>
              <a:rPr lang="en-US" altLang="zh-CN" sz="2200" baseline="0" dirty="0" smtClean="0">
                <a:latin typeface="+mj-lt"/>
                <a:ea typeface="+mj-ea"/>
                <a:cs typeface="+mj-cs"/>
              </a:rPr>
              <a:t>e.g.</a:t>
            </a:r>
          </a:p>
        </p:txBody>
      </p:sp>
      <p:pic>
        <p:nvPicPr>
          <p:cNvPr id="10242" name="Picture 2"/>
          <p:cNvPicPr>
            <a:picLocks noChangeAspect="1" noChangeArrowheads="1"/>
          </p:cNvPicPr>
          <p:nvPr/>
        </p:nvPicPr>
        <p:blipFill>
          <a:blip r:embed="rId2"/>
          <a:srcRect/>
          <a:stretch>
            <a:fillRect/>
          </a:stretch>
        </p:blipFill>
        <p:spPr bwMode="auto">
          <a:xfrm>
            <a:off x="714348" y="1714488"/>
            <a:ext cx="7662302"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1285860"/>
            <a:ext cx="7772400" cy="4643470"/>
          </a:xfrm>
        </p:spPr>
        <p:txBody>
          <a:bodyPr>
            <a:normAutofit/>
          </a:bodyPr>
          <a:lstStyle/>
          <a:p>
            <a:pPr algn="l"/>
            <a:r>
              <a:rPr lang="en-US" altLang="zh-CN" sz="2200" dirty="0" smtClean="0"/>
              <a:t>You can modify the script by simple </a:t>
            </a:r>
            <a:r>
              <a:rPr lang="en-US" altLang="zh-CN" sz="2200" b="1" dirty="0" err="1" smtClean="0"/>
              <a:t>copy&amp;paste</a:t>
            </a:r>
            <a:r>
              <a:rPr lang="en-US" altLang="zh-CN" sz="2200" dirty="0" smtClean="0"/>
              <a:t> based on the former script.</a:t>
            </a:r>
            <a:br>
              <a:rPr lang="en-US" altLang="zh-CN" sz="2200" dirty="0" smtClean="0"/>
            </a:br>
            <a:r>
              <a:rPr lang="en-US" altLang="zh-CN" sz="2200" dirty="0" smtClean="0"/>
              <a:t/>
            </a:r>
            <a:br>
              <a:rPr lang="en-US" altLang="zh-CN" sz="2200" dirty="0" smtClean="0"/>
            </a:br>
            <a:r>
              <a:rPr lang="en-US" altLang="zh-CN" sz="2200" dirty="0" smtClean="0"/>
              <a:t>Don’t forget to set the </a:t>
            </a:r>
            <a:r>
              <a:rPr lang="en-US" altLang="zh-CN" sz="2200" b="1" dirty="0" smtClean="0"/>
              <a:t>time</a:t>
            </a:r>
            <a:r>
              <a:rPr lang="en-US" altLang="zh-CN" sz="2200" dirty="0" smtClean="0"/>
              <a:t> range.</a:t>
            </a:r>
            <a:br>
              <a:rPr lang="en-US" altLang="zh-CN" sz="2200" dirty="0" smtClean="0"/>
            </a:br>
            <a:r>
              <a:rPr lang="en-US" altLang="zh-CN" sz="2200" dirty="0" smtClean="0"/>
              <a:t/>
            </a:r>
            <a:br>
              <a:rPr lang="en-US" altLang="zh-CN" sz="2200" dirty="0" smtClean="0"/>
            </a:br>
            <a:r>
              <a:rPr lang="en-US" altLang="zh-CN" sz="2200" dirty="0" smtClean="0"/>
              <a:t>You are controlling the </a:t>
            </a:r>
            <a:r>
              <a:rPr lang="en-US" altLang="zh-CN" sz="2200" dirty="0" err="1" smtClean="0"/>
              <a:t>second_joint</a:t>
            </a:r>
            <a:r>
              <a:rPr lang="en-US" altLang="zh-CN" sz="2200" dirty="0" smtClean="0"/>
              <a:t>.</a:t>
            </a:r>
            <a:r>
              <a:rPr lang="en-US" altLang="zh-CN" sz="2200" dirty="0" smtClean="0"/>
              <a:t> </a:t>
            </a:r>
            <a:r>
              <a:rPr lang="en-US" altLang="zh-CN" sz="2200" dirty="0" smtClean="0"/>
              <a:t>Then after the modification, the </a:t>
            </a:r>
            <a:r>
              <a:rPr lang="en-US" altLang="zh-CN" sz="2200" dirty="0" err="1" smtClean="0"/>
              <a:t>seond_hand</a:t>
            </a:r>
            <a:r>
              <a:rPr lang="en-US" altLang="zh-CN" sz="2200" dirty="0" smtClean="0"/>
              <a:t> will move in 6 d/s for 3 sec, then 30 d/s for 5 sec and finally 100 d/s for the rest of simulation time.</a:t>
            </a:r>
            <a:br>
              <a:rPr lang="en-US" altLang="zh-CN" sz="2200" dirty="0" smtClean="0"/>
            </a:br>
            <a:r>
              <a:rPr lang="en-US" altLang="zh-CN" sz="2200" dirty="0" smtClean="0"/>
              <a:t/>
            </a:r>
            <a:br>
              <a:rPr lang="en-US" altLang="zh-CN" sz="2200" dirty="0" smtClean="0"/>
            </a:br>
            <a:r>
              <a:rPr lang="en-US" altLang="zh-CN" sz="2200" dirty="0" smtClean="0"/>
              <a:t/>
            </a:r>
            <a:br>
              <a:rPr lang="en-US" altLang="zh-CN" sz="2200" dirty="0" smtClean="0"/>
            </a:br>
            <a:endParaRPr lang="zh-CN" altLang="en-US" sz="2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0"/>
            <a:ext cx="7772400" cy="1470025"/>
          </a:xfrm>
        </p:spPr>
        <p:txBody>
          <a:bodyPr>
            <a:normAutofit/>
          </a:bodyPr>
          <a:lstStyle/>
          <a:p>
            <a:r>
              <a:rPr lang="en-US" altLang="zh-CN" sz="3000" dirty="0" smtClean="0"/>
              <a:t>Similarly you can do this in p control</a:t>
            </a:r>
            <a:endParaRPr lang="zh-CN" altLang="en-US" sz="3000" dirty="0"/>
          </a:p>
        </p:txBody>
      </p:sp>
      <p:sp>
        <p:nvSpPr>
          <p:cNvPr id="3" name="副标题 2"/>
          <p:cNvSpPr>
            <a:spLocks noGrp="1"/>
          </p:cNvSpPr>
          <p:nvPr>
            <p:ph type="subTitle" idx="1"/>
          </p:nvPr>
        </p:nvSpPr>
        <p:spPr/>
        <p:txBody>
          <a:bodyPr/>
          <a:lstStyle/>
          <a:p>
            <a:endParaRPr lang="zh-CN" altLang="en-US"/>
          </a:p>
        </p:txBody>
      </p:sp>
      <p:pic>
        <p:nvPicPr>
          <p:cNvPr id="11266" name="Picture 2"/>
          <p:cNvPicPr>
            <a:picLocks noChangeAspect="1" noChangeArrowheads="1"/>
          </p:cNvPicPr>
          <p:nvPr/>
        </p:nvPicPr>
        <p:blipFill>
          <a:blip r:embed="rId2"/>
          <a:srcRect/>
          <a:stretch>
            <a:fillRect/>
          </a:stretch>
        </p:blipFill>
        <p:spPr bwMode="auto">
          <a:xfrm>
            <a:off x="285720" y="1428736"/>
            <a:ext cx="8583958"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1071546"/>
            <a:ext cx="7772400" cy="4286280"/>
          </a:xfrm>
        </p:spPr>
        <p:txBody>
          <a:bodyPr>
            <a:normAutofit/>
          </a:bodyPr>
          <a:lstStyle/>
          <a:p>
            <a:pPr algn="l"/>
            <a:r>
              <a:rPr lang="en-US" altLang="zh-CN" sz="2200" dirty="0" smtClean="0"/>
              <a:t>You </a:t>
            </a:r>
            <a:r>
              <a:rPr lang="en-US" altLang="zh-CN" sz="2200" dirty="0" smtClean="0"/>
              <a:t>are controlling the </a:t>
            </a:r>
            <a:r>
              <a:rPr lang="en-US" altLang="zh-CN" sz="2200" dirty="0" err="1" smtClean="0"/>
              <a:t>second_joint</a:t>
            </a:r>
            <a:r>
              <a:rPr lang="en-US" altLang="zh-CN" sz="2200" dirty="0" smtClean="0"/>
              <a:t>. Then after the modification, the </a:t>
            </a:r>
            <a:r>
              <a:rPr lang="en-US" altLang="zh-CN" sz="2200" dirty="0" err="1" smtClean="0"/>
              <a:t>seond_hand</a:t>
            </a:r>
            <a:r>
              <a:rPr lang="en-US" altLang="zh-CN" sz="2200" dirty="0" smtClean="0"/>
              <a:t> will move to 150 degree </a:t>
            </a:r>
            <a:r>
              <a:rPr lang="en-US" altLang="zh-CN" sz="2200" dirty="0" smtClean="0"/>
              <a:t>soon, </a:t>
            </a:r>
            <a:r>
              <a:rPr lang="en-US" altLang="zh-CN" sz="2200" dirty="0" smtClean="0"/>
              <a:t>then </a:t>
            </a:r>
            <a:r>
              <a:rPr lang="en-US" altLang="zh-CN" sz="2200" dirty="0" smtClean="0"/>
              <a:t>to 30 degree soon after 2 seconds and </a:t>
            </a:r>
            <a:r>
              <a:rPr lang="en-US" altLang="zh-CN" sz="2200" dirty="0" smtClean="0"/>
              <a:t>finally </a:t>
            </a:r>
            <a:r>
              <a:rPr lang="en-US" altLang="zh-CN" sz="2200" dirty="0" smtClean="0"/>
              <a:t>-150 degree soon after 4 seconds. </a:t>
            </a:r>
            <a:br>
              <a:rPr lang="en-US" altLang="zh-CN" sz="2200" dirty="0" smtClean="0"/>
            </a:br>
            <a:r>
              <a:rPr lang="en-US" altLang="zh-CN" sz="2200" dirty="0" smtClean="0"/>
              <a:t/>
            </a:r>
            <a:br>
              <a:rPr lang="en-US" altLang="zh-CN" sz="2200" dirty="0" smtClean="0"/>
            </a:br>
            <a:r>
              <a:rPr lang="en-US" altLang="zh-CN" sz="2200" dirty="0" smtClean="0"/>
              <a:t>The angle change in p control is the </a:t>
            </a:r>
            <a:r>
              <a:rPr lang="en-US" altLang="zh-CN" sz="2200" b="1" dirty="0" smtClean="0">
                <a:solidFill>
                  <a:srgbClr val="FF0000"/>
                </a:solidFill>
              </a:rPr>
              <a:t>relative angle change </a:t>
            </a:r>
            <a:r>
              <a:rPr lang="en-US" altLang="zh-CN" sz="2200" dirty="0" smtClean="0"/>
              <a:t>between the final position </a:t>
            </a:r>
            <a:r>
              <a:rPr lang="en-US" altLang="zh-CN" sz="2200" b="1" dirty="0" smtClean="0">
                <a:solidFill>
                  <a:srgbClr val="FF0000"/>
                </a:solidFill>
              </a:rPr>
              <a:t>to the initial position</a:t>
            </a:r>
            <a:r>
              <a:rPr lang="en-US" altLang="zh-CN" sz="2200" dirty="0" smtClean="0"/>
              <a:t>.</a:t>
            </a:r>
            <a:br>
              <a:rPr lang="en-US" altLang="zh-CN" sz="2200" dirty="0" smtClean="0"/>
            </a:br>
            <a:r>
              <a:rPr lang="en-US" altLang="zh-CN" sz="2200" dirty="0" smtClean="0"/>
              <a:t/>
            </a:r>
            <a:br>
              <a:rPr lang="en-US" altLang="zh-CN" sz="2200" dirty="0" smtClean="0"/>
            </a:br>
            <a:r>
              <a:rPr lang="en-US" altLang="zh-CN" sz="2200" dirty="0" smtClean="0"/>
              <a:t>No matter how many steps of moves, the angle change is always with respect to the initial position!!!!</a:t>
            </a:r>
            <a:br>
              <a:rPr lang="en-US" altLang="zh-CN" sz="2200" dirty="0" smtClean="0"/>
            </a:br>
            <a:r>
              <a:rPr lang="en-US" altLang="zh-CN" sz="2200" dirty="0" smtClean="0"/>
              <a:t/>
            </a:r>
            <a:br>
              <a:rPr lang="en-US" altLang="zh-CN" sz="2200" dirty="0" smtClean="0"/>
            </a:br>
            <a:r>
              <a:rPr lang="en-US" altLang="zh-CN" sz="2200" dirty="0" smtClean="0"/>
              <a:t/>
            </a:r>
            <a:br>
              <a:rPr lang="en-US" altLang="zh-CN" sz="2200" dirty="0" smtClean="0"/>
            </a:br>
            <a:endParaRPr lang="zh-CN" altLang="en-US" sz="2200" dirty="0"/>
          </a:p>
        </p:txBody>
      </p:sp>
      <p:sp>
        <p:nvSpPr>
          <p:cNvPr id="3" name="标题 1"/>
          <p:cNvSpPr txBox="1">
            <a:spLocks/>
          </p:cNvSpPr>
          <p:nvPr/>
        </p:nvSpPr>
        <p:spPr>
          <a:xfrm>
            <a:off x="642910" y="1"/>
            <a:ext cx="7772400" cy="121442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000" b="1" i="0" u="none" strike="noStrike" kern="1200" cap="none" spc="0" normalizeH="0" baseline="0" noProof="0" dirty="0" smtClean="0">
                <a:ln>
                  <a:noFill/>
                </a:ln>
                <a:solidFill>
                  <a:srgbClr val="FF0000"/>
                </a:solidFill>
                <a:effectLst/>
                <a:uLnTx/>
                <a:uFillTx/>
                <a:latin typeface="+mj-lt"/>
                <a:ea typeface="+mj-ea"/>
                <a:cs typeface="+mj-cs"/>
              </a:rPr>
              <a:t>Watch this slide!</a:t>
            </a:r>
            <a:endParaRPr kumimoji="0" lang="zh-CN" altLang="en-US" sz="3000" b="1" i="0" u="none" strike="noStrike" kern="1200" cap="none" spc="0" normalizeH="0" baseline="0" noProof="0" dirty="0">
              <a:ln>
                <a:noFill/>
              </a:ln>
              <a:solidFill>
                <a:srgbClr val="FF0000"/>
              </a:solidFill>
              <a:effectLst/>
              <a:uLnTx/>
              <a:uFillTx/>
              <a:latin typeface="+mj-lt"/>
              <a:ea typeface="+mj-ea"/>
              <a:cs typeface="+mj-cs"/>
            </a:endParaRPr>
          </a:p>
        </p:txBody>
      </p:sp>
      <p:pic>
        <p:nvPicPr>
          <p:cNvPr id="12290" name="Picture 2"/>
          <p:cNvPicPr>
            <a:picLocks noChangeAspect="1" noChangeArrowheads="1"/>
          </p:cNvPicPr>
          <p:nvPr/>
        </p:nvPicPr>
        <p:blipFill>
          <a:blip r:embed="rId2"/>
          <a:srcRect/>
          <a:stretch>
            <a:fillRect/>
          </a:stretch>
        </p:blipFill>
        <p:spPr bwMode="auto">
          <a:xfrm>
            <a:off x="1214413" y="4500570"/>
            <a:ext cx="599005" cy="919163"/>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143240" y="4500570"/>
            <a:ext cx="561975" cy="904875"/>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5000628" y="4500570"/>
            <a:ext cx="642942" cy="937170"/>
          </a:xfrm>
          <a:prstGeom prst="rect">
            <a:avLst/>
          </a:prstGeom>
          <a:noFill/>
          <a:ln w="9525">
            <a:noFill/>
            <a:miter lim="800000"/>
            <a:headEnd/>
            <a:tailEnd/>
          </a:ln>
          <a:effectLst/>
        </p:spPr>
      </p:pic>
      <p:pic>
        <p:nvPicPr>
          <p:cNvPr id="12293" name="Picture 5"/>
          <p:cNvPicPr>
            <a:picLocks noChangeAspect="1" noChangeArrowheads="1"/>
          </p:cNvPicPr>
          <p:nvPr/>
        </p:nvPicPr>
        <p:blipFill>
          <a:blip r:embed="rId5"/>
          <a:srcRect/>
          <a:stretch>
            <a:fillRect/>
          </a:stretch>
        </p:blipFill>
        <p:spPr bwMode="auto">
          <a:xfrm>
            <a:off x="7000892" y="4508728"/>
            <a:ext cx="642942" cy="949105"/>
          </a:xfrm>
          <a:prstGeom prst="rect">
            <a:avLst/>
          </a:prstGeom>
          <a:noFill/>
          <a:ln w="9525">
            <a:noFill/>
            <a:miter lim="800000"/>
            <a:headEnd/>
            <a:tailEnd/>
          </a:ln>
          <a:effectLst/>
        </p:spPr>
      </p:pic>
      <p:sp>
        <p:nvSpPr>
          <p:cNvPr id="8" name="右箭头 7"/>
          <p:cNvSpPr/>
          <p:nvPr/>
        </p:nvSpPr>
        <p:spPr>
          <a:xfrm>
            <a:off x="2071670" y="4857760"/>
            <a:ext cx="78581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929058" y="4857760"/>
            <a:ext cx="78581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929322" y="4857760"/>
            <a:ext cx="78581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p:cNvSpPr txBox="1">
            <a:spLocks/>
          </p:cNvSpPr>
          <p:nvPr/>
        </p:nvSpPr>
        <p:spPr>
          <a:xfrm>
            <a:off x="428596" y="5429264"/>
            <a:ext cx="7772400" cy="1214422"/>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altLang="zh-CN" sz="2200" dirty="0" smtClean="0">
                <a:latin typeface="+mj-lt"/>
                <a:ea typeface="+mj-ea"/>
                <a:cs typeface="+mj-cs"/>
              </a:rPr>
              <a:t> </a:t>
            </a:r>
            <a:r>
              <a:rPr lang="en-US" altLang="zh-CN" sz="2200" dirty="0" smtClean="0">
                <a:latin typeface="+mj-lt"/>
                <a:ea typeface="+mj-ea"/>
                <a:cs typeface="+mj-cs"/>
              </a:rPr>
              <a:t>          </a:t>
            </a:r>
            <a:r>
              <a:rPr kumimoji="0" lang="en-US" altLang="zh-CN" sz="2200" u="none" strike="noStrike" kern="1200" cap="none" spc="0" normalizeH="0" baseline="0" noProof="0" dirty="0" smtClean="0">
                <a:ln>
                  <a:noFill/>
                </a:ln>
                <a:effectLst/>
                <a:uLnTx/>
                <a:uFillTx/>
                <a:latin typeface="+mj-lt"/>
                <a:ea typeface="+mj-ea"/>
                <a:cs typeface="+mj-cs"/>
              </a:rPr>
              <a:t>Initial                     soon</a:t>
            </a:r>
            <a:r>
              <a:rPr kumimoji="0" lang="en-US" altLang="zh-CN" sz="2200" u="none" strike="noStrike" kern="1200" cap="none" spc="0" normalizeH="0" noProof="0" dirty="0" smtClean="0">
                <a:ln>
                  <a:noFill/>
                </a:ln>
                <a:effectLst/>
                <a:uLnTx/>
                <a:uFillTx/>
                <a:latin typeface="+mj-lt"/>
                <a:ea typeface="+mj-ea"/>
                <a:cs typeface="+mj-cs"/>
              </a:rPr>
              <a:t>                   2s later                  2s later</a:t>
            </a:r>
          </a:p>
          <a:p>
            <a:pPr marL="0" marR="0" lvl="0" indent="0" defTabSz="914400" rtl="0" eaLnBrk="1" fontAlgn="auto" latinLnBrk="0" hangingPunct="1">
              <a:lnSpc>
                <a:spcPct val="100000"/>
              </a:lnSpc>
              <a:spcBef>
                <a:spcPct val="0"/>
              </a:spcBef>
              <a:spcAft>
                <a:spcPts val="0"/>
              </a:spcAft>
              <a:buClrTx/>
              <a:buSzTx/>
              <a:buFontTx/>
              <a:buNone/>
              <a:tabLst/>
              <a:defRPr/>
            </a:pPr>
            <a:r>
              <a:rPr lang="en-US" altLang="zh-CN" sz="2200" dirty="0" smtClean="0">
                <a:latin typeface="+mj-lt"/>
                <a:ea typeface="+mj-ea"/>
                <a:cs typeface="+mj-cs"/>
              </a:rPr>
              <a:t>              0d                       150d                      30d                       -150d</a:t>
            </a:r>
            <a:endParaRPr kumimoji="0" lang="en-US" altLang="zh-CN" sz="2200" u="none" strike="noStrike" kern="1200" cap="none" spc="0" normalizeH="0" noProof="0" dirty="0" smtClean="0">
              <a:ln>
                <a:noFill/>
              </a:ln>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altLang="zh-CN" sz="2200" baseline="0" dirty="0" smtClean="0">
                <a:latin typeface="+mj-lt"/>
                <a:ea typeface="+mj-ea"/>
                <a:cs typeface="+mj-cs"/>
              </a:rPr>
              <a:t>	</a:t>
            </a:r>
            <a:r>
              <a:rPr lang="en-US" altLang="zh-CN" sz="2200" baseline="0" dirty="0" smtClean="0">
                <a:latin typeface="+mj-lt"/>
                <a:ea typeface="+mj-ea"/>
                <a:cs typeface="+mj-cs"/>
              </a:rPr>
              <a:t>	</a:t>
            </a:r>
            <a:r>
              <a:rPr lang="en-US" altLang="zh-CN" sz="2200" dirty="0" smtClean="0">
                <a:latin typeface="+mj-lt"/>
                <a:ea typeface="+mj-ea"/>
                <a:cs typeface="+mj-cs"/>
              </a:rPr>
              <a:t>            </a:t>
            </a:r>
            <a:endParaRPr kumimoji="0" lang="zh-CN" altLang="en-US" sz="2200" u="none" strike="noStrike" kern="120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571472" y="1571612"/>
            <a:ext cx="7772400" cy="3071834"/>
          </a:xfrm>
        </p:spPr>
        <p:txBody>
          <a:bodyPr>
            <a:normAutofit/>
          </a:bodyPr>
          <a:lstStyle/>
          <a:p>
            <a:r>
              <a:rPr lang="en-US" altLang="zh-CN" sz="3000" dirty="0" smtClean="0"/>
              <a:t>Thank you!</a:t>
            </a:r>
            <a:br>
              <a:rPr lang="en-US" altLang="zh-CN" sz="3000" dirty="0" smtClean="0"/>
            </a:br>
            <a:r>
              <a:rPr lang="en-US" altLang="zh-CN" sz="3000" dirty="0" smtClean="0"/>
              <a:t/>
            </a:r>
            <a:br>
              <a:rPr lang="en-US" altLang="zh-CN" sz="3000" dirty="0" smtClean="0"/>
            </a:br>
            <a:endParaRPr lang="zh-CN" altLang="en-US" sz="3000" dirty="0"/>
          </a:p>
        </p:txBody>
      </p:sp>
      <p:sp>
        <p:nvSpPr>
          <p:cNvPr id="6" name="标题 1"/>
          <p:cNvSpPr txBox="1">
            <a:spLocks/>
          </p:cNvSpPr>
          <p:nvPr/>
        </p:nvSpPr>
        <p:spPr>
          <a:xfrm>
            <a:off x="1371600" y="4786322"/>
            <a:ext cx="7772400" cy="2286016"/>
          </a:xfrm>
          <a:prstGeom prst="rect">
            <a:avLst/>
          </a:prstGeom>
        </p:spPr>
        <p:txBody>
          <a:bodyPr vert="horz" lIns="91440" tIns="45720" rIns="91440" bIns="45720" rtlCol="0" anchor="ctr">
            <a:normAutofit/>
          </a:bodyPr>
          <a:lstStyle/>
          <a:p>
            <a:pPr algn="r">
              <a:spcBef>
                <a:spcPct val="0"/>
              </a:spcBef>
            </a:pPr>
            <a:r>
              <a:rPr lang="en-US" altLang="zh-CN" sz="2200" dirty="0" smtClean="0">
                <a:latin typeface="+mj-lt"/>
                <a:ea typeface="+mj-ea"/>
                <a:cs typeface="+mj-cs"/>
              </a:rPr>
              <a:t>An appendix with any useful </a:t>
            </a:r>
            <a:r>
              <a:rPr lang="en-US" altLang="zh-CN" sz="2200" dirty="0" smtClean="0">
                <a:latin typeface="+mj-lt"/>
                <a:ea typeface="+mj-ea"/>
                <a:cs typeface="+mj-cs"/>
              </a:rPr>
              <a:t>notes-----To Be Continued</a:t>
            </a:r>
            <a:r>
              <a:rPr lang="en-US" altLang="zh-CN" sz="2200" dirty="0" smtClean="0">
                <a:latin typeface="+mj-lt"/>
                <a:ea typeface="+mj-ea"/>
                <a:cs typeface="+mj-cs"/>
                <a:sym typeface="Wingdings" pitchFamily="2" charset="2"/>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
            </a:r>
            <a:b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b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
            </a:r>
            <a:b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b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
            </a:r>
            <a:b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br>
            <a:endParaRPr kumimoji="0" lang="zh-CN" altLang="en-US" sz="2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143372" y="857233"/>
            <a:ext cx="4314828" cy="5214974"/>
          </a:xfrm>
        </p:spPr>
        <p:txBody>
          <a:bodyPr>
            <a:normAutofit/>
          </a:bodyPr>
          <a:lstStyle/>
          <a:p>
            <a:pPr algn="l"/>
            <a:r>
              <a:rPr lang="en-US" altLang="zh-CN" sz="2400" dirty="0" smtClean="0"/>
              <a:t>A simple self-made clock model </a:t>
            </a:r>
            <a:br>
              <a:rPr lang="en-US" altLang="zh-CN" sz="2400" dirty="0" smtClean="0"/>
            </a:br>
            <a:r>
              <a:rPr lang="en-US" altLang="zh-CN" sz="2400" dirty="0" smtClean="0"/>
              <a:t/>
            </a:r>
            <a:br>
              <a:rPr lang="en-US" altLang="zh-CN" sz="2400" dirty="0" smtClean="0"/>
            </a:br>
            <a:r>
              <a:rPr lang="en-US" altLang="zh-CN" sz="2400" dirty="0" smtClean="0"/>
              <a:t>The purple bar is the second hand and the green bar is the minute hand (no hour hand for it takes a long time to observe angle change of it )</a:t>
            </a:r>
            <a:br>
              <a:rPr lang="en-US" altLang="zh-CN" sz="2400" dirty="0" smtClean="0"/>
            </a:br>
            <a:r>
              <a:rPr lang="en-US" altLang="zh-CN" sz="2400" dirty="0" smtClean="0"/>
              <a:t/>
            </a:r>
            <a:br>
              <a:rPr lang="en-US" altLang="zh-CN" sz="2400" dirty="0" smtClean="0"/>
            </a:br>
            <a:r>
              <a:rPr lang="en-US" altLang="zh-CN" sz="2400" dirty="0" smtClean="0"/>
              <a:t>simulation in the real-time mode</a:t>
            </a:r>
            <a:endParaRPr lang="zh-CN" altLang="en-US" sz="2400" dirty="0"/>
          </a:p>
        </p:txBody>
      </p:sp>
      <p:pic>
        <p:nvPicPr>
          <p:cNvPr id="1026" name="Picture 2"/>
          <p:cNvPicPr>
            <a:picLocks noChangeAspect="1" noChangeArrowheads="1"/>
          </p:cNvPicPr>
          <p:nvPr/>
        </p:nvPicPr>
        <p:blipFill>
          <a:blip r:embed="rId2"/>
          <a:srcRect/>
          <a:stretch>
            <a:fillRect/>
          </a:stretch>
        </p:blipFill>
        <p:spPr bwMode="auto">
          <a:xfrm>
            <a:off x="928662" y="1142984"/>
            <a:ext cx="2714644" cy="4692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3500438"/>
            <a:ext cx="7772400" cy="2714644"/>
          </a:xfrm>
        </p:spPr>
        <p:txBody>
          <a:bodyPr>
            <a:normAutofit/>
          </a:bodyPr>
          <a:lstStyle/>
          <a:p>
            <a:pPr algn="l"/>
            <a:r>
              <a:rPr lang="en-US" altLang="zh-CN" sz="2400" dirty="0" smtClean="0"/>
              <a:t>The </a:t>
            </a:r>
            <a:r>
              <a:rPr lang="en-US" altLang="zh-CN" sz="2400" dirty="0" err="1" smtClean="0"/>
              <a:t>minute_joint</a:t>
            </a:r>
            <a:r>
              <a:rPr lang="en-US" altLang="zh-CN" sz="2400" dirty="0" smtClean="0"/>
              <a:t> </a:t>
            </a:r>
            <a:r>
              <a:rPr lang="en-US" altLang="zh-CN" sz="2400" dirty="0" smtClean="0"/>
              <a:t>and </a:t>
            </a:r>
            <a:r>
              <a:rPr lang="en-US" altLang="zh-CN" sz="2400" dirty="0" err="1" smtClean="0"/>
              <a:t>second_joint</a:t>
            </a:r>
            <a:r>
              <a:rPr lang="en-US" altLang="zh-CN" sz="2400" dirty="0" smtClean="0"/>
              <a:t> are revolute joints in order to control the </a:t>
            </a:r>
            <a:r>
              <a:rPr lang="en-US" altLang="zh-CN" sz="2400" dirty="0" err="1" smtClean="0"/>
              <a:t>minute_hand</a:t>
            </a:r>
            <a:r>
              <a:rPr lang="en-US" altLang="zh-CN" sz="2400" dirty="0" smtClean="0"/>
              <a:t> and </a:t>
            </a:r>
            <a:r>
              <a:rPr lang="en-US" altLang="zh-CN" sz="2400" dirty="0" err="1" smtClean="0"/>
              <a:t>second_hand</a:t>
            </a:r>
            <a:r>
              <a:rPr lang="en-US" altLang="zh-CN" sz="2400" dirty="0" smtClean="0"/>
              <a:t> separately, with </a:t>
            </a:r>
            <a:r>
              <a:rPr lang="en-US" altLang="zh-CN" sz="2400" dirty="0" err="1" smtClean="0"/>
              <a:t>saperate</a:t>
            </a:r>
            <a:r>
              <a:rPr lang="en-US" altLang="zh-CN" sz="2400" dirty="0" smtClean="0"/>
              <a:t> </a:t>
            </a:r>
            <a:r>
              <a:rPr lang="en-US" altLang="zh-CN" sz="2400" b="1" dirty="0" smtClean="0"/>
              <a:t>non-threaded</a:t>
            </a:r>
            <a:r>
              <a:rPr lang="en-US" altLang="zh-CN" sz="2400" dirty="0" smtClean="0"/>
              <a:t> scripts.</a:t>
            </a:r>
            <a:br>
              <a:rPr lang="en-US" altLang="zh-CN" sz="2400" dirty="0" smtClean="0"/>
            </a:br>
            <a:r>
              <a:rPr lang="en-US" altLang="zh-CN" sz="2400" dirty="0" smtClean="0"/>
              <a:t/>
            </a:r>
            <a:br>
              <a:rPr lang="en-US" altLang="zh-CN" sz="2400" dirty="0" smtClean="0"/>
            </a:br>
            <a:r>
              <a:rPr lang="en-US" altLang="zh-CN" sz="2400" dirty="0" smtClean="0"/>
              <a:t>The                   is the invisible body of the clock, in order to support other visible parts (2 joints and 2 hands) of the model.</a:t>
            </a:r>
            <a:endParaRPr lang="zh-CN" altLang="en-US" sz="2400" dirty="0"/>
          </a:p>
        </p:txBody>
      </p:sp>
      <p:pic>
        <p:nvPicPr>
          <p:cNvPr id="2050" name="Picture 2"/>
          <p:cNvPicPr>
            <a:picLocks noChangeAspect="1" noChangeArrowheads="1"/>
          </p:cNvPicPr>
          <p:nvPr/>
        </p:nvPicPr>
        <p:blipFill>
          <a:blip r:embed="rId2"/>
          <a:srcRect/>
          <a:stretch>
            <a:fillRect/>
          </a:stretch>
        </p:blipFill>
        <p:spPr bwMode="auto">
          <a:xfrm>
            <a:off x="1428728" y="500042"/>
            <a:ext cx="5384306" cy="264320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285852" y="5072074"/>
            <a:ext cx="1228725" cy="40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720" y="2928934"/>
            <a:ext cx="8429684" cy="671516"/>
          </a:xfrm>
        </p:spPr>
        <p:txBody>
          <a:bodyPr>
            <a:normAutofit fontScale="90000"/>
          </a:bodyPr>
          <a:lstStyle/>
          <a:p>
            <a:pPr algn="l"/>
            <a:r>
              <a:rPr lang="en-US" altLang="zh-CN" sz="2400" dirty="0" smtClean="0"/>
              <a:t>The 2 scripts are very similar, the main difference is as  arrows shown. </a:t>
            </a:r>
            <a:endParaRPr lang="zh-CN" altLang="en-US" sz="2400" dirty="0"/>
          </a:p>
        </p:txBody>
      </p:sp>
      <p:sp>
        <p:nvSpPr>
          <p:cNvPr id="3" name="副标题 2"/>
          <p:cNvSpPr>
            <a:spLocks noGrp="1"/>
          </p:cNvSpPr>
          <p:nvPr>
            <p:ph type="subTitle" idx="1"/>
          </p:nvPr>
        </p:nvSpPr>
        <p:spPr/>
        <p:txBody>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214282" y="214290"/>
            <a:ext cx="8669251" cy="278608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14282" y="3643314"/>
            <a:ext cx="8644666" cy="2786082"/>
          </a:xfrm>
          <a:prstGeom prst="rect">
            <a:avLst/>
          </a:prstGeom>
          <a:noFill/>
          <a:ln w="9525">
            <a:noFill/>
            <a:miter lim="800000"/>
            <a:headEnd/>
            <a:tailEnd/>
          </a:ln>
          <a:effectLst/>
        </p:spPr>
      </p:pic>
      <p:sp>
        <p:nvSpPr>
          <p:cNvPr id="6" name="左箭头 5"/>
          <p:cNvSpPr/>
          <p:nvPr/>
        </p:nvSpPr>
        <p:spPr>
          <a:xfrm>
            <a:off x="6500826" y="857232"/>
            <a:ext cx="1071570" cy="214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 name="左箭头 6"/>
          <p:cNvSpPr/>
          <p:nvPr/>
        </p:nvSpPr>
        <p:spPr>
          <a:xfrm>
            <a:off x="6572264" y="4214818"/>
            <a:ext cx="1071570" cy="214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282" y="3500438"/>
            <a:ext cx="8572560" cy="3071834"/>
          </a:xfrm>
        </p:spPr>
        <p:txBody>
          <a:bodyPr>
            <a:normAutofit fontScale="90000"/>
          </a:bodyPr>
          <a:lstStyle/>
          <a:p>
            <a:pPr algn="l"/>
            <a:r>
              <a:rPr lang="en-US" altLang="zh-CN" sz="2400" dirty="0" smtClean="0"/>
              <a:t>Line </a:t>
            </a:r>
            <a:r>
              <a:rPr lang="en-US" altLang="zh-CN" sz="2400" b="1" dirty="0" smtClean="0"/>
              <a:t>2</a:t>
            </a:r>
            <a:r>
              <a:rPr lang="en-US" altLang="zh-CN" sz="2400" dirty="0" smtClean="0"/>
              <a:t> is used to determine the control target</a:t>
            </a:r>
            <a:br>
              <a:rPr lang="en-US" altLang="zh-CN" sz="2400" dirty="0" smtClean="0"/>
            </a:br>
            <a:r>
              <a:rPr lang="en-US" altLang="zh-CN" sz="2400" dirty="0" smtClean="0"/>
              <a:t/>
            </a:r>
            <a:br>
              <a:rPr lang="en-US" altLang="zh-CN" sz="2400" dirty="0" smtClean="0"/>
            </a:br>
            <a:r>
              <a:rPr lang="en-US" altLang="zh-CN" sz="2400" dirty="0" smtClean="0"/>
              <a:t>Line </a:t>
            </a:r>
            <a:r>
              <a:rPr lang="en-US" altLang="zh-CN" sz="2400" b="1" dirty="0" smtClean="0"/>
              <a:t>5</a:t>
            </a:r>
            <a:r>
              <a:rPr lang="en-US" altLang="zh-CN" sz="2400" dirty="0" smtClean="0"/>
              <a:t> is used to determine the start time of the control, if we change </a:t>
            </a:r>
            <a:r>
              <a:rPr lang="en-US" altLang="zh-CN" sz="2400" dirty="0" smtClean="0">
                <a:solidFill>
                  <a:schemeClr val="accent2">
                    <a:lumMod val="60000"/>
                    <a:lumOff val="40000"/>
                  </a:schemeClr>
                </a:solidFill>
              </a:rPr>
              <a:t>0 </a:t>
            </a:r>
            <a:r>
              <a:rPr lang="en-US" altLang="zh-CN" sz="2400" dirty="0" smtClean="0"/>
              <a:t>to </a:t>
            </a:r>
            <a:r>
              <a:rPr lang="en-US" altLang="zh-CN" sz="2400" dirty="0" smtClean="0">
                <a:solidFill>
                  <a:schemeClr val="accent2">
                    <a:lumMod val="60000"/>
                    <a:lumOff val="40000"/>
                  </a:schemeClr>
                </a:solidFill>
              </a:rPr>
              <a:t>3</a:t>
            </a:r>
            <a:r>
              <a:rPr lang="en-US" altLang="zh-CN" sz="2400" dirty="0" smtClean="0"/>
              <a:t>, the control of velocity or position will start from 3 seconds after the simulation start.</a:t>
            </a:r>
            <a:br>
              <a:rPr lang="en-US" altLang="zh-CN" sz="2400" dirty="0" smtClean="0"/>
            </a:br>
            <a:r>
              <a:rPr lang="en-US" altLang="zh-CN" sz="2400" dirty="0" smtClean="0"/>
              <a:t/>
            </a:r>
            <a:br>
              <a:rPr lang="en-US" altLang="zh-CN" sz="2400" dirty="0" smtClean="0"/>
            </a:br>
            <a:r>
              <a:rPr lang="en-US" altLang="zh-CN" sz="2400" dirty="0" smtClean="0"/>
              <a:t>Line </a:t>
            </a:r>
            <a:r>
              <a:rPr lang="en-US" altLang="zh-CN" sz="2400" b="1" dirty="0" smtClean="0"/>
              <a:t>7</a:t>
            </a:r>
            <a:r>
              <a:rPr lang="en-US" altLang="zh-CN" sz="2400" dirty="0" smtClean="0"/>
              <a:t> is used to control the </a:t>
            </a:r>
            <a:r>
              <a:rPr lang="en-US" altLang="zh-CN" sz="2400" b="1" dirty="0" smtClean="0"/>
              <a:t>velocity</a:t>
            </a:r>
            <a:r>
              <a:rPr lang="en-US" altLang="zh-CN" sz="2400" dirty="0" smtClean="0"/>
              <a:t> of the </a:t>
            </a:r>
            <a:r>
              <a:rPr lang="en-US" altLang="zh-CN" sz="2400" dirty="0" err="1" smtClean="0"/>
              <a:t>second_joint</a:t>
            </a:r>
            <a:r>
              <a:rPr lang="en-US" altLang="zh-CN" sz="2400" dirty="0" smtClean="0"/>
              <a:t>, while line </a:t>
            </a:r>
            <a:r>
              <a:rPr lang="en-US" altLang="zh-CN" sz="2400" b="1" dirty="0" smtClean="0"/>
              <a:t>8 </a:t>
            </a:r>
            <a:r>
              <a:rPr lang="en-US" altLang="zh-CN" sz="2400" dirty="0" smtClean="0"/>
              <a:t>is used to control the </a:t>
            </a:r>
            <a:r>
              <a:rPr lang="en-US" altLang="zh-CN" sz="2400" b="1" dirty="0" smtClean="0"/>
              <a:t>position</a:t>
            </a:r>
            <a:r>
              <a:rPr lang="en-US" altLang="zh-CN" sz="2400" dirty="0" smtClean="0"/>
              <a:t> of it. </a:t>
            </a:r>
            <a:r>
              <a:rPr lang="en-US" altLang="zh-CN" sz="2400" b="1" dirty="0" smtClean="0"/>
              <a:t>But these two lines cannot work simultaneously!</a:t>
            </a:r>
            <a:r>
              <a:rPr lang="en-US" altLang="zh-CN" sz="2400" dirty="0" smtClean="0"/>
              <a:t/>
            </a:r>
            <a:br>
              <a:rPr lang="en-US" altLang="zh-CN" sz="2400" dirty="0" smtClean="0"/>
            </a:br>
            <a:r>
              <a:rPr lang="en-US" altLang="zh-CN" sz="2400" dirty="0" smtClean="0"/>
              <a:t/>
            </a:r>
            <a:br>
              <a:rPr lang="en-US" altLang="zh-CN" sz="2400" dirty="0" smtClean="0"/>
            </a:br>
            <a:endParaRPr lang="zh-CN" altLang="en-US" sz="2400" dirty="0"/>
          </a:p>
        </p:txBody>
      </p:sp>
      <p:pic>
        <p:nvPicPr>
          <p:cNvPr id="4" name="Picture 3"/>
          <p:cNvPicPr>
            <a:picLocks noChangeAspect="1" noChangeArrowheads="1"/>
          </p:cNvPicPr>
          <p:nvPr/>
        </p:nvPicPr>
        <p:blipFill>
          <a:blip r:embed="rId2"/>
          <a:srcRect/>
          <a:stretch>
            <a:fillRect/>
          </a:stretch>
        </p:blipFill>
        <p:spPr bwMode="auto">
          <a:xfrm>
            <a:off x="214282" y="214290"/>
            <a:ext cx="8644666"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857232"/>
          </a:xfrm>
        </p:spPr>
        <p:txBody>
          <a:bodyPr>
            <a:normAutofit/>
          </a:bodyPr>
          <a:lstStyle/>
          <a:p>
            <a:r>
              <a:rPr lang="en-US" altLang="zh-CN" sz="2400" b="1" dirty="0" smtClean="0"/>
              <a:t>Velocity Control – set the joints</a:t>
            </a:r>
            <a:endParaRPr lang="zh-CN" altLang="en-US" sz="2400" b="1" dirty="0"/>
          </a:p>
        </p:txBody>
      </p:sp>
      <p:sp>
        <p:nvSpPr>
          <p:cNvPr id="3" name="副标题 2"/>
          <p:cNvSpPr>
            <a:spLocks noGrp="1"/>
          </p:cNvSpPr>
          <p:nvPr>
            <p:ph type="subTitle" idx="1"/>
          </p:nvPr>
        </p:nvSpPr>
        <p:spPr/>
        <p:txBody>
          <a:bodyPr/>
          <a:lstStyle/>
          <a:p>
            <a:endParaRPr lang="zh-CN" altLang="en-US"/>
          </a:p>
        </p:txBody>
      </p:sp>
      <p:pic>
        <p:nvPicPr>
          <p:cNvPr id="4098" name="Picture 2"/>
          <p:cNvPicPr>
            <a:picLocks noChangeAspect="1" noChangeArrowheads="1"/>
          </p:cNvPicPr>
          <p:nvPr/>
        </p:nvPicPr>
        <p:blipFill>
          <a:blip r:embed="rId2"/>
          <a:srcRect/>
          <a:stretch>
            <a:fillRect/>
          </a:stretch>
        </p:blipFill>
        <p:spPr bwMode="auto">
          <a:xfrm>
            <a:off x="0" y="737710"/>
            <a:ext cx="9157426" cy="6120290"/>
          </a:xfrm>
          <a:prstGeom prst="rect">
            <a:avLst/>
          </a:prstGeom>
          <a:noFill/>
          <a:ln w="9525">
            <a:noFill/>
            <a:miter lim="800000"/>
            <a:headEnd/>
            <a:tailEnd/>
          </a:ln>
          <a:effectLst/>
        </p:spPr>
      </p:pic>
      <p:sp>
        <p:nvSpPr>
          <p:cNvPr id="5" name="上箭头 4"/>
          <p:cNvSpPr/>
          <p:nvPr/>
        </p:nvSpPr>
        <p:spPr>
          <a:xfrm>
            <a:off x="1071538" y="4000504"/>
            <a:ext cx="285752" cy="4286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左箭头 5"/>
          <p:cNvSpPr/>
          <p:nvPr/>
        </p:nvSpPr>
        <p:spPr>
          <a:xfrm>
            <a:off x="6286512" y="1357298"/>
            <a:ext cx="500066"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a:spLocks/>
          </p:cNvSpPr>
          <p:nvPr/>
        </p:nvSpPr>
        <p:spPr>
          <a:xfrm>
            <a:off x="6715140" y="1285860"/>
            <a:ext cx="2214578" cy="428628"/>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FF0000"/>
                </a:solidFill>
                <a:effectLst/>
                <a:uLnTx/>
                <a:uFillTx/>
                <a:latin typeface="+mj-lt"/>
                <a:ea typeface="+mj-ea"/>
                <a:cs typeface="+mj-cs"/>
              </a:rPr>
              <a:t>only</a:t>
            </a:r>
            <a:r>
              <a:rPr kumimoji="0" lang="en-US" altLang="zh-CN" sz="2400" b="1" i="0" u="none" strike="noStrike" kern="1200" cap="none" spc="0" normalizeH="0" noProof="0" dirty="0" smtClean="0">
                <a:ln>
                  <a:noFill/>
                </a:ln>
                <a:solidFill>
                  <a:srgbClr val="FF0000"/>
                </a:solidFill>
                <a:effectLst/>
                <a:uLnTx/>
                <a:uFillTx/>
                <a:latin typeface="+mj-lt"/>
                <a:ea typeface="+mj-ea"/>
                <a:cs typeface="+mj-cs"/>
              </a:rPr>
              <a:t> check this</a:t>
            </a:r>
            <a:endParaRPr kumimoji="0" lang="zh-CN" altLang="en-US" sz="24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142984"/>
            <a:ext cx="7772400" cy="1584327"/>
          </a:xfrm>
        </p:spPr>
        <p:txBody>
          <a:bodyPr>
            <a:normAutofit fontScale="90000"/>
          </a:bodyPr>
          <a:lstStyle/>
          <a:p>
            <a:pPr algn="l"/>
            <a:r>
              <a:rPr lang="en-US" altLang="zh-CN" sz="2400" dirty="0" smtClean="0"/>
              <a:t>This line sets the velocity of the </a:t>
            </a:r>
            <a:r>
              <a:rPr lang="en-US" altLang="zh-CN" sz="2400" b="1" dirty="0" err="1" smtClean="0"/>
              <a:t>second_joint</a:t>
            </a:r>
            <a:r>
              <a:rPr lang="en-US" altLang="zh-CN" sz="2400" dirty="0" smtClean="0"/>
              <a:t>.</a:t>
            </a:r>
            <a:r>
              <a:rPr lang="en-US" altLang="zh-CN" sz="2400" dirty="0" smtClean="0"/>
              <a:t> </a:t>
            </a:r>
            <a:r>
              <a:rPr lang="en-US" altLang="zh-CN" sz="2400" dirty="0" smtClean="0"/>
              <a:t>The velocity is set to </a:t>
            </a:r>
            <a:r>
              <a:rPr lang="en-US" altLang="zh-CN" sz="2400" dirty="0" smtClean="0">
                <a:solidFill>
                  <a:schemeClr val="accent2">
                    <a:lumMod val="60000"/>
                    <a:lumOff val="40000"/>
                  </a:schemeClr>
                </a:solidFill>
              </a:rPr>
              <a:t>6</a:t>
            </a:r>
            <a:r>
              <a:rPr lang="en-US" altLang="zh-CN" sz="2400" dirty="0" smtClean="0"/>
              <a:t> degree per second.</a:t>
            </a:r>
            <a:br>
              <a:rPr lang="en-US" altLang="zh-CN" sz="2400" dirty="0" smtClean="0"/>
            </a:br>
            <a:r>
              <a:rPr lang="en-US" altLang="zh-CN" sz="2400" dirty="0" smtClean="0"/>
              <a:t/>
            </a:r>
            <a:br>
              <a:rPr lang="en-US" altLang="zh-CN" sz="2400" dirty="0" smtClean="0"/>
            </a:br>
            <a:r>
              <a:rPr lang="en-US" altLang="zh-CN" sz="2400" dirty="0" smtClean="0"/>
              <a:t>After 60 seconds, the </a:t>
            </a:r>
            <a:r>
              <a:rPr lang="en-US" altLang="zh-CN" sz="2400" dirty="0" err="1" smtClean="0"/>
              <a:t>second_joint</a:t>
            </a:r>
            <a:r>
              <a:rPr lang="en-US" altLang="zh-CN" sz="2400" dirty="0" smtClean="0"/>
              <a:t> will go 60*6=360 degrees, which is equal to 1 cycle (1 min = 60 sec).</a:t>
            </a:r>
            <a:endParaRPr lang="zh-CN" altLang="en-US" sz="2400" dirty="0"/>
          </a:p>
        </p:txBody>
      </p:sp>
      <p:pic>
        <p:nvPicPr>
          <p:cNvPr id="5122" name="Picture 2"/>
          <p:cNvPicPr>
            <a:picLocks noChangeAspect="1" noChangeArrowheads="1"/>
          </p:cNvPicPr>
          <p:nvPr/>
        </p:nvPicPr>
        <p:blipFill>
          <a:blip r:embed="rId2"/>
          <a:srcRect/>
          <a:stretch>
            <a:fillRect/>
          </a:stretch>
        </p:blipFill>
        <p:spPr bwMode="auto">
          <a:xfrm>
            <a:off x="357158" y="571480"/>
            <a:ext cx="8312785" cy="35719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57158" y="3429000"/>
            <a:ext cx="8286808" cy="357190"/>
          </a:xfrm>
          <a:prstGeom prst="rect">
            <a:avLst/>
          </a:prstGeom>
          <a:noFill/>
          <a:ln w="9525">
            <a:noFill/>
            <a:miter lim="800000"/>
            <a:headEnd/>
            <a:tailEnd/>
          </a:ln>
          <a:effectLst/>
        </p:spPr>
      </p:pic>
      <p:sp>
        <p:nvSpPr>
          <p:cNvPr id="6" name="标题 1"/>
          <p:cNvSpPr txBox="1">
            <a:spLocks/>
          </p:cNvSpPr>
          <p:nvPr/>
        </p:nvSpPr>
        <p:spPr>
          <a:xfrm>
            <a:off x="714348" y="3929066"/>
            <a:ext cx="7772400" cy="1643074"/>
          </a:xfrm>
          <a:prstGeom prst="rect">
            <a:avLst/>
          </a:prstGeom>
        </p:spPr>
        <p:txBody>
          <a:bodyPr vert="horz" lIns="91440" tIns="45720" rIns="91440" bIns="45720" rtlCol="0" anchor="ctr">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chemeClr val="tx1"/>
                </a:solidFill>
                <a:effectLst/>
                <a:uLnTx/>
                <a:uFillTx/>
                <a:latin typeface="+mj-lt"/>
                <a:ea typeface="+mj-ea"/>
                <a:cs typeface="+mj-cs"/>
              </a:rPr>
              <a:t>This line sets the velocity of the </a:t>
            </a:r>
            <a:r>
              <a:rPr kumimoji="0" lang="en-US" altLang="zh-CN" sz="2400" b="1" i="0" u="none" strike="noStrike" kern="1200" cap="none" spc="0" normalizeH="0" baseline="0" noProof="0" dirty="0" err="1" smtClean="0">
                <a:ln>
                  <a:noFill/>
                </a:ln>
                <a:solidFill>
                  <a:schemeClr val="tx1"/>
                </a:solidFill>
                <a:effectLst/>
                <a:uLnTx/>
                <a:uFillTx/>
                <a:latin typeface="+mj-lt"/>
                <a:ea typeface="+mj-ea"/>
                <a:cs typeface="+mj-cs"/>
              </a:rPr>
              <a:t>minute_joint</a:t>
            </a:r>
            <a:r>
              <a:rPr kumimoji="0" lang="en-US" altLang="zh-CN" sz="2400" b="0" i="0" u="none" strike="noStrike" kern="1200" cap="none" spc="0" normalizeH="0" baseline="0" noProof="0" dirty="0" smtClean="0">
                <a:ln>
                  <a:noFill/>
                </a:ln>
                <a:solidFill>
                  <a:schemeClr val="tx1"/>
                </a:solidFill>
                <a:effectLst/>
                <a:uLnTx/>
                <a:uFillTx/>
                <a:latin typeface="+mj-lt"/>
                <a:ea typeface="+mj-ea"/>
                <a:cs typeface="+mj-cs"/>
              </a:rPr>
              <a:t>. The velocity is set to </a:t>
            </a:r>
            <a:r>
              <a:rPr kumimoji="0" lang="en-US" altLang="zh-CN" sz="2400" b="0" i="0" u="none" strike="noStrike" kern="1200" cap="none" spc="0" normalizeH="0" baseline="0" noProof="0" dirty="0" smtClean="0">
                <a:ln>
                  <a:noFill/>
                </a:ln>
                <a:solidFill>
                  <a:schemeClr val="accent2">
                    <a:lumMod val="60000"/>
                    <a:lumOff val="40000"/>
                  </a:schemeClr>
                </a:solidFill>
                <a:effectLst/>
                <a:uLnTx/>
                <a:uFillTx/>
                <a:latin typeface="+mj-lt"/>
                <a:ea typeface="+mj-ea"/>
                <a:cs typeface="+mj-cs"/>
              </a:rPr>
              <a:t>0.1</a:t>
            </a:r>
            <a:r>
              <a:rPr kumimoji="0" lang="en-US" altLang="zh-CN" sz="2400" b="0" i="0" u="none" strike="noStrike" kern="1200" cap="none" spc="0" normalizeH="0" baseline="0" noProof="0" dirty="0" smtClean="0">
                <a:ln>
                  <a:noFill/>
                </a:ln>
                <a:solidFill>
                  <a:schemeClr val="tx1"/>
                </a:solidFill>
                <a:effectLst/>
                <a:uLnTx/>
                <a:uFillTx/>
                <a:latin typeface="+mj-lt"/>
                <a:ea typeface="+mj-ea"/>
                <a:cs typeface="+mj-cs"/>
              </a:rPr>
              <a:t> degree per second.</a:t>
            </a:r>
            <a:br>
              <a:rPr kumimoji="0" lang="en-US" altLang="zh-CN" sz="2400" b="0" i="0" u="none" strike="noStrike" kern="1200" cap="none" spc="0" normalizeH="0" baseline="0" noProof="0" dirty="0" smtClean="0">
                <a:ln>
                  <a:noFill/>
                </a:ln>
                <a:solidFill>
                  <a:schemeClr val="tx1"/>
                </a:solidFill>
                <a:effectLst/>
                <a:uLnTx/>
                <a:uFillTx/>
                <a:latin typeface="+mj-lt"/>
                <a:ea typeface="+mj-ea"/>
                <a:cs typeface="+mj-cs"/>
              </a:rPr>
            </a:br>
            <a:r>
              <a:rPr kumimoji="0" lang="en-US" altLang="zh-CN" sz="2400" b="0" i="0" u="none" strike="noStrike" kern="1200" cap="none" spc="0" normalizeH="0" baseline="0" noProof="0" dirty="0" smtClean="0">
                <a:ln>
                  <a:noFill/>
                </a:ln>
                <a:solidFill>
                  <a:schemeClr val="tx1"/>
                </a:solidFill>
                <a:effectLst/>
                <a:uLnTx/>
                <a:uFillTx/>
                <a:latin typeface="+mj-lt"/>
                <a:ea typeface="+mj-ea"/>
                <a:cs typeface="+mj-cs"/>
              </a:rPr>
              <a:t/>
            </a:r>
            <a:br>
              <a:rPr kumimoji="0" lang="en-US" altLang="zh-CN" sz="2400" b="0" i="0" u="none" strike="noStrike" kern="1200" cap="none" spc="0" normalizeH="0" baseline="0" noProof="0" dirty="0" smtClean="0">
                <a:ln>
                  <a:noFill/>
                </a:ln>
                <a:solidFill>
                  <a:schemeClr val="tx1"/>
                </a:solidFill>
                <a:effectLst/>
                <a:uLnTx/>
                <a:uFillTx/>
                <a:latin typeface="+mj-lt"/>
                <a:ea typeface="+mj-ea"/>
                <a:cs typeface="+mj-cs"/>
              </a:rPr>
            </a:br>
            <a:r>
              <a:rPr kumimoji="0" lang="en-US" altLang="zh-CN" sz="2400" b="0" i="0" u="none" strike="noStrike" kern="1200" cap="none" spc="0" normalizeH="0" baseline="0" noProof="0" dirty="0" smtClean="0">
                <a:ln>
                  <a:noFill/>
                </a:ln>
                <a:solidFill>
                  <a:schemeClr val="tx1"/>
                </a:solidFill>
                <a:effectLst/>
                <a:uLnTx/>
                <a:uFillTx/>
                <a:latin typeface="+mj-lt"/>
                <a:ea typeface="+mj-ea"/>
                <a:cs typeface="+mj-cs"/>
              </a:rPr>
              <a:t>After 60 seconds, the </a:t>
            </a:r>
            <a:r>
              <a:rPr kumimoji="0" lang="en-US" altLang="zh-CN" sz="2400" b="0" i="0" u="none" strike="noStrike" kern="1200" cap="none" spc="0" normalizeH="0" baseline="0" noProof="0" dirty="0" err="1" smtClean="0">
                <a:ln>
                  <a:noFill/>
                </a:ln>
                <a:solidFill>
                  <a:schemeClr val="tx1"/>
                </a:solidFill>
                <a:effectLst/>
                <a:uLnTx/>
                <a:uFillTx/>
                <a:latin typeface="+mj-lt"/>
                <a:ea typeface="+mj-ea"/>
                <a:cs typeface="+mj-cs"/>
              </a:rPr>
              <a:t>second_joint</a:t>
            </a:r>
            <a:r>
              <a:rPr kumimoji="0" lang="en-US" altLang="zh-CN" sz="2400" b="0" i="0" u="none" strike="noStrike" kern="1200" cap="none" spc="0" normalizeH="0" baseline="0" noProof="0" dirty="0" smtClean="0">
                <a:ln>
                  <a:noFill/>
                </a:ln>
                <a:solidFill>
                  <a:schemeClr val="tx1"/>
                </a:solidFill>
                <a:effectLst/>
                <a:uLnTx/>
                <a:uFillTx/>
                <a:latin typeface="+mj-lt"/>
                <a:ea typeface="+mj-ea"/>
                <a:cs typeface="+mj-cs"/>
              </a:rPr>
              <a:t> will go 60*0.1=6 degrees, which is equal to 1/60 cycle (1</a:t>
            </a:r>
            <a:r>
              <a:rPr kumimoji="0" lang="en-US" altLang="zh-CN" sz="2400" b="0" i="0" u="none" strike="noStrike" kern="1200" cap="none" spc="0" normalizeH="0" noProof="0" dirty="0" smtClean="0">
                <a:ln>
                  <a:noFill/>
                </a:ln>
                <a:solidFill>
                  <a:schemeClr val="tx1"/>
                </a:solidFill>
                <a:effectLst/>
                <a:uLnTx/>
                <a:uFillTx/>
                <a:latin typeface="+mj-lt"/>
                <a:ea typeface="+mj-ea"/>
                <a:cs typeface="+mj-cs"/>
              </a:rPr>
              <a:t> hour = 60 min</a:t>
            </a:r>
            <a:r>
              <a:rPr kumimoji="0" lang="en-US" altLang="zh-CN" sz="2400" b="0" i="0" u="none" strike="noStrike" kern="1200" cap="none" spc="0" normalizeH="0" baseline="0" noProof="0" dirty="0" smtClean="0">
                <a:ln>
                  <a:noFill/>
                </a:ln>
                <a:solidFill>
                  <a:schemeClr val="tx1"/>
                </a:solidFill>
                <a:effectLst/>
                <a:uLnTx/>
                <a:uFillTx/>
                <a:latin typeface="+mj-lt"/>
                <a:ea typeface="+mj-ea"/>
                <a:cs typeface="+mj-cs"/>
              </a:rPr>
              <a:t>).</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071546"/>
            <a:ext cx="7772400" cy="1470025"/>
          </a:xfrm>
        </p:spPr>
        <p:txBody>
          <a:bodyPr>
            <a:normAutofit/>
          </a:bodyPr>
          <a:lstStyle/>
          <a:p>
            <a:pPr algn="l"/>
            <a:r>
              <a:rPr lang="en-US" altLang="zh-CN" sz="2200" dirty="0" smtClean="0"/>
              <a:t>If we change the number in purple, we can change the speed of the joint and hand, then the clock will malfunction. </a:t>
            </a:r>
            <a:r>
              <a:rPr lang="en-US" altLang="zh-CN" sz="2200" dirty="0" smtClean="0">
                <a:sym typeface="Wingdings" pitchFamily="2" charset="2"/>
              </a:rPr>
              <a:t></a:t>
            </a:r>
            <a:endParaRPr lang="zh-CN" altLang="en-US" sz="2200" dirty="0"/>
          </a:p>
        </p:txBody>
      </p:sp>
      <p:pic>
        <p:nvPicPr>
          <p:cNvPr id="6146" name="Picture 2"/>
          <p:cNvPicPr>
            <a:picLocks noChangeAspect="1" noChangeArrowheads="1"/>
          </p:cNvPicPr>
          <p:nvPr/>
        </p:nvPicPr>
        <p:blipFill>
          <a:blip r:embed="rId2"/>
          <a:srcRect/>
          <a:stretch>
            <a:fillRect/>
          </a:stretch>
        </p:blipFill>
        <p:spPr bwMode="auto">
          <a:xfrm>
            <a:off x="857224" y="714356"/>
            <a:ext cx="2952771" cy="428628"/>
          </a:xfrm>
          <a:prstGeom prst="rect">
            <a:avLst/>
          </a:prstGeom>
          <a:noFill/>
          <a:ln w="9525">
            <a:noFill/>
            <a:miter lim="800000"/>
            <a:headEnd/>
            <a:tailEnd/>
          </a:ln>
          <a:effectLst/>
        </p:spPr>
      </p:pic>
      <p:sp>
        <p:nvSpPr>
          <p:cNvPr id="6" name="标题 1"/>
          <p:cNvSpPr txBox="1">
            <a:spLocks/>
          </p:cNvSpPr>
          <p:nvPr/>
        </p:nvSpPr>
        <p:spPr>
          <a:xfrm>
            <a:off x="785786" y="4000504"/>
            <a:ext cx="7772400" cy="1470025"/>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2200" dirty="0" smtClean="0">
                <a:latin typeface="+mj-lt"/>
                <a:ea typeface="+mj-ea"/>
                <a:cs typeface="+mj-cs"/>
                <a:sym typeface="Wingdings" pitchFamily="2" charset="2"/>
              </a:rPr>
              <a:t>Before the simulation start, make sure you </a:t>
            </a:r>
            <a:r>
              <a:rPr lang="en-US" altLang="zh-CN" sz="2200" b="1" dirty="0" smtClean="0">
                <a:latin typeface="+mj-lt"/>
                <a:ea typeface="+mj-ea"/>
                <a:cs typeface="+mj-cs"/>
                <a:sym typeface="Wingdings" pitchFamily="2" charset="2"/>
              </a:rPr>
              <a:t>press the real-time mode button        </a:t>
            </a:r>
            <a:r>
              <a:rPr lang="en-US" altLang="zh-CN" sz="2200" dirty="0" smtClean="0">
                <a:latin typeface="+mj-lt"/>
                <a:ea typeface="+mj-ea"/>
                <a:cs typeface="+mj-cs"/>
                <a:sym typeface="Wingdings" pitchFamily="2" charset="2"/>
              </a:rPr>
              <a:t>, then the simulation will follow the real-time. Otherwise, the simulation will have its own time speed (often faster).</a:t>
            </a:r>
            <a:endParaRPr kumimoji="0" lang="zh-CN" altLang="en-US" sz="2200" b="0" i="0" u="none" strike="noStrike" kern="1200" cap="none" spc="0" normalizeH="0" baseline="0" noProof="0" dirty="0">
              <a:ln>
                <a:noFill/>
              </a:ln>
              <a:solidFill>
                <a:schemeClr val="tx1"/>
              </a:solidFill>
              <a:effectLst/>
              <a:uLnTx/>
              <a:uFillTx/>
              <a:latin typeface="+mj-lt"/>
              <a:ea typeface="+mj-ea"/>
              <a:cs typeface="+mj-cs"/>
            </a:endParaRPr>
          </a:p>
        </p:txBody>
      </p:sp>
      <p:pic>
        <p:nvPicPr>
          <p:cNvPr id="6148" name="Picture 4"/>
          <p:cNvPicPr>
            <a:picLocks noChangeAspect="1" noChangeArrowheads="1"/>
          </p:cNvPicPr>
          <p:nvPr/>
        </p:nvPicPr>
        <p:blipFill>
          <a:blip r:embed="rId3"/>
          <a:srcRect/>
          <a:stretch>
            <a:fillRect/>
          </a:stretch>
        </p:blipFill>
        <p:spPr bwMode="auto">
          <a:xfrm>
            <a:off x="785786" y="3214686"/>
            <a:ext cx="6458366" cy="590551"/>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a:srcRect/>
          <a:stretch>
            <a:fillRect/>
          </a:stretch>
        </p:blipFill>
        <p:spPr bwMode="auto">
          <a:xfrm>
            <a:off x="2428860" y="4357694"/>
            <a:ext cx="428625" cy="40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428604"/>
            <a:ext cx="7772400" cy="1870079"/>
          </a:xfrm>
        </p:spPr>
        <p:txBody>
          <a:bodyPr>
            <a:normAutofit/>
          </a:bodyPr>
          <a:lstStyle/>
          <a:p>
            <a:r>
              <a:rPr lang="en-US" altLang="zh-CN" sz="3600" dirty="0" smtClean="0"/>
              <a:t>Velocity Control makes the model work as a </a:t>
            </a:r>
            <a:r>
              <a:rPr lang="en-US" altLang="zh-CN" sz="3600" b="1" dirty="0" smtClean="0">
                <a:solidFill>
                  <a:srgbClr val="FF0000"/>
                </a:solidFill>
              </a:rPr>
              <a:t>real clock</a:t>
            </a:r>
            <a:endParaRPr lang="zh-CN" altLang="en-US" sz="3600" b="1" dirty="0">
              <a:solidFill>
                <a:srgbClr val="FF0000"/>
              </a:solidFill>
            </a:endParaRPr>
          </a:p>
        </p:txBody>
      </p:sp>
      <p:pic>
        <p:nvPicPr>
          <p:cNvPr id="9218" name="Picture 2"/>
          <p:cNvPicPr>
            <a:picLocks noChangeAspect="1" noChangeArrowheads="1"/>
          </p:cNvPicPr>
          <p:nvPr/>
        </p:nvPicPr>
        <p:blipFill>
          <a:blip r:embed="rId2"/>
          <a:srcRect/>
          <a:stretch>
            <a:fillRect/>
          </a:stretch>
        </p:blipFill>
        <p:spPr bwMode="auto">
          <a:xfrm>
            <a:off x="2214546" y="2546993"/>
            <a:ext cx="4643470" cy="32906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460</Words>
  <PresentationFormat>全屏显示(4:3)</PresentationFormat>
  <Paragraphs>42</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V-Rep Showcase</vt:lpstr>
      <vt:lpstr>A simple self-made clock model   The purple bar is the second hand and the green bar is the minute hand (no hour hand for it takes a long time to observe angle change of it )  simulation in the real-time mode</vt:lpstr>
      <vt:lpstr>The minute_joint and second_joint are revolute joints in order to control the minute_hand and second_hand separately, with saperate non-threaded scripts.  The                   is the invisible body of the clock, in order to support other visible parts (2 joints and 2 hands) of the model.</vt:lpstr>
      <vt:lpstr>The 2 scripts are very similar, the main difference is as  arrows shown. </vt:lpstr>
      <vt:lpstr>Line 2 is used to determine the control target  Line 5 is used to determine the start time of the control, if we change 0 to 3, the control of velocity or position will start from 3 seconds after the simulation start.  Line 7 is used to control the velocity of the second_joint, while line 8 is used to control the position of it. But these two lines cannot work simultaneously!  </vt:lpstr>
      <vt:lpstr>Velocity Control – set the joints</vt:lpstr>
      <vt:lpstr>This line sets the velocity of the second_joint. The velocity is set to 6 degree per second.  After 60 seconds, the second_joint will go 60*6=360 degrees, which is equal to 1 cycle (1 min = 60 sec).</vt:lpstr>
      <vt:lpstr>If we change the number in purple, we can change the speed of the joint and hand, then the clock will malfunction. </vt:lpstr>
      <vt:lpstr>Velocity Control makes the model work as a real clock</vt:lpstr>
      <vt:lpstr>Position Control – set the joints</vt:lpstr>
      <vt:lpstr>These lines set the position of the joints. The positions are set to 150 (second_joint)  degree and -150 (minute_joint) degree (these 2 angles are randomly given).  When the simulation start, two clock hands will move to new positions soon, as shown in the graph.</vt:lpstr>
      <vt:lpstr>Maybe you have already noticed the Trick</vt:lpstr>
      <vt:lpstr>In fact, it always obey the mathematics rules</vt:lpstr>
      <vt:lpstr>What’s more</vt:lpstr>
      <vt:lpstr>You can modify the script by simple copy&amp;paste based on the former script.  Don’t forget to set the time range.  You are controlling the second_joint. Then after the modification, the seond_hand will move in 6 d/s for 3 sec, then 30 d/s for 5 sec and finally 100 d/s for the rest of simulation time.   </vt:lpstr>
      <vt:lpstr>Similarly you can do this in p control</vt:lpstr>
      <vt:lpstr>You are controlling the second_joint. Then after the modification, the seond_hand will move to 150 degree soon, then to 30 degree soon after 2 seconds and finally -150 degree soon after 4 seconds.   The angle change in p control is the relative angle change between the final position to the initial position.  No matter how many steps of moves, the angle change is always with respect to the initial position!!!!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V-Rep Showcase</dc:title>
  <dc:creator>Administrator</dc:creator>
  <cp:lastModifiedBy>admin</cp:lastModifiedBy>
  <cp:revision>26</cp:revision>
  <dcterms:created xsi:type="dcterms:W3CDTF">2016-12-16T13:20:44Z</dcterms:created>
  <dcterms:modified xsi:type="dcterms:W3CDTF">2016-12-16T16:07:54Z</dcterms:modified>
</cp:coreProperties>
</file>