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53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51" y="1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677F59-4100-494E-841E-7FB0CC40A69E}"/>
              </a:ext>
            </a:extLst>
          </p:cNvPr>
          <p:cNvSpPr>
            <a:spLocks noGrp="1"/>
          </p:cNvSpPr>
          <p:nvPr>
            <p:ph type="ctrTitle"/>
          </p:nvPr>
        </p:nvSpPr>
        <p:spPr>
          <a:xfrm>
            <a:off x="655721" y="842571"/>
            <a:ext cx="3657600" cy="2887579"/>
          </a:xfrm>
          <a:solidFill>
            <a:srgbClr val="535353"/>
          </a:solidFill>
        </p:spPr>
        <p:txBody>
          <a:bodyPr>
            <a:normAutofit/>
          </a:bodyPr>
          <a:lstStyle/>
          <a:p>
            <a:r>
              <a:rPr lang="en-US" altLang="zh-CN" sz="4800" dirty="0">
                <a:solidFill>
                  <a:srgbClr val="FFFFFF"/>
                </a:solidFill>
              </a:rPr>
              <a:t>Coal Terminal </a:t>
            </a:r>
            <a:br>
              <a:rPr lang="en-US" altLang="zh-CN" sz="4800" dirty="0">
                <a:solidFill>
                  <a:srgbClr val="FFFFFF"/>
                </a:solidFill>
              </a:rPr>
            </a:br>
            <a:r>
              <a:rPr lang="en-US" altLang="zh-CN" sz="4800" dirty="0">
                <a:solidFill>
                  <a:srgbClr val="FFFFFF"/>
                </a:solidFill>
              </a:rPr>
              <a:t>Maintenance Analysis</a:t>
            </a:r>
            <a:endParaRPr lang="zh-CN" altLang="en-US" sz="4800" dirty="0">
              <a:solidFill>
                <a:srgbClr val="FFFFFF"/>
              </a:solidFill>
            </a:endParaRPr>
          </a:p>
        </p:txBody>
      </p:sp>
      <p:sp>
        <p:nvSpPr>
          <p:cNvPr id="3" name="Subtitle 2">
            <a:extLst>
              <a:ext uri="{FF2B5EF4-FFF2-40B4-BE49-F238E27FC236}">
                <a16:creationId xmlns:a16="http://schemas.microsoft.com/office/drawing/2014/main" id="{9A838730-CEE1-44B6-9D0D-2D9A89EE4671}"/>
              </a:ext>
            </a:extLst>
          </p:cNvPr>
          <p:cNvSpPr>
            <a:spLocks noGrp="1"/>
          </p:cNvSpPr>
          <p:nvPr>
            <p:ph type="subTitle" idx="1"/>
          </p:nvPr>
        </p:nvSpPr>
        <p:spPr>
          <a:xfrm>
            <a:off x="655721" y="4391535"/>
            <a:ext cx="3657600" cy="1525597"/>
          </a:xfrm>
        </p:spPr>
        <p:txBody>
          <a:bodyPr>
            <a:normAutofit/>
          </a:bodyPr>
          <a:lstStyle/>
          <a:p>
            <a:r>
              <a:rPr lang="en-US" altLang="zh-CN" sz="2000" dirty="0">
                <a:solidFill>
                  <a:srgbClr val="FFFFFF"/>
                </a:solidFill>
              </a:rPr>
              <a:t>Executive Summary</a:t>
            </a:r>
            <a:endParaRPr lang="zh-CN" altLang="en-US" sz="2000" dirty="0">
              <a:solidFill>
                <a:srgbClr val="FFFFFF"/>
              </a:solidFill>
            </a:endParaRPr>
          </a:p>
        </p:txBody>
      </p:sp>
      <p:cxnSp>
        <p:nvCxnSpPr>
          <p:cNvPr id="21" name="Straight Connector 2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330E7F7-1CED-4C1D-84C6-D854EDD3BA4A}"/>
              </a:ext>
            </a:extLst>
          </p:cNvPr>
          <p:cNvPicPr>
            <a:picLocks noChangeAspect="1"/>
          </p:cNvPicPr>
          <p:nvPr/>
        </p:nvPicPr>
        <p:blipFill>
          <a:blip r:embed="rId2"/>
          <a:stretch>
            <a:fillRect/>
          </a:stretch>
        </p:blipFill>
        <p:spPr>
          <a:xfrm>
            <a:off x="4948556" y="726634"/>
            <a:ext cx="7000990" cy="5368637"/>
          </a:xfrm>
          <a:prstGeom prst="rect">
            <a:avLst/>
          </a:prstGeom>
        </p:spPr>
      </p:pic>
    </p:spTree>
    <p:extLst>
      <p:ext uri="{BB962C8B-B14F-4D97-AF65-F5344CB8AC3E}">
        <p14:creationId xmlns:p14="http://schemas.microsoft.com/office/powerpoint/2010/main" val="3206243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icture containing outdoor, transport, yellow, boat&#10;&#10;Description automatically generated">
            <a:extLst>
              <a:ext uri="{FF2B5EF4-FFF2-40B4-BE49-F238E27FC236}">
                <a16:creationId xmlns:a16="http://schemas.microsoft.com/office/drawing/2014/main" id="{0D8847AB-352C-4BC7-A457-BAEEB9D14DC7}"/>
              </a:ext>
            </a:extLst>
          </p:cNvPr>
          <p:cNvPicPr>
            <a:picLocks noChangeAspect="1"/>
          </p:cNvPicPr>
          <p:nvPr/>
        </p:nvPicPr>
        <p:blipFill rotWithShape="1">
          <a:blip r:embed="rId2">
            <a:extLst>
              <a:ext uri="{28A0092B-C50C-407E-A947-70E740481C1C}">
                <a14:useLocalDpi xmlns:a14="http://schemas.microsoft.com/office/drawing/2010/main" val="0"/>
              </a:ext>
            </a:extLst>
          </a:blip>
          <a:srcRect t="6947" b="18053"/>
          <a:stretch/>
        </p:blipFill>
        <p:spPr>
          <a:xfrm>
            <a:off x="-497" y="10"/>
            <a:ext cx="12191980" cy="6857990"/>
          </a:xfrm>
          <a:prstGeom prst="rect">
            <a:avLst/>
          </a:prstGeom>
        </p:spPr>
      </p:pic>
      <p:sp>
        <p:nvSpPr>
          <p:cNvPr id="15"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7" name="Title 6">
            <a:extLst>
              <a:ext uri="{FF2B5EF4-FFF2-40B4-BE49-F238E27FC236}">
                <a16:creationId xmlns:a16="http://schemas.microsoft.com/office/drawing/2014/main" id="{D03705C9-FC61-49E2-BCF8-9961A5B1B7F9}"/>
              </a:ext>
            </a:extLst>
          </p:cNvPr>
          <p:cNvSpPr>
            <a:spLocks noGrp="1"/>
          </p:cNvSpPr>
          <p:nvPr>
            <p:ph type="title"/>
          </p:nvPr>
        </p:nvSpPr>
        <p:spPr>
          <a:xfrm>
            <a:off x="8022020" y="3930364"/>
            <a:ext cx="3852041" cy="1834056"/>
          </a:xfrm>
        </p:spPr>
        <p:txBody>
          <a:bodyPr vert="horz" lIns="91440" tIns="45720" rIns="91440" bIns="45720" rtlCol="0" anchor="b">
            <a:noAutofit/>
          </a:bodyPr>
          <a:lstStyle/>
          <a:p>
            <a:pPr algn="ctr"/>
            <a:r>
              <a:rPr lang="en-US" altLang="zh-CN" dirty="0">
                <a:solidFill>
                  <a:srgbClr val="535353"/>
                </a:solidFill>
              </a:rPr>
              <a:t>Background Story:</a:t>
            </a:r>
            <a:br>
              <a:rPr lang="en-US" altLang="zh-CN" dirty="0">
                <a:solidFill>
                  <a:srgbClr val="535353"/>
                </a:solidFill>
              </a:rPr>
            </a:br>
            <a:r>
              <a:rPr lang="en-US" altLang="zh-CN" dirty="0">
                <a:solidFill>
                  <a:srgbClr val="535353"/>
                </a:solidFill>
              </a:rPr>
              <a:t>Reclaimer</a:t>
            </a:r>
          </a:p>
        </p:txBody>
      </p:sp>
      <p:cxnSp>
        <p:nvCxnSpPr>
          <p:cNvPr id="17" name="Straight Connector 16">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291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84035AA-281B-45EE-A167-68B8E8FCF63B}"/>
              </a:ext>
            </a:extLst>
          </p:cNvPr>
          <p:cNvPicPr>
            <a:picLocks noChangeAspect="1"/>
          </p:cNvPicPr>
          <p:nvPr/>
        </p:nvPicPr>
        <p:blipFill>
          <a:blip r:embed="rId2"/>
          <a:stretch>
            <a:fillRect/>
          </a:stretch>
        </p:blipFill>
        <p:spPr>
          <a:xfrm>
            <a:off x="477011" y="1147419"/>
            <a:ext cx="11237975" cy="2808053"/>
          </a:xfrm>
          <a:prstGeom prst="rect">
            <a:avLst/>
          </a:prstGeom>
        </p:spPr>
      </p:pic>
      <p:sp>
        <p:nvSpPr>
          <p:cNvPr id="5" name="TextBox 4">
            <a:extLst>
              <a:ext uri="{FF2B5EF4-FFF2-40B4-BE49-F238E27FC236}">
                <a16:creationId xmlns:a16="http://schemas.microsoft.com/office/drawing/2014/main" id="{72F163A5-0E82-4FF3-AADB-1EB1544F9350}"/>
              </a:ext>
            </a:extLst>
          </p:cNvPr>
          <p:cNvSpPr txBox="1"/>
          <p:nvPr/>
        </p:nvSpPr>
        <p:spPr>
          <a:xfrm>
            <a:off x="477012" y="459797"/>
            <a:ext cx="3001206" cy="707886"/>
          </a:xfrm>
          <a:prstGeom prst="rect">
            <a:avLst/>
          </a:prstGeom>
          <a:noFill/>
          <a:ln>
            <a:noFill/>
          </a:ln>
        </p:spPr>
        <p:txBody>
          <a:bodyPr wrap="none" rtlCol="0">
            <a:spAutoFit/>
          </a:bodyPr>
          <a:lstStyle/>
          <a:p>
            <a:r>
              <a:rPr lang="en-US" altLang="zh-CN" sz="4000" dirty="0">
                <a:solidFill>
                  <a:srgbClr val="535353"/>
                </a:solidFill>
              </a:rPr>
              <a:t>Analysis - RL1</a:t>
            </a:r>
            <a:endParaRPr lang="zh-CN" altLang="en-US" sz="4000" dirty="0">
              <a:solidFill>
                <a:srgbClr val="535353"/>
              </a:solidFill>
            </a:endParaRPr>
          </a:p>
        </p:txBody>
      </p:sp>
      <p:sp>
        <p:nvSpPr>
          <p:cNvPr id="6" name="TextBox 5">
            <a:extLst>
              <a:ext uri="{FF2B5EF4-FFF2-40B4-BE49-F238E27FC236}">
                <a16:creationId xmlns:a16="http://schemas.microsoft.com/office/drawing/2014/main" id="{6AB98290-029C-4327-8CF3-E5E35EAC83F2}"/>
              </a:ext>
            </a:extLst>
          </p:cNvPr>
          <p:cNvSpPr txBox="1"/>
          <p:nvPr/>
        </p:nvSpPr>
        <p:spPr>
          <a:xfrm>
            <a:off x="677271" y="4014643"/>
            <a:ext cx="11058668" cy="2246769"/>
          </a:xfrm>
          <a:prstGeom prst="rect">
            <a:avLst/>
          </a:prstGeom>
          <a:noFill/>
        </p:spPr>
        <p:txBody>
          <a:bodyPr wrap="none" rtlCol="0">
            <a:spAutoFit/>
          </a:bodyPr>
          <a:lstStyle/>
          <a:p>
            <a:r>
              <a:rPr lang="en-US" altLang="zh-CN" sz="2000" dirty="0">
                <a:solidFill>
                  <a:srgbClr val="535353"/>
                </a:solidFill>
              </a:rPr>
              <a:t> - The image above illustrates the 8-hour moving average of idle capacity for Reclaimer 1 expressed as a </a:t>
            </a:r>
          </a:p>
          <a:p>
            <a:r>
              <a:rPr lang="en-US" altLang="zh-CN" sz="2000" dirty="0">
                <a:solidFill>
                  <a:srgbClr val="535353"/>
                </a:solidFill>
              </a:rPr>
              <a:t>percentage of nominal capacity</a:t>
            </a:r>
          </a:p>
          <a:p>
            <a:endParaRPr lang="en-US" altLang="zh-CN" sz="2000" dirty="0">
              <a:solidFill>
                <a:srgbClr val="535353"/>
              </a:solidFill>
            </a:endParaRPr>
          </a:p>
          <a:p>
            <a:r>
              <a:rPr lang="en-US" altLang="zh-CN" sz="2000" dirty="0">
                <a:solidFill>
                  <a:srgbClr val="535353"/>
                </a:solidFill>
              </a:rPr>
              <a:t> - Through out the month RL1 exceeded the allowable threshold multiple times on 2/9, 14/9 and 21/9.</a:t>
            </a:r>
          </a:p>
          <a:p>
            <a:pPr marL="285750" indent="-285750">
              <a:buFontTx/>
              <a:buChar char="-"/>
            </a:pPr>
            <a:endParaRPr lang="en-US" altLang="zh-CN" sz="2000" dirty="0">
              <a:solidFill>
                <a:srgbClr val="535353"/>
              </a:solidFill>
            </a:endParaRPr>
          </a:p>
          <a:p>
            <a:r>
              <a:rPr lang="en-US" altLang="zh-CN" sz="2000" dirty="0">
                <a:solidFill>
                  <a:srgbClr val="535353"/>
                </a:solidFill>
              </a:rPr>
              <a:t> - In addition, the data shows upward trend in the unused capacity of this machine. It is evident that this </a:t>
            </a:r>
          </a:p>
          <a:p>
            <a:r>
              <a:rPr lang="en-US" altLang="zh-CN" sz="2000" dirty="0">
                <a:solidFill>
                  <a:srgbClr val="535353"/>
                </a:solidFill>
              </a:rPr>
              <a:t>Machine requires maintenance in the upcoming month. </a:t>
            </a:r>
          </a:p>
        </p:txBody>
      </p:sp>
    </p:spTree>
    <p:extLst>
      <p:ext uri="{BB962C8B-B14F-4D97-AF65-F5344CB8AC3E}">
        <p14:creationId xmlns:p14="http://schemas.microsoft.com/office/powerpoint/2010/main" val="94677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view of a city&#10;&#10;Description automatically generated">
            <a:extLst>
              <a:ext uri="{FF2B5EF4-FFF2-40B4-BE49-F238E27FC236}">
                <a16:creationId xmlns:a16="http://schemas.microsoft.com/office/drawing/2014/main" id="{6A00D3FF-C4FD-4B12-B34B-B6F6D39062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10" y="480060"/>
            <a:ext cx="3730529" cy="5897880"/>
          </a:xfrm>
          <a:prstGeom prst="rect">
            <a:avLst/>
          </a:prstGeom>
        </p:spPr>
      </p:pic>
      <p:sp>
        <p:nvSpPr>
          <p:cNvPr id="15" name="Rectangle 14">
            <a:extLst>
              <a:ext uri="{FF2B5EF4-FFF2-40B4-BE49-F238E27FC236}">
                <a16:creationId xmlns:a16="http://schemas.microsoft.com/office/drawing/2014/main" id="{B8150A82-D007-4C47-BE3F-715AB6D5F69E}"/>
              </a:ext>
            </a:extLst>
          </p:cNvPr>
          <p:cNvSpPr/>
          <p:nvPr/>
        </p:nvSpPr>
        <p:spPr>
          <a:xfrm>
            <a:off x="4207539" y="410643"/>
            <a:ext cx="4355744" cy="707886"/>
          </a:xfrm>
          <a:prstGeom prst="rect">
            <a:avLst/>
          </a:prstGeom>
        </p:spPr>
        <p:txBody>
          <a:bodyPr wrap="none">
            <a:spAutoFit/>
          </a:bodyPr>
          <a:lstStyle/>
          <a:p>
            <a:r>
              <a:rPr lang="en-US" altLang="zh-CN" sz="4000" dirty="0">
                <a:solidFill>
                  <a:srgbClr val="535353"/>
                </a:solidFill>
              </a:rPr>
              <a:t>Analysis - RL2 &amp; SR6</a:t>
            </a:r>
            <a:endParaRPr lang="zh-CN" altLang="en-US" sz="4000" dirty="0">
              <a:solidFill>
                <a:srgbClr val="535353"/>
              </a:solidFill>
            </a:endParaRPr>
          </a:p>
        </p:txBody>
      </p:sp>
      <p:pic>
        <p:nvPicPr>
          <p:cNvPr id="17" name="Picture 16">
            <a:extLst>
              <a:ext uri="{FF2B5EF4-FFF2-40B4-BE49-F238E27FC236}">
                <a16:creationId xmlns:a16="http://schemas.microsoft.com/office/drawing/2014/main" id="{375DDF81-373E-4758-B30F-FAEB66606CC9}"/>
              </a:ext>
            </a:extLst>
          </p:cNvPr>
          <p:cNvPicPr>
            <a:picLocks noChangeAspect="1"/>
          </p:cNvPicPr>
          <p:nvPr/>
        </p:nvPicPr>
        <p:blipFill>
          <a:blip r:embed="rId3"/>
          <a:stretch>
            <a:fillRect/>
          </a:stretch>
        </p:blipFill>
        <p:spPr>
          <a:xfrm>
            <a:off x="4207539" y="1141997"/>
            <a:ext cx="7430279" cy="2679866"/>
          </a:xfrm>
          <a:prstGeom prst="rect">
            <a:avLst/>
          </a:prstGeom>
        </p:spPr>
      </p:pic>
      <p:sp>
        <p:nvSpPr>
          <p:cNvPr id="19" name="TextBox 18">
            <a:extLst>
              <a:ext uri="{FF2B5EF4-FFF2-40B4-BE49-F238E27FC236}">
                <a16:creationId xmlns:a16="http://schemas.microsoft.com/office/drawing/2014/main" id="{C53EBAEA-6609-43BB-9B6E-26E34E4F075F}"/>
              </a:ext>
            </a:extLst>
          </p:cNvPr>
          <p:cNvSpPr txBox="1"/>
          <p:nvPr/>
        </p:nvSpPr>
        <p:spPr>
          <a:xfrm>
            <a:off x="1827286" y="4929522"/>
            <a:ext cx="817853" cy="646331"/>
          </a:xfrm>
          <a:prstGeom prst="rect">
            <a:avLst/>
          </a:prstGeom>
          <a:noFill/>
        </p:spPr>
        <p:txBody>
          <a:bodyPr wrap="none" rtlCol="0">
            <a:spAutoFit/>
          </a:bodyPr>
          <a:lstStyle/>
          <a:p>
            <a:r>
              <a:rPr lang="zh-CN" altLang="en-US" sz="3600" dirty="0">
                <a:solidFill>
                  <a:srgbClr val="FF0000"/>
                </a:solidFill>
              </a:rPr>
              <a:t>⚪</a:t>
            </a:r>
          </a:p>
        </p:txBody>
      </p:sp>
      <p:sp>
        <p:nvSpPr>
          <p:cNvPr id="20" name="TextBox 19">
            <a:extLst>
              <a:ext uri="{FF2B5EF4-FFF2-40B4-BE49-F238E27FC236}">
                <a16:creationId xmlns:a16="http://schemas.microsoft.com/office/drawing/2014/main" id="{55B38954-779E-4C25-98A3-4DA54ED871EA}"/>
              </a:ext>
            </a:extLst>
          </p:cNvPr>
          <p:cNvSpPr txBox="1"/>
          <p:nvPr/>
        </p:nvSpPr>
        <p:spPr>
          <a:xfrm>
            <a:off x="1009433" y="2223738"/>
            <a:ext cx="817853" cy="646331"/>
          </a:xfrm>
          <a:prstGeom prst="rect">
            <a:avLst/>
          </a:prstGeom>
          <a:noFill/>
        </p:spPr>
        <p:txBody>
          <a:bodyPr wrap="none" rtlCol="0">
            <a:spAutoFit/>
          </a:bodyPr>
          <a:lstStyle/>
          <a:p>
            <a:r>
              <a:rPr lang="zh-CN" altLang="en-US" sz="3600" dirty="0">
                <a:solidFill>
                  <a:srgbClr val="FF0000"/>
                </a:solidFill>
              </a:rPr>
              <a:t>⚪</a:t>
            </a:r>
          </a:p>
        </p:txBody>
      </p:sp>
      <p:sp>
        <p:nvSpPr>
          <p:cNvPr id="21" name="TextBox 20">
            <a:extLst>
              <a:ext uri="{FF2B5EF4-FFF2-40B4-BE49-F238E27FC236}">
                <a16:creationId xmlns:a16="http://schemas.microsoft.com/office/drawing/2014/main" id="{406D333D-4615-42F6-975C-33C01B9E94B2}"/>
              </a:ext>
            </a:extLst>
          </p:cNvPr>
          <p:cNvSpPr txBox="1"/>
          <p:nvPr/>
        </p:nvSpPr>
        <p:spPr>
          <a:xfrm>
            <a:off x="4284709" y="3845331"/>
            <a:ext cx="7430279" cy="2554545"/>
          </a:xfrm>
          <a:prstGeom prst="rect">
            <a:avLst/>
          </a:prstGeom>
          <a:noFill/>
        </p:spPr>
        <p:txBody>
          <a:bodyPr wrap="square" rtlCol="0">
            <a:spAutoFit/>
          </a:bodyPr>
          <a:lstStyle/>
          <a:p>
            <a:r>
              <a:rPr lang="en-US" altLang="zh-CN" sz="2000" dirty="0">
                <a:solidFill>
                  <a:srgbClr val="535353"/>
                </a:solidFill>
              </a:rPr>
              <a:t> - The image above illustrates the 8-hour moving average of idle capacity for RL2 and SR6. The trend line shows they both operate normally.</a:t>
            </a:r>
          </a:p>
          <a:p>
            <a:endParaRPr lang="en-US" altLang="zh-CN" sz="2000" dirty="0">
              <a:solidFill>
                <a:srgbClr val="535353"/>
              </a:solidFill>
            </a:endParaRPr>
          </a:p>
          <a:p>
            <a:r>
              <a:rPr lang="en-US" altLang="zh-CN" sz="2000" dirty="0">
                <a:solidFill>
                  <a:srgbClr val="535353"/>
                </a:solidFill>
              </a:rPr>
              <a:t> - Despite there is an exceed in SR6, it could be caused on purpose. Because RL2 and SR6 are in the same line and there is a trough in RL2 at the same time. </a:t>
            </a:r>
          </a:p>
          <a:p>
            <a:endParaRPr lang="en-US" altLang="zh-CN" sz="2000" dirty="0">
              <a:solidFill>
                <a:srgbClr val="535353"/>
              </a:solidFill>
            </a:endParaRPr>
          </a:p>
        </p:txBody>
      </p:sp>
    </p:spTree>
    <p:extLst>
      <p:ext uri="{BB962C8B-B14F-4D97-AF65-F5344CB8AC3E}">
        <p14:creationId xmlns:p14="http://schemas.microsoft.com/office/powerpoint/2010/main" val="2699977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view of a city&#10;&#10;Description automatically generated">
            <a:extLst>
              <a:ext uri="{FF2B5EF4-FFF2-40B4-BE49-F238E27FC236}">
                <a16:creationId xmlns:a16="http://schemas.microsoft.com/office/drawing/2014/main" id="{CACB9FA0-E483-43D2-83A6-A2978EFEAA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10" y="480060"/>
            <a:ext cx="3730529" cy="5897880"/>
          </a:xfrm>
          <a:prstGeom prst="rect">
            <a:avLst/>
          </a:prstGeom>
        </p:spPr>
      </p:pic>
      <p:sp>
        <p:nvSpPr>
          <p:cNvPr id="14" name="Rectangle 13">
            <a:extLst>
              <a:ext uri="{FF2B5EF4-FFF2-40B4-BE49-F238E27FC236}">
                <a16:creationId xmlns:a16="http://schemas.microsoft.com/office/drawing/2014/main" id="{E3BA488E-DA1B-4924-B517-F4AEBEFC4CFC}"/>
              </a:ext>
            </a:extLst>
          </p:cNvPr>
          <p:cNvSpPr/>
          <p:nvPr/>
        </p:nvSpPr>
        <p:spPr>
          <a:xfrm>
            <a:off x="4207539" y="410643"/>
            <a:ext cx="4769319" cy="707886"/>
          </a:xfrm>
          <a:prstGeom prst="rect">
            <a:avLst/>
          </a:prstGeom>
        </p:spPr>
        <p:txBody>
          <a:bodyPr wrap="none">
            <a:spAutoFit/>
          </a:bodyPr>
          <a:lstStyle/>
          <a:p>
            <a:r>
              <a:rPr lang="en-US" altLang="zh-CN" sz="4000" dirty="0">
                <a:solidFill>
                  <a:srgbClr val="535353"/>
                </a:solidFill>
              </a:rPr>
              <a:t>Analysis – SR1 &amp; SR4A</a:t>
            </a:r>
            <a:endParaRPr lang="zh-CN" altLang="en-US" sz="4000" dirty="0">
              <a:solidFill>
                <a:srgbClr val="535353"/>
              </a:solidFill>
            </a:endParaRPr>
          </a:p>
        </p:txBody>
      </p:sp>
      <p:sp>
        <p:nvSpPr>
          <p:cNvPr id="15" name="TextBox 14">
            <a:extLst>
              <a:ext uri="{FF2B5EF4-FFF2-40B4-BE49-F238E27FC236}">
                <a16:creationId xmlns:a16="http://schemas.microsoft.com/office/drawing/2014/main" id="{EEC15CF6-F75D-43F4-8CC4-131B10D14A36}"/>
              </a:ext>
            </a:extLst>
          </p:cNvPr>
          <p:cNvSpPr txBox="1"/>
          <p:nvPr/>
        </p:nvSpPr>
        <p:spPr>
          <a:xfrm>
            <a:off x="4246122" y="3890514"/>
            <a:ext cx="7430279" cy="1938992"/>
          </a:xfrm>
          <a:prstGeom prst="rect">
            <a:avLst/>
          </a:prstGeom>
          <a:noFill/>
        </p:spPr>
        <p:txBody>
          <a:bodyPr wrap="square" rtlCol="0">
            <a:spAutoFit/>
          </a:bodyPr>
          <a:lstStyle/>
          <a:p>
            <a:r>
              <a:rPr lang="en-US" altLang="zh-CN" sz="2000" dirty="0">
                <a:solidFill>
                  <a:srgbClr val="535353"/>
                </a:solidFill>
              </a:rPr>
              <a:t> - SR1 and SR4A both didn’t exceed any time last month.</a:t>
            </a:r>
          </a:p>
          <a:p>
            <a:endParaRPr lang="en-US" altLang="zh-CN" sz="2000" dirty="0">
              <a:solidFill>
                <a:srgbClr val="535353"/>
              </a:solidFill>
            </a:endParaRPr>
          </a:p>
          <a:p>
            <a:r>
              <a:rPr lang="en-US" altLang="zh-CN" sz="2000" dirty="0">
                <a:solidFill>
                  <a:srgbClr val="535353"/>
                </a:solidFill>
              </a:rPr>
              <a:t> - But for SR4A, though there was no exceed last month, yet the trend line indicates that the machine didn’t operate normally and perhaps we should consider it being maintained in the upcoming month.</a:t>
            </a:r>
          </a:p>
          <a:p>
            <a:endParaRPr lang="en-US" altLang="zh-CN" sz="2000" dirty="0">
              <a:solidFill>
                <a:srgbClr val="535353"/>
              </a:solidFill>
            </a:endParaRPr>
          </a:p>
        </p:txBody>
      </p:sp>
      <p:pic>
        <p:nvPicPr>
          <p:cNvPr id="6" name="Picture 5">
            <a:extLst>
              <a:ext uri="{FF2B5EF4-FFF2-40B4-BE49-F238E27FC236}">
                <a16:creationId xmlns:a16="http://schemas.microsoft.com/office/drawing/2014/main" id="{32FDF33D-D24C-475E-B7D8-133934137103}"/>
              </a:ext>
            </a:extLst>
          </p:cNvPr>
          <p:cNvPicPr>
            <a:picLocks noChangeAspect="1"/>
          </p:cNvPicPr>
          <p:nvPr/>
        </p:nvPicPr>
        <p:blipFill>
          <a:blip r:embed="rId3"/>
          <a:stretch>
            <a:fillRect/>
          </a:stretch>
        </p:blipFill>
        <p:spPr>
          <a:xfrm>
            <a:off x="4207538" y="956822"/>
            <a:ext cx="7507449" cy="2385258"/>
          </a:xfrm>
          <a:prstGeom prst="rect">
            <a:avLst/>
          </a:prstGeom>
        </p:spPr>
      </p:pic>
    </p:spTree>
    <p:extLst>
      <p:ext uri="{BB962C8B-B14F-4D97-AF65-F5344CB8AC3E}">
        <p14:creationId xmlns:p14="http://schemas.microsoft.com/office/powerpoint/2010/main" val="2843822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5" name="Content Placeholder 4" descr="A picture containing outdoor, transport, boat, water&#10;&#10;Description automatically generated">
            <a:extLst>
              <a:ext uri="{FF2B5EF4-FFF2-40B4-BE49-F238E27FC236}">
                <a16:creationId xmlns:a16="http://schemas.microsoft.com/office/drawing/2014/main" id="{746F6697-E741-4ED9-AD3A-E33638037DA0}"/>
              </a:ext>
            </a:extLst>
          </p:cNvPr>
          <p:cNvPicPr>
            <a:picLocks noChangeAspect="1"/>
          </p:cNvPicPr>
          <p:nvPr/>
        </p:nvPicPr>
        <p:blipFill rotWithShape="1">
          <a:blip r:embed="rId2">
            <a:extLst>
              <a:ext uri="{28A0092B-C50C-407E-A947-70E740481C1C}">
                <a14:useLocalDpi xmlns:a14="http://schemas.microsoft.com/office/drawing/2010/main" val="0"/>
              </a:ext>
            </a:extLst>
          </a:blip>
          <a:srcRect l="29357"/>
          <a:stretch/>
        </p:blipFill>
        <p:spPr>
          <a:xfrm>
            <a:off x="4117521" y="10"/>
            <a:ext cx="8074479" cy="6857990"/>
          </a:xfrm>
          <a:prstGeom prst="rect">
            <a:avLst/>
          </a:prstGeom>
        </p:spPr>
      </p:pic>
      <p:sp>
        <p:nvSpPr>
          <p:cNvPr id="12" name="Freeform: Shape 11">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4F9ED139-3D63-4713-80C3-C8D1556FF8D8}"/>
              </a:ext>
            </a:extLst>
          </p:cNvPr>
          <p:cNvSpPr txBox="1"/>
          <p:nvPr/>
        </p:nvSpPr>
        <p:spPr>
          <a:xfrm>
            <a:off x="787781" y="2545116"/>
            <a:ext cx="4135556" cy="2554545"/>
          </a:xfrm>
          <a:prstGeom prst="rect">
            <a:avLst/>
          </a:prstGeom>
          <a:noFill/>
        </p:spPr>
        <p:txBody>
          <a:bodyPr wrap="none" rtlCol="0">
            <a:spAutoFit/>
          </a:bodyPr>
          <a:lstStyle/>
          <a:p>
            <a:r>
              <a:rPr lang="en-US" altLang="zh-CN" sz="8000" b="1" i="1" dirty="0">
                <a:latin typeface="Adobe Caslon Pro Bold" panose="0205070206050A020403" pitchFamily="18" charset="0"/>
              </a:rPr>
              <a:t>Thanks    </a:t>
            </a:r>
          </a:p>
          <a:p>
            <a:r>
              <a:rPr lang="en-US" altLang="zh-CN" sz="8000" b="1" i="1" dirty="0">
                <a:latin typeface="Adobe Caslon Pro Bold" panose="0205070206050A020403" pitchFamily="18" charset="0"/>
              </a:rPr>
              <a:t>           </a:t>
            </a:r>
            <a:endParaRPr lang="zh-CN" altLang="en-US" sz="8000" b="1" i="1" dirty="0">
              <a:latin typeface="Adobe Caslon Pro Bold" panose="0205070206050A020403" pitchFamily="18" charset="0"/>
            </a:endParaRPr>
          </a:p>
        </p:txBody>
      </p:sp>
      <p:sp>
        <p:nvSpPr>
          <p:cNvPr id="7" name="TextBox 6">
            <a:extLst>
              <a:ext uri="{FF2B5EF4-FFF2-40B4-BE49-F238E27FC236}">
                <a16:creationId xmlns:a16="http://schemas.microsoft.com/office/drawing/2014/main" id="{34058B1A-CEB9-4B35-9FCB-36AFEB14FF19}"/>
              </a:ext>
            </a:extLst>
          </p:cNvPr>
          <p:cNvSpPr txBox="1"/>
          <p:nvPr/>
        </p:nvSpPr>
        <p:spPr>
          <a:xfrm>
            <a:off x="2212215" y="4226933"/>
            <a:ext cx="2175019" cy="369332"/>
          </a:xfrm>
          <a:prstGeom prst="rect">
            <a:avLst/>
          </a:prstGeom>
          <a:noFill/>
        </p:spPr>
        <p:txBody>
          <a:bodyPr wrap="none" rtlCol="0">
            <a:spAutoFit/>
          </a:bodyPr>
          <a:lstStyle/>
          <a:p>
            <a:r>
              <a:rPr lang="en-US" altLang="zh-CN" b="1" i="1" dirty="0"/>
              <a:t>Presented by Jason Z</a:t>
            </a:r>
            <a:endParaRPr lang="zh-CN" altLang="en-US" b="1" i="1" dirty="0"/>
          </a:p>
        </p:txBody>
      </p:sp>
    </p:spTree>
    <p:extLst>
      <p:ext uri="{BB962C8B-B14F-4D97-AF65-F5344CB8AC3E}">
        <p14:creationId xmlns:p14="http://schemas.microsoft.com/office/powerpoint/2010/main" val="238875050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218</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Adobe Caslon Pro Bold</vt:lpstr>
      <vt:lpstr>Arial</vt:lpstr>
      <vt:lpstr>Calibri</vt:lpstr>
      <vt:lpstr>Office 主题</vt:lpstr>
      <vt:lpstr>Coal Terminal  Maintenance Analysis</vt:lpstr>
      <vt:lpstr>Background Story: Reclaimer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Coal Terminal  Maintenance Analysis</dc:title>
  <dc:creator> </dc:creator>
  <cp:lastModifiedBy> </cp:lastModifiedBy>
  <cp:revision>1</cp:revision>
  <dcterms:created xsi:type="dcterms:W3CDTF">2020-02-04T17:55:15Z</dcterms:created>
  <dcterms:modified xsi:type="dcterms:W3CDTF">2020-02-04T18:05:32Z</dcterms:modified>
</cp:coreProperties>
</file>