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25" r:id="rId4"/>
    <p:sldId id="258" r:id="rId5"/>
    <p:sldId id="341" r:id="rId6"/>
    <p:sldId id="259" r:id="rId7"/>
    <p:sldId id="326" r:id="rId8"/>
    <p:sldId id="327" r:id="rId9"/>
    <p:sldId id="328" r:id="rId10"/>
    <p:sldId id="329" r:id="rId11"/>
    <p:sldId id="340" r:id="rId12"/>
    <p:sldId id="330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1" r:id="rId21"/>
    <p:sldId id="339" r:id="rId22"/>
    <p:sldId id="302" r:id="rId23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Wei" initials="HW" lastIdx="3" clrIdx="0">
    <p:extLst>
      <p:ext uri="{19B8F6BF-5375-455C-9EA6-DF929625EA0E}">
        <p15:presenceInfo xmlns:p15="http://schemas.microsoft.com/office/powerpoint/2012/main" userId="8ee99e86bc459b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0101"/>
    <a:srgbClr val="79DBFF"/>
    <a:srgbClr val="E7D6D5"/>
    <a:srgbClr val="7D4B4A"/>
    <a:srgbClr val="E1CFCF"/>
    <a:srgbClr val="38A3B2"/>
    <a:srgbClr val="969696"/>
    <a:srgbClr val="808080"/>
    <a:srgbClr val="00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ED871-18AC-4946-9AB7-0B6FCC885768}" v="31" dt="2025-01-15T12:32:17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8815" autoAdjust="0"/>
  </p:normalViewPr>
  <p:slideViewPr>
    <p:cSldViewPr showGuides="1">
      <p:cViewPr varScale="1">
        <p:scale>
          <a:sx n="72" d="100"/>
          <a:sy n="72" d="100"/>
        </p:scale>
        <p:origin x="424" y="24"/>
      </p:cViewPr>
      <p:guideLst>
        <p:guide orient="horz" pos="204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4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眉占位符 327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>
                <a:latin typeface="宋体" charset="0"/>
                <a:ea typeface="宋体" charset="0"/>
              </a:defRPr>
            </a:lvl1pPr>
          </a:lstStyle>
          <a:p>
            <a:pPr lvl="0"/>
            <a:endParaRPr lang="en-US" sz="1200" b="0" dirty="0"/>
          </a:p>
        </p:txBody>
      </p:sp>
      <p:sp>
        <p:nvSpPr>
          <p:cNvPr id="32771" name="日期占位符 3277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>
                <a:latin typeface="宋体" charset="0"/>
                <a:ea typeface="宋体" charset="0"/>
              </a:defRPr>
            </a:lvl1pPr>
          </a:lstStyle>
          <a:p>
            <a:pPr lvl="0" algn="r"/>
            <a:endParaRPr lang="en-US" sz="1200" b="0" dirty="0"/>
          </a:p>
        </p:txBody>
      </p:sp>
      <p:sp>
        <p:nvSpPr>
          <p:cNvPr id="32772" name="幻灯片图像占位符 3277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0" y="685800"/>
            <a:ext cx="60966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文本占位符 3277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2774" name="页脚占位符 3277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latin typeface="宋体" charset="0"/>
                <a:ea typeface="宋体" charset="0"/>
              </a:defRPr>
            </a:lvl1pPr>
          </a:lstStyle>
          <a:p>
            <a:pPr lvl="0"/>
            <a:endParaRPr lang="en-US" sz="1200" b="0" dirty="0"/>
          </a:p>
        </p:txBody>
      </p:sp>
      <p:sp>
        <p:nvSpPr>
          <p:cNvPr id="32775" name="灯片编号占位符 3277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latin typeface="宋体" charset="0"/>
                <a:ea typeface="宋体" charset="0"/>
              </a:defRPr>
            </a:lvl1pPr>
          </a:lstStyle>
          <a:p>
            <a:pPr lvl="0" algn="r"/>
            <a:fld id="{9A0DB2DC-4C9A-4742-B13C-FB6460FD3503}" type="slidenum">
              <a:rPr lang="en-US" sz="1200" b="0" dirty="0"/>
              <a:t>‹#›</a:t>
            </a:fld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870706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时尚中黑简体" charset="0"/>
        <a:ea typeface="宋体" charset="0"/>
        <a:cs typeface="宋体" charset="0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时尚中黑简体" charset="0"/>
        <a:ea typeface="宋体" charset="0"/>
        <a:cs typeface="宋体" charset="0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时尚中黑简体" charset="0"/>
        <a:ea typeface="宋体" charset="0"/>
        <a:cs typeface="宋体" charset="0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时尚中黑简体" charset="0"/>
        <a:ea typeface="宋体" charset="0"/>
        <a:cs typeface="宋体" charset="0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时尚中黑简体" charset="0"/>
        <a:ea typeface="宋体" charset="0"/>
        <a:cs typeface="宋体" charset="0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smtClean="0"/>
              <a:t>1</a:t>
            </a:fld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22308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12725"/>
            <a:ext cx="9856470" cy="857250"/>
          </a:xfrm>
        </p:spPr>
        <p:txBody>
          <a:bodyPr anchor="ctr" anchorCtr="0"/>
          <a:lstStyle>
            <a:lvl1pPr>
              <a:defRPr>
                <a:latin typeface="方正清刻本悦宋简体" charset="0"/>
                <a:ea typeface="方正清刻本悦宋简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762" y="228600"/>
            <a:ext cx="9856184" cy="8382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083" y="228600"/>
            <a:ext cx="2743474" cy="60960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61" y="228600"/>
            <a:ext cx="8071380" cy="60960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762" y="228600"/>
            <a:ext cx="9856184" cy="8382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84" y="1825628"/>
            <a:ext cx="5182118" cy="43513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17" y="1825628"/>
            <a:ext cx="5182118" cy="43513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762" y="228600"/>
            <a:ext cx="9856184" cy="8382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762" y="228600"/>
            <a:ext cx="9856184" cy="8382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835" y="76200"/>
            <a:ext cx="12044045" cy="8680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charset="0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835" y="76200"/>
            <a:ext cx="12044045" cy="8680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charset="0"/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" y="228815"/>
            <a:ext cx="8223885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000">
                <a:solidFill>
                  <a:schemeClr val="accent5">
                    <a:lumMod val="2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汉仪综艺体简" charset="0"/>
                <a:ea typeface="汉仪综艺体简" charset="0"/>
                <a:cs typeface="宋体" charset="0"/>
              </a:rPr>
              <a:t> </a:t>
            </a:r>
            <a:r>
              <a:rPr lang="zh-CN" altLang="en-US" sz="400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汉仪综艺体简" charset="0"/>
                <a:ea typeface="汉仪综艺体简" charset="0"/>
                <a:cs typeface="宋体" charset="0"/>
              </a:rPr>
              <a:t>主 要 科 研 成 果</a:t>
            </a:r>
            <a:endParaRPr>
              <a:latin typeface="宋体" charset="0"/>
              <a:cs typeface="宋体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  <p:pic>
        <p:nvPicPr>
          <p:cNvPr id="8" name="图片 7" descr="20132663_143345369000_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6400800"/>
            <a:ext cx="1182370" cy="360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3400" y="6400800"/>
            <a:ext cx="35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02060"/>
                </a:solidFill>
                <a:latin typeface="汉仪楷体简" charset="0"/>
                <a:ea typeface="汉仪楷体简" charset="0"/>
              </a:rPr>
              <a:t>王选计算机研究所</a:t>
            </a:r>
            <a:endParaRPr dirty="0">
              <a:latin typeface="宋体" charset="0"/>
              <a:ea typeface="宋体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6409690"/>
            <a:ext cx="1219327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1330" y="6173470"/>
            <a:ext cx="6112510" cy="471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charset="0"/>
              <a:cs typeface="宋体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077200" y="227965"/>
            <a:ext cx="3366135" cy="863600"/>
            <a:chOff x="12960" y="360"/>
            <a:chExt cx="5301" cy="1360"/>
          </a:xfrm>
        </p:grpSpPr>
        <p:pic>
          <p:nvPicPr>
            <p:cNvPr id="7" name="图片 6" descr="5205274_113057980000_2_副本3_副本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>
            <a:xfrm>
              <a:off x="14697" y="360"/>
              <a:ext cx="3564" cy="133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12960" y="360"/>
              <a:ext cx="3059" cy="1361"/>
            </a:xfrm>
            <a:prstGeom prst="rect">
              <a:avLst/>
            </a:prstGeom>
            <a:gradFill>
              <a:gsLst>
                <a:gs pos="64000">
                  <a:schemeClr val="accent2">
                    <a:lumMod val="20000"/>
                    <a:lumOff val="80000"/>
                  </a:schemeClr>
                </a:gs>
                <a:gs pos="100000">
                  <a:srgbClr val="E7D6D5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charset="0"/>
                <a:cs typeface="宋体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1035" y="6172200"/>
            <a:ext cx="5571490" cy="445770"/>
          </a:xfrm>
        </p:spPr>
        <p:txBody>
          <a:bodyPr/>
          <a:lstStyle>
            <a:lvl1pPr algn="ctr">
              <a:defRPr sz="2400" b="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835" y="76200"/>
            <a:ext cx="12044045" cy="8680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charset="0"/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" y="228600"/>
            <a:ext cx="8223885" cy="864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000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汉仪综艺体简" charset="0"/>
                <a:ea typeface="汉仪综艺体简" charset="0"/>
                <a:cs typeface="宋体" charset="0"/>
              </a:rPr>
              <a:t> </a:t>
            </a:r>
            <a:r>
              <a:rPr lang="zh-CN" altLang="en-US" sz="400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汉仪综艺体简" charset="0"/>
                <a:ea typeface="汉仪综艺体简" charset="0"/>
                <a:cs typeface="宋体" charset="0"/>
              </a:rPr>
              <a:t>主 要 科 研 成 果</a:t>
            </a:r>
            <a:endParaRPr>
              <a:latin typeface="宋体" charset="0"/>
              <a:cs typeface="宋体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  <p:pic>
        <p:nvPicPr>
          <p:cNvPr id="8" name="图片 7" descr="20132663_143345369000_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6400800"/>
            <a:ext cx="1182370" cy="360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3400" y="6400800"/>
            <a:ext cx="35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02060"/>
                </a:solidFill>
                <a:latin typeface="汉仪楷体简" charset="0"/>
                <a:ea typeface="汉仪楷体简" charset="0"/>
              </a:rPr>
              <a:t>王选计算机研究所</a:t>
            </a:r>
            <a:endParaRPr dirty="0">
              <a:latin typeface="宋体" charset="0"/>
              <a:ea typeface="宋体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6409690"/>
            <a:ext cx="1219327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1330" y="6173470"/>
            <a:ext cx="6112510" cy="471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charset="0"/>
              <a:cs typeface="宋体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077200" y="227965"/>
            <a:ext cx="3366135" cy="863600"/>
            <a:chOff x="12960" y="360"/>
            <a:chExt cx="5301" cy="1360"/>
          </a:xfrm>
        </p:grpSpPr>
        <p:pic>
          <p:nvPicPr>
            <p:cNvPr id="7" name="图片 6" descr="5205274_113057980000_2_副本3_副本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>
            <a:xfrm>
              <a:off x="14697" y="360"/>
              <a:ext cx="3564" cy="133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12960" y="360"/>
              <a:ext cx="3059" cy="1361"/>
            </a:xfrm>
            <a:prstGeom prst="rect">
              <a:avLst/>
            </a:prstGeom>
            <a:gradFill>
              <a:gsLst>
                <a:gs pos="64000">
                  <a:schemeClr val="accent2">
                    <a:lumMod val="20000"/>
                    <a:lumOff val="80000"/>
                  </a:schemeClr>
                </a:gs>
                <a:gs pos="100000">
                  <a:srgbClr val="E7D6D5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charset="0"/>
                <a:cs typeface="宋体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1035" y="6172200"/>
            <a:ext cx="5571490" cy="445770"/>
          </a:xfrm>
        </p:spPr>
        <p:txBody>
          <a:bodyPr/>
          <a:lstStyle>
            <a:lvl1pPr algn="ctr">
              <a:defRPr sz="24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762" y="228600"/>
            <a:ext cx="9856184" cy="8382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61" y="1600202"/>
            <a:ext cx="5377209" cy="4724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48" y="1600202"/>
            <a:ext cx="5377209" cy="4724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2" y="365126"/>
            <a:ext cx="10516650" cy="1325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2" y="1681165"/>
            <a:ext cx="5158302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2" y="2505079"/>
            <a:ext cx="5158302" cy="3684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17" y="1681165"/>
            <a:ext cx="5183706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17" y="2505079"/>
            <a:ext cx="5183706" cy="3684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-76200" y="-152400"/>
            <a:ext cx="12344400" cy="1787525"/>
          </a:xfrm>
          <a:prstGeom prst="rect">
            <a:avLst/>
          </a:prstGeom>
          <a:pattFill prst="dotGrid">
            <a:fgClr>
              <a:schemeClr val="accent5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2" y="457201"/>
            <a:ext cx="3932630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06" y="987426"/>
            <a:ext cx="617281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2" y="2057403"/>
            <a:ext cx="3932630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2" y="457201"/>
            <a:ext cx="3932630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06" y="987426"/>
            <a:ext cx="6172817" cy="487363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2" y="2057403"/>
            <a:ext cx="3932630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67484"/>
            <a:ext cx="2845084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016" y="6467484"/>
            <a:ext cx="3861186" cy="301625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矩形 1049"/>
          <p:cNvSpPr/>
          <p:nvPr/>
        </p:nvSpPr>
        <p:spPr>
          <a:xfrm>
            <a:off x="0" y="228600"/>
            <a:ext cx="12193218" cy="838201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4673458" y="6488668"/>
            <a:ext cx="2845084" cy="3016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200" b="0">
                <a:latin typeface="时尚中黑简体" charset="0"/>
                <a:ea typeface="宋体" charset="0"/>
              </a:defRPr>
            </a:lvl1pPr>
          </a:lstStyle>
          <a:p>
            <a:fld id="{9A0DB2DC-4C9A-4742-B13C-FB6460FD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61" y="1600202"/>
            <a:ext cx="10973896" cy="472440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2" name="图片 1" descr="Cover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0" y="76835"/>
            <a:ext cx="1675130" cy="1407795"/>
          </a:xfrm>
          <a:prstGeom prst="rect">
            <a:avLst/>
          </a:prstGeom>
        </p:spPr>
      </p:pic>
      <p:pic>
        <p:nvPicPr>
          <p:cNvPr id="3" name="图片 2" descr="20132663_143345369000_2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76200" y="6488668"/>
            <a:ext cx="1182370" cy="36004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25600" y="240665"/>
            <a:ext cx="9856470" cy="859790"/>
          </a:xfrm>
        </p:spPr>
        <p:txBody>
          <a:bodyPr anchor="ctr" anchorCtr="0"/>
          <a:lstStyle>
            <a:lvl1pPr>
              <a:defRPr>
                <a:latin typeface="方正清刻本悦宋简体" charset="0"/>
                <a:ea typeface="方正清刻本悦宋简体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rgbClr val="FFFFFF"/>
          </a:solidFill>
          <a:latin typeface="+mj-lt"/>
          <a:ea typeface="+mj-ea"/>
          <a:cs typeface="宋体" charset="0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0FB205A6-DAD5-461D-8BD7-93B9BAB6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2DAA3-BA3C-701F-3579-6573AC11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1" y="2743201"/>
            <a:ext cx="10973896" cy="29718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800" b="1" dirty="0"/>
              <a:t>五子棋</a:t>
            </a:r>
            <a:r>
              <a:rPr lang="en-US" altLang="zh-CN" sz="4800" b="1" dirty="0"/>
              <a:t> </a:t>
            </a:r>
            <a:r>
              <a:rPr lang="en-US" altLang="zh-CN" sz="4800" b="1" i="1" dirty="0" err="1"/>
              <a:t>Renju</a:t>
            </a:r>
            <a:endParaRPr lang="en-US" altLang="zh-CN" sz="4800" b="1" i="1" dirty="0"/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65305940-F8E5-8093-00F4-A16D33A5CDF8}"/>
              </a:ext>
            </a:extLst>
          </p:cNvPr>
          <p:cNvSpPr txBox="1">
            <a:spLocks/>
          </p:cNvSpPr>
          <p:nvPr/>
        </p:nvSpPr>
        <p:spPr>
          <a:xfrm>
            <a:off x="1625600" y="212725"/>
            <a:ext cx="9856470" cy="857250"/>
          </a:xfrm>
        </p:spPr>
        <p:txBody>
          <a:bodyPr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rgbClr val="FFFFFF"/>
                </a:solidFill>
                <a:latin typeface="方正清刻本悦宋简体" charset="0"/>
                <a:ea typeface="方正清刻本悦宋简体" charset="0"/>
                <a:cs typeface="宋体" charset="0"/>
              </a:defRPr>
            </a:lvl1pPr>
          </a:lstStyle>
          <a:p>
            <a:r>
              <a:rPr lang="zh-CN" altLang="en-US" dirty="0"/>
              <a:t>计算概论 </a:t>
            </a:r>
            <a:r>
              <a:rPr lang="en-US" altLang="zh-CN" dirty="0"/>
              <a:t>A </a:t>
            </a:r>
            <a:r>
              <a:rPr lang="zh-CN" altLang="en-US" dirty="0"/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22988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1E276-E9D8-4FA6-6B8A-0A30A07E1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A63323-77D7-DB10-6E0B-4CBF15AD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FBA42-4B47-E554-7F9F-9D8620A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项目总览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棋盘类 </a:t>
            </a:r>
            <a:r>
              <a:rPr lang="en-US" altLang="zh-CN" dirty="0"/>
              <a:t>Board.cpp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模块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AI.cpp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图形界面与程序循环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UI.cpp</a:t>
            </a:r>
          </a:p>
        </p:txBody>
      </p:sp>
    </p:spTree>
    <p:extLst>
      <p:ext uri="{BB962C8B-B14F-4D97-AF65-F5344CB8AC3E}">
        <p14:creationId xmlns:p14="http://schemas.microsoft.com/office/powerpoint/2010/main" val="35939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487EB-0631-04CE-4A48-3B96DE81F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9333465-3E16-30D6-4127-806907AC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B3017-6B6C-8FAE-0684-7BB89F77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1" y="1600202"/>
            <a:ext cx="11125139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zh-CN" altLang="en-US" dirty="0"/>
              <a:t>封装了游戏逻辑模块，如禁手、胜负的判断</a:t>
            </a:r>
            <a:r>
              <a:rPr lang="en-US" altLang="zh-CN" dirty="0"/>
              <a:t>(</a:t>
            </a:r>
            <a:r>
              <a:rPr lang="zh-CN" altLang="en-US" dirty="0"/>
              <a:t>此处参考 </a:t>
            </a:r>
            <a:r>
              <a:rPr lang="en-US" altLang="zh-CN" dirty="0" err="1"/>
              <a:t>Botzone</a:t>
            </a:r>
            <a:r>
              <a:rPr lang="en-US" altLang="zh-CN" dirty="0"/>
              <a:t> </a:t>
            </a:r>
            <a:r>
              <a:rPr lang="zh-CN" altLang="en-US" dirty="0"/>
              <a:t>裁判代码 </a:t>
            </a:r>
            <a:r>
              <a:rPr lang="en-US" altLang="zh-CN" dirty="0"/>
              <a:t>judge.cpp)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棋盘类是 </a:t>
            </a:r>
            <a:r>
              <a:rPr lang="en-US" altLang="zh-CN" dirty="0"/>
              <a:t>AI </a:t>
            </a:r>
            <a:r>
              <a:rPr lang="zh-CN" altLang="en-US" dirty="0"/>
              <a:t>模型搜索的基础，搜索时不断调用 </a:t>
            </a:r>
            <a:r>
              <a:rPr lang="en-US" altLang="zh-CN" dirty="0" err="1"/>
              <a:t>doAction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undo </a:t>
            </a:r>
            <a:r>
              <a:rPr lang="zh-CN" altLang="en-US" dirty="0"/>
              <a:t>模拟落子，调用 </a:t>
            </a:r>
            <a:r>
              <a:rPr lang="en-US" altLang="zh-CN" dirty="0" err="1"/>
              <a:t>win_end</a:t>
            </a:r>
            <a:r>
              <a:rPr lang="en-US" altLang="zh-CN" dirty="0"/>
              <a:t> </a:t>
            </a:r>
            <a:r>
              <a:rPr lang="zh-CN" altLang="en-US" dirty="0"/>
              <a:t>判断胜负。</a:t>
            </a:r>
            <a:endParaRPr lang="en-US" altLang="zh-CN" dirty="0"/>
          </a:p>
          <a:p>
            <a:r>
              <a:rPr lang="zh-CN" altLang="en-US" dirty="0"/>
              <a:t>绘制棋盘与棋子、读盘存盘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405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3588-17A1-11CF-54C3-5C78764E7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1338E5-585B-E234-3662-9FF0DA35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245F1-D781-3368-D474-1C4AA04D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项目总览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棋盘类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Board.cpp</a:t>
            </a:r>
          </a:p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AI.cpp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图形界面与程序循环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UI.cpp</a:t>
            </a:r>
          </a:p>
        </p:txBody>
      </p:sp>
    </p:spTree>
    <p:extLst>
      <p:ext uri="{BB962C8B-B14F-4D97-AF65-F5344CB8AC3E}">
        <p14:creationId xmlns:p14="http://schemas.microsoft.com/office/powerpoint/2010/main" val="132966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F900-2987-F868-C662-D0A31B919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C73DE3-A188-A8A8-AA1F-4A90BC70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—— AI.cpp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15D60-5C5A-E62A-EA10-3CF16DA7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30" y="1524000"/>
            <a:ext cx="11353739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总览</a:t>
            </a:r>
            <a:endParaRPr lang="en-US" altLang="zh-CN" b="1" dirty="0"/>
          </a:p>
          <a:p>
            <a:r>
              <a:rPr lang="zh-CN" altLang="en-US" dirty="0"/>
              <a:t>采用 </a:t>
            </a:r>
            <a:r>
              <a:rPr lang="en-US" altLang="zh-CN" b="1" dirty="0"/>
              <a:t>α – β </a:t>
            </a:r>
            <a:r>
              <a:rPr lang="zh-CN" altLang="en-US" dirty="0"/>
              <a:t>剪枝的 </a:t>
            </a:r>
            <a:r>
              <a:rPr lang="en-US" altLang="zh-CN" dirty="0"/>
              <a:t>Minimax </a:t>
            </a:r>
            <a:r>
              <a:rPr lang="zh-CN" altLang="en-US" dirty="0"/>
              <a:t>搜索算法</a:t>
            </a:r>
            <a:endParaRPr lang="en-US" altLang="zh-CN" dirty="0"/>
          </a:p>
          <a:p>
            <a:r>
              <a:rPr lang="zh-CN" altLang="en-US" dirty="0"/>
              <a:t>关键 </a:t>
            </a:r>
            <a:r>
              <a:rPr lang="en-US" altLang="zh-CN" dirty="0"/>
              <a:t>: </a:t>
            </a:r>
            <a:r>
              <a:rPr lang="zh-CN" altLang="en-US" dirty="0"/>
              <a:t>设计一个</a:t>
            </a:r>
            <a:r>
              <a:rPr lang="zh-CN" altLang="en-US" dirty="0">
                <a:solidFill>
                  <a:schemeClr val="accent1"/>
                </a:solidFill>
              </a:rPr>
              <a:t>好的估值函数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为防止超时，采用迭代加深搜索策略，超过</a:t>
            </a:r>
            <a:r>
              <a:rPr lang="en-US" altLang="zh-CN" dirty="0"/>
              <a:t>2000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强制中断思考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5CB1E-BCEA-BA6F-DAE6-5C07C699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8" y="4532466"/>
            <a:ext cx="10896601" cy="1603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98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1E3A-7B42-CBA5-3936-39104A64E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98AF051-19C0-1C2B-838F-4D4164FB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—— </a:t>
            </a:r>
            <a:r>
              <a:rPr lang="zh-CN" altLang="en-US" dirty="0"/>
              <a:t>估值函数</a:t>
            </a:r>
            <a:r>
              <a:rPr lang="en-US" altLang="zh-CN" dirty="0"/>
              <a:t>(SV)</a:t>
            </a:r>
            <a:r>
              <a:rPr lang="zh-CN" altLang="en-US" dirty="0"/>
              <a:t>的设计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86C3E-3E9A-C644-7C6F-0AE9A77B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11734800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原始想法</a:t>
            </a:r>
            <a:endParaRPr lang="en-US" altLang="zh-CN" b="1" dirty="0"/>
          </a:p>
          <a:p>
            <a:r>
              <a:rPr lang="zh-CN" altLang="en-US" dirty="0"/>
              <a:t>由于五子棋的最终目标是形成五连珠，一个自然的想法是考虑棋盘上所有连续五个位置的状态。</a:t>
            </a:r>
            <a:endParaRPr lang="en-US" altLang="zh-CN" dirty="0"/>
          </a:p>
          <a:p>
            <a:r>
              <a:rPr lang="zh-CN" altLang="en-US" dirty="0"/>
              <a:t>这样的状态共有</a:t>
            </a:r>
            <a:r>
              <a:rPr lang="en-US" altLang="zh-CN" dirty="0"/>
              <a:t>3</a:t>
            </a:r>
            <a:r>
              <a:rPr lang="en-US" altLang="zh-CN" baseline="30000" dirty="0"/>
              <a:t>5</a:t>
            </a:r>
            <a:r>
              <a:rPr lang="zh-CN" altLang="en-US" dirty="0"/>
              <a:t>种，每种状态赋予一定的权重</a:t>
            </a:r>
            <a:r>
              <a:rPr lang="en-US" altLang="zh-CN" dirty="0"/>
              <a:t>(weights </a:t>
            </a:r>
            <a:r>
              <a:rPr lang="zh-CN" altLang="en-US" dirty="0"/>
              <a:t>数组表示</a:t>
            </a:r>
            <a:r>
              <a:rPr lang="en-US" altLang="zh-CN" dirty="0"/>
              <a:t>)</a:t>
            </a:r>
            <a:r>
              <a:rPr lang="zh-CN" altLang="en-US" dirty="0"/>
              <a:t>，求和即为整个棋盘的估值。估值越大代表白方越有优势。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0B7BE7-76F5-F986-2E1A-BF15F92A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55173"/>
            <a:ext cx="2167357" cy="21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8F59C9-A0F7-0A69-976A-983F5C36C442}"/>
              </a:ext>
            </a:extLst>
          </p:cNvPr>
          <p:cNvSpPr/>
          <p:nvPr/>
        </p:nvSpPr>
        <p:spPr>
          <a:xfrm>
            <a:off x="2209800" y="5674373"/>
            <a:ext cx="16002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D4F71F-312A-1BEC-E9E7-C13B8B2BAB40}"/>
              </a:ext>
            </a:extLst>
          </p:cNvPr>
          <p:cNvCxnSpPr>
            <a:stCxn id="7" idx="3"/>
          </p:cNvCxnSpPr>
          <p:nvPr/>
        </p:nvCxnSpPr>
        <p:spPr>
          <a:xfrm flipV="1">
            <a:off x="3810000" y="5826773"/>
            <a:ext cx="12192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09472E9-9932-1E8E-068B-D284BDF3A46C}"/>
              </a:ext>
            </a:extLst>
          </p:cNvPr>
          <p:cNvSpPr txBox="1"/>
          <p:nvPr/>
        </p:nvSpPr>
        <p:spPr>
          <a:xfrm>
            <a:off x="5066563" y="5357041"/>
            <a:ext cx="531236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/>
              <a:t>例如 </a:t>
            </a:r>
            <a:r>
              <a:rPr lang="en-US" altLang="zh-CN" sz="2000" b="0" dirty="0"/>
              <a:t>: </a:t>
            </a:r>
            <a:r>
              <a:rPr lang="zh-CN" altLang="en-US" sz="2000" b="0" dirty="0"/>
              <a:t>如图所示的五个位置的状态可用三进制数 </a:t>
            </a:r>
            <a:r>
              <a:rPr lang="en-US" altLang="zh-CN" sz="2000" b="0" dirty="0"/>
              <a:t>(01200)</a:t>
            </a:r>
            <a:r>
              <a:rPr lang="en-US" altLang="zh-CN" sz="2000" b="0" baseline="-25000" dirty="0"/>
              <a:t>3 </a:t>
            </a:r>
            <a:r>
              <a:rPr lang="en-US" altLang="zh-CN" sz="2000" b="0" dirty="0"/>
              <a:t>= 45 </a:t>
            </a:r>
            <a:r>
              <a:rPr lang="zh-CN" altLang="en-US" sz="2000" b="0" dirty="0"/>
              <a:t>表示，对整个函数的贡献为</a:t>
            </a:r>
            <a:r>
              <a:rPr lang="en-US" altLang="zh-CN" sz="2000" b="0" dirty="0"/>
              <a:t>weights[45]</a:t>
            </a:r>
            <a:endParaRPr lang="zh-CN" altLang="en-US" sz="2000" b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642354-ABF6-AAF5-1DFC-F8C62C1B7896}"/>
              </a:ext>
            </a:extLst>
          </p:cNvPr>
          <p:cNvSpPr txBox="1"/>
          <p:nvPr/>
        </p:nvSpPr>
        <p:spPr>
          <a:xfrm>
            <a:off x="5066563" y="4343400"/>
            <a:ext cx="531236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/>
              <a:t>事实上，这类似于一个单层卷积神经网络，具有一定的模式识别能力。</a:t>
            </a:r>
          </a:p>
        </p:txBody>
      </p:sp>
    </p:spTree>
    <p:extLst>
      <p:ext uri="{BB962C8B-B14F-4D97-AF65-F5344CB8AC3E}">
        <p14:creationId xmlns:p14="http://schemas.microsoft.com/office/powerpoint/2010/main" val="285297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6981A-D742-C58B-E172-0FE470CEA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5813C27-6125-FC56-07F2-AD3B63FC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—— </a:t>
            </a:r>
            <a:r>
              <a:rPr lang="zh-CN" altLang="en-US" dirty="0"/>
              <a:t>估值函数</a:t>
            </a:r>
            <a:r>
              <a:rPr lang="en-US" altLang="zh-CN" dirty="0"/>
              <a:t>(SV)</a:t>
            </a:r>
            <a:r>
              <a:rPr lang="zh-CN" altLang="en-US" dirty="0"/>
              <a:t>的设计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660DF-0C2F-EF0B-972B-5035AE2E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31" y="1524000"/>
            <a:ext cx="11062940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问题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dirty="0"/>
              <a:t>SV</a:t>
            </a:r>
            <a:r>
              <a:rPr lang="zh-CN" altLang="en-US" dirty="0"/>
              <a:t>函数调用一次开销过大，极大限制 </a:t>
            </a:r>
            <a:r>
              <a:rPr lang="en-US" altLang="zh-CN" dirty="0"/>
              <a:t>minimax </a:t>
            </a:r>
            <a:r>
              <a:rPr lang="zh-CN" altLang="en-US" dirty="0"/>
              <a:t>搜索层数。棋盘上连续五个位置共有</a:t>
            </a:r>
            <a:r>
              <a:rPr lang="en-US" altLang="zh-CN" dirty="0"/>
              <a:t>572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en-US" altLang="zh-CN" dirty="0"/>
              <a:t>243</a:t>
            </a:r>
            <a:r>
              <a:rPr lang="zh-CN" altLang="en-US" dirty="0"/>
              <a:t>个权重，即 </a:t>
            </a:r>
            <a:r>
              <a:rPr lang="en-US" altLang="zh-CN" dirty="0"/>
              <a:t>weights </a:t>
            </a:r>
            <a:r>
              <a:rPr lang="zh-CN" altLang="en-US" dirty="0"/>
              <a:t>数组难以确定。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63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57EA0-7972-9635-E148-3E624986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0D479F-A63B-A833-B177-1FDB4F5C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—— </a:t>
            </a:r>
            <a:r>
              <a:rPr lang="zh-CN" altLang="en-US" dirty="0"/>
              <a:t>估值函数</a:t>
            </a:r>
            <a:r>
              <a:rPr lang="en-US" altLang="zh-CN" dirty="0"/>
              <a:t>(SV)</a:t>
            </a:r>
            <a:r>
              <a:rPr lang="zh-CN" altLang="en-US" dirty="0"/>
              <a:t>的设计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6AE5C-994B-50FD-C22B-437905A9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31" y="1524000"/>
            <a:ext cx="11062940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优化 </a:t>
            </a:r>
            <a:r>
              <a:rPr lang="en-US" altLang="zh-CN" b="1" dirty="0"/>
              <a:t>: </a:t>
            </a:r>
            <a:r>
              <a:rPr lang="zh-CN" altLang="en-US" b="1" dirty="0"/>
              <a:t>考虑 </a:t>
            </a:r>
            <a:r>
              <a:rPr lang="en-US" altLang="zh-CN" b="1" dirty="0"/>
              <a:t>SV </a:t>
            </a:r>
            <a:r>
              <a:rPr lang="zh-CN" altLang="en-US" b="1" dirty="0"/>
              <a:t>的增量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dirty="0"/>
              <a:t>注意到每增加一个棋子，整个棋盘变化不大。</a:t>
            </a:r>
            <a:endParaRPr lang="en-US" altLang="zh-CN" dirty="0"/>
          </a:p>
          <a:p>
            <a:r>
              <a:rPr lang="zh-CN" altLang="en-US" dirty="0"/>
              <a:t>每个棋子影响到的连续五个位置仅有</a:t>
            </a:r>
            <a:r>
              <a:rPr lang="en-US" altLang="zh-CN" dirty="0"/>
              <a:t>20</a:t>
            </a:r>
            <a:r>
              <a:rPr lang="zh-CN" altLang="en-US" dirty="0"/>
              <a:t>个，这启发我们考虑每下一步后</a:t>
            </a:r>
            <a:r>
              <a:rPr lang="en-US" altLang="zh-CN" dirty="0"/>
              <a:t>SV</a:t>
            </a:r>
            <a:r>
              <a:rPr lang="zh-CN" altLang="en-US" dirty="0"/>
              <a:t>函数的增量</a:t>
            </a:r>
            <a:r>
              <a:rPr lang="en-US" altLang="zh-CN" dirty="0"/>
              <a:t>(</a:t>
            </a:r>
            <a:r>
              <a:rPr lang="zh-CN" altLang="en-US" dirty="0"/>
              <a:t>用 </a:t>
            </a:r>
            <a:r>
              <a:rPr lang="en-US" altLang="zh-CN" dirty="0" err="1">
                <a:latin typeface="Consolas" panose="020B0609020204030204" pitchFamily="49" charset="0"/>
              </a:rPr>
              <a:t>delta_SV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函数表示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进一步优化 </a:t>
            </a:r>
            <a:r>
              <a:rPr lang="en-US" altLang="zh-CN" dirty="0"/>
              <a:t>: </a:t>
            </a:r>
            <a:r>
              <a:rPr lang="zh-CN" altLang="en-US" dirty="0"/>
              <a:t>扫描棋盘时，状态编码可以减少重复计算。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bcdef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baseline="-25000" dirty="0"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 = 3 * ((</a:t>
            </a:r>
            <a:r>
              <a:rPr lang="en-US" altLang="zh-CN" dirty="0" err="1">
                <a:latin typeface="Consolas" panose="020B0609020204030204" pitchFamily="49" charset="0"/>
              </a:rPr>
              <a:t>abcde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baseline="-25000" dirty="0"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 mod 81) + f</a:t>
            </a:r>
          </a:p>
        </p:txBody>
      </p:sp>
    </p:spTree>
    <p:extLst>
      <p:ext uri="{BB962C8B-B14F-4D97-AF65-F5344CB8AC3E}">
        <p14:creationId xmlns:p14="http://schemas.microsoft.com/office/powerpoint/2010/main" val="36597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6A38-BCEF-4685-F667-85BF3712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91E8851-04B6-C035-9CCB-B625373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—— </a:t>
            </a:r>
            <a:r>
              <a:rPr lang="zh-CN" altLang="en-US" dirty="0"/>
              <a:t>估值函数</a:t>
            </a:r>
            <a:r>
              <a:rPr lang="en-US" altLang="zh-CN" dirty="0"/>
              <a:t>(SV)</a:t>
            </a:r>
            <a:r>
              <a:rPr lang="zh-CN" altLang="en-US" dirty="0"/>
              <a:t>的设计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F2DA5-182A-9ACF-4184-EC45D5BC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648669" cy="48768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Weights </a:t>
            </a:r>
            <a:r>
              <a:rPr lang="zh-CN" altLang="en-US" b="1" dirty="0"/>
              <a:t>数组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dirty="0"/>
              <a:t>尝试了一些策略后</a:t>
            </a:r>
            <a:r>
              <a:rPr lang="en-US" altLang="zh-CN" dirty="0"/>
              <a:t>(</a:t>
            </a:r>
            <a:r>
              <a:rPr lang="zh-CN" altLang="en-US" dirty="0"/>
              <a:t>如对 </a:t>
            </a:r>
            <a:r>
              <a:rPr lang="en-US" altLang="zh-CN" dirty="0"/>
              <a:t>SV </a:t>
            </a:r>
            <a:r>
              <a:rPr lang="zh-CN" altLang="en-US" dirty="0"/>
              <a:t>或 </a:t>
            </a:r>
            <a:r>
              <a:rPr lang="en-US" altLang="zh-CN" dirty="0" err="1"/>
              <a:t>delta_SV</a:t>
            </a:r>
            <a:r>
              <a:rPr lang="en-US" altLang="zh-CN" dirty="0"/>
              <a:t> </a:t>
            </a:r>
            <a:r>
              <a:rPr lang="zh-CN" altLang="en-US" dirty="0"/>
              <a:t>强化学习</a:t>
            </a:r>
            <a:r>
              <a:rPr lang="en-US" altLang="zh-CN" dirty="0"/>
              <a:t>)</a:t>
            </a:r>
            <a:r>
              <a:rPr lang="zh-CN" altLang="en-US" dirty="0"/>
              <a:t>，决定手动调参。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随机初始化后手动调整，如为 </a:t>
            </a:r>
            <a:r>
              <a:rPr lang="en-US" altLang="zh-CN" dirty="0" err="1">
                <a:latin typeface="Consolas" panose="020B0609020204030204" pitchFamily="49" charset="0"/>
              </a:rPr>
              <a:t>ooooo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打高分，为 </a:t>
            </a:r>
            <a:r>
              <a:rPr lang="en-US" altLang="zh-CN" dirty="0" err="1">
                <a:latin typeface="Consolas" panose="020B0609020204030204" pitchFamily="49" charset="0"/>
              </a:rPr>
              <a:t>xxxxx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打低分等等。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实践表明，模型效果很好。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B17E49-7C94-57E9-594C-6F64EC0D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143000"/>
            <a:ext cx="187141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24BAA-95C0-91ED-2661-4B6FF54C1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2506EA-E923-9C46-A87A-2A91A7F0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—— </a:t>
            </a:r>
            <a:r>
              <a:rPr lang="zh-CN" altLang="en-US" dirty="0"/>
              <a:t>搜索算法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3BD0E-A261-9D49-2648-561543AC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47800"/>
            <a:ext cx="11049000" cy="48768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α - β</a:t>
            </a:r>
            <a:r>
              <a:rPr lang="zh-CN" altLang="en-US" b="1" dirty="0"/>
              <a:t>剪枝的 </a:t>
            </a:r>
            <a:r>
              <a:rPr lang="en-US" altLang="zh-CN" b="1" dirty="0"/>
              <a:t>Minimax </a:t>
            </a:r>
            <a:r>
              <a:rPr lang="zh-CN" altLang="en-US" b="1" dirty="0"/>
              <a:t>搜索</a:t>
            </a:r>
            <a:endParaRPr lang="en-US" altLang="zh-CN" b="1" dirty="0"/>
          </a:p>
          <a:p>
            <a:r>
              <a:rPr lang="zh-CN" altLang="en-US" sz="2800" dirty="0">
                <a:latin typeface="Consolas" panose="020B0609020204030204" pitchFamily="49" charset="0"/>
              </a:rPr>
              <a:t>对于每个节点，计算所有可能走法的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delta_SV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</a:rPr>
              <a:t>，选出最优的若干个作为子节点，避免搜索树过宽。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由于我们计算 </a:t>
            </a:r>
            <a:r>
              <a:rPr lang="en-US" altLang="zh-CN" sz="2800" dirty="0" err="1">
                <a:latin typeface="Consolas" panose="020B0609020204030204" pitchFamily="49" charset="0"/>
              </a:rPr>
              <a:t>delta_SV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</a:rPr>
              <a:t>而非 </a:t>
            </a:r>
            <a:r>
              <a:rPr lang="en-US" altLang="zh-CN" sz="2800" dirty="0">
                <a:latin typeface="Consolas" panose="020B0609020204030204" pitchFamily="49" charset="0"/>
              </a:rPr>
              <a:t>SV</a:t>
            </a:r>
            <a:r>
              <a:rPr lang="zh-CN" altLang="en-US" sz="2800" dirty="0">
                <a:latin typeface="Consolas" panose="020B0609020204030204" pitchFamily="49" charset="0"/>
              </a:rPr>
              <a:t>，递归时需要多加一个参数 </a:t>
            </a:r>
            <a:r>
              <a:rPr lang="en-US" altLang="zh-CN" sz="2800" dirty="0">
                <a:latin typeface="Consolas" panose="020B0609020204030204" pitchFamily="49" charset="0"/>
              </a:rPr>
              <a:t>value </a:t>
            </a:r>
            <a:r>
              <a:rPr lang="zh-CN" altLang="en-US" sz="2800" dirty="0">
                <a:latin typeface="Consolas" panose="020B0609020204030204" pitchFamily="49" charset="0"/>
              </a:rPr>
              <a:t>代表搜索路径上各节点 </a:t>
            </a:r>
            <a:r>
              <a:rPr lang="en-US" altLang="zh-CN" sz="2800" dirty="0" err="1">
                <a:latin typeface="Consolas" panose="020B0609020204030204" pitchFamily="49" charset="0"/>
              </a:rPr>
              <a:t>delta_SV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</a:rPr>
              <a:t>之和。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递归调用 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minimax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- 1,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(1 - 2 *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move.score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alpha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 ^ player);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不同阶段动态调整搜索层数与宽度，由于可能的好走法逐渐增多，越往后搜索宽度需要越大。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迭代加深搜索以限制时间。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3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F0900-D7D6-347E-A2BE-EBD29547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082BC88-CFBC-3B00-FD65-309423F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—— </a:t>
            </a:r>
            <a:r>
              <a:rPr lang="zh-CN" altLang="en-US" dirty="0"/>
              <a:t>一些观察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80E93-2F5C-4188-DF39-F78D1B31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47801"/>
            <a:ext cx="11049000" cy="464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有趣的观察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此模型没有加入任何棋谱，但是由于搜索层数较多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后期可达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9 ~10</a:t>
            </a:r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层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，能识别出各种棋形，探索出许多下法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例如识别连四、活三等，故意制造连四以攻为守，制造四三等等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。</a:t>
            </a:r>
            <a:endParaRPr lang="en-US" altLang="zh-CN" sz="2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可以说，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weights </a:t>
            </a:r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数组是五子棋的一个粗糙的“世界模型”。简单的 </a:t>
            </a:r>
            <a:r>
              <a:rPr lang="en-US" altLang="zh-CN" sz="2800" dirty="0" err="1">
                <a:highlight>
                  <a:srgbClr val="FFFFFF"/>
                </a:highlight>
                <a:latin typeface="Consolas" panose="020B0609020204030204" pitchFamily="49" charset="0"/>
              </a:rPr>
              <a:t>delta_SV</a:t>
            </a: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sz="2800" dirty="0">
                <a:highlight>
                  <a:srgbClr val="FFFFFF"/>
                </a:highlight>
                <a:latin typeface="Consolas" panose="020B0609020204030204" pitchFamily="49" charset="0"/>
              </a:rPr>
              <a:t>函数迭代后产生复杂的行为。</a:t>
            </a:r>
            <a:endParaRPr lang="en-US" altLang="zh-CN" sz="28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5B74F1-5CF1-D801-E687-7627B071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36" y="4191000"/>
            <a:ext cx="2362200" cy="233850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A4F210-062E-448E-E190-62AD71A9D6AB}"/>
              </a:ext>
            </a:extLst>
          </p:cNvPr>
          <p:cNvCxnSpPr>
            <a:cxnSpLocks/>
          </p:cNvCxnSpPr>
          <p:nvPr/>
        </p:nvCxnSpPr>
        <p:spPr>
          <a:xfrm>
            <a:off x="8481335" y="5149497"/>
            <a:ext cx="889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B701EB-13E1-9003-6417-366747BAE740}"/>
              </a:ext>
            </a:extLst>
          </p:cNvPr>
          <p:cNvCxnSpPr>
            <a:cxnSpLocks/>
          </p:cNvCxnSpPr>
          <p:nvPr/>
        </p:nvCxnSpPr>
        <p:spPr>
          <a:xfrm>
            <a:off x="8481335" y="5149497"/>
            <a:ext cx="6604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2DDDD-FBA2-A8FB-2ACF-C77FFCD7644D}"/>
              </a:ext>
            </a:extLst>
          </p:cNvPr>
          <p:cNvSpPr txBox="1"/>
          <p:nvPr/>
        </p:nvSpPr>
        <p:spPr>
          <a:xfrm>
            <a:off x="6204639" y="509754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/>
              <a:t>例 </a:t>
            </a:r>
            <a:r>
              <a:rPr lang="en-US" altLang="zh-CN" sz="2000" b="0" dirty="0"/>
              <a:t>: </a:t>
            </a:r>
            <a:r>
              <a:rPr lang="zh-CN" altLang="en-US" sz="2000" b="0" dirty="0"/>
              <a:t>制造四三</a:t>
            </a:r>
          </a:p>
        </p:txBody>
      </p:sp>
    </p:spTree>
    <p:extLst>
      <p:ext uri="{BB962C8B-B14F-4D97-AF65-F5344CB8AC3E}">
        <p14:creationId xmlns:p14="http://schemas.microsoft.com/office/powerpoint/2010/main" val="6278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96D857-C8FE-DFD2-27B4-033B6BCA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77EFF-4BEF-49CA-3BD2-30739216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项目总览</a:t>
            </a:r>
            <a:endParaRPr lang="en-US" altLang="zh-CN" dirty="0"/>
          </a:p>
          <a:p>
            <a:r>
              <a:rPr lang="zh-CN" altLang="en-US" dirty="0"/>
              <a:t>棋盘类 </a:t>
            </a:r>
            <a:r>
              <a:rPr lang="en-US" altLang="zh-CN" dirty="0"/>
              <a:t>Board.cpp</a:t>
            </a:r>
          </a:p>
          <a:p>
            <a:r>
              <a:rPr lang="en-US" altLang="zh-CN" dirty="0"/>
              <a:t>AI</a:t>
            </a:r>
            <a:r>
              <a:rPr lang="zh-CN" altLang="en-US" dirty="0"/>
              <a:t>模块 </a:t>
            </a:r>
            <a:r>
              <a:rPr lang="en-US" altLang="zh-CN" dirty="0"/>
              <a:t>AI.cpp</a:t>
            </a:r>
          </a:p>
          <a:p>
            <a:r>
              <a:rPr lang="zh-CN" altLang="en-US" dirty="0"/>
              <a:t>图形界面与程序循环 </a:t>
            </a:r>
            <a:r>
              <a:rPr lang="en-US" altLang="zh-CN" dirty="0"/>
              <a:t>UI.cpp</a:t>
            </a:r>
          </a:p>
        </p:txBody>
      </p:sp>
    </p:spTree>
    <p:extLst>
      <p:ext uri="{BB962C8B-B14F-4D97-AF65-F5344CB8AC3E}">
        <p14:creationId xmlns:p14="http://schemas.microsoft.com/office/powerpoint/2010/main" val="176760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8B87-3961-EA38-E71A-EF8841D7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F692F49-2F6A-02E6-A1C5-14062407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2E34A-F9D6-4BE7-14AA-4951B579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项目总览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棋盘类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Board.cpp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模块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AI.cpp</a:t>
            </a:r>
          </a:p>
          <a:p>
            <a:r>
              <a:rPr lang="zh-CN" altLang="en-US" dirty="0"/>
              <a:t>图形界面与程序循环 </a:t>
            </a:r>
            <a:r>
              <a:rPr lang="en-US" altLang="zh-CN" dirty="0"/>
              <a:t>UI.cpp</a:t>
            </a:r>
          </a:p>
        </p:txBody>
      </p:sp>
    </p:spTree>
    <p:extLst>
      <p:ext uri="{BB962C8B-B14F-4D97-AF65-F5344CB8AC3E}">
        <p14:creationId xmlns:p14="http://schemas.microsoft.com/office/powerpoint/2010/main" val="258981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347C9-AF73-A40D-45C2-8EB67B47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909866-36E1-0282-15A5-24EAAC41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图形界面与程序循环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41196-737D-78F0-0BA4-C7CDC3EB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47800"/>
            <a:ext cx="11049000" cy="48768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Consolas" panose="020B0609020204030204" pitchFamily="49" charset="0"/>
              </a:rPr>
              <a:t>概述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图形界面使用图形库 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</a:rPr>
              <a:t>EasyX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制作。</a:t>
            </a:r>
            <a:endParaRPr lang="en-US" altLang="zh-CN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包含五个界面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欢迎、选择游戏模式、选择先手后手、游戏与结束。</a:t>
            </a:r>
            <a:endParaRPr lang="en-US" altLang="zh-CN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MVC(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模型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试图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控制器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设计模式，控制器类控制完整的程序循环。</a:t>
            </a:r>
            <a:endParaRPr lang="en-US" altLang="zh-CN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8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747E9-0C1F-FCEB-53E9-94884128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1" y="1311275"/>
            <a:ext cx="10973896" cy="5013326"/>
          </a:xfrm>
        </p:spPr>
        <p:txBody>
          <a:bodyPr/>
          <a:lstStyle/>
          <a:p>
            <a:pPr marL="0" indent="0">
              <a:buNone/>
            </a:pPr>
            <a:endParaRPr lang="en-US" altLang="zh-CN" sz="4800" dirty="0"/>
          </a:p>
          <a:p>
            <a:pPr marL="0" indent="0" algn="ctr">
              <a:buNone/>
            </a:pPr>
            <a:endParaRPr lang="en-US" altLang="zh-CN" sz="4800" b="1" dirty="0"/>
          </a:p>
          <a:p>
            <a:pPr marL="0" indent="0" algn="ctr">
              <a:buNone/>
            </a:pPr>
            <a:r>
              <a:rPr lang="zh-CN" altLang="en-US" sz="4800" b="1" dirty="0"/>
              <a:t>感谢观看！</a:t>
            </a:r>
            <a:endParaRPr lang="en-US" altLang="zh-CN" sz="4800" b="1" dirty="0"/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19575F81-2AB9-6D69-0723-C34487A8AAE1}"/>
              </a:ext>
            </a:extLst>
          </p:cNvPr>
          <p:cNvSpPr txBox="1">
            <a:spLocks/>
          </p:cNvSpPr>
          <p:nvPr/>
        </p:nvSpPr>
        <p:spPr>
          <a:xfrm>
            <a:off x="1625600" y="212725"/>
            <a:ext cx="9856470" cy="857250"/>
          </a:xfrm>
        </p:spPr>
        <p:txBody>
          <a:bodyPr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rgbClr val="FFFFFF"/>
                </a:solidFill>
                <a:latin typeface="方正清刻本悦宋简体" charset="0"/>
                <a:ea typeface="方正清刻本悦宋简体" charset="0"/>
                <a:cs typeface="宋体" charset="0"/>
              </a:defRPr>
            </a:lvl1pPr>
          </a:lstStyle>
          <a:p>
            <a:r>
              <a:rPr lang="zh-CN" altLang="en-US" dirty="0"/>
              <a:t>计算概论 </a:t>
            </a:r>
            <a:r>
              <a:rPr lang="en-US" altLang="zh-CN" dirty="0"/>
              <a:t>A </a:t>
            </a:r>
            <a:r>
              <a:rPr lang="zh-CN" altLang="en-US" dirty="0"/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417234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6EA8-1512-445B-AF72-917E5704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887BF7-81BF-BF7F-7F86-66B92BB8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C2F6E-FDE1-CFF2-F31D-70B3D880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项目总览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棋盘类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Board.cpp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模块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AI.cpp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图形界面与程序循环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UI.cpp</a:t>
            </a:r>
          </a:p>
        </p:txBody>
      </p:sp>
    </p:spTree>
    <p:extLst>
      <p:ext uri="{BB962C8B-B14F-4D97-AF65-F5344CB8AC3E}">
        <p14:creationId xmlns:p14="http://schemas.microsoft.com/office/powerpoint/2010/main" val="384117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C2E87C-0593-C3C0-2BD3-CA468064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项目总览 </a:t>
            </a:r>
            <a:r>
              <a:rPr lang="en-US" altLang="zh-CN" dirty="0"/>
              <a:t>—— </a:t>
            </a:r>
            <a:r>
              <a:rPr lang="zh-CN" altLang="en-US" dirty="0"/>
              <a:t>项目结构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6C2814-606E-BFFB-6D80-259439DA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862656" cy="4633834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E270567D-9388-F498-5328-023E7636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523999"/>
            <a:ext cx="4114801" cy="4800609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项目结构</a:t>
            </a:r>
            <a:endParaRPr lang="en-US" altLang="zh-CN" b="1" dirty="0"/>
          </a:p>
          <a:p>
            <a:r>
              <a:rPr lang="en-US" altLang="zh-CN" dirty="0"/>
              <a:t>AI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棋盘类</a:t>
            </a:r>
            <a:endParaRPr lang="en-US" altLang="zh-CN" dirty="0"/>
          </a:p>
          <a:p>
            <a:r>
              <a:rPr lang="zh-CN" altLang="en-US" dirty="0"/>
              <a:t>图形界面</a:t>
            </a:r>
            <a:endParaRPr lang="en-US" altLang="zh-CN" dirty="0"/>
          </a:p>
          <a:p>
            <a:r>
              <a:rPr lang="zh-CN" altLang="en-US" dirty="0"/>
              <a:t>辅助函数</a:t>
            </a:r>
            <a:r>
              <a:rPr lang="en-US" altLang="zh-CN" dirty="0"/>
              <a:t>(</a:t>
            </a:r>
            <a:r>
              <a:rPr lang="zh-CN" altLang="en-US" dirty="0"/>
              <a:t>来自旧版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其它 </a:t>
            </a:r>
            <a:r>
              <a:rPr lang="en-US" altLang="zh-CN" dirty="0"/>
              <a:t>: AI</a:t>
            </a:r>
            <a:r>
              <a:rPr lang="zh-CN" altLang="en-US" dirty="0"/>
              <a:t>模型权重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732B4D-1DFC-BBAF-38B7-BDEC692AFEAB}"/>
              </a:ext>
            </a:extLst>
          </p:cNvPr>
          <p:cNvSpPr/>
          <p:nvPr/>
        </p:nvSpPr>
        <p:spPr>
          <a:xfrm>
            <a:off x="1905000" y="2133600"/>
            <a:ext cx="1219200" cy="30480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233190-E7E8-E3BF-6286-1AB335160AAB}"/>
              </a:ext>
            </a:extLst>
          </p:cNvPr>
          <p:cNvCxnSpPr>
            <a:stCxn id="10" idx="3"/>
          </p:cNvCxnSpPr>
          <p:nvPr/>
        </p:nvCxnSpPr>
        <p:spPr>
          <a:xfrm>
            <a:off x="3124200" y="2286000"/>
            <a:ext cx="38100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055013-8B90-B81F-7415-F80320944AA1}"/>
              </a:ext>
            </a:extLst>
          </p:cNvPr>
          <p:cNvSpPr/>
          <p:nvPr/>
        </p:nvSpPr>
        <p:spPr>
          <a:xfrm>
            <a:off x="1905000" y="2438400"/>
            <a:ext cx="1219200" cy="30480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4BFC5A-F736-6F9E-D860-63FE5D8502E2}"/>
              </a:ext>
            </a:extLst>
          </p:cNvPr>
          <p:cNvSpPr/>
          <p:nvPr/>
        </p:nvSpPr>
        <p:spPr>
          <a:xfrm>
            <a:off x="1905000" y="2708279"/>
            <a:ext cx="1219200" cy="30480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27C92E-25AF-6D09-8F2B-7E535FE3BA37}"/>
              </a:ext>
            </a:extLst>
          </p:cNvPr>
          <p:cNvSpPr/>
          <p:nvPr/>
        </p:nvSpPr>
        <p:spPr>
          <a:xfrm>
            <a:off x="1905000" y="3016029"/>
            <a:ext cx="1219200" cy="30480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28367FF-3678-B4A6-DCD1-60019624A3FC}"/>
              </a:ext>
            </a:extLst>
          </p:cNvPr>
          <p:cNvCxnSpPr>
            <a:cxnSpLocks/>
          </p:cNvCxnSpPr>
          <p:nvPr/>
        </p:nvCxnSpPr>
        <p:spPr>
          <a:xfrm>
            <a:off x="3135999" y="2574814"/>
            <a:ext cx="3798201" cy="43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4285EC-CC91-D427-297D-CACA81EDDF40}"/>
              </a:ext>
            </a:extLst>
          </p:cNvPr>
          <p:cNvCxnSpPr>
            <a:cxnSpLocks/>
          </p:cNvCxnSpPr>
          <p:nvPr/>
        </p:nvCxnSpPr>
        <p:spPr>
          <a:xfrm>
            <a:off x="3124200" y="2879614"/>
            <a:ext cx="3810000" cy="701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131D2A8-A3BA-F016-749E-C4F5D2BDA904}"/>
              </a:ext>
            </a:extLst>
          </p:cNvPr>
          <p:cNvCxnSpPr>
            <a:cxnSpLocks/>
          </p:cNvCxnSpPr>
          <p:nvPr/>
        </p:nvCxnSpPr>
        <p:spPr>
          <a:xfrm>
            <a:off x="3135999" y="3160784"/>
            <a:ext cx="3798201" cy="10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46C64A-16B2-4852-FCAB-86B2B3436487}"/>
              </a:ext>
            </a:extLst>
          </p:cNvPr>
          <p:cNvSpPr/>
          <p:nvPr/>
        </p:nvSpPr>
        <p:spPr>
          <a:xfrm>
            <a:off x="1905000" y="3581400"/>
            <a:ext cx="1219200" cy="30480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8B128C-CE94-672E-CCB2-9A34E0FFC301}"/>
              </a:ext>
            </a:extLst>
          </p:cNvPr>
          <p:cNvCxnSpPr>
            <a:cxnSpLocks/>
          </p:cNvCxnSpPr>
          <p:nvPr/>
        </p:nvCxnSpPr>
        <p:spPr>
          <a:xfrm>
            <a:off x="3135999" y="3729105"/>
            <a:ext cx="3798201" cy="10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12C52-5C59-4801-74C8-9681ECB5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EE9D3D-BAE1-65E7-8882-98CA123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项目总览 </a:t>
            </a:r>
            <a:r>
              <a:rPr lang="en-US" altLang="zh-CN" dirty="0"/>
              <a:t>—— </a:t>
            </a:r>
            <a:r>
              <a:rPr lang="zh-CN" altLang="en-US" dirty="0"/>
              <a:t>基本功能的实现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B0972-80B5-F6A0-4AF6-49DA670C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4191000"/>
            <a:ext cx="4478369" cy="44958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还有更多！</a:t>
            </a:r>
            <a:endParaRPr lang="en-US" altLang="zh-CN" sz="2400" dirty="0"/>
          </a:p>
          <a:p>
            <a:r>
              <a:rPr lang="zh-CN" altLang="en-US" sz="2400" dirty="0"/>
              <a:t>选择模式 </a:t>
            </a:r>
            <a:r>
              <a:rPr lang="en-US" altLang="zh-CN" sz="2400" dirty="0"/>
              <a:t>: PVP / PVC</a:t>
            </a:r>
          </a:p>
          <a:p>
            <a:r>
              <a:rPr lang="zh-CN" altLang="en-US" sz="2400" dirty="0"/>
              <a:t>图形界面</a:t>
            </a:r>
            <a:endParaRPr lang="en-US" altLang="zh-CN" sz="2400" dirty="0"/>
          </a:p>
          <a:p>
            <a:r>
              <a:rPr lang="zh-CN" altLang="en-US" sz="2400" dirty="0"/>
              <a:t>悔棋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A76B5C-07E3-2077-FB4F-E12A29CD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10501500" cy="2590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F328AF-EE4D-B990-075B-04983ECF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477" y="1914163"/>
            <a:ext cx="238940" cy="2762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443A12-37FB-415C-F935-F1EBE6F2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477" y="2179449"/>
            <a:ext cx="238940" cy="2762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BD53CA-24E2-9AFE-72B4-37AAE621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477" y="2461481"/>
            <a:ext cx="238940" cy="2762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45748A-4D1B-2D69-26D2-83C606CC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477" y="2730172"/>
            <a:ext cx="238940" cy="2762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909440-D218-5658-E3A6-6F5298B3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60" y="3429000"/>
            <a:ext cx="238940" cy="2762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843A6-3703-653E-EC8C-C5B1F044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477" y="3738489"/>
            <a:ext cx="238940" cy="2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2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1837D1-3E9D-65C8-D94C-02F3233B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项目总览 </a:t>
            </a:r>
            <a:r>
              <a:rPr lang="en-US" altLang="zh-CN" dirty="0"/>
              <a:t>—— </a:t>
            </a:r>
            <a:r>
              <a:rPr lang="zh-CN" altLang="en-US" dirty="0"/>
              <a:t>基本功能的实现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1357C-5157-6C18-7A80-4298D19E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1" y="1600202"/>
            <a:ext cx="5181539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菜单</a:t>
            </a:r>
            <a:endParaRPr lang="en-US" altLang="zh-CN" dirty="0"/>
          </a:p>
          <a:p>
            <a:r>
              <a:rPr lang="zh-CN" altLang="en-US" dirty="0"/>
              <a:t>创建新游戏、读盘启动、退出游戏</a:t>
            </a:r>
            <a:endParaRPr lang="en-US" altLang="zh-CN" dirty="0"/>
          </a:p>
          <a:p>
            <a:r>
              <a:rPr lang="zh-CN" altLang="en-US" dirty="0"/>
              <a:t>选择模式 </a:t>
            </a:r>
            <a:r>
              <a:rPr lang="en-US" altLang="zh-CN" dirty="0"/>
              <a:t>: PVP / PVC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26A538-C6E7-98FF-46DC-5499249D4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371600"/>
            <a:ext cx="3048000" cy="2303502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37B042-4897-8193-36CF-0F7A35E7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904138"/>
            <a:ext cx="3048000" cy="2420471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1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3347-C66F-0558-8085-AAA4E763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2C43736-CE38-D1EC-A68E-B9E39946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项目总览 </a:t>
            </a:r>
            <a:r>
              <a:rPr lang="en-US" altLang="zh-CN" dirty="0"/>
              <a:t>—— </a:t>
            </a:r>
            <a:r>
              <a:rPr lang="zh-CN" altLang="en-US" dirty="0"/>
              <a:t>基本功能的实现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AFDFD-D152-F9F4-5A6B-BAEB5EF5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1" y="1600202"/>
            <a:ext cx="5181539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游戏界面</a:t>
            </a:r>
            <a:endParaRPr lang="en-US" altLang="zh-CN" dirty="0"/>
          </a:p>
          <a:p>
            <a:r>
              <a:rPr lang="zh-CN" altLang="en-US" dirty="0"/>
              <a:t>用鼠标点击实现落子</a:t>
            </a:r>
            <a:endParaRPr lang="en-US" altLang="zh-CN" dirty="0"/>
          </a:p>
          <a:p>
            <a:r>
              <a:rPr lang="zh-CN" altLang="en-US" dirty="0"/>
              <a:t>当前棋子高亮</a:t>
            </a:r>
            <a:endParaRPr lang="en-US" altLang="zh-CN" dirty="0"/>
          </a:p>
          <a:p>
            <a:r>
              <a:rPr lang="zh-CN" altLang="en-US" dirty="0"/>
              <a:t>悔棋</a:t>
            </a:r>
            <a:endParaRPr lang="en-US" altLang="zh-CN" dirty="0"/>
          </a:p>
          <a:p>
            <a:r>
              <a:rPr lang="zh-CN" altLang="en-US" dirty="0"/>
              <a:t>存盘</a:t>
            </a:r>
            <a:endParaRPr lang="en-US" altLang="zh-CN" dirty="0"/>
          </a:p>
          <a:p>
            <a:r>
              <a:rPr lang="zh-CN" altLang="en-US" dirty="0"/>
              <a:t>中途退出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D3BF3F-C505-ACA4-F48D-AE5679C5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2357902"/>
            <a:ext cx="3200401" cy="3155527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698217-B75A-2622-3377-F94701B9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99" y="2351638"/>
            <a:ext cx="3200401" cy="3184265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38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9510F-575C-F442-2413-1EE1B454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F77FBA-3115-2EEA-4947-89CE3420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项目总览 </a:t>
            </a:r>
            <a:r>
              <a:rPr lang="en-US" altLang="zh-CN" dirty="0"/>
              <a:t>—— </a:t>
            </a:r>
            <a:r>
              <a:rPr lang="zh-CN" altLang="en-US" dirty="0"/>
              <a:t>基本功能的实现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6C370A-F630-2FDE-29C3-AB5290CD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1" y="1600202"/>
            <a:ext cx="5181539" cy="47244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PVP </a:t>
            </a:r>
            <a:r>
              <a:rPr lang="zh-CN" altLang="en-US" b="1" dirty="0"/>
              <a:t>与 </a:t>
            </a:r>
            <a:r>
              <a:rPr lang="en-US" altLang="zh-CN" b="1" dirty="0"/>
              <a:t>PVC </a:t>
            </a:r>
            <a:r>
              <a:rPr lang="zh-CN" altLang="en-US" b="1" dirty="0"/>
              <a:t>模式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强大的</a:t>
            </a:r>
            <a:r>
              <a:rPr lang="en-US" altLang="zh-CN" dirty="0"/>
              <a:t>AI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E07809-005B-1FAF-B131-35217924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48" y="1371605"/>
            <a:ext cx="5228652" cy="518160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A8551-C797-1A31-9FFC-E8372FB0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5610503" cy="2014955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9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34EBF-D57B-4733-50B1-17EDED04C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69D357-3136-6806-1AD3-8D973CEE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项目总览 </a:t>
            </a:r>
            <a:r>
              <a:rPr lang="en-US" altLang="zh-CN" dirty="0"/>
              <a:t>—— </a:t>
            </a:r>
            <a:r>
              <a:rPr lang="zh-CN" altLang="en-US" dirty="0"/>
              <a:t>基本功能的实现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DFC89-5C35-67A4-14C7-DA264C80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1" y="1600202"/>
            <a:ext cx="5181539" cy="472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存盘与读盘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中途存盘</a:t>
            </a:r>
            <a:endParaRPr lang="en-US" altLang="zh-CN" dirty="0"/>
          </a:p>
          <a:p>
            <a:r>
              <a:rPr lang="zh-CN" altLang="en-US" dirty="0"/>
              <a:t>读盘启动游戏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5A6D0C-82CB-80EE-E591-D3D044A17F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92577"/>
            <a:ext cx="3771900" cy="2669828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B6059B-10B5-E6E3-1CAE-BCF23171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699" y="1292577"/>
            <a:ext cx="2669828" cy="2669828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ED33D5-E860-22DF-CA28-2C41F3CD0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31" y="4114800"/>
            <a:ext cx="2659996" cy="2667443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4F06D8-AF4E-C324-AA83-843C311B58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58332"/>
            <a:ext cx="3657600" cy="260031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25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800000"/>
      </a:dk2>
      <a:lt2>
        <a:srgbClr val="333333"/>
      </a:lt2>
      <a:accent1>
        <a:srgbClr val="EB6743"/>
      </a:accent1>
      <a:accent2>
        <a:srgbClr val="D3A911"/>
      </a:accent2>
      <a:accent3>
        <a:srgbClr val="FFFFFF"/>
      </a:accent3>
      <a:accent4>
        <a:srgbClr val="000000"/>
      </a:accent4>
      <a:accent5>
        <a:srgbClr val="F3B9B0"/>
      </a:accent5>
      <a:accent6>
        <a:srgbClr val="BD970E"/>
      </a:accent6>
      <a:hlink>
        <a:srgbClr val="7B9B63"/>
      </a:hlink>
      <a:folHlink>
        <a:srgbClr val="38A3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9B0"/>
        </a:accent5>
        <a:accent6>
          <a:srgbClr val="BD97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7DD"/>
        </a:accent5>
        <a:accent6>
          <a:srgbClr val="7BAE3E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8AE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21344</TotalTime>
  <Words>968</Words>
  <Application>Microsoft Office PowerPoint</Application>
  <PresentationFormat>宽屏</PresentationFormat>
  <Paragraphs>116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方正清刻本悦宋简体</vt:lpstr>
      <vt:lpstr>汉仪楷体简</vt:lpstr>
      <vt:lpstr>汉仪综艺体简</vt:lpstr>
      <vt:lpstr>时尚中黑简体</vt:lpstr>
      <vt:lpstr>宋体</vt:lpstr>
      <vt:lpstr>Arial</vt:lpstr>
      <vt:lpstr>Consolas</vt:lpstr>
      <vt:lpstr>Times New Roman</vt:lpstr>
      <vt:lpstr>Default Design</vt:lpstr>
      <vt:lpstr> </vt:lpstr>
      <vt:lpstr>目录</vt:lpstr>
      <vt:lpstr>目录</vt:lpstr>
      <vt:lpstr>项目总览 —— 项目结构</vt:lpstr>
      <vt:lpstr>项目总览 —— 基本功能的实现</vt:lpstr>
      <vt:lpstr>项目总览 —— 基本功能的实现</vt:lpstr>
      <vt:lpstr>项目总览 —— 基本功能的实现</vt:lpstr>
      <vt:lpstr>项目总览 —— 基本功能的实现</vt:lpstr>
      <vt:lpstr>项目总览 —— 基本功能的实现</vt:lpstr>
      <vt:lpstr>目录</vt:lpstr>
      <vt:lpstr>棋盘类</vt:lpstr>
      <vt:lpstr>目录</vt:lpstr>
      <vt:lpstr>AI模块 —— AI.cpp</vt:lpstr>
      <vt:lpstr>AI模块 —— 估值函数(SV)的设计</vt:lpstr>
      <vt:lpstr>AI模块 —— 估值函数(SV)的设计</vt:lpstr>
      <vt:lpstr>AI模块 —— 估值函数(SV)的设计</vt:lpstr>
      <vt:lpstr>AI模块 —— 估值函数(SV)的设计</vt:lpstr>
      <vt:lpstr>AI模块 —— 搜索算法</vt:lpstr>
      <vt:lpstr>AI模块 —— 一些观察</vt:lpstr>
      <vt:lpstr>目录</vt:lpstr>
      <vt:lpstr>图形界面与程序循环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朱既同</dc:creator>
  <cp:lastModifiedBy>Jason Zhu</cp:lastModifiedBy>
  <cp:revision>1205</cp:revision>
  <dcterms:created xsi:type="dcterms:W3CDTF">2007-12-26T02:32:00Z</dcterms:created>
  <dcterms:modified xsi:type="dcterms:W3CDTF">2025-01-28T14:39:09Z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