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3aaca9393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3aaca9393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aaca9393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3aaca9393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a8dc0695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3a8dc0695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a8dc0695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a8dc0695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230e15ac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230e15ac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3a8dc0695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3a8dc0695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3a8dc0695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3a8dc0695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3a8dc0695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3a8dc0695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3a8dc0695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3a8dc0695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3aaca9393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3aaca9393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9.png"/><Relationship Id="rId7" Type="http://schemas.openxmlformats.org/officeDocument/2006/relationships/image" Target="../media/image2.png"/><Relationship Id="rId8"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drive.google.com/file/d/13sQOdhcKGir6e5WDoxEe0L7CJu19btN_/view"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495950" y="1127125"/>
            <a:ext cx="6152100" cy="2157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900"/>
              <a:t>GROUP 3: CAR CAUTIOUS ALERT DETECTOR</a:t>
            </a:r>
            <a:endParaRPr b="1" sz="2900"/>
          </a:p>
          <a:p>
            <a:pPr indent="0" lvl="0" marL="0" rtl="0" algn="ctr">
              <a:spcBef>
                <a:spcPts val="0"/>
              </a:spcBef>
              <a:spcAft>
                <a:spcPts val="0"/>
              </a:spcAft>
              <a:buNone/>
            </a:pPr>
            <a:br>
              <a:rPr b="1" lang="en" sz="2900"/>
            </a:br>
            <a:r>
              <a:rPr b="1" lang="en" sz="2900"/>
              <a:t>Ooi Zheng Ming &amp; Athirah</a:t>
            </a:r>
            <a:endParaRPr b="1" sz="2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819150" y="315925"/>
            <a:ext cx="7505700" cy="399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Conclusions</a:t>
            </a:r>
            <a:endParaRPr b="1" sz="2700"/>
          </a:p>
          <a:p>
            <a:pPr indent="0" lvl="0" marL="0" rtl="0" algn="l">
              <a:spcBef>
                <a:spcPts val="0"/>
              </a:spcBef>
              <a:spcAft>
                <a:spcPts val="0"/>
              </a:spcAft>
              <a:buNone/>
            </a:pPr>
            <a:r>
              <a:t/>
            </a:r>
            <a:endParaRPr b="1" sz="2700"/>
          </a:p>
          <a:p>
            <a:pPr indent="0" lvl="0" marL="0" rtl="0" algn="l">
              <a:spcBef>
                <a:spcPts val="0"/>
              </a:spcBef>
              <a:spcAft>
                <a:spcPts val="0"/>
              </a:spcAft>
              <a:buNone/>
            </a:pPr>
            <a:r>
              <a:t/>
            </a:r>
            <a:endParaRPr b="1" sz="2700"/>
          </a:p>
          <a:p>
            <a:pPr indent="182880" lvl="0" marL="0" rtl="0" algn="just">
              <a:lnSpc>
                <a:spcPct val="95000"/>
              </a:lnSpc>
              <a:spcBef>
                <a:spcPts val="0"/>
              </a:spcBef>
              <a:spcAft>
                <a:spcPts val="600"/>
              </a:spcAft>
              <a:buNone/>
            </a:pPr>
            <a:r>
              <a:rPr lang="en" sz="1750">
                <a:solidFill>
                  <a:srgbClr val="000000"/>
                </a:solidFill>
                <a:latin typeface="Times New Roman"/>
                <a:ea typeface="Times New Roman"/>
                <a:cs typeface="Times New Roman"/>
                <a:sym typeface="Times New Roman"/>
              </a:rPr>
              <a:t>     As a conclusion, the implementation of freeRTOS features into Arduino code has enhanced the systems’ performance. The system speed and time is optimized, by allowing tasks to be executed at the same time and also able to halt and continue tasks whenever they are called upon. The project was successfully simulated in the Proteus software, and the output obtained is identical to the expected results. Besides that, the hardware output of the project also showed the same result as the simulation. Nevertheless, the physical hardware outcome has some limitations, such as the LEDs having lower brightness. Overall, the project was successfully carried out and met the expectations.</a:t>
            </a:r>
            <a:endParaRPr b="1" sz="175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819150" y="283825"/>
            <a:ext cx="7505700" cy="397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References</a:t>
            </a:r>
            <a:endParaRPr b="1" sz="2700"/>
          </a:p>
          <a:p>
            <a:pPr indent="0" lvl="0" marL="0" rtl="0" algn="l">
              <a:spcBef>
                <a:spcPts val="0"/>
              </a:spcBef>
              <a:spcAft>
                <a:spcPts val="0"/>
              </a:spcAft>
              <a:buNone/>
            </a:pPr>
            <a:r>
              <a:t/>
            </a:r>
            <a:endParaRPr b="1" sz="2700"/>
          </a:p>
          <a:p>
            <a:pPr indent="-330200" lvl="0" marL="228600" rtl="0" algn="just">
              <a:spcBef>
                <a:spcPts val="0"/>
              </a:spcBef>
              <a:spcAft>
                <a:spcPts val="0"/>
              </a:spcAft>
              <a:buClr>
                <a:srgbClr val="000000"/>
              </a:buClr>
              <a:buSzPts val="1600"/>
              <a:buFont typeface="Times New Roman"/>
              <a:buAutoNum type="arabicPeriod"/>
            </a:pPr>
            <a:r>
              <a:rPr i="1" lang="en" sz="1600">
                <a:solidFill>
                  <a:srgbClr val="000000"/>
                </a:solidFill>
                <a:highlight>
                  <a:srgbClr val="FFFFFF"/>
                </a:highlight>
                <a:latin typeface="Times New Roman"/>
                <a:ea typeface="Times New Roman"/>
                <a:cs typeface="Times New Roman"/>
                <a:sym typeface="Times New Roman"/>
              </a:rPr>
              <a:t>Arduino-based Collision Detection Warning System</a:t>
            </a:r>
            <a:r>
              <a:rPr lang="en" sz="1600">
                <a:solidFill>
                  <a:srgbClr val="000000"/>
                </a:solidFill>
                <a:highlight>
                  <a:srgbClr val="FFFFFF"/>
                </a:highlight>
                <a:latin typeface="Times New Roman"/>
                <a:ea typeface="Times New Roman"/>
                <a:cs typeface="Times New Roman"/>
                <a:sym typeface="Times New Roman"/>
              </a:rPr>
              <a:t>. (n.d.). Arduino Project Hub. Retrieved June 9, 2022.</a:t>
            </a:r>
            <a:endParaRPr sz="1600">
              <a:solidFill>
                <a:srgbClr val="000000"/>
              </a:solidFill>
              <a:highlight>
                <a:srgbClr val="FFFFFF"/>
              </a:highlight>
              <a:latin typeface="Times New Roman"/>
              <a:ea typeface="Times New Roman"/>
              <a:cs typeface="Times New Roman"/>
              <a:sym typeface="Times New Roman"/>
            </a:endParaRPr>
          </a:p>
          <a:p>
            <a:pPr indent="-330200" lvl="0" marL="228600" rtl="0" algn="just">
              <a:spcBef>
                <a:spcPts val="0"/>
              </a:spcBef>
              <a:spcAft>
                <a:spcPts val="0"/>
              </a:spcAft>
              <a:buClr>
                <a:srgbClr val="000000"/>
              </a:buClr>
              <a:buSzPts val="1600"/>
              <a:buFont typeface="Times New Roman"/>
              <a:buAutoNum type="arabicPeriod"/>
            </a:pPr>
            <a:r>
              <a:rPr lang="en" sz="1600">
                <a:solidFill>
                  <a:srgbClr val="000000"/>
                </a:solidFill>
                <a:highlight>
                  <a:srgbClr val="FFFFFF"/>
                </a:highlight>
                <a:latin typeface="Times New Roman"/>
                <a:ea typeface="Times New Roman"/>
                <a:cs typeface="Times New Roman"/>
                <a:sym typeface="Times New Roman"/>
              </a:rPr>
              <a:t>D. Culbert, “System and method for dynamic resource management  across  tasks  in  real-time operating  systems,”  U.S. Patent 5 838 968, Nov. 17, 1998.</a:t>
            </a:r>
            <a:endParaRPr sz="1600">
              <a:solidFill>
                <a:srgbClr val="000000"/>
              </a:solidFill>
              <a:highlight>
                <a:srgbClr val="FFFFFF"/>
              </a:highlight>
              <a:latin typeface="Times New Roman"/>
              <a:ea typeface="Times New Roman"/>
              <a:cs typeface="Times New Roman"/>
              <a:sym typeface="Times New Roman"/>
            </a:endParaRPr>
          </a:p>
          <a:p>
            <a:pPr indent="-330200" lvl="0" marL="228600" rtl="0" algn="just">
              <a:spcBef>
                <a:spcPts val="0"/>
              </a:spcBef>
              <a:spcAft>
                <a:spcPts val="0"/>
              </a:spcAft>
              <a:buClr>
                <a:srgbClr val="000000"/>
              </a:buClr>
              <a:buSzPts val="1600"/>
              <a:buFont typeface="Times New Roman"/>
              <a:buAutoNum type="arabicPeriod"/>
            </a:pPr>
            <a:r>
              <a:rPr lang="en" sz="1600">
                <a:solidFill>
                  <a:srgbClr val="000000"/>
                </a:solidFill>
                <a:highlight>
                  <a:srgbClr val="FFFFFF"/>
                </a:highlight>
                <a:latin typeface="Times New Roman"/>
                <a:ea typeface="Times New Roman"/>
                <a:cs typeface="Times New Roman"/>
                <a:sym typeface="Times New Roman"/>
              </a:rPr>
              <a:t>Shimazaki, K., Ito, T., Fujii, A., &amp; Ishida, T. (2018). The public’s understanding of the functionality and limitations of automatic braking in Japan. </a:t>
            </a:r>
            <a:r>
              <a:rPr i="1" lang="en" sz="1600">
                <a:solidFill>
                  <a:srgbClr val="000000"/>
                </a:solidFill>
                <a:highlight>
                  <a:srgbClr val="FFFFFF"/>
                </a:highlight>
                <a:latin typeface="Times New Roman"/>
                <a:ea typeface="Times New Roman"/>
                <a:cs typeface="Times New Roman"/>
                <a:sym typeface="Times New Roman"/>
              </a:rPr>
              <a:t>IATSS Research</a:t>
            </a:r>
            <a:r>
              <a:rPr lang="en" sz="1600">
                <a:solidFill>
                  <a:srgbClr val="000000"/>
                </a:solidFill>
                <a:highlight>
                  <a:srgbClr val="FFFFFF"/>
                </a:highlight>
                <a:latin typeface="Times New Roman"/>
                <a:ea typeface="Times New Roman"/>
                <a:cs typeface="Times New Roman"/>
                <a:sym typeface="Times New Roman"/>
              </a:rPr>
              <a:t>, </a:t>
            </a:r>
            <a:r>
              <a:rPr i="1" lang="en" sz="1600">
                <a:solidFill>
                  <a:srgbClr val="000000"/>
                </a:solidFill>
                <a:highlight>
                  <a:srgbClr val="FFFFFF"/>
                </a:highlight>
                <a:latin typeface="Times New Roman"/>
                <a:ea typeface="Times New Roman"/>
                <a:cs typeface="Times New Roman"/>
                <a:sym typeface="Times New Roman"/>
              </a:rPr>
              <a:t>42</a:t>
            </a:r>
            <a:r>
              <a:rPr lang="en" sz="1600">
                <a:solidFill>
                  <a:srgbClr val="000000"/>
                </a:solidFill>
                <a:highlight>
                  <a:srgbClr val="FFFFFF"/>
                </a:highlight>
                <a:latin typeface="Times New Roman"/>
                <a:ea typeface="Times New Roman"/>
                <a:cs typeface="Times New Roman"/>
                <a:sym typeface="Times New Roman"/>
              </a:rPr>
              <a:t>(4), 221–229</a:t>
            </a:r>
            <a:endParaRPr sz="1600">
              <a:solidFill>
                <a:srgbClr val="000000"/>
              </a:solidFill>
              <a:highlight>
                <a:srgbClr val="FFFFFF"/>
              </a:highlight>
              <a:latin typeface="Times New Roman"/>
              <a:ea typeface="Times New Roman"/>
              <a:cs typeface="Times New Roman"/>
              <a:sym typeface="Times New Roman"/>
            </a:endParaRPr>
          </a:p>
          <a:p>
            <a:pPr indent="-330200" lvl="0" marL="228600" rtl="0" algn="just">
              <a:spcBef>
                <a:spcPts val="0"/>
              </a:spcBef>
              <a:spcAft>
                <a:spcPts val="0"/>
              </a:spcAft>
              <a:buClr>
                <a:srgbClr val="000000"/>
              </a:buClr>
              <a:buSzPts val="1600"/>
              <a:buFont typeface="Times New Roman"/>
              <a:buAutoNum type="arabicPeriod"/>
            </a:pPr>
            <a:r>
              <a:rPr lang="en" sz="1600">
                <a:solidFill>
                  <a:srgbClr val="000000"/>
                </a:solidFill>
                <a:highlight>
                  <a:srgbClr val="FFFFFF"/>
                </a:highlight>
                <a:latin typeface="Times New Roman"/>
                <a:ea typeface="Times New Roman"/>
                <a:cs typeface="Times New Roman"/>
                <a:sym typeface="Times New Roman"/>
              </a:rPr>
              <a:t>Lee, Y (2010, Dec) Intelligent Safety Warning and Alert System for Car Driving. Research Gate.</a:t>
            </a:r>
            <a:endParaRPr sz="1600">
              <a:solidFill>
                <a:srgbClr val="000000"/>
              </a:solidFill>
              <a:highlight>
                <a:srgbClr val="FFFFFF"/>
              </a:highlight>
              <a:latin typeface="Times New Roman"/>
              <a:ea typeface="Times New Roman"/>
              <a:cs typeface="Times New Roman"/>
              <a:sym typeface="Times New Roman"/>
            </a:endParaRPr>
          </a:p>
          <a:p>
            <a:pPr indent="-330200" lvl="0" marL="228600" rtl="0" algn="just">
              <a:spcBef>
                <a:spcPts val="0"/>
              </a:spcBef>
              <a:spcAft>
                <a:spcPts val="0"/>
              </a:spcAft>
              <a:buClr>
                <a:srgbClr val="000000"/>
              </a:buClr>
              <a:buSzPts val="1600"/>
              <a:buFont typeface="Times New Roman"/>
              <a:buAutoNum type="arabicPeriod"/>
            </a:pPr>
            <a:r>
              <a:rPr lang="en" sz="1600">
                <a:solidFill>
                  <a:srgbClr val="000000"/>
                </a:solidFill>
                <a:highlight>
                  <a:srgbClr val="FFFFFF"/>
                </a:highlight>
                <a:latin typeface="Times New Roman"/>
                <a:ea typeface="Times New Roman"/>
                <a:cs typeface="Times New Roman"/>
                <a:sym typeface="Times New Roman"/>
              </a:rPr>
              <a:t>Massimo, B., &amp; Shiloh, M. (2014). Getting Started with Arduino: The Open Source Electronics Prototyping Platform. </a:t>
            </a:r>
            <a:r>
              <a:rPr i="1" lang="en" sz="1600">
                <a:solidFill>
                  <a:srgbClr val="000000"/>
                </a:solidFill>
                <a:highlight>
                  <a:srgbClr val="FFFFFF"/>
                </a:highlight>
                <a:latin typeface="Times New Roman"/>
                <a:ea typeface="Times New Roman"/>
                <a:cs typeface="Times New Roman"/>
                <a:sym typeface="Times New Roman"/>
              </a:rPr>
              <a:t>Maker Media</a:t>
            </a:r>
            <a:r>
              <a:rPr lang="en" sz="1600">
                <a:solidFill>
                  <a:srgbClr val="000000"/>
                </a:solidFill>
                <a:highlight>
                  <a:srgbClr val="FFFFFF"/>
                </a:highlight>
                <a:latin typeface="Times New Roman"/>
                <a:ea typeface="Times New Roman"/>
                <a:cs typeface="Times New Roman"/>
                <a:sym typeface="Times New Roman"/>
              </a:rPr>
              <a:t>, 15-23.</a:t>
            </a:r>
            <a:endParaRPr sz="22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p:nvPr/>
        </p:nvSpPr>
        <p:spPr>
          <a:xfrm>
            <a:off x="3753900" y="481600"/>
            <a:ext cx="1636200" cy="753300"/>
          </a:xfrm>
          <a:prstGeom prst="flowChartAlternateProcess">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34" name="Google Shape;134;p14"/>
          <p:cNvSpPr/>
          <p:nvPr/>
        </p:nvSpPr>
        <p:spPr>
          <a:xfrm>
            <a:off x="3642150" y="1724775"/>
            <a:ext cx="1859700" cy="2059800"/>
          </a:xfrm>
          <a:prstGeom prst="round2DiagRect">
            <a:avLst>
              <a:gd fmla="val 16667" name="adj1"/>
              <a:gd fmla="val 0" name="adj2"/>
            </a:avLst>
          </a:prstGeom>
          <a:solidFill>
            <a:srgbClr val="EFEFEF"/>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Suggested system:</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solidFill>
                  <a:srgbClr val="1A1A1A"/>
                </a:solidFill>
                <a:latin typeface="Times New Roman"/>
                <a:ea typeface="Times New Roman"/>
                <a:cs typeface="Times New Roman"/>
                <a:sym typeface="Times New Roman"/>
              </a:rPr>
              <a:t>real-time car detection module</a:t>
            </a:r>
            <a:endParaRPr sz="1200">
              <a:solidFill>
                <a:srgbClr val="1A1A1A"/>
              </a:solidFill>
              <a:latin typeface="Times New Roman"/>
              <a:ea typeface="Times New Roman"/>
              <a:cs typeface="Times New Roman"/>
              <a:sym typeface="Times New Roman"/>
            </a:endParaRPr>
          </a:p>
          <a:p>
            <a:pPr indent="-304800" lvl="0" marL="457200" rtl="0" algn="l">
              <a:spcBef>
                <a:spcPts val="1000"/>
              </a:spcBef>
              <a:spcAft>
                <a:spcPts val="1000"/>
              </a:spcAft>
              <a:buClr>
                <a:srgbClr val="1A1A1A"/>
              </a:buClr>
              <a:buSzPts val="1200"/>
              <a:buFont typeface="Times New Roman"/>
              <a:buChar char="-"/>
            </a:pPr>
            <a:r>
              <a:rPr lang="en" sz="1200">
                <a:solidFill>
                  <a:srgbClr val="1A1A1A"/>
                </a:solidFill>
                <a:latin typeface="Times New Roman"/>
                <a:ea typeface="Times New Roman"/>
                <a:cs typeface="Times New Roman"/>
                <a:sym typeface="Times New Roman"/>
              </a:rPr>
              <a:t>smart car front light system module</a:t>
            </a:r>
            <a:endParaRPr sz="1200">
              <a:solidFill>
                <a:srgbClr val="1A1A1A"/>
              </a:solidFill>
              <a:latin typeface="Times New Roman"/>
              <a:ea typeface="Times New Roman"/>
              <a:cs typeface="Times New Roman"/>
              <a:sym typeface="Times New Roman"/>
            </a:endParaRPr>
          </a:p>
        </p:txBody>
      </p:sp>
      <p:sp>
        <p:nvSpPr>
          <p:cNvPr id="135" name="Google Shape;135;p14"/>
          <p:cNvSpPr/>
          <p:nvPr/>
        </p:nvSpPr>
        <p:spPr>
          <a:xfrm>
            <a:off x="5913775" y="1648575"/>
            <a:ext cx="1859700" cy="2436300"/>
          </a:xfrm>
          <a:prstGeom prst="round2DiagRect">
            <a:avLst>
              <a:gd fmla="val 16667" name="adj1"/>
              <a:gd fmla="val 0" name="adj2"/>
            </a:avLst>
          </a:prstGeom>
          <a:solidFill>
            <a:srgbClr val="EFEFEF"/>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sz="1200">
                <a:solidFill>
                  <a:srgbClr val="1A1A1A"/>
                </a:solidFill>
                <a:latin typeface="Times New Roman"/>
                <a:ea typeface="Times New Roman"/>
                <a:cs typeface="Times New Roman"/>
                <a:sym typeface="Times New Roman"/>
              </a:rPr>
              <a:t>-</a:t>
            </a:r>
            <a:r>
              <a:rPr lang="en" sz="1200">
                <a:solidFill>
                  <a:srgbClr val="1A1A1A"/>
                </a:solidFill>
                <a:latin typeface="Times New Roman"/>
                <a:ea typeface="Times New Roman"/>
                <a:cs typeface="Times New Roman"/>
                <a:sym typeface="Times New Roman"/>
              </a:rPr>
              <a:t>Ultrasonic sensor is used in the automobile detection module</a:t>
            </a:r>
            <a:endParaRPr sz="1200">
              <a:solidFill>
                <a:srgbClr val="1A1A1A"/>
              </a:solidFill>
              <a:latin typeface="Times New Roman"/>
              <a:ea typeface="Times New Roman"/>
              <a:cs typeface="Times New Roman"/>
              <a:sym typeface="Times New Roman"/>
            </a:endParaRPr>
          </a:p>
          <a:p>
            <a:pPr indent="0" lvl="0" marL="0" rtl="0" algn="just">
              <a:spcBef>
                <a:spcPts val="1000"/>
              </a:spcBef>
              <a:spcAft>
                <a:spcPts val="0"/>
              </a:spcAft>
              <a:buNone/>
            </a:pPr>
            <a:r>
              <a:rPr lang="en" sz="1200">
                <a:solidFill>
                  <a:srgbClr val="1A1A1A"/>
                </a:solidFill>
                <a:latin typeface="Times New Roman"/>
                <a:ea typeface="Times New Roman"/>
                <a:cs typeface="Times New Roman"/>
                <a:sym typeface="Times New Roman"/>
              </a:rPr>
              <a:t>-Servo motor acts as brake of the car and the buzzer will sound when in dangerous distance</a:t>
            </a:r>
            <a:endParaRPr sz="1200">
              <a:solidFill>
                <a:srgbClr val="1A1A1A"/>
              </a:solidFill>
              <a:latin typeface="Times New Roman"/>
              <a:ea typeface="Times New Roman"/>
              <a:cs typeface="Times New Roman"/>
              <a:sym typeface="Times New Roman"/>
            </a:endParaRPr>
          </a:p>
          <a:p>
            <a:pPr indent="0" lvl="0" marL="0" rtl="0" algn="just">
              <a:spcBef>
                <a:spcPts val="1000"/>
              </a:spcBef>
              <a:spcAft>
                <a:spcPts val="1000"/>
              </a:spcAft>
              <a:buNone/>
            </a:pPr>
            <a:r>
              <a:rPr lang="en" sz="1200">
                <a:solidFill>
                  <a:srgbClr val="1A1A1A"/>
                </a:solidFill>
                <a:latin typeface="Times New Roman"/>
                <a:ea typeface="Times New Roman"/>
                <a:cs typeface="Times New Roman"/>
                <a:sym typeface="Times New Roman"/>
              </a:rPr>
              <a:t>-The smart car front light system module is made up of LDR and LEDs</a:t>
            </a:r>
            <a:endParaRPr sz="1200">
              <a:solidFill>
                <a:srgbClr val="1A1A1A"/>
              </a:solidFill>
              <a:latin typeface="Times New Roman"/>
              <a:ea typeface="Times New Roman"/>
              <a:cs typeface="Times New Roman"/>
              <a:sym typeface="Times New Roman"/>
            </a:endParaRPr>
          </a:p>
        </p:txBody>
      </p:sp>
      <p:sp>
        <p:nvSpPr>
          <p:cNvPr id="136" name="Google Shape;136;p14"/>
          <p:cNvSpPr/>
          <p:nvPr/>
        </p:nvSpPr>
        <p:spPr>
          <a:xfrm>
            <a:off x="1423125" y="1730975"/>
            <a:ext cx="1859700" cy="2059800"/>
          </a:xfrm>
          <a:prstGeom prst="round2DiagRect">
            <a:avLst>
              <a:gd fmla="val 16667" name="adj1"/>
              <a:gd fmla="val 0" name="adj2"/>
            </a:avLst>
          </a:prstGeom>
          <a:solidFill>
            <a:srgbClr val="EFEFEF"/>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5000"/>
              </a:lnSpc>
              <a:spcBef>
                <a:spcPts val="0"/>
              </a:spcBef>
              <a:spcAft>
                <a:spcPts val="600"/>
              </a:spcAft>
              <a:buNone/>
            </a:pPr>
            <a:r>
              <a:rPr lang="en" sz="1200">
                <a:solidFill>
                  <a:srgbClr val="2E2E2E"/>
                </a:solidFill>
                <a:latin typeface="Times New Roman"/>
                <a:ea typeface="Times New Roman"/>
                <a:cs typeface="Times New Roman"/>
                <a:sym typeface="Times New Roman"/>
              </a:rPr>
              <a:t>AEB system will automatically brakes to the vehicle when the obstacle is detected by using radar and camera.</a:t>
            </a:r>
            <a:endParaRPr>
              <a:solidFill>
                <a:srgbClr val="1A1A1A"/>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nvSpPr>
        <p:spPr>
          <a:xfrm>
            <a:off x="270000" y="529650"/>
            <a:ext cx="8604000" cy="29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400">
                <a:solidFill>
                  <a:srgbClr val="1A1A1A"/>
                </a:solidFill>
              </a:rPr>
              <a:t>Problem Statements</a:t>
            </a:r>
            <a:endParaRPr b="1" sz="3400">
              <a:solidFill>
                <a:srgbClr val="1A1A1A"/>
              </a:solidFill>
            </a:endParaRPr>
          </a:p>
          <a:p>
            <a:pPr indent="0" lvl="0" marL="0" rtl="0" algn="l">
              <a:spcBef>
                <a:spcPts val="0"/>
              </a:spcBef>
              <a:spcAft>
                <a:spcPts val="0"/>
              </a:spcAft>
              <a:buNone/>
            </a:pPr>
            <a:r>
              <a:t/>
            </a:r>
            <a:endParaRPr b="1" sz="4000">
              <a:solidFill>
                <a:srgbClr val="1A1A1A"/>
              </a:solidFill>
            </a:endParaRPr>
          </a:p>
          <a:p>
            <a:pPr indent="-330200" lvl="0" marL="457200" rtl="0" algn="just">
              <a:lnSpc>
                <a:spcPct val="95000"/>
              </a:lnSpc>
              <a:spcBef>
                <a:spcPts val="0"/>
              </a:spcBef>
              <a:spcAft>
                <a:spcPts val="0"/>
              </a:spcAft>
              <a:buClr>
                <a:srgbClr val="1A1A1A"/>
              </a:buClr>
              <a:buSzPts val="1600"/>
              <a:buFont typeface="Times New Roman"/>
              <a:buChar char="-"/>
            </a:pPr>
            <a:r>
              <a:rPr lang="en" sz="1600">
                <a:solidFill>
                  <a:srgbClr val="2E2E2E"/>
                </a:solidFill>
                <a:latin typeface="Times New Roman"/>
                <a:ea typeface="Times New Roman"/>
                <a:cs typeface="Times New Roman"/>
                <a:sym typeface="Times New Roman"/>
              </a:rPr>
              <a:t>One of the main causes of the car accident is due to drivers finding it hard to measure the distance of the approaching object when reverse</a:t>
            </a:r>
            <a:endParaRPr sz="1600">
              <a:solidFill>
                <a:srgbClr val="2E2E2E"/>
              </a:solidFill>
              <a:latin typeface="Times New Roman"/>
              <a:ea typeface="Times New Roman"/>
              <a:cs typeface="Times New Roman"/>
              <a:sym typeface="Times New Roman"/>
            </a:endParaRPr>
          </a:p>
          <a:p>
            <a:pPr indent="-330200" lvl="0" marL="457200" rtl="0" algn="just">
              <a:lnSpc>
                <a:spcPct val="95000"/>
              </a:lnSpc>
              <a:spcBef>
                <a:spcPts val="600"/>
              </a:spcBef>
              <a:spcAft>
                <a:spcPts val="0"/>
              </a:spcAft>
              <a:buClr>
                <a:srgbClr val="2E2E2E"/>
              </a:buClr>
              <a:buSzPts val="1600"/>
              <a:buFont typeface="Times New Roman"/>
              <a:buChar char="-"/>
            </a:pPr>
            <a:r>
              <a:rPr lang="en" sz="1600">
                <a:solidFill>
                  <a:srgbClr val="2E2E2E"/>
                </a:solidFill>
                <a:latin typeface="Times New Roman"/>
                <a:ea typeface="Times New Roman"/>
                <a:cs typeface="Times New Roman"/>
                <a:sym typeface="Times New Roman"/>
              </a:rPr>
              <a:t>Random error occurs as the driver is unable to measure the actual distance themself</a:t>
            </a:r>
            <a:endParaRPr sz="1600">
              <a:solidFill>
                <a:srgbClr val="2E2E2E"/>
              </a:solidFill>
              <a:latin typeface="Times New Roman"/>
              <a:ea typeface="Times New Roman"/>
              <a:cs typeface="Times New Roman"/>
              <a:sym typeface="Times New Roman"/>
            </a:endParaRPr>
          </a:p>
          <a:p>
            <a:pPr indent="-330200" lvl="0" marL="457200" rtl="0" algn="just">
              <a:lnSpc>
                <a:spcPct val="95000"/>
              </a:lnSpc>
              <a:spcBef>
                <a:spcPts val="600"/>
              </a:spcBef>
              <a:spcAft>
                <a:spcPts val="0"/>
              </a:spcAft>
              <a:buClr>
                <a:srgbClr val="2E2E2E"/>
              </a:buClr>
              <a:buSzPts val="1600"/>
              <a:buFont typeface="Times New Roman"/>
              <a:buChar char="-"/>
            </a:pPr>
            <a:r>
              <a:rPr lang="en" sz="1600">
                <a:solidFill>
                  <a:srgbClr val="2E2E2E"/>
                </a:solidFill>
                <a:latin typeface="Times New Roman"/>
                <a:ea typeface="Times New Roman"/>
                <a:cs typeface="Times New Roman"/>
                <a:sym typeface="Times New Roman"/>
              </a:rPr>
              <a:t>Unable to identify the distance with approaching objects and increase the chances of collision</a:t>
            </a:r>
            <a:endParaRPr sz="1600">
              <a:solidFill>
                <a:srgbClr val="2E2E2E"/>
              </a:solidFill>
              <a:latin typeface="Times New Roman"/>
              <a:ea typeface="Times New Roman"/>
              <a:cs typeface="Times New Roman"/>
              <a:sym typeface="Times New Roman"/>
            </a:endParaRPr>
          </a:p>
          <a:p>
            <a:pPr indent="-330200" lvl="0" marL="457200" rtl="0" algn="just">
              <a:lnSpc>
                <a:spcPct val="95000"/>
              </a:lnSpc>
              <a:spcBef>
                <a:spcPts val="600"/>
              </a:spcBef>
              <a:spcAft>
                <a:spcPts val="0"/>
              </a:spcAft>
              <a:buClr>
                <a:srgbClr val="2E2E2E"/>
              </a:buClr>
              <a:buSzPts val="1600"/>
              <a:buFont typeface="Times New Roman"/>
              <a:buChar char="-"/>
            </a:pPr>
            <a:r>
              <a:rPr lang="en" sz="1600">
                <a:solidFill>
                  <a:srgbClr val="2E2E2E"/>
                </a:solidFill>
                <a:latin typeface="Times New Roman"/>
                <a:ea typeface="Times New Roman"/>
                <a:cs typeface="Times New Roman"/>
                <a:sym typeface="Times New Roman"/>
              </a:rPr>
              <a:t>Vehicles are unable to stop immediately when colliding with the approaching object.</a:t>
            </a:r>
            <a:endParaRPr sz="1600">
              <a:solidFill>
                <a:srgbClr val="2E2E2E"/>
              </a:solidFill>
              <a:latin typeface="Times New Roman"/>
              <a:ea typeface="Times New Roman"/>
              <a:cs typeface="Times New Roman"/>
              <a:sym typeface="Times New Roman"/>
            </a:endParaRPr>
          </a:p>
          <a:p>
            <a:pPr indent="0" lvl="0" marL="457200" rtl="0" algn="just">
              <a:lnSpc>
                <a:spcPct val="95000"/>
              </a:lnSpc>
              <a:spcBef>
                <a:spcPts val="600"/>
              </a:spcBef>
              <a:spcAft>
                <a:spcPts val="600"/>
              </a:spcAft>
              <a:buNone/>
            </a:pPr>
            <a:r>
              <a:t/>
            </a:r>
            <a:endParaRPr sz="1000">
              <a:solidFill>
                <a:srgbClr val="2E2E2E"/>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p:nvPr/>
        </p:nvSpPr>
        <p:spPr>
          <a:xfrm>
            <a:off x="3601500" y="557800"/>
            <a:ext cx="1636200" cy="753300"/>
          </a:xfrm>
          <a:prstGeom prst="flowChartAlternateProcess">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OBJECTIVES</a:t>
            </a:r>
            <a:endParaRPr/>
          </a:p>
        </p:txBody>
      </p:sp>
      <p:sp>
        <p:nvSpPr>
          <p:cNvPr id="147" name="Google Shape;147;p16"/>
          <p:cNvSpPr/>
          <p:nvPr/>
        </p:nvSpPr>
        <p:spPr>
          <a:xfrm>
            <a:off x="1094550" y="2084050"/>
            <a:ext cx="2013000" cy="1745100"/>
          </a:xfrm>
          <a:prstGeom prst="round2SameRect">
            <a:avLst>
              <a:gd fmla="val 16667" name="adj1"/>
              <a:gd fmla="val 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1200">
                <a:solidFill>
                  <a:srgbClr val="2E2E2E"/>
                </a:solidFill>
                <a:latin typeface="Times New Roman"/>
                <a:ea typeface="Times New Roman"/>
                <a:cs typeface="Times New Roman"/>
                <a:sym typeface="Times New Roman"/>
              </a:rPr>
              <a:t>To design a system that measures and indicates the distance between the car and the approaching object.</a:t>
            </a:r>
            <a:endParaRPr sz="1200"/>
          </a:p>
        </p:txBody>
      </p:sp>
      <p:sp>
        <p:nvSpPr>
          <p:cNvPr id="148" name="Google Shape;148;p16"/>
          <p:cNvSpPr/>
          <p:nvPr/>
        </p:nvSpPr>
        <p:spPr>
          <a:xfrm>
            <a:off x="3459400" y="2042500"/>
            <a:ext cx="2013000" cy="1786800"/>
          </a:xfrm>
          <a:prstGeom prst="round2SameRect">
            <a:avLst>
              <a:gd fmla="val 16667" name="adj1"/>
              <a:gd fmla="val 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1200">
                <a:solidFill>
                  <a:srgbClr val="2E2E2E"/>
                </a:solidFill>
                <a:latin typeface="Times New Roman"/>
                <a:ea typeface="Times New Roman"/>
                <a:cs typeface="Times New Roman"/>
                <a:sym typeface="Times New Roman"/>
              </a:rPr>
              <a:t>To design a system enables vehicles to identify the level of light in the speedometer</a:t>
            </a:r>
            <a:endParaRPr sz="1200"/>
          </a:p>
        </p:txBody>
      </p:sp>
      <p:sp>
        <p:nvSpPr>
          <p:cNvPr id="149" name="Google Shape;149;p16"/>
          <p:cNvSpPr/>
          <p:nvPr/>
        </p:nvSpPr>
        <p:spPr>
          <a:xfrm>
            <a:off x="5895475" y="2042350"/>
            <a:ext cx="2013000" cy="1786800"/>
          </a:xfrm>
          <a:prstGeom prst="round2SameRect">
            <a:avLst>
              <a:gd fmla="val 16667" name="adj1"/>
              <a:gd fmla="val 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1200">
                <a:solidFill>
                  <a:srgbClr val="2E2E2E"/>
                </a:solidFill>
                <a:latin typeface="Times New Roman"/>
                <a:ea typeface="Times New Roman"/>
                <a:cs typeface="Times New Roman"/>
                <a:sym typeface="Times New Roman"/>
              </a:rPr>
              <a:t>To design a warning system with alarm warning, LED status, and the car will automatically stop instant when it detects the car is approaching with an object at a specified distance.</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701450" y="2688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Equipment Used</a:t>
            </a:r>
            <a:endParaRPr b="1" sz="2700"/>
          </a:p>
        </p:txBody>
      </p:sp>
      <p:pic>
        <p:nvPicPr>
          <p:cNvPr id="155" name="Google Shape;155;p17"/>
          <p:cNvPicPr preferRelativeResize="0"/>
          <p:nvPr/>
        </p:nvPicPr>
        <p:blipFill>
          <a:blip r:embed="rId3">
            <a:alphaModFix/>
          </a:blip>
          <a:stretch>
            <a:fillRect/>
          </a:stretch>
        </p:blipFill>
        <p:spPr>
          <a:xfrm>
            <a:off x="548450" y="1070450"/>
            <a:ext cx="2466975" cy="1847850"/>
          </a:xfrm>
          <a:prstGeom prst="rect">
            <a:avLst/>
          </a:prstGeom>
          <a:noFill/>
          <a:ln>
            <a:noFill/>
          </a:ln>
        </p:spPr>
      </p:pic>
      <p:sp>
        <p:nvSpPr>
          <p:cNvPr id="156" name="Google Shape;156;p17"/>
          <p:cNvSpPr txBox="1"/>
          <p:nvPr/>
        </p:nvSpPr>
        <p:spPr>
          <a:xfrm>
            <a:off x="940438" y="2571750"/>
            <a:ext cx="168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Arduino Mega 2560</a:t>
            </a:r>
            <a:endParaRPr>
              <a:latin typeface="Calibri"/>
              <a:ea typeface="Calibri"/>
              <a:cs typeface="Calibri"/>
              <a:sym typeface="Calibri"/>
            </a:endParaRPr>
          </a:p>
        </p:txBody>
      </p:sp>
      <p:pic>
        <p:nvPicPr>
          <p:cNvPr id="157" name="Google Shape;157;p17"/>
          <p:cNvPicPr preferRelativeResize="0"/>
          <p:nvPr/>
        </p:nvPicPr>
        <p:blipFill>
          <a:blip r:embed="rId4">
            <a:alphaModFix/>
          </a:blip>
          <a:stretch>
            <a:fillRect/>
          </a:stretch>
        </p:blipFill>
        <p:spPr>
          <a:xfrm>
            <a:off x="1084525" y="3123450"/>
            <a:ext cx="1387425" cy="1387425"/>
          </a:xfrm>
          <a:prstGeom prst="rect">
            <a:avLst/>
          </a:prstGeom>
          <a:noFill/>
          <a:ln>
            <a:noFill/>
          </a:ln>
        </p:spPr>
      </p:pic>
      <p:sp>
        <p:nvSpPr>
          <p:cNvPr id="158" name="Google Shape;158;p17"/>
          <p:cNvSpPr txBox="1"/>
          <p:nvPr/>
        </p:nvSpPr>
        <p:spPr>
          <a:xfrm>
            <a:off x="1505350" y="4379225"/>
            <a:ext cx="55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LEDs</a:t>
            </a:r>
            <a:endParaRPr>
              <a:latin typeface="Calibri"/>
              <a:ea typeface="Calibri"/>
              <a:cs typeface="Calibri"/>
              <a:sym typeface="Calibri"/>
            </a:endParaRPr>
          </a:p>
        </p:txBody>
      </p:sp>
      <p:pic>
        <p:nvPicPr>
          <p:cNvPr id="159" name="Google Shape;159;p17"/>
          <p:cNvPicPr preferRelativeResize="0"/>
          <p:nvPr/>
        </p:nvPicPr>
        <p:blipFill>
          <a:blip r:embed="rId5">
            <a:alphaModFix/>
          </a:blip>
          <a:stretch>
            <a:fillRect/>
          </a:stretch>
        </p:blipFill>
        <p:spPr>
          <a:xfrm>
            <a:off x="3666450" y="1481900"/>
            <a:ext cx="1811100" cy="1089850"/>
          </a:xfrm>
          <a:prstGeom prst="rect">
            <a:avLst/>
          </a:prstGeom>
          <a:noFill/>
          <a:ln>
            <a:noFill/>
          </a:ln>
        </p:spPr>
      </p:pic>
      <p:sp>
        <p:nvSpPr>
          <p:cNvPr id="160" name="Google Shape;160;p17"/>
          <p:cNvSpPr txBox="1"/>
          <p:nvPr/>
        </p:nvSpPr>
        <p:spPr>
          <a:xfrm>
            <a:off x="3980350" y="2571750"/>
            <a:ext cx="106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Buzzer</a:t>
            </a:r>
            <a:endParaRPr>
              <a:latin typeface="Calibri"/>
              <a:ea typeface="Calibri"/>
              <a:cs typeface="Calibri"/>
              <a:sym typeface="Calibri"/>
            </a:endParaRPr>
          </a:p>
        </p:txBody>
      </p:sp>
      <p:pic>
        <p:nvPicPr>
          <p:cNvPr id="161" name="Google Shape;161;p17"/>
          <p:cNvPicPr preferRelativeResize="0"/>
          <p:nvPr/>
        </p:nvPicPr>
        <p:blipFill>
          <a:blip r:embed="rId6">
            <a:alphaModFix/>
          </a:blip>
          <a:stretch>
            <a:fillRect/>
          </a:stretch>
        </p:blipFill>
        <p:spPr>
          <a:xfrm>
            <a:off x="3571250" y="3228775"/>
            <a:ext cx="2001500" cy="1282100"/>
          </a:xfrm>
          <a:prstGeom prst="rect">
            <a:avLst/>
          </a:prstGeom>
          <a:noFill/>
          <a:ln>
            <a:noFill/>
          </a:ln>
        </p:spPr>
      </p:pic>
      <p:sp>
        <p:nvSpPr>
          <p:cNvPr id="162" name="Google Shape;162;p17"/>
          <p:cNvSpPr txBox="1"/>
          <p:nvPr/>
        </p:nvSpPr>
        <p:spPr>
          <a:xfrm>
            <a:off x="3794538" y="4379225"/>
            <a:ext cx="168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Servo motor</a:t>
            </a:r>
            <a:endParaRPr>
              <a:latin typeface="Calibri"/>
              <a:ea typeface="Calibri"/>
              <a:cs typeface="Calibri"/>
              <a:sym typeface="Calibri"/>
            </a:endParaRPr>
          </a:p>
        </p:txBody>
      </p:sp>
      <p:pic>
        <p:nvPicPr>
          <p:cNvPr id="163" name="Google Shape;163;p17"/>
          <p:cNvPicPr preferRelativeResize="0"/>
          <p:nvPr/>
        </p:nvPicPr>
        <p:blipFill>
          <a:blip r:embed="rId7">
            <a:alphaModFix/>
          </a:blip>
          <a:stretch>
            <a:fillRect/>
          </a:stretch>
        </p:blipFill>
        <p:spPr>
          <a:xfrm>
            <a:off x="6128575" y="1070450"/>
            <a:ext cx="2359090" cy="1713250"/>
          </a:xfrm>
          <a:prstGeom prst="rect">
            <a:avLst/>
          </a:prstGeom>
          <a:noFill/>
          <a:ln>
            <a:noFill/>
          </a:ln>
        </p:spPr>
      </p:pic>
      <p:sp>
        <p:nvSpPr>
          <p:cNvPr id="164" name="Google Shape;164;p17"/>
          <p:cNvSpPr txBox="1"/>
          <p:nvPr/>
        </p:nvSpPr>
        <p:spPr>
          <a:xfrm>
            <a:off x="6641838" y="2571750"/>
            <a:ext cx="168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Ultrasonic Sensor</a:t>
            </a:r>
            <a:endParaRPr>
              <a:latin typeface="Calibri"/>
              <a:ea typeface="Calibri"/>
              <a:cs typeface="Calibri"/>
              <a:sym typeface="Calibri"/>
            </a:endParaRPr>
          </a:p>
        </p:txBody>
      </p:sp>
      <p:pic>
        <p:nvPicPr>
          <p:cNvPr id="165" name="Google Shape;165;p17"/>
          <p:cNvPicPr preferRelativeResize="0"/>
          <p:nvPr/>
        </p:nvPicPr>
        <p:blipFill>
          <a:blip r:embed="rId8">
            <a:alphaModFix/>
          </a:blip>
          <a:stretch>
            <a:fillRect/>
          </a:stretch>
        </p:blipFill>
        <p:spPr>
          <a:xfrm>
            <a:off x="6466625" y="3123450"/>
            <a:ext cx="1683000" cy="1683000"/>
          </a:xfrm>
          <a:prstGeom prst="rect">
            <a:avLst/>
          </a:prstGeom>
          <a:noFill/>
          <a:ln>
            <a:noFill/>
          </a:ln>
        </p:spPr>
      </p:pic>
      <p:sp>
        <p:nvSpPr>
          <p:cNvPr id="166" name="Google Shape;166;p17"/>
          <p:cNvSpPr txBox="1"/>
          <p:nvPr/>
        </p:nvSpPr>
        <p:spPr>
          <a:xfrm>
            <a:off x="7085438" y="4379225"/>
            <a:ext cx="168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LDR Sensor</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819150" y="3159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Block Diagram</a:t>
            </a:r>
            <a:endParaRPr b="1" sz="2700"/>
          </a:p>
        </p:txBody>
      </p:sp>
      <p:pic>
        <p:nvPicPr>
          <p:cNvPr id="172" name="Google Shape;172;p18"/>
          <p:cNvPicPr preferRelativeResize="0"/>
          <p:nvPr/>
        </p:nvPicPr>
        <p:blipFill>
          <a:blip r:embed="rId3">
            <a:alphaModFix/>
          </a:blip>
          <a:stretch>
            <a:fillRect/>
          </a:stretch>
        </p:blipFill>
        <p:spPr>
          <a:xfrm>
            <a:off x="2012050" y="1352300"/>
            <a:ext cx="4772025" cy="2886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819150" y="3159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Flowchart</a:t>
            </a:r>
            <a:endParaRPr b="1" sz="2700"/>
          </a:p>
        </p:txBody>
      </p:sp>
      <p:pic>
        <p:nvPicPr>
          <p:cNvPr id="178" name="Google Shape;178;p19"/>
          <p:cNvPicPr preferRelativeResize="0"/>
          <p:nvPr/>
        </p:nvPicPr>
        <p:blipFill>
          <a:blip r:embed="rId3">
            <a:alphaModFix/>
          </a:blip>
          <a:stretch>
            <a:fillRect/>
          </a:stretch>
        </p:blipFill>
        <p:spPr>
          <a:xfrm>
            <a:off x="3023875" y="256700"/>
            <a:ext cx="3821800" cy="4517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0" title="rts1.mp4">
            <a:hlinkClick r:id="rId3"/>
          </p:cNvPr>
          <p:cNvPicPr preferRelativeResize="0"/>
          <p:nvPr/>
        </p:nvPicPr>
        <p:blipFill>
          <a:blip r:embed="rId4">
            <a:alphaModFix/>
          </a:blip>
          <a:stretch>
            <a:fillRect/>
          </a:stretch>
        </p:blipFill>
        <p:spPr>
          <a:xfrm>
            <a:off x="1638950" y="872000"/>
            <a:ext cx="6826625" cy="3839975"/>
          </a:xfrm>
          <a:prstGeom prst="rect">
            <a:avLst/>
          </a:prstGeom>
          <a:noFill/>
          <a:ln>
            <a:noFill/>
          </a:ln>
        </p:spPr>
      </p:pic>
      <p:sp>
        <p:nvSpPr>
          <p:cNvPr id="184" name="Google Shape;184;p20"/>
          <p:cNvSpPr txBox="1"/>
          <p:nvPr>
            <p:ph type="title"/>
          </p:nvPr>
        </p:nvSpPr>
        <p:spPr>
          <a:xfrm>
            <a:off x="819150" y="3159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Results</a:t>
            </a:r>
            <a:endParaRPr b="1" sz="2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