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A2C35-B469-4E7B-98CF-FBE4518E2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B55ACF-D5A1-4121-AAE7-58043A7BE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5B736-E950-4A82-BCBC-77869A6C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01D-AB6E-4ACB-B9EB-8D6743628593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57726-B234-42F3-9F82-5248C130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4CDAB-BADC-45B1-9C98-AEB2D386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1038-B718-4921-9D6D-20B9D9393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94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25F3A-9B6E-496B-B44A-994474DA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C9B426-070E-46F6-B966-486F74F21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B062D-9949-4056-8506-8BA12EB0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01D-AB6E-4ACB-B9EB-8D6743628593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FCDFD-DF85-4620-98B2-8B93C82A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DDD5E-10CF-4DE0-93F5-CCDE5A43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1038-B718-4921-9D6D-20B9D9393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05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FCB020-C084-4BE9-87BF-4DA4D6D95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6CF967-9A7B-4476-96D7-D1A4DD6FA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05483-5EED-425E-8C2F-F3D0F75E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01D-AB6E-4ACB-B9EB-8D6743628593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12A55-1C49-4013-96F8-78D825F5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EEA6C-75ED-4C41-ADDE-12F8ECBE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1038-B718-4921-9D6D-20B9D9393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87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88726-652F-4FB0-94FA-7BC11C0B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92F7B-D0B9-4CA3-A6A0-E96D5B6F5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51B8D-B557-42EB-9F94-88243556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01D-AB6E-4ACB-B9EB-8D6743628593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FCDBF-9F5B-46CC-98CC-03EB1467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1CB89-3717-466C-B0D0-037629BB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1038-B718-4921-9D6D-20B9D9393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66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79FE2-EE19-4970-948E-EA7E2A1C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FCF907-84AE-4D53-80F2-FA0E347C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4DD42-0DE4-4E0D-A5BF-8006CF8F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01D-AB6E-4ACB-B9EB-8D6743628593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462EA-AED6-4D0A-AF11-D3472A71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268A8-5602-490A-93EA-B1E89449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1038-B718-4921-9D6D-20B9D9393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1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A8DD7-FE01-4B32-B054-45CDCDEE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BEDBE-60E2-4CAD-9B19-9FB97BF27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E7668B-E508-41B0-87BC-CDC768077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D63C7D-9336-4609-8C80-7D0B2ED9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01D-AB6E-4ACB-B9EB-8D6743628593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C4837B-DC06-446C-9613-139A34C1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DD5A8D-3F7F-40B7-BBBC-1F3706B3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1038-B718-4921-9D6D-20B9D9393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02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B99A4-B22E-469A-A861-94368988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E5A548-D864-48EA-8740-CCBD17F50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BE454E-6C84-4AC6-AD24-4A7E03714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03BD66-7A8A-46AE-B194-BF0D9B28F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F46D80-4579-4AC3-A59B-075A7265D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A6BDEC-B266-4AFF-84A2-F38F83AC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01D-AB6E-4ACB-B9EB-8D6743628593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A7F662-EF35-48F2-AE21-58358C49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CD8A37-1D52-4765-8B8F-DA95FCAA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1038-B718-4921-9D6D-20B9D9393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93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0905A-3E90-475D-A3BB-EF464EA8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A9DB26-6A35-468D-8E77-522C5A257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01D-AB6E-4ACB-B9EB-8D6743628593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C2F10D-DADE-44F7-97CA-C80C6D5D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95A874-4106-4257-AAF0-E9DC1E05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1038-B718-4921-9D6D-20B9D9393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2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3CD4E9-8508-48A9-B6AD-5BB93E86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01D-AB6E-4ACB-B9EB-8D6743628593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BA02DA-1A83-4C2F-8B78-D4CAEA6B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B1BDB1-D6C1-44CB-95A5-D667C47E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1038-B718-4921-9D6D-20B9D9393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31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D3AB0-DA6B-4137-AB34-A1AC19F8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B794D-4004-4070-AA03-1E9EB10FB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1E8CA9-6DE0-46BB-A2C8-9CF8EACF5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9368B8-860D-49A1-A28A-24507EE4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01D-AB6E-4ACB-B9EB-8D6743628593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6A3CE0-F16C-408B-B563-F811D77F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745E89-57F7-4DBC-BF12-0F449C4A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1038-B718-4921-9D6D-20B9D9393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34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3766A-A2BB-41A4-8CE0-E999868FF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27F093-78E3-4A31-AE92-41EB728E6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97E1D-4ADC-4AF0-8B75-CEB6A4C65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631FB9-0193-4BDB-AC58-0506441F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01D-AB6E-4ACB-B9EB-8D6743628593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80C023-9622-4126-AD6D-6EFCD51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60C00D-85DC-4860-A634-B9C6171D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1038-B718-4921-9D6D-20B9D9393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96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5FBECB-EEB9-4499-B954-22E9F86F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02E66E-F1A3-4F38-934D-B8F7C0C86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BC1CC-67D7-4E0C-BF88-10E4219FF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3C01D-AB6E-4ACB-B9EB-8D6743628593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3B25F-2AB7-4A9F-BE84-48A2ED267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127F2-46F7-4FD4-9B70-A20DE83AD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41038-B718-4921-9D6D-20B9D9393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52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perLiu/interesting-python3/tree/master/mathematics-python/sympy-pyth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971A9FE-1027-4B36-B513-76B7C2818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ADCA24C-C94A-44B8-BCA9-375960E48A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0CAF2F-7EB6-4840-BDBC-98F701DAB9E1}"/>
              </a:ext>
            </a:extLst>
          </p:cNvPr>
          <p:cNvSpPr txBox="1"/>
          <p:nvPr/>
        </p:nvSpPr>
        <p:spPr>
          <a:xfrm>
            <a:off x="578189" y="457200"/>
            <a:ext cx="11035623" cy="39087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>
                <a:solidFill>
                  <a:schemeClr val="bg1"/>
                </a:solidFill>
                <a:latin typeface="卓健橄榄简体" panose="00000506000000000000" pitchFamily="2" charset="-120"/>
                <a:ea typeface="卓健橄榄简体" panose="00000506000000000000" pitchFamily="2" charset="-120"/>
              </a:rPr>
              <a:t>使用 </a:t>
            </a:r>
            <a:r>
              <a:rPr lang="en-US" altLang="zh-CN" sz="8800" b="1" dirty="0">
                <a:solidFill>
                  <a:schemeClr val="bg1"/>
                </a:solidFill>
                <a:latin typeface="卓健橄榄简体" panose="00000506000000000000" pitchFamily="2" charset="-120"/>
                <a:ea typeface="卓健橄榄简体" panose="00000506000000000000" pitchFamily="2" charset="-120"/>
              </a:rPr>
              <a:t>python </a:t>
            </a:r>
            <a:r>
              <a:rPr lang="zh-CN" altLang="en-US" sz="8800" b="1" dirty="0">
                <a:solidFill>
                  <a:schemeClr val="accent2"/>
                </a:solidFill>
                <a:latin typeface="卓健橄榄简体" panose="00000506000000000000" pitchFamily="2" charset="-120"/>
                <a:ea typeface="卓健橄榄简体" panose="00000506000000000000" pitchFamily="2" charset="-120"/>
              </a:rPr>
              <a:t>写公式</a:t>
            </a:r>
            <a:endParaRPr lang="en-US" altLang="zh-CN" sz="8800" b="1" dirty="0">
              <a:solidFill>
                <a:schemeClr val="accent2"/>
              </a:solidFill>
              <a:latin typeface="卓健橄榄简体" panose="00000506000000000000" pitchFamily="2" charset="-120"/>
              <a:ea typeface="卓健橄榄简体" panose="00000506000000000000" pitchFamily="2" charset="-120"/>
            </a:endParaRPr>
          </a:p>
          <a:p>
            <a:pPr algn="ctr"/>
            <a:r>
              <a:rPr lang="en-US" altLang="zh-CN" sz="8800" b="1" dirty="0">
                <a:solidFill>
                  <a:schemeClr val="bg1"/>
                </a:solidFill>
                <a:latin typeface="卓健橄榄简体" panose="00000506000000000000" pitchFamily="2" charset="-120"/>
                <a:ea typeface="卓健橄榄简体" panose="00000506000000000000" pitchFamily="2" charset="-120"/>
              </a:rPr>
              <a:t>+ </a:t>
            </a:r>
            <a:r>
              <a:rPr lang="zh-CN" altLang="en-US" sz="8800" b="1" dirty="0">
                <a:solidFill>
                  <a:schemeClr val="accent1"/>
                </a:solidFill>
                <a:latin typeface="卓健橄榄简体" panose="00000506000000000000" pitchFamily="2" charset="-120"/>
                <a:ea typeface="卓健橄榄简体" panose="00000506000000000000" pitchFamily="2" charset="-120"/>
              </a:rPr>
              <a:t>自动推导</a:t>
            </a:r>
            <a:r>
              <a:rPr lang="zh-CN" altLang="en-US" sz="8800" b="1" dirty="0">
                <a:solidFill>
                  <a:schemeClr val="bg1"/>
                </a:solidFill>
                <a:latin typeface="卓健橄榄简体" panose="00000506000000000000" pitchFamily="2" charset="-120"/>
                <a:ea typeface="卓健橄榄简体" panose="00000506000000000000" pitchFamily="2" charset="-120"/>
              </a:rPr>
              <a:t>公式</a:t>
            </a:r>
            <a:endParaRPr lang="en-US" altLang="zh-CN" sz="8800" b="1" dirty="0">
              <a:solidFill>
                <a:schemeClr val="bg1"/>
              </a:solidFill>
              <a:latin typeface="卓健橄榄简体" panose="00000506000000000000" pitchFamily="2" charset="-120"/>
              <a:ea typeface="卓健橄榄简体" panose="00000506000000000000" pitchFamily="2" charset="-120"/>
            </a:endParaRPr>
          </a:p>
          <a:p>
            <a:pPr algn="ctr"/>
            <a:r>
              <a:rPr lang="en-US" altLang="zh-CN" sz="7200" b="1" dirty="0">
                <a:solidFill>
                  <a:schemeClr val="bg1"/>
                </a:solidFill>
                <a:latin typeface="卓健橄榄简体" panose="00000506000000000000" pitchFamily="2" charset="-120"/>
                <a:ea typeface="卓健橄榄简体" panose="00000506000000000000" pitchFamily="2" charset="-120"/>
              </a:rPr>
              <a:t>——</a:t>
            </a:r>
            <a:r>
              <a:rPr lang="zh-CN" altLang="en-US" sz="7200" b="1" dirty="0">
                <a:solidFill>
                  <a:schemeClr val="bg1"/>
                </a:solidFill>
                <a:latin typeface="卓健橄榄简体" panose="00000506000000000000" pitchFamily="2" charset="-120"/>
                <a:ea typeface="卓健橄榄简体" panose="00000506000000000000" pitchFamily="2" charset="-120"/>
              </a:rPr>
              <a:t>对</a:t>
            </a:r>
            <a:r>
              <a:rPr lang="en-US" altLang="zh-CN" sz="7200" b="1" dirty="0">
                <a:solidFill>
                  <a:schemeClr val="bg1"/>
                </a:solidFill>
                <a:latin typeface="卓健橄榄简体" panose="00000506000000000000" pitchFamily="2" charset="-120"/>
                <a:ea typeface="卓健橄榄简体" panose="00000506000000000000" pitchFamily="2" charset="-120"/>
              </a:rPr>
              <a:t> </a:t>
            </a:r>
            <a:r>
              <a:rPr lang="en-US" altLang="zh-CN" sz="7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卓健橄榄简体" panose="00000506000000000000" pitchFamily="2" charset="-120"/>
                <a:ea typeface="卓健橄榄简体" panose="00000506000000000000" pitchFamily="2" charset="-120"/>
              </a:rPr>
              <a:t>sympy</a:t>
            </a:r>
            <a:r>
              <a:rPr lang="en-US" altLang="zh-CN" sz="7200" b="1" dirty="0">
                <a:solidFill>
                  <a:schemeClr val="bg1"/>
                </a:solidFill>
                <a:latin typeface="卓健橄榄简体" panose="00000506000000000000" pitchFamily="2" charset="-120"/>
                <a:ea typeface="卓健橄榄简体" panose="00000506000000000000" pitchFamily="2" charset="-120"/>
              </a:rPr>
              <a:t> </a:t>
            </a:r>
            <a:r>
              <a:rPr lang="zh-CN" altLang="en-US" sz="7200" b="1" dirty="0">
                <a:solidFill>
                  <a:schemeClr val="bg1"/>
                </a:solidFill>
                <a:latin typeface="卓健橄榄简体" panose="00000506000000000000" pitchFamily="2" charset="-120"/>
                <a:ea typeface="卓健橄榄简体" panose="00000506000000000000" pitchFamily="2" charset="-120"/>
              </a:rPr>
              <a:t>库的安利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782A67-2193-4C98-A7D6-4EA749D70CE3}"/>
              </a:ext>
            </a:extLst>
          </p:cNvPr>
          <p:cNvSpPr txBox="1"/>
          <p:nvPr/>
        </p:nvSpPr>
        <p:spPr>
          <a:xfrm>
            <a:off x="4870344" y="5069205"/>
            <a:ext cx="245131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卓健橄榄简体" panose="00000506000000000000" pitchFamily="2" charset="-120"/>
                <a:ea typeface="卓健橄榄简体" panose="00000506000000000000" pitchFamily="2" charset="-120"/>
              </a:rPr>
              <a:t>Piper_</a:t>
            </a:r>
            <a:r>
              <a:rPr lang="zh-CN" altLang="en-US" sz="2000" b="1" dirty="0">
                <a:solidFill>
                  <a:schemeClr val="bg1"/>
                </a:solidFill>
                <a:latin typeface="卓健橄榄简体" panose="00000506000000000000" pitchFamily="2" charset="-120"/>
                <a:ea typeface="卓健橄榄简体" panose="00000506000000000000" pitchFamily="2" charset="-120"/>
              </a:rPr>
              <a:t>佳鸽</a:t>
            </a:r>
            <a:endParaRPr lang="en-US" altLang="zh-CN" sz="2000" b="1" dirty="0">
              <a:solidFill>
                <a:schemeClr val="bg1"/>
              </a:solidFill>
              <a:latin typeface="卓健橄榄简体" panose="00000506000000000000" pitchFamily="2" charset="-120"/>
              <a:ea typeface="卓健橄榄简体" panose="00000506000000000000" pitchFamily="2" charset="-120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卓健橄榄简体" panose="00000506000000000000" pitchFamily="2" charset="-120"/>
                <a:ea typeface="卓健橄榄简体" panose="00000506000000000000" pitchFamily="2" charset="-120"/>
              </a:rPr>
              <a:t>公众号：</a:t>
            </a:r>
            <a:r>
              <a:rPr lang="en-US" altLang="zh-CN" sz="2000" b="1" dirty="0">
                <a:solidFill>
                  <a:schemeClr val="bg1"/>
                </a:solidFill>
                <a:latin typeface="卓健橄榄简体" panose="00000506000000000000" pitchFamily="2" charset="-120"/>
                <a:ea typeface="卓健橄榄简体" panose="00000506000000000000" pitchFamily="2" charset="-120"/>
              </a:rPr>
              <a:t>Piper</a:t>
            </a:r>
            <a:r>
              <a:rPr lang="zh-CN" altLang="en-US" sz="2000" b="1" dirty="0">
                <a:solidFill>
                  <a:schemeClr val="bg1"/>
                </a:solidFill>
                <a:latin typeface="卓健橄榄简体" panose="00000506000000000000" pitchFamily="2" charset="-120"/>
                <a:ea typeface="卓健橄榄简体" panose="00000506000000000000" pitchFamily="2" charset="-120"/>
              </a:rPr>
              <a:t>蛋窝</a:t>
            </a:r>
            <a:endParaRPr lang="en-US" altLang="zh-CN" sz="2000" b="1" dirty="0">
              <a:solidFill>
                <a:schemeClr val="bg1"/>
              </a:solidFill>
              <a:latin typeface="卓健橄榄简体" panose="00000506000000000000" pitchFamily="2" charset="-120"/>
              <a:ea typeface="卓健橄榄简体" panose="00000506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082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971A9FE-1027-4B36-B513-76B7C2818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ADCA24C-C94A-44B8-BCA9-375960E48A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782A67-2193-4C98-A7D6-4EA749D70CE3}"/>
              </a:ext>
            </a:extLst>
          </p:cNvPr>
          <p:cNvSpPr txBox="1"/>
          <p:nvPr/>
        </p:nvSpPr>
        <p:spPr>
          <a:xfrm>
            <a:off x="1267555" y="1137285"/>
            <a:ext cx="8727069" cy="44012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4000" b="1" dirty="0">
                <a:solidFill>
                  <a:schemeClr val="bg1"/>
                </a:solidFill>
                <a:latin typeface="卓健橄榄简体" panose="00000506000000000000" pitchFamily="2" charset="-120"/>
                <a:ea typeface="卓健橄榄简体" panose="00000506000000000000" pitchFamily="2" charset="-120"/>
              </a:rPr>
              <a:t>举例子：求微积分</a:t>
            </a:r>
            <a:endParaRPr lang="en-US" altLang="zh-CN" sz="4000" b="1" dirty="0">
              <a:solidFill>
                <a:schemeClr val="bg1"/>
              </a:solidFill>
              <a:latin typeface="卓健橄榄简体" panose="00000506000000000000" pitchFamily="2" charset="-120"/>
              <a:ea typeface="卓健橄榄简体" panose="00000506000000000000" pitchFamily="2" charset="-120"/>
            </a:endParaRPr>
          </a:p>
          <a:p>
            <a:pPr marL="457200" indent="-457200">
              <a:buAutoNum type="arabicPeriod"/>
            </a:pPr>
            <a:r>
              <a:rPr lang="zh-CN" altLang="en-US" sz="4000" b="1" dirty="0">
                <a:solidFill>
                  <a:schemeClr val="bg1"/>
                </a:solidFill>
                <a:latin typeface="卓健橄榄简体" panose="00000506000000000000" pitchFamily="2" charset="-120"/>
                <a:ea typeface="卓健橄榄简体" panose="00000506000000000000" pitchFamily="2" charset="-120"/>
              </a:rPr>
              <a:t>实战：看一个</a:t>
            </a:r>
            <a:r>
              <a:rPr lang="zh-CN" altLang="en-US" sz="4000" b="1" dirty="0">
                <a:solidFill>
                  <a:srgbClr val="FF0000"/>
                </a:solidFill>
                <a:latin typeface="卓健橄榄简体" panose="00000506000000000000" pitchFamily="2" charset="-120"/>
                <a:ea typeface="卓健橄榄简体" panose="00000506000000000000" pitchFamily="2" charset="-120"/>
              </a:rPr>
              <a:t>供应链金融</a:t>
            </a:r>
            <a:r>
              <a:rPr lang="zh-CN" altLang="en-US" sz="4000" b="1" dirty="0">
                <a:solidFill>
                  <a:schemeClr val="bg1"/>
                </a:solidFill>
                <a:latin typeface="卓健橄榄简体" panose="00000506000000000000" pitchFamily="2" charset="-120"/>
                <a:ea typeface="卓健橄榄简体" panose="00000506000000000000" pitchFamily="2" charset="-120"/>
              </a:rPr>
              <a:t>的小例子</a:t>
            </a:r>
            <a:endParaRPr lang="en-US" altLang="zh-CN" sz="4000" b="1" dirty="0">
              <a:solidFill>
                <a:schemeClr val="bg1"/>
              </a:solidFill>
              <a:latin typeface="卓健橄榄简体" panose="00000506000000000000" pitchFamily="2" charset="-120"/>
              <a:ea typeface="卓健橄榄简体" panose="00000506000000000000" pitchFamily="2" charset="-120"/>
            </a:endParaRPr>
          </a:p>
          <a:p>
            <a:pPr marL="914400" lvl="1" indent="-457200">
              <a:buAutoNum type="arabicPeriod"/>
            </a:pPr>
            <a:r>
              <a:rPr lang="zh-CN" altLang="en-US" sz="4000" b="1" dirty="0">
                <a:solidFill>
                  <a:schemeClr val="bg1"/>
                </a:solidFill>
                <a:latin typeface="卓健橄榄简体" panose="00000506000000000000" pitchFamily="2" charset="-120"/>
                <a:ea typeface="卓健橄榄简体" panose="00000506000000000000" pitchFamily="2" charset="-120"/>
              </a:rPr>
              <a:t>表示变量；</a:t>
            </a:r>
            <a:endParaRPr lang="en-US" altLang="zh-CN" sz="4000" b="1" dirty="0">
              <a:solidFill>
                <a:schemeClr val="bg1"/>
              </a:solidFill>
              <a:latin typeface="卓健橄榄简体" panose="00000506000000000000" pitchFamily="2" charset="-120"/>
              <a:ea typeface="卓健橄榄简体" panose="00000506000000000000" pitchFamily="2" charset="-120"/>
            </a:endParaRPr>
          </a:p>
          <a:p>
            <a:pPr marL="914400" lvl="1" indent="-457200">
              <a:buAutoNum type="arabicPeriod"/>
            </a:pPr>
            <a:r>
              <a:rPr lang="zh-CN" altLang="en-US" sz="4000" b="1" dirty="0">
                <a:solidFill>
                  <a:schemeClr val="bg1"/>
                </a:solidFill>
                <a:latin typeface="卓健橄榄简体" panose="00000506000000000000" pitchFamily="2" charset="-120"/>
                <a:ea typeface="卓健橄榄简体" panose="00000506000000000000" pitchFamily="2" charset="-120"/>
              </a:rPr>
              <a:t>得出方程组；</a:t>
            </a:r>
            <a:endParaRPr lang="en-US" altLang="zh-CN" sz="4000" b="1" dirty="0">
              <a:solidFill>
                <a:schemeClr val="bg1"/>
              </a:solidFill>
              <a:latin typeface="卓健橄榄简体" panose="00000506000000000000" pitchFamily="2" charset="-120"/>
              <a:ea typeface="卓健橄榄简体" panose="00000506000000000000" pitchFamily="2" charset="-120"/>
            </a:endParaRPr>
          </a:p>
          <a:p>
            <a:pPr marL="914400" lvl="1" indent="-457200">
              <a:buAutoNum type="arabicPeriod"/>
            </a:pPr>
            <a:r>
              <a:rPr lang="zh-CN" altLang="en-US" sz="4000" b="1" dirty="0">
                <a:solidFill>
                  <a:schemeClr val="bg1"/>
                </a:solidFill>
                <a:latin typeface="卓健橄榄简体" panose="00000506000000000000" pitchFamily="2" charset="-120"/>
                <a:ea typeface="卓健橄榄简体" panose="00000506000000000000" pitchFamily="2" charset="-120"/>
              </a:rPr>
              <a:t>求海塞阵；</a:t>
            </a:r>
            <a:endParaRPr lang="en-US" altLang="zh-CN" sz="4000" b="1" dirty="0">
              <a:solidFill>
                <a:schemeClr val="bg1"/>
              </a:solidFill>
              <a:latin typeface="卓健橄榄简体" panose="00000506000000000000" pitchFamily="2" charset="-120"/>
              <a:ea typeface="卓健橄榄简体" panose="00000506000000000000" pitchFamily="2" charset="-120"/>
            </a:endParaRPr>
          </a:p>
          <a:p>
            <a:pPr marL="914400" lvl="1" indent="-457200">
              <a:buAutoNum type="arabicPeriod"/>
            </a:pPr>
            <a:r>
              <a:rPr lang="zh-CN" altLang="en-US" sz="4000" b="1" dirty="0">
                <a:solidFill>
                  <a:schemeClr val="bg1"/>
                </a:solidFill>
                <a:latin typeface="卓健橄榄简体" panose="00000506000000000000" pitchFamily="2" charset="-120"/>
                <a:ea typeface="卓健橄榄简体" panose="00000506000000000000" pitchFamily="2" charset="-120"/>
              </a:rPr>
              <a:t>求解</a:t>
            </a:r>
            <a:endParaRPr lang="en-US" altLang="zh-CN" sz="4000" b="1" dirty="0">
              <a:solidFill>
                <a:schemeClr val="bg1"/>
              </a:solidFill>
              <a:latin typeface="卓健橄榄简体" panose="00000506000000000000" pitchFamily="2" charset="-120"/>
              <a:ea typeface="卓健橄榄简体" panose="00000506000000000000" pitchFamily="2" charset="-120"/>
            </a:endParaRPr>
          </a:p>
          <a:p>
            <a:pPr marL="457200" indent="-457200">
              <a:buAutoNum type="arabicPeriod"/>
            </a:pPr>
            <a:r>
              <a:rPr lang="zh-CN" altLang="en-US" sz="4000" b="1" dirty="0">
                <a:solidFill>
                  <a:schemeClr val="bg1"/>
                </a:solidFill>
                <a:latin typeface="卓健橄榄简体" panose="00000506000000000000" pitchFamily="2" charset="-120"/>
                <a:ea typeface="卓健橄榄简体" panose="00000506000000000000" pitchFamily="2" charset="-120"/>
              </a:rPr>
              <a:t>最棒的学习方法：</a:t>
            </a:r>
            <a:r>
              <a:rPr lang="zh-CN" altLang="en-US" sz="4000" b="1" dirty="0">
                <a:solidFill>
                  <a:schemeClr val="accent1"/>
                </a:solidFill>
                <a:latin typeface="卓健橄榄简体" panose="00000506000000000000" pitchFamily="2" charset="-120"/>
                <a:ea typeface="卓健橄榄简体" panose="00000506000000000000" pitchFamily="2" charset="-120"/>
              </a:rPr>
              <a:t>读官方文档</a:t>
            </a:r>
            <a:endParaRPr lang="en-US" altLang="zh-CN" sz="4000" b="1" dirty="0">
              <a:solidFill>
                <a:schemeClr val="accent1"/>
              </a:solidFill>
              <a:latin typeface="卓健橄榄简体" panose="00000506000000000000" pitchFamily="2" charset="-120"/>
              <a:ea typeface="卓健橄榄简体" panose="00000506000000000000" pitchFamily="2" charset="-12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E43878-51B9-481F-B136-F5481B3D9F77}"/>
              </a:ext>
            </a:extLst>
          </p:cNvPr>
          <p:cNvSpPr txBox="1"/>
          <p:nvPr/>
        </p:nvSpPr>
        <p:spPr>
          <a:xfrm>
            <a:off x="9198504" y="5445125"/>
            <a:ext cx="245131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卓健橄榄简体" panose="00000506000000000000" pitchFamily="2" charset="-120"/>
                <a:ea typeface="卓健橄榄简体" panose="00000506000000000000" pitchFamily="2" charset="-120"/>
              </a:rPr>
              <a:t>Piper_</a:t>
            </a:r>
            <a:r>
              <a:rPr lang="zh-CN" altLang="en-US" sz="2000" b="1" dirty="0">
                <a:solidFill>
                  <a:schemeClr val="bg1"/>
                </a:solidFill>
                <a:latin typeface="卓健橄榄简体" panose="00000506000000000000" pitchFamily="2" charset="-120"/>
                <a:ea typeface="卓健橄榄简体" panose="00000506000000000000" pitchFamily="2" charset="-120"/>
              </a:rPr>
              <a:t>佳鸽</a:t>
            </a:r>
            <a:endParaRPr lang="en-US" altLang="zh-CN" sz="2000" b="1" dirty="0">
              <a:solidFill>
                <a:schemeClr val="bg1"/>
              </a:solidFill>
              <a:latin typeface="卓健橄榄简体" panose="00000506000000000000" pitchFamily="2" charset="-120"/>
              <a:ea typeface="卓健橄榄简体" panose="00000506000000000000" pitchFamily="2" charset="-120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卓健橄榄简体" panose="00000506000000000000" pitchFamily="2" charset="-120"/>
                <a:ea typeface="卓健橄榄简体" panose="00000506000000000000" pitchFamily="2" charset="-120"/>
              </a:rPr>
              <a:t>公众号：</a:t>
            </a:r>
            <a:r>
              <a:rPr lang="en-US" altLang="zh-CN" sz="2000" b="1" dirty="0">
                <a:solidFill>
                  <a:schemeClr val="bg1"/>
                </a:solidFill>
                <a:latin typeface="卓健橄榄简体" panose="00000506000000000000" pitchFamily="2" charset="-120"/>
                <a:ea typeface="卓健橄榄简体" panose="00000506000000000000" pitchFamily="2" charset="-120"/>
              </a:rPr>
              <a:t>Piper</a:t>
            </a:r>
            <a:r>
              <a:rPr lang="zh-CN" altLang="en-US" sz="2000" b="1" dirty="0">
                <a:solidFill>
                  <a:schemeClr val="bg1"/>
                </a:solidFill>
                <a:latin typeface="卓健橄榄简体" panose="00000506000000000000" pitchFamily="2" charset="-120"/>
                <a:ea typeface="卓健橄榄简体" panose="00000506000000000000" pitchFamily="2" charset="-120"/>
              </a:rPr>
              <a:t>蛋窝</a:t>
            </a:r>
            <a:endParaRPr lang="en-US" altLang="zh-CN" sz="2000" b="1" dirty="0">
              <a:solidFill>
                <a:schemeClr val="bg1"/>
              </a:solidFill>
              <a:latin typeface="卓健橄榄简体" panose="00000506000000000000" pitchFamily="2" charset="-120"/>
              <a:ea typeface="卓健橄榄简体" panose="00000506000000000000" pitchFamily="2" charset="-12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740015-8C17-4C6C-B413-41BB9A2B5A70}"/>
              </a:ext>
            </a:extLst>
          </p:cNvPr>
          <p:cNvSpPr txBox="1"/>
          <p:nvPr/>
        </p:nvSpPr>
        <p:spPr>
          <a:xfrm>
            <a:off x="206407" y="6275665"/>
            <a:ext cx="11779187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代码：</a:t>
            </a:r>
            <a:r>
              <a:rPr lang="en-US" altLang="zh-CN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https://github.com/PiperLiu/interesting-python3/tree/master/mathematics-python/sympy-python</a:t>
            </a:r>
            <a:endParaRPr lang="en-US" altLang="zh-CN" sz="2000" b="1" dirty="0">
              <a:solidFill>
                <a:schemeClr val="bg1"/>
              </a:solidFill>
              <a:latin typeface="卓健橄榄简体" panose="00000506000000000000" pitchFamily="2" charset="-120"/>
              <a:ea typeface="卓健橄榄简体" panose="00000506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767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89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卓健橄榄简体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hongjia</dc:creator>
  <cp:lastModifiedBy>liu hongjia</cp:lastModifiedBy>
  <cp:revision>20</cp:revision>
  <dcterms:created xsi:type="dcterms:W3CDTF">2020-01-20T04:14:45Z</dcterms:created>
  <dcterms:modified xsi:type="dcterms:W3CDTF">2020-01-21T08:38:27Z</dcterms:modified>
</cp:coreProperties>
</file>