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2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4" Type="http://schemas.openxmlformats.org/officeDocument/2006/relationships/viewProps" Target="viewProps.xml"/><Relationship Id="rId43" Type="http://schemas.openxmlformats.org/officeDocument/2006/relationships/tableStyles" Target="tableStyles.xml"/><Relationship Id="rId42" Type="http://schemas.openxmlformats.org/officeDocument/2006/relationships/presProps" Target="presProps.xml"/><Relationship Id="rId41" Type="http://schemas.openxmlformats.org/officeDocument/2006/relationships/slide" Target="slides/slide40.xml"/><Relationship Id="rId40" Type="http://schemas.openxmlformats.org/officeDocument/2006/relationships/slide" Target="slides/slide39.xml"/><Relationship Id="rId4" Type="http://schemas.openxmlformats.org/officeDocument/2006/relationships/slide" Target="slides/slide3.xml"/><Relationship Id="rId39" Type="http://schemas.openxmlformats.org/officeDocument/2006/relationships/slide" Target="slides/slide38.xml"/><Relationship Id="rId38" Type="http://schemas.openxmlformats.org/officeDocument/2006/relationships/slide" Target="slides/slide37.xml"/><Relationship Id="rId37" Type="http://schemas.openxmlformats.org/officeDocument/2006/relationships/slide" Target="slides/slide36.xml"/><Relationship Id="rId36" Type="http://schemas.openxmlformats.org/officeDocument/2006/relationships/slide" Target="slides/slide35.xml"/><Relationship Id="rId35" Type="http://schemas.openxmlformats.org/officeDocument/2006/relationships/slide" Target="slides/slide34.xml"/><Relationship Id="rId34" Type="http://schemas.openxmlformats.org/officeDocument/2006/relationships/slide" Target="slides/slide33.xml"/><Relationship Id="rId33" Type="http://schemas.openxmlformats.org/officeDocument/2006/relationships/slide" Target="slides/slide32.xml"/><Relationship Id="rId32" Type="http://schemas.openxmlformats.org/officeDocument/2006/relationships/slide" Target="slides/slide31.xml"/><Relationship Id="rId31" Type="http://schemas.openxmlformats.org/officeDocument/2006/relationships/slide" Target="slides/slide30.xml"/><Relationship Id="rId30" Type="http://schemas.openxmlformats.org/officeDocument/2006/relationships/slide" Target="slides/slide29.xml"/><Relationship Id="rId3" Type="http://schemas.openxmlformats.org/officeDocument/2006/relationships/slide" Target="slides/slide2.xml"/><Relationship Id="rId29" Type="http://schemas.openxmlformats.org/officeDocument/2006/relationships/slide" Target="slides/slide28.xml"/><Relationship Id="rId28" Type="http://schemas.openxmlformats.org/officeDocument/2006/relationships/slide" Target="slides/slide27.xml"/><Relationship Id="rId27" Type="http://schemas.openxmlformats.org/officeDocument/2006/relationships/slide" Target="slides/slide26.xml"/><Relationship Id="rId26" Type="http://schemas.openxmlformats.org/officeDocument/2006/relationships/slide" Target="slides/slide25.xml"/><Relationship Id="rId25" Type="http://schemas.openxmlformats.org/officeDocument/2006/relationships/slide" Target="slides/slide24.xml"/><Relationship Id="rId24" Type="http://schemas.openxmlformats.org/officeDocument/2006/relationships/slide" Target="slides/slide23.xml"/><Relationship Id="rId23" Type="http://schemas.openxmlformats.org/officeDocument/2006/relationships/slide" Target="slides/slide22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0" Type="http://schemas.openxmlformats.org/officeDocument/2006/relationships/slide" Target="slides/slide19.xml"/><Relationship Id="rId2" Type="http://schemas.openxmlformats.org/officeDocument/2006/relationships/slide" Target="slides/slide1.xml"/><Relationship Id="rId19" Type="http://schemas.openxmlformats.org/officeDocument/2006/relationships/slide" Target="slides/slide18.xml"/><Relationship Id="rId18" Type="http://schemas.openxmlformats.org/officeDocument/2006/relationships/slide" Target="slides/slide17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3" Type="http://schemas.openxmlformats.org/officeDocument/2006/relationships/image" Target="../media/image5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62.png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3" Type="http://schemas.openxmlformats.org/officeDocument/2006/relationships/image" Target="../media/image5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3" Type="http://schemas.openxmlformats.org/officeDocument/2006/relationships/image" Target="../media/image6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2.png"/><Relationship Id="rId8" Type="http://schemas.openxmlformats.org/officeDocument/2006/relationships/image" Target="../media/image71.png"/><Relationship Id="rId7" Type="http://schemas.openxmlformats.org/officeDocument/2006/relationships/image" Target="../media/image70.png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3" Type="http://schemas.openxmlformats.org/officeDocument/2006/relationships/image" Target="../media/image66.png"/><Relationship Id="rId2" Type="http://schemas.openxmlformats.org/officeDocument/2006/relationships/image" Target="../media/image6.png"/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Relationship Id="rId3" Type="http://schemas.openxmlformats.org/officeDocument/2006/relationships/image" Target="../media/image7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81.png"/><Relationship Id="rId3" Type="http://schemas.openxmlformats.org/officeDocument/2006/relationships/image" Target="../media/image8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3" Type="http://schemas.openxmlformats.org/officeDocument/2006/relationships/image" Target="../media/image8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image" Target="../media/image4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8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41.png"/><Relationship Id="rId7" Type="http://schemas.openxmlformats.org/officeDocument/2006/relationships/image" Target="../media/image40.png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665413" y="795020"/>
            <a:ext cx="4749165" cy="302450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2855"/>
              </a:lnSpc>
              <a:tabLst/>
            </a:pPr>
            <a:r>
              <a:rPr sz="4800" kern="0" spc="20" dirty="0">
                <a:solidFill>
                  <a:srgbClr val="2B60FF">
                    <a:alpha val="100000"/>
                  </a:srgbClr>
                </a:solidFill>
                <a:latin typeface="Arial"/>
                <a:ea typeface="Arial"/>
                <a:cs typeface="Arial"/>
              </a:rPr>
              <a:t>+</a:t>
            </a:r>
            <a:endParaRPr sz="4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400" dirty="0">
              <a:latin typeface="Arial"/>
              <a:ea typeface="Arial"/>
              <a:cs typeface="Arial"/>
            </a:endParaRPr>
          </a:p>
          <a:p>
            <a:pPr marL="177800" indent="-1905" algn="l" rtl="0" eaLnBrk="0">
              <a:lnSpc>
                <a:spcPct val="93000"/>
              </a:lnSpc>
              <a:tabLst/>
            </a:pPr>
            <a:r>
              <a:rPr sz="5900" b="1" kern="0" spc="80" dirty="0">
                <a:solidFill>
                  <a:srgbClr val="2B6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大模型的本地</a:t>
            </a:r>
            <a:r>
              <a:rPr sz="5900" b="1" kern="0" spc="0" dirty="0">
                <a:solidFill>
                  <a:srgbClr val="2B6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5900" b="1" kern="0" spc="70" dirty="0">
                <a:solidFill>
                  <a:srgbClr val="2B60FF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部署和微调</a:t>
            </a:r>
            <a:endParaRPr sz="5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396480" y="2417165"/>
            <a:ext cx="3528796" cy="2794037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950465" y="1636776"/>
            <a:ext cx="3266416" cy="2325623"/>
          </a:xfrm>
          <a:prstGeom prst="rect">
            <a:avLst/>
          </a:prstGeom>
        </p:spPr>
      </p:pic>
      <p:sp>
        <p:nvSpPr>
          <p:cNvPr id="10" name="textbox 1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12" name="textbox 12"/>
          <p:cNvSpPr/>
          <p:nvPr/>
        </p:nvSpPr>
        <p:spPr>
          <a:xfrm>
            <a:off x="1104849" y="4553356"/>
            <a:ext cx="2763520" cy="9302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20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9209" algn="l" rtl="0" eaLnBrk="0">
              <a:lnSpc>
                <a:spcPct val="88000"/>
              </a:lnSpc>
              <a:tabLst/>
            </a:pPr>
            <a:r>
              <a:rPr sz="1700" b="1" kern="0" spc="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陈念东</a:t>
            </a:r>
            <a:endParaRPr sz="1700" dirty="0">
              <a:latin typeface="Microsoft YaHei"/>
              <a:ea typeface="Microsoft YaHei"/>
              <a:cs typeface="Microsoft YaHei"/>
            </a:endParaRPr>
          </a:p>
          <a:p>
            <a:pPr marL="21590" algn="l" rtl="0" eaLnBrk="0">
              <a:lnSpc>
                <a:spcPct val="88000"/>
              </a:lnSpc>
              <a:spcBef>
                <a:spcPts val="1393"/>
              </a:spcBef>
              <a:tabLst/>
            </a:pP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江苏大任智库</a:t>
            </a: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AI</a:t>
            </a:r>
            <a:r>
              <a:rPr sz="1700" b="1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技术总监</a:t>
            </a:r>
            <a:endParaRPr sz="17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88000"/>
              </a:lnSpc>
              <a:spcBef>
                <a:spcPts val="351"/>
              </a:spcBef>
              <a:tabLst/>
            </a:pPr>
            <a:r>
              <a:rPr sz="1700" b="1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AI</a:t>
            </a:r>
            <a:r>
              <a:rPr sz="1700" b="1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研究与应用领域资深专家</a:t>
            </a:r>
            <a:endParaRPr sz="17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829614" y="4276852"/>
            <a:ext cx="5147995" cy="127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1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66" name="textbox 166"/>
          <p:cNvSpPr/>
          <p:nvPr/>
        </p:nvSpPr>
        <p:spPr>
          <a:xfrm>
            <a:off x="942543" y="736498"/>
            <a:ext cx="10534015" cy="31756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88000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</a:t>
            </a:r>
            <a:r>
              <a:rPr sz="3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和微调的选择的实际案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例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6000"/>
              </a:lnSpc>
              <a:spcBef>
                <a:spcPts val="1544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例子</a:t>
            </a:r>
            <a:r>
              <a:rPr sz="2300" kern="0" spc="3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：实时新闻摘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要系统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2625" indent="-21335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背景说明：新闻内容每天都有大量更新，用户希望及时获取最新资讯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和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摘要。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570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技术选择：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682625" indent="-213359" algn="l" rtl="0" eaLnBrk="0">
              <a:lnSpc>
                <a:spcPct val="93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采用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技术，通过接入实时更新的新闻数据库，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检索最新的新闻内容，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再结合预训练模型生成摘要。能够动态调用外部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知识库，确保生成内容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与当前信息保持一致，无需频繁重新训练模型。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168" name="picture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2919704"/>
            <a:ext cx="216408" cy="337718"/>
          </a:xfrm>
          <a:prstGeom prst="rect">
            <a:avLst/>
          </a:prstGeom>
        </p:spPr>
      </p:pic>
      <p:pic>
        <p:nvPicPr>
          <p:cNvPr id="170" name="picture 1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172" name="picture 1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174" name="textbox 17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76" name="picture 1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picture 1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80" name="textbox 180"/>
          <p:cNvSpPr/>
          <p:nvPr/>
        </p:nvSpPr>
        <p:spPr>
          <a:xfrm>
            <a:off x="942543" y="1400784"/>
            <a:ext cx="10147934" cy="251078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例子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：法律咨询平台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0880" indent="-22097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背景说明：法律领域具有高度专业性，回答要求严谨、精准。预训练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型虽然具备通用知识，但在专业法律问题上可能不够准确。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570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技术选择：微调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+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681990" indent="-212090" algn="l" rtl="0" eaLnBrk="0">
              <a:lnSpc>
                <a:spcPct val="93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通过在大量法律条文、判例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和合同案例上进行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Fine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tuning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，使模型更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好地掌握法律专业术语和逻辑。模型经过微调后能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生成专业、定制化的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法律回答，满足高标准的法律咨询需求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182" name="picture 18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2919704"/>
            <a:ext cx="216408" cy="337718"/>
          </a:xfrm>
          <a:prstGeom prst="rect">
            <a:avLst/>
          </a:prstGeom>
        </p:spPr>
      </p:pic>
      <p:pic>
        <p:nvPicPr>
          <p:cNvPr id="184" name="picture 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186" name="picture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188" name="textbox 18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90" name="picture 1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picture 1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94" name="textbox 194"/>
          <p:cNvSpPr/>
          <p:nvPr/>
        </p:nvSpPr>
        <p:spPr>
          <a:xfrm>
            <a:off x="934865" y="676854"/>
            <a:ext cx="8321040" cy="4629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215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1909" algn="l" rtl="0" eaLnBrk="0">
              <a:lnSpc>
                <a:spcPct val="88000"/>
              </a:lnSpc>
              <a:tabLst/>
            </a:pPr>
            <a:r>
              <a:rPr sz="4400" b="1" kern="0" spc="-3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</a:t>
            </a:r>
            <a:r>
              <a:rPr sz="4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开发常使用的技巧与框架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介绍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815"/>
              </a:spcBef>
              <a:tabLst/>
            </a:pPr>
            <a:r>
              <a:rPr sz="27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框架介绍：</a:t>
            </a:r>
            <a:endParaRPr sz="2700" dirty="0">
              <a:latin typeface="SimHei"/>
              <a:ea typeface="SimHei"/>
              <a:cs typeface="SimHei"/>
            </a:endParaRPr>
          </a:p>
          <a:p>
            <a:pPr marL="493394" algn="l" rtl="0" eaLnBrk="0">
              <a:lnSpc>
                <a:spcPct val="88000"/>
              </a:lnSpc>
              <a:spcBef>
                <a:spcPts val="1169"/>
              </a:spcBef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langchain</a:t>
            </a:r>
            <a:r>
              <a:rPr sz="27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python</a:t>
            </a:r>
            <a:r>
              <a:rPr sz="2700" kern="0" spc="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开发接口</a:t>
            </a:r>
            <a:endParaRPr sz="27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88000"/>
              </a:lnSpc>
              <a:spcBef>
                <a:spcPts val="1169"/>
              </a:spcBef>
              <a:tabLst/>
            </a:pP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RAGFlow</a:t>
            </a:r>
            <a:r>
              <a:rPr sz="27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Web</a:t>
            </a:r>
            <a:r>
              <a:rPr sz="27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UI</a:t>
            </a:r>
            <a:r>
              <a:rPr sz="2700" kern="0" spc="1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接口</a:t>
            </a:r>
            <a:endParaRPr sz="2700" dirty="0">
              <a:latin typeface="SimHei"/>
              <a:ea typeface="SimHei"/>
              <a:cs typeface="SimHei"/>
            </a:endParaRPr>
          </a:p>
          <a:p>
            <a:pPr marL="20954" algn="l" rtl="0" eaLnBrk="0">
              <a:lnSpc>
                <a:spcPts val="4019"/>
              </a:lnSpc>
              <a:tabLst/>
            </a:pPr>
            <a:r>
              <a:rPr sz="27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开发技巧：</a:t>
            </a:r>
            <a:endParaRPr sz="2700" dirty="0">
              <a:latin typeface="SimHei"/>
              <a:ea typeface="SimHei"/>
              <a:cs typeface="SimHei"/>
            </a:endParaRPr>
          </a:p>
          <a:p>
            <a:pPr marL="473709" algn="l" rtl="0" eaLnBrk="0">
              <a:lnSpc>
                <a:spcPct val="88000"/>
              </a:lnSpc>
              <a:spcBef>
                <a:spcPts val="1169"/>
              </a:spcBef>
              <a:tabLst/>
            </a:pPr>
            <a:r>
              <a:rPr sz="27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数据分割：</a:t>
            </a:r>
            <a:endParaRPr sz="2700" dirty="0">
              <a:latin typeface="SimHei"/>
              <a:ea typeface="SimHei"/>
              <a:cs typeface="SimHei"/>
            </a:endParaRPr>
          </a:p>
          <a:p>
            <a:pPr marL="473709" algn="l" rtl="0" eaLnBrk="0">
              <a:lnSpc>
                <a:spcPct val="88000"/>
              </a:lnSpc>
              <a:spcBef>
                <a:spcPts val="1169"/>
              </a:spcBef>
              <a:tabLst/>
            </a:pPr>
            <a:r>
              <a:rPr sz="27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数据搜索：</a:t>
            </a:r>
            <a:endParaRPr sz="27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486409" algn="l" rtl="0" eaLnBrk="0">
              <a:lnSpc>
                <a:spcPct val="88000"/>
              </a:lnSpc>
              <a:spcBef>
                <a:spcPts val="3"/>
              </a:spcBef>
              <a:tabLst/>
            </a:pPr>
            <a:r>
              <a:rPr sz="27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与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Prompt</a:t>
            </a:r>
            <a:r>
              <a:rPr sz="27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7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Learning</a:t>
            </a:r>
            <a:r>
              <a:rPr sz="27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结合：</a:t>
            </a:r>
            <a:endParaRPr sz="2700" dirty="0">
              <a:latin typeface="SimHei"/>
              <a:ea typeface="SimHei"/>
              <a:cs typeface="SimHei"/>
            </a:endParaRPr>
          </a:p>
        </p:txBody>
      </p:sp>
      <p:sp>
        <p:nvSpPr>
          <p:cNvPr id="196" name="textbox 196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98" name="picture 1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picture 2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02" name="textbox 202"/>
          <p:cNvSpPr/>
          <p:nvPr/>
        </p:nvSpPr>
        <p:spPr>
          <a:xfrm>
            <a:off x="408642" y="511905"/>
            <a:ext cx="11383009" cy="545845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7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68325" algn="l" rtl="0" eaLnBrk="0">
              <a:lnSpc>
                <a:spcPct val="88000"/>
              </a:lnSpc>
              <a:tabLst/>
            </a:pP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RAG——</a:t>
            </a:r>
            <a:r>
              <a:rPr sz="44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数据分割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9369" algn="l" rtl="0" eaLnBrk="0">
              <a:lnSpc>
                <a:spcPts val="2975"/>
              </a:lnSpc>
              <a:spcBef>
                <a:spcPts val="693"/>
              </a:spcBef>
              <a:tabLst/>
            </a:pP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1、</a:t>
            </a:r>
            <a:r>
              <a:rPr sz="2300" kern="0" spc="-5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b="1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固定大小分块与重</a:t>
            </a:r>
            <a:r>
              <a:rPr sz="2300" b="1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叠滑动窗口：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467359" algn="l" rtl="0" eaLnBrk="0">
              <a:lnSpc>
                <a:spcPts val="2975"/>
              </a:lnSpc>
              <a:spcBef>
                <a:spcPts val="1649"/>
              </a:spcBef>
              <a:tabLst/>
            </a:pP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将文本按固定 token 数量（如256、</a:t>
            </a:r>
            <a:r>
              <a:rPr sz="2300" kern="0" spc="-4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512）切分，</a:t>
            </a:r>
            <a:r>
              <a:rPr sz="2300" kern="0" spc="-4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同时采用滑动窗口技术</a:t>
            </a:r>
            <a:r>
              <a:rPr sz="2300" kern="0" spc="-3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，在相邻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15875" indent="6985" algn="l" rtl="0" eaLnBrk="0">
              <a:lnSpc>
                <a:spcPct val="139000"/>
              </a:lnSpc>
              <a:spcBef>
                <a:spcPts val="10"/>
              </a:spcBef>
              <a:tabLst/>
            </a:pP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chunk 之间设定一定重叠区域（例如20%重叠</a:t>
            </a:r>
            <a:r>
              <a:rPr sz="2300" kern="0" spc="-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）</a:t>
            </a:r>
            <a:r>
              <a:rPr sz="2300" kern="0" spc="-3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1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确保边界信息不丢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失</a:t>
            </a:r>
            <a:r>
              <a:rPr sz="2300" kern="0" spc="-3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，提高检索时的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上下文连贯性。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6034" algn="l" rtl="0" eaLnBrk="0">
              <a:lnSpc>
                <a:spcPts val="2975"/>
              </a:lnSpc>
              <a:spcBef>
                <a:spcPts val="694"/>
              </a:spcBef>
              <a:tabLst/>
            </a:pP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2、</a:t>
            </a:r>
            <a:r>
              <a:rPr sz="2300" b="1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语义感知分块：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0534" algn="l" rtl="0" eaLnBrk="0">
              <a:lnSpc>
                <a:spcPct val="92000"/>
              </a:lnSpc>
              <a:spcBef>
                <a:spcPts val="702"/>
              </a:spcBef>
              <a:tabLst/>
            </a:pP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使用NLTK、</a:t>
            </a:r>
            <a:r>
              <a:rPr sz="2300" kern="0" spc="-5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spaCy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等自然语言处理工具或基于预训练语言模型的递归分块技术</a:t>
            </a:r>
            <a:r>
              <a:rPr sz="2300" kern="0" spc="-3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，根据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12700" indent="635" algn="l" rtl="0" eaLnBrk="0">
              <a:lnSpc>
                <a:spcPct val="139000"/>
              </a:lnSpc>
              <a:spcBef>
                <a:spcPts val="19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句子或段落的自然语义边界进行切分。这样能确保每个chunk内部都具有较高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的语义完整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性。例如，</a:t>
            </a:r>
            <a:r>
              <a:rPr sz="2300" kern="0" spc="-4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Langchain中的</a:t>
            </a:r>
            <a:r>
              <a:rPr sz="2300" kern="0" spc="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Rec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ursiveCharacterTextSplitter 就是一种常见实现。</a:t>
            </a:r>
            <a:endParaRPr sz="23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204" name="textbox 20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06" name="picture 2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picture 2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10" name="textbox 210"/>
          <p:cNvSpPr/>
          <p:nvPr/>
        </p:nvSpPr>
        <p:spPr>
          <a:xfrm>
            <a:off x="396722" y="675735"/>
            <a:ext cx="11452225" cy="49415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7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80390" algn="l" rtl="0" eaLnBrk="0">
              <a:lnSpc>
                <a:spcPct val="88000"/>
              </a:lnSpc>
              <a:tabLst/>
            </a:pP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RAG——</a:t>
            </a:r>
            <a:r>
              <a:rPr sz="44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数据分割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5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8000"/>
              </a:lnSpc>
              <a:spcBef>
                <a:spcPts val="692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3、</a:t>
            </a:r>
            <a:r>
              <a:rPr sz="2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领域自定义分割规则：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spcBef>
                <a:spcPts val="701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针对特定领域（如法律、医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学或代码库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可以设计专用的分割规则（例如：按章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9684" indent="5714" algn="l" rtl="0" eaLnBrk="0">
              <a:lnSpc>
                <a:spcPct val="151000"/>
              </a:lnSpc>
              <a:spcBef>
                <a:spcPts val="35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节、条款、函数或类进行切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结合正则表达式或关键词检测，确保分割后的块既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短小又具备足够上下文信息。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691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4、</a:t>
            </a:r>
            <a:r>
              <a:rPr sz="2300" b="1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自动化工具与流水线：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80059" algn="l" rtl="0" eaLnBrk="0">
              <a:lnSpc>
                <a:spcPct val="88000"/>
              </a:lnSpc>
              <a:spcBef>
                <a:spcPts val="701"/>
              </a:spcBef>
              <a:tabLst/>
            </a:pP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利用如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Lang</a:t>
            </a:r>
            <a:r>
              <a:rPr sz="2300" kern="0" spc="-10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chain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LlamaIndex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等工具构建自动化数据预处理流水线，统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一管理文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21590" algn="l" rtl="0" eaLnBrk="0">
              <a:lnSpc>
                <a:spcPts val="4029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本清洗、分段和向量化，减少手工调试成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本。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212" name="textbox 21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14" name="picture 2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picture 2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18" name="textbox 218"/>
          <p:cNvSpPr/>
          <p:nvPr/>
        </p:nvSpPr>
        <p:spPr>
          <a:xfrm>
            <a:off x="325043" y="677413"/>
            <a:ext cx="11446509" cy="49923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8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52144" algn="l" rtl="0" eaLnBrk="0">
              <a:lnSpc>
                <a:spcPct val="87000"/>
              </a:lnSpc>
              <a:tabLst/>
            </a:pP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RAG——</a:t>
            </a:r>
            <a:r>
              <a:rPr sz="44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数据搜索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0480" algn="l" rtl="0" eaLnBrk="0">
              <a:lnSpc>
                <a:spcPct val="88000"/>
              </a:lnSpc>
              <a:spcBef>
                <a:spcPts val="694"/>
              </a:spcBef>
              <a:tabLst/>
            </a:pPr>
            <a:r>
              <a:rPr sz="2300" b="1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1、高质量的向量化：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8000"/>
              </a:lnSpc>
              <a:spcBef>
                <a:spcPts val="701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选择适合领域的预训练嵌入模型，或对通用模型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进行领域微调，确保生成的向量能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7779" indent="-1905" algn="l" rtl="0" eaLnBrk="0">
              <a:lnSpc>
                <a:spcPct val="153000"/>
              </a:lnSpc>
              <a:spcBef>
                <a:spcPts val="14"/>
              </a:spcBef>
              <a:tabLst/>
            </a:pP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准确捕捉文本语义。例如，针对专业领域可以考虑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fine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tune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模型，以提升向量表示质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量。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007"/>
              </a:spcBef>
              <a:tabLst/>
            </a:pPr>
            <a:r>
              <a:rPr sz="2300" b="1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2、混合检索策略：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0534" algn="l" rtl="0" eaLnBrk="0">
              <a:lnSpc>
                <a:spcPct val="88000"/>
              </a:lnSpc>
              <a:spcBef>
                <a:spcPts val="701"/>
              </a:spcBef>
              <a:tabLst/>
            </a:pP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结合稠密检索（使用向量数据库如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FAISS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Chroma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进行余弦相似度计算）和稀疏检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4604" indent="5714" algn="l" rtl="0" eaLnBrk="0">
              <a:lnSpc>
                <a:spcPct val="149000"/>
              </a:lnSpc>
              <a:spcBef>
                <a:spcPts val="38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索（基于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BM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25、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TF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IDF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等关键词匹配方法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利用各自优势提升整体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命中率。当查询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涉及专有名词时，稀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疏检索往往更精确，而向量检索擅长捕捉语义。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220" name="textbox 22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22" name="picture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picture 2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26" name="textbox 226"/>
          <p:cNvSpPr/>
          <p:nvPr/>
        </p:nvSpPr>
        <p:spPr>
          <a:xfrm>
            <a:off x="260548" y="507868"/>
            <a:ext cx="11492865" cy="5198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85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RAG——</a:t>
            </a:r>
            <a:r>
              <a:rPr sz="44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数据搜索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8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1594" algn="l" rtl="0" eaLnBrk="0">
              <a:lnSpc>
                <a:spcPct val="88000"/>
              </a:lnSpc>
              <a:spcBef>
                <a:spcPts val="691"/>
              </a:spcBef>
              <a:tabLst/>
            </a:pPr>
            <a:r>
              <a:rPr sz="2300" b="1" kern="0" spc="1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3、重排序（</a:t>
            </a:r>
            <a:r>
              <a:rPr sz="2300" b="1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Reranking</a:t>
            </a:r>
            <a:r>
              <a:rPr sz="2300" b="1" kern="0" spc="-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）：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516255" algn="l" rtl="0" eaLnBrk="0">
              <a:lnSpc>
                <a:spcPct val="88000"/>
              </a:lnSpc>
              <a:spcBef>
                <a:spcPts val="1881"/>
              </a:spcBef>
              <a:tabLst/>
            </a:pP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在初步检索后，可引入轻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量级的重排序模型（如基于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BERT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或专用的交叉编码器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59055" algn="l" rtl="0" eaLnBrk="0">
              <a:lnSpc>
                <a:spcPts val="3454"/>
              </a:lnSpc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对检索到的候选文档进行评分排序，确保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最相关的文档排在前面，从而提高命中率。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53339" algn="l" rtl="0" eaLnBrk="0">
              <a:lnSpc>
                <a:spcPct val="88000"/>
              </a:lnSpc>
              <a:spcBef>
                <a:spcPts val="1306"/>
              </a:spcBef>
              <a:tabLst/>
            </a:pPr>
            <a:r>
              <a:rPr sz="2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4、查询扩展与改写：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r" rtl="0" eaLnBrk="0">
              <a:lnSpc>
                <a:spcPct val="88000"/>
              </a:lnSpc>
              <a:spcBef>
                <a:spcPts val="1881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对用户原始查询进行预处理，通过生成同义查询、子查询或利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用上下文历史对查询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59055" algn="l" rtl="0" eaLnBrk="0">
              <a:lnSpc>
                <a:spcPts val="3454"/>
              </a:lnSpc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进行重写，使得查询更准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确、语义更明确，从而提高检索的召回率。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54610" algn="l" rtl="0" eaLnBrk="0">
              <a:lnSpc>
                <a:spcPct val="88000"/>
              </a:lnSpc>
              <a:spcBef>
                <a:spcPts val="1306"/>
              </a:spcBef>
              <a:tabLst/>
            </a:pPr>
            <a:r>
              <a:rPr sz="2300" b="1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5、动态阈值与过滤：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r" rtl="0" eaLnBrk="0">
              <a:lnSpc>
                <a:spcPct val="88000"/>
              </a:lnSpc>
              <a:spcBef>
                <a:spcPts val="1881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根据实际业务场景设定相似度得分阈值，过滤掉低质量的检索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结果，确保传递给生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59055" algn="l" rtl="0" eaLnBrk="0">
              <a:lnSpc>
                <a:spcPts val="3454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成器的上下文是高相关性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的内容。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228" name="textbox 22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30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icture 2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34" name="textbox 234"/>
          <p:cNvSpPr/>
          <p:nvPr/>
        </p:nvSpPr>
        <p:spPr>
          <a:xfrm>
            <a:off x="292239" y="459212"/>
            <a:ext cx="11958319" cy="50031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85165" algn="l" rtl="0" eaLnBrk="0">
              <a:lnSpc>
                <a:spcPts val="5537"/>
              </a:lnSpc>
              <a:tabLst/>
            </a:pP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RAG——Prompt</a:t>
            </a:r>
            <a:r>
              <a:rPr sz="4400" kern="0" spc="38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Learning</a:t>
            </a:r>
            <a:r>
              <a:rPr sz="44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marL="33019" algn="l" rtl="0" eaLnBrk="0">
              <a:lnSpc>
                <a:spcPct val="86000"/>
              </a:lnSpc>
              <a:spcBef>
                <a:spcPts val="1858"/>
              </a:spcBef>
              <a:tabLst/>
            </a:pPr>
            <a:r>
              <a:rPr sz="2300" b="1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1、信息融合提示：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2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3709" algn="l" rtl="0" eaLnBrk="0">
              <a:lnSpc>
                <a:spcPct val="85000"/>
              </a:lnSpc>
              <a:spcBef>
                <a:spcPts val="702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将用户的原始查询与检索到的多个高质量文档chunk拼接，形成一个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包含背景信息、引用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5875" indent="-3175" algn="l" rtl="0" eaLnBrk="0">
              <a:lnSpc>
                <a:spcPct val="145000"/>
              </a:lnSpc>
              <a:spcBef>
                <a:spcPts val="26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标识和具体问题的复合提示。设计时要注意保持整体长度在模型支持的token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数以内，同时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对检索结果进行适当的排序与去重。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9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7000"/>
              </a:lnSpc>
              <a:spcBef>
                <a:spcPts val="696"/>
              </a:spcBef>
              <a:tabLst/>
            </a:pP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2、明确的格式与指</a:t>
            </a:r>
            <a:r>
              <a:rPr sz="2300" b="1" kern="0" spc="-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令：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3709" algn="l" rtl="0" eaLnBrk="0">
              <a:lnSpc>
                <a:spcPct val="87000"/>
              </a:lnSpc>
              <a:spcBef>
                <a:spcPts val="700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使用模板化的prompt，例如要求模型在回答时引用来源编号、使用JS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ON格式返回结果，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1000"/>
              </a:lnSpc>
              <a:tabLst/>
            </a:pPr>
            <a:endParaRPr sz="12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2300" kern="0" spc="-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或指定回答应当简洁扼要、符合特定格式。这样既能控制输出风格，又能增强答案的可靠性。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236" name="textbox 236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38" name="picture 2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picture 2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42" name="textbox 242"/>
          <p:cNvSpPr/>
          <p:nvPr/>
        </p:nvSpPr>
        <p:spPr>
          <a:xfrm>
            <a:off x="324822" y="619232"/>
            <a:ext cx="11665584" cy="51542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652144" algn="l" rtl="0" eaLnBrk="0">
              <a:lnSpc>
                <a:spcPts val="5537"/>
              </a:lnSpc>
              <a:tabLst/>
            </a:pP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RAG——Prompt</a:t>
            </a:r>
            <a:r>
              <a:rPr sz="4400" kern="0" spc="38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r>
              <a:rPr sz="4400" b="1" kern="0" spc="-6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Learning</a:t>
            </a:r>
            <a:r>
              <a:rPr sz="4400" kern="0" spc="-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结合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0954" algn="l" rtl="0" eaLnBrk="0">
              <a:lnSpc>
                <a:spcPct val="88000"/>
              </a:lnSpc>
              <a:spcBef>
                <a:spcPts val="728"/>
              </a:spcBef>
              <a:tabLst/>
            </a:pPr>
            <a:r>
              <a:rPr sz="24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3</a:t>
            </a: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、查询重写与扩展：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4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spcBef>
                <a:spcPts val="543"/>
              </a:spcBef>
              <a:tabLst/>
            </a:pP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利用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LLM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对用户原始查询进行重写或扩展，使其更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具体、明确，再将改写后的查询与检索上下文一并输入。</a:t>
            </a:r>
            <a:endParaRPr sz="1800" dirty="0">
              <a:latin typeface="SimHei"/>
              <a:ea typeface="SimHei"/>
              <a:cs typeface="SimHei"/>
            </a:endParaRPr>
          </a:p>
          <a:p>
            <a:pPr marL="20320" algn="l" rtl="0" eaLnBrk="0">
              <a:lnSpc>
                <a:spcPts val="3420"/>
              </a:lnSpc>
              <a:tabLst/>
            </a:pP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这不仅提高生成准确性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，还能减少因原始查询表述不清而引入的误差。</a:t>
            </a:r>
            <a:endParaRPr sz="18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6000"/>
              </a:lnSpc>
              <a:spcBef>
                <a:spcPts val="1346"/>
              </a:spcBef>
              <a:tabLst/>
            </a:pP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4、上下文提示与多轮对话设计：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9000"/>
              </a:lnSpc>
              <a:spcBef>
                <a:spcPts val="543"/>
              </a:spcBef>
              <a:tabLst/>
            </a:pP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如果是多轮问答场景，可在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prompt</a:t>
            </a: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中加入历史对话记录、关键信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息摘要等，以便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LLM</a:t>
            </a:r>
            <a:r>
              <a:rPr sz="18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充分了解上下文背景，</a:t>
            </a:r>
            <a:endParaRPr sz="1800" dirty="0">
              <a:latin typeface="SimHei"/>
              <a:ea typeface="SimHei"/>
              <a:cs typeface="SimHei"/>
            </a:endParaRPr>
          </a:p>
          <a:p>
            <a:pPr marL="24765" algn="l" rtl="0" eaLnBrk="0">
              <a:lnSpc>
                <a:spcPts val="3419"/>
              </a:lnSpc>
              <a:tabLst/>
            </a:pP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实现连贯对话。使用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ContextChatEngine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或</a:t>
            </a:r>
            <a:r>
              <a:rPr sz="1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CondensePlusContextMode</a:t>
            </a:r>
            <a:r>
              <a:rPr sz="1800" kern="0" spc="1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这类设计可以大大提升用户体验。</a:t>
            </a:r>
            <a:endParaRPr sz="1800" dirty="0">
              <a:latin typeface="SimHei"/>
              <a:ea typeface="SimHei"/>
              <a:cs typeface="SimHei"/>
            </a:endParaRPr>
          </a:p>
          <a:p>
            <a:pPr marL="13334" algn="l" rtl="0" eaLnBrk="0">
              <a:lnSpc>
                <a:spcPct val="86000"/>
              </a:lnSpc>
              <a:spcBef>
                <a:spcPts val="1335"/>
              </a:spcBef>
              <a:tabLst/>
            </a:pPr>
            <a:r>
              <a:rPr sz="2300" b="1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5、逐步生成与反馈迭代：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73709" algn="l" rtl="0" eaLnBrk="0">
              <a:lnSpc>
                <a:spcPct val="89000"/>
              </a:lnSpc>
              <a:spcBef>
                <a:spcPts val="541"/>
              </a:spcBef>
              <a:tabLst/>
            </a:pPr>
            <a:r>
              <a:rPr sz="18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在生成过程中可以采用迭代生成的策略，即分步生成答案，再根据模型反馈进行调整</a:t>
            </a:r>
            <a:r>
              <a:rPr sz="18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，最终输出一个更</a:t>
            </a:r>
            <a:endParaRPr sz="1800" dirty="0">
              <a:latin typeface="SimHei"/>
              <a:ea typeface="SimHei"/>
              <a:cs typeface="SimHei"/>
            </a:endParaRPr>
          </a:p>
          <a:p>
            <a:pPr marL="19050" algn="l" rtl="0" eaLnBrk="0">
              <a:lnSpc>
                <a:spcPts val="3420"/>
              </a:lnSpc>
              <a:tabLst/>
            </a:pPr>
            <a:r>
              <a:rPr sz="18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准确、信息更丰富的回答。</a:t>
            </a:r>
            <a:endParaRPr sz="1800" dirty="0">
              <a:latin typeface="SimHei"/>
              <a:ea typeface="SimHei"/>
              <a:cs typeface="SimHei"/>
            </a:endParaRPr>
          </a:p>
        </p:txBody>
      </p:sp>
      <p:sp>
        <p:nvSpPr>
          <p:cNvPr id="244" name="textbox 24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46" name="picture 24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picture 2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50" name="textbox 250"/>
          <p:cNvSpPr/>
          <p:nvPr/>
        </p:nvSpPr>
        <p:spPr>
          <a:xfrm>
            <a:off x="929805" y="738784"/>
            <a:ext cx="10160634" cy="29241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微调的种类和相关工具框架介绍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25400" algn="l" rtl="0" eaLnBrk="0">
              <a:lnSpc>
                <a:spcPct val="96000"/>
              </a:lnSpc>
              <a:spcBef>
                <a:spcPts val="1536"/>
              </a:spcBef>
              <a:tabLst/>
            </a:pP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分类：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441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prompt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learning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提示词学习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441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Low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Rank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Adaptation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低秩适配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13740" indent="-231140" algn="l" rtl="0" eaLnBrk="0">
              <a:lnSpc>
                <a:spcPct val="93000"/>
              </a:lnSpc>
              <a:spcBef>
                <a:spcPts val="417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RLHF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Reinforcement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Learning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from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Human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Feedback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用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户回馈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的增强学习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570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全量微调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Continue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Fine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Tunning</a:t>
            </a:r>
            <a:endParaRPr sz="2300" dirty="0">
              <a:latin typeface="SimSun"/>
              <a:ea typeface="SimSun"/>
              <a:cs typeface="SimSun"/>
            </a:endParaRPr>
          </a:p>
        </p:txBody>
      </p:sp>
      <p:pic>
        <p:nvPicPr>
          <p:cNvPr id="252" name="picture 2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3312134"/>
            <a:ext cx="216408" cy="337718"/>
          </a:xfrm>
          <a:prstGeom prst="rect">
            <a:avLst/>
          </a:prstGeom>
        </p:spPr>
      </p:pic>
      <p:pic>
        <p:nvPicPr>
          <p:cNvPr id="254" name="picture 2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590774"/>
            <a:ext cx="216408" cy="337718"/>
          </a:xfrm>
          <a:prstGeom prst="rect">
            <a:avLst/>
          </a:prstGeom>
        </p:spPr>
      </p:pic>
      <p:pic>
        <p:nvPicPr>
          <p:cNvPr id="256" name="picture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2198344"/>
            <a:ext cx="216408" cy="337718"/>
          </a:xfrm>
          <a:prstGeom prst="rect">
            <a:avLst/>
          </a:prstGeom>
        </p:spPr>
      </p:pic>
      <p:pic>
        <p:nvPicPr>
          <p:cNvPr id="258" name="picture 2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260" name="textbox 26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62" name="picture 2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extbox 20"/>
          <p:cNvSpPr/>
          <p:nvPr/>
        </p:nvSpPr>
        <p:spPr>
          <a:xfrm>
            <a:off x="934529" y="673836"/>
            <a:ext cx="6720840" cy="54933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633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71755" algn="l" rtl="0" eaLnBrk="0">
              <a:lnSpc>
                <a:spcPct val="83000"/>
              </a:lnSpc>
              <a:tabLst/>
            </a:pPr>
            <a:r>
              <a:rPr sz="4700" b="1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目</a:t>
            </a:r>
            <a:r>
              <a:rPr sz="4700" b="1" kern="0" spc="10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700" b="1" kern="0" spc="-2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录</a:t>
            </a:r>
            <a:endParaRPr sz="4700" dirty="0">
              <a:latin typeface="Microsoft YaHei"/>
              <a:ea typeface="Microsoft YaHei"/>
              <a:cs typeface="Microsoft YaHei"/>
            </a:endParaRPr>
          </a:p>
          <a:p>
            <a:pPr marL="36194" algn="l" rtl="0" eaLnBrk="0">
              <a:lnSpc>
                <a:spcPct val="88000"/>
              </a:lnSpc>
              <a:spcBef>
                <a:spcPts val="1842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、大模型在垂直领域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使用时为啥需要修改或增强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7145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、检索增强生成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和微调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Fine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tunning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选择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9684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、微调的种类和相关工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具框架介绍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Fine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tunning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微调时费用常见的估算方法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9684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、实际微调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0694" algn="l" rtl="0" eaLnBrk="0">
              <a:lnSpc>
                <a:spcPct val="95000"/>
              </a:lnSpc>
              <a:spcBef>
                <a:spcPts val="584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kern="0" spc="-16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Prompt</a:t>
            </a:r>
            <a:r>
              <a:rPr sz="20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Learning</a:t>
            </a:r>
            <a:r>
              <a:rPr sz="20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中常使用的技巧介绍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937260" algn="l" rtl="0" eaLnBrk="0">
              <a:lnSpc>
                <a:spcPct val="93000"/>
              </a:lnSpc>
              <a:spcBef>
                <a:spcPts val="426"/>
              </a:spcBef>
              <a:tabLst>
                <a:tab pos="1118235" algn="l"/>
              </a:tabLst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现场演示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Prompt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微调实列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480694" algn="l" rtl="0" eaLnBrk="0">
              <a:lnSpc>
                <a:spcPct val="95000"/>
              </a:lnSpc>
              <a:spcBef>
                <a:spcPts val="443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kern="0" spc="-168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0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中的常用技巧介绍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937260" algn="l" rtl="0" eaLnBrk="0">
              <a:lnSpc>
                <a:spcPct val="93000"/>
              </a:lnSpc>
              <a:spcBef>
                <a:spcPts val="426"/>
              </a:spcBef>
              <a:tabLst>
                <a:tab pos="1118235" algn="l"/>
              </a:tabLst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现场演示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微调实列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480694" algn="l" rtl="0" eaLnBrk="0">
              <a:lnSpc>
                <a:spcPct val="95000"/>
              </a:lnSpc>
              <a:spcBef>
                <a:spcPts val="443"/>
              </a:spcBef>
              <a:tabLst/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000" kern="0" spc="-164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 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RLHF</a:t>
            </a:r>
            <a:r>
              <a:rPr sz="20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常用技巧介绍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937260" algn="l" rtl="0" eaLnBrk="0">
              <a:lnSpc>
                <a:spcPct val="93000"/>
              </a:lnSpc>
              <a:spcBef>
                <a:spcPts val="426"/>
              </a:spcBef>
              <a:tabLst>
                <a:tab pos="1118235" algn="l"/>
              </a:tabLst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现场演示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RLHF</a:t>
            </a:r>
            <a:r>
              <a:rPr sz="20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微调实列</a:t>
            </a:r>
            <a:endParaRPr sz="20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marL="15875" algn="l" rtl="0" eaLnBrk="0">
              <a:lnSpc>
                <a:spcPct val="88000"/>
              </a:lnSpc>
              <a:spcBef>
                <a:spcPts val="2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6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、大模型垂直领域部署失败的原因介绍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22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72350" y="5434267"/>
            <a:ext cx="180790" cy="282135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872350" y="4751007"/>
            <a:ext cx="180790" cy="282135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872350" y="4067747"/>
            <a:ext cx="180790" cy="282135"/>
          </a:xfrm>
          <a:prstGeom prst="rect">
            <a:avLst/>
          </a:prstGeom>
        </p:spPr>
      </p:pic>
      <p:sp>
        <p:nvSpPr>
          <p:cNvPr id="28" name="textbox 2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picture 2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66" name="textbox 266"/>
          <p:cNvSpPr/>
          <p:nvPr/>
        </p:nvSpPr>
        <p:spPr>
          <a:xfrm>
            <a:off x="942543" y="738784"/>
            <a:ext cx="10300334" cy="41014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3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9050" algn="l" rtl="0" eaLnBrk="0">
              <a:lnSpc>
                <a:spcPct val="88000"/>
              </a:lnSpc>
              <a:tabLst/>
            </a:pP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常用工具框架介绍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6000"/>
              </a:lnSpc>
              <a:spcBef>
                <a:spcPts val="1536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Hugging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Face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PEFT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Parameter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Efficient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Fine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Tuning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）库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6434" indent="-217170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提供多种高效微调方法，如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Low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Rank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Adaptation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）等，减少微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调时需要训练的参数数量。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570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与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Transformers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库无缝集成，支持多种预训练模型的微调。</a:t>
            </a:r>
            <a:r>
              <a:rPr sz="2300" kern="0" spc="1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代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码编程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LLaMA-Fac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tory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690880" indent="-22097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涵盖模型训练的各个阶段，包括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预训练、指令监督微调（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SFT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）、奖励模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型训练、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PPO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Proximal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Policy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Optimization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DPO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等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570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支持多种训练方法，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如全参数微调、部分参数微调、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QLoRA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提供多种使用方式，包括命令行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接口（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CLI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）、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Web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UI</a:t>
            </a:r>
            <a:endParaRPr sz="2300" dirty="0">
              <a:latin typeface="SimSun"/>
              <a:ea typeface="SimSun"/>
              <a:cs typeface="SimSun"/>
            </a:endParaRPr>
          </a:p>
        </p:txBody>
      </p:sp>
      <p:pic>
        <p:nvPicPr>
          <p:cNvPr id="268" name="picture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4489424"/>
            <a:ext cx="216408" cy="337718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096994"/>
            <a:ext cx="216408" cy="337718"/>
          </a:xfrm>
          <a:prstGeom prst="rect">
            <a:avLst/>
          </a:prstGeom>
        </p:spPr>
      </p:pic>
      <p:pic>
        <p:nvPicPr>
          <p:cNvPr id="272" name="picture 2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3375634"/>
            <a:ext cx="216408" cy="337718"/>
          </a:xfrm>
          <a:prstGeom prst="rect">
            <a:avLst/>
          </a:prstGeom>
        </p:spPr>
      </p:pic>
      <p:pic>
        <p:nvPicPr>
          <p:cNvPr id="274" name="picture 2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276" name="picture 2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278" name="textbox 27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80" name="picture 28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picture 2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84" name="textbox 284"/>
          <p:cNvSpPr/>
          <p:nvPr/>
        </p:nvSpPr>
        <p:spPr>
          <a:xfrm>
            <a:off x="942543" y="1400784"/>
            <a:ext cx="10562590" cy="18529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OpenAI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微调工具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提供命令行接口（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CLI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）数据准备工具，支持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多种数据格式的转换和验证。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支持在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OpenAI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的基础模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型上进行微调，简化了模型训练和部署流程。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1990" indent="-212090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适用场景：希望在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OpenAI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在线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1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平台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上微调模型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的用户，特别是需要快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速验证概念或进行小规模实验的场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景。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286" name="picture 2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2590774"/>
            <a:ext cx="216408" cy="337718"/>
          </a:xfrm>
          <a:prstGeom prst="rect">
            <a:avLst/>
          </a:prstGeom>
        </p:spPr>
      </p:pic>
      <p:pic>
        <p:nvPicPr>
          <p:cNvPr id="288" name="picture 2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198344"/>
            <a:ext cx="216408" cy="337718"/>
          </a:xfrm>
          <a:prstGeom prst="rect">
            <a:avLst/>
          </a:prstGeom>
        </p:spPr>
      </p:pic>
      <p:pic>
        <p:nvPicPr>
          <p:cNvPr id="290" name="picture 2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292" name="textbox 29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294" name="picture 2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2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98" name="textbox 298"/>
          <p:cNvSpPr/>
          <p:nvPr/>
        </p:nvSpPr>
        <p:spPr>
          <a:xfrm>
            <a:off x="942543" y="691693"/>
            <a:ext cx="10147934" cy="41319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ts val="4525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3500" kern="0" spc="-6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</a:t>
            </a:r>
            <a:r>
              <a:rPr sz="3500" b="1" kern="0" spc="7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-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tunning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微调时费用常见的估算方法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6000"/>
              </a:lnSpc>
              <a:spcBef>
                <a:spcPts val="1068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gpu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算力内存估算方法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预训练模型参数量按参数个数计：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FP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16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时每个参数约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字节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0880" indent="-22097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举例：</a:t>
            </a:r>
            <a:r>
              <a:rPr sz="2300" kern="0" spc="6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1B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（10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亿）参数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模型大约需要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10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亿</a:t>
            </a:r>
            <a:r>
              <a:rPr sz="2300" kern="0" spc="5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×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</a:t>
            </a:r>
            <a:r>
              <a:rPr sz="2300" kern="0" spc="2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字节</a:t>
            </a:r>
            <a:r>
              <a:rPr sz="2300" kern="0" spc="3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≈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，仅模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型权重；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570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实际运行时</a:t>
            </a:r>
            <a:r>
              <a:rPr sz="2300" kern="0" spc="10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：至少需要2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r>
              <a:rPr sz="2300" kern="0" spc="10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显存可以运行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在全量微调时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r>
              <a:rPr sz="2300" kern="0" spc="9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总需要8G=2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r>
              <a:rPr sz="2300" kern="0" spc="9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+2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r>
              <a:rPr sz="2300" kern="0" spc="9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+4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923289" algn="l" rtl="0" eaLnBrk="0">
              <a:lnSpc>
                <a:spcPct val="88000"/>
              </a:lnSpc>
              <a:spcBef>
                <a:spcPts val="532"/>
              </a:spcBef>
              <a:tabLst>
                <a:tab pos="114046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-10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模型本身权重：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至少需要2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923289" algn="l" rtl="0" eaLnBrk="0">
              <a:lnSpc>
                <a:spcPct val="88000"/>
              </a:lnSpc>
              <a:spcBef>
                <a:spcPts val="661"/>
              </a:spcBef>
              <a:tabLst>
                <a:tab pos="114046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-10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梯度计算：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至少需要2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923289" algn="l" rtl="0" eaLnBrk="0">
              <a:lnSpc>
                <a:spcPct val="88000"/>
              </a:lnSpc>
              <a:spcBef>
                <a:spcPts val="661"/>
              </a:spcBef>
              <a:tabLst>
                <a:tab pos="114046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-10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激活、优化器状态、中间值：</a:t>
            </a:r>
            <a:r>
              <a:rPr sz="2300" kern="0" spc="10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至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少需要4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GB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300" name="picture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865985" y="4526305"/>
            <a:ext cx="217322" cy="199339"/>
          </a:xfrm>
          <a:prstGeom prst="rect">
            <a:avLst/>
          </a:prstGeom>
        </p:spPr>
      </p:pic>
      <p:pic>
        <p:nvPicPr>
          <p:cNvPr id="302" name="picture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865985" y="4133875"/>
            <a:ext cx="217322" cy="199339"/>
          </a:xfrm>
          <a:prstGeom prst="rect">
            <a:avLst/>
          </a:prstGeom>
        </p:spPr>
      </p:pic>
      <p:pic>
        <p:nvPicPr>
          <p:cNvPr id="304" name="picture 3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865985" y="3741445"/>
            <a:ext cx="217322" cy="199339"/>
          </a:xfrm>
          <a:prstGeom prst="rect">
            <a:avLst/>
          </a:prstGeom>
        </p:spPr>
      </p:pic>
      <p:pic>
        <p:nvPicPr>
          <p:cNvPr id="306" name="picture 30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3312134"/>
            <a:ext cx="216408" cy="337718"/>
          </a:xfrm>
          <a:prstGeom prst="rect">
            <a:avLst/>
          </a:prstGeom>
        </p:spPr>
      </p:pic>
      <p:pic>
        <p:nvPicPr>
          <p:cNvPr id="308" name="picture 3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2919704"/>
            <a:ext cx="216408" cy="337718"/>
          </a:xfrm>
          <a:prstGeom prst="rect">
            <a:avLst/>
          </a:prstGeom>
        </p:spPr>
      </p:pic>
      <p:pic>
        <p:nvPicPr>
          <p:cNvPr id="310" name="picture 3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12443" y="2198344"/>
            <a:ext cx="216408" cy="337718"/>
          </a:xfrm>
          <a:prstGeom prst="rect">
            <a:avLst/>
          </a:prstGeom>
        </p:spPr>
      </p:pic>
      <p:pic>
        <p:nvPicPr>
          <p:cNvPr id="312" name="picture 3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314" name="textbox 31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16" name="picture 3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picture 3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0" name="textbox 320"/>
          <p:cNvSpPr/>
          <p:nvPr/>
        </p:nvSpPr>
        <p:spPr>
          <a:xfrm>
            <a:off x="928896" y="318242"/>
            <a:ext cx="10747375" cy="44900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800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indent="35559" algn="l" rtl="0" eaLnBrk="0">
              <a:lnSpc>
                <a:spcPct val="90000"/>
              </a:lnSpc>
              <a:spcBef>
                <a:spcPts val="1"/>
              </a:spcBef>
              <a:tabLst/>
            </a:pP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、</a:t>
            </a:r>
            <a:r>
              <a:rPr sz="4400" kern="0" spc="-9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Fine-tunning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微调时费用常</a:t>
            </a:r>
            <a:r>
              <a:rPr sz="4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见的估算</a:t>
            </a:r>
            <a:r>
              <a:rPr sz="4400" kern="0" spc="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   </a:t>
            </a:r>
            <a:r>
              <a:rPr sz="4400" kern="0" spc="-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方法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96214" algn="l" rtl="0" eaLnBrk="0">
              <a:lnSpc>
                <a:spcPct val="88000"/>
              </a:lnSpc>
              <a:spcBef>
                <a:spcPts val="811"/>
              </a:spcBef>
              <a:tabLst/>
            </a:pPr>
            <a:r>
              <a:rPr sz="2700" kern="0" spc="7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具体调优估算：</a:t>
            </a:r>
            <a:endParaRPr sz="27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2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2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64819" algn="l" rtl="0" eaLnBrk="0">
              <a:lnSpc>
                <a:spcPts val="3094"/>
              </a:lnSpc>
              <a:spcBef>
                <a:spcPts val="701"/>
              </a:spcBef>
              <a:tabLst/>
            </a:pP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在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LoRA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</a:t>
            </a:r>
            <a:r>
              <a:rPr sz="2300" kern="0" spc="-23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：假设微调</a:t>
            </a:r>
            <a:r>
              <a:rPr sz="2300" kern="0" spc="8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的参数是原先参数的2%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652144" algn="l" rtl="0" eaLnBrk="0">
              <a:lnSpc>
                <a:spcPts val="3090"/>
              </a:lnSpc>
              <a:tabLst/>
            </a:pPr>
            <a:r>
              <a:rPr sz="23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总需要2.12G</a:t>
            </a:r>
            <a:r>
              <a:rPr sz="2300" kern="0" spc="34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=2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GB</a:t>
            </a:r>
            <a:r>
              <a:rPr sz="23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+6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GB</a:t>
            </a:r>
            <a:r>
              <a:rPr sz="2300" kern="0" spc="60" dirty="0">
                <a:solidFill>
                  <a:srgbClr val="FF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*2%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1191894" algn="l" rtl="0" eaLnBrk="0">
              <a:lnSpc>
                <a:spcPts val="3089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模型本身权重：</a:t>
            </a:r>
            <a:r>
              <a:rPr sz="2300" kern="0" spc="-5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9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至少需要2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GB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1565910" algn="l" rtl="0" eaLnBrk="0">
              <a:lnSpc>
                <a:spcPts val="3089"/>
              </a:lnSpc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梯度计算：</a:t>
            </a:r>
            <a:r>
              <a:rPr sz="2300" kern="0" spc="-5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8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至少需要2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GB</a:t>
            </a:r>
            <a:r>
              <a:rPr sz="2300" kern="0" spc="8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*2%</a:t>
            </a:r>
            <a:endParaRPr sz="2300" dirty="0">
              <a:latin typeface="Microsoft YaHei"/>
              <a:ea typeface="Microsoft YaHei"/>
              <a:cs typeface="Microsoft YaHei"/>
            </a:endParaRPr>
          </a:p>
          <a:p>
            <a:pPr marL="1564639" algn="l" rtl="0" eaLnBrk="0">
              <a:lnSpc>
                <a:spcPts val="3094"/>
              </a:lnSpc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激活、</a:t>
            </a:r>
            <a:r>
              <a:rPr sz="2300" kern="0" spc="-5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优化器状态、</a:t>
            </a:r>
            <a:r>
              <a:rPr sz="2300" kern="0" spc="-3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中间值：</a:t>
            </a:r>
            <a:r>
              <a:rPr sz="2300" kern="0" spc="-56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 </a:t>
            </a:r>
            <a:r>
              <a:rPr sz="2300" kern="0" spc="7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至少需要4</a:t>
            </a:r>
            <a:r>
              <a:rPr sz="2300" kern="0" spc="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GB</a:t>
            </a:r>
            <a:r>
              <a:rPr sz="2300" kern="0" spc="70" dirty="0">
                <a:solidFill>
                  <a:srgbClr val="0070C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*2%</a:t>
            </a:r>
            <a:endParaRPr sz="2300" dirty="0">
              <a:latin typeface="Microsoft YaHei"/>
              <a:ea typeface="Microsoft YaHei"/>
              <a:cs typeface="Microsoft YaHei"/>
            </a:endParaRPr>
          </a:p>
        </p:txBody>
      </p:sp>
      <p:sp>
        <p:nvSpPr>
          <p:cNvPr id="322" name="textbox 32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picture 3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6" name="textbox 326"/>
          <p:cNvSpPr/>
          <p:nvPr/>
        </p:nvSpPr>
        <p:spPr>
          <a:xfrm>
            <a:off x="942543" y="1400784"/>
            <a:ext cx="9525000" cy="199643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其他硬件估算方法：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通常内存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=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显存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*2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文本训练硬盘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SSD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大小不低于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2T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469900" algn="l" rtl="0" eaLnBrk="0">
              <a:lnSpc>
                <a:spcPct val="96000"/>
              </a:lnSpc>
              <a:spcBef>
                <a:spcPts val="441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CPU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个数：通常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到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张显卡选择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cpu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，以此类推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95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软件开发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+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+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业务功能费用：</a:t>
            </a:r>
            <a:r>
              <a:rPr sz="2300" kern="0" spc="-6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目前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的起价都是在总硬件的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到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倍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328" name="picture 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2590774"/>
            <a:ext cx="216408" cy="337718"/>
          </a:xfrm>
          <a:prstGeom prst="rect">
            <a:avLst/>
          </a:prstGeom>
        </p:spPr>
      </p:pic>
      <p:pic>
        <p:nvPicPr>
          <p:cNvPr id="330" name="picture 3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198344"/>
            <a:ext cx="216408" cy="337718"/>
          </a:xfrm>
          <a:prstGeom prst="rect">
            <a:avLst/>
          </a:prstGeom>
        </p:spPr>
      </p:pic>
      <p:pic>
        <p:nvPicPr>
          <p:cNvPr id="332" name="picture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334" name="textbox 33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36" name="picture 3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picture 3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40" name="textbox 340"/>
          <p:cNvSpPr/>
          <p:nvPr/>
        </p:nvSpPr>
        <p:spPr>
          <a:xfrm>
            <a:off x="442366" y="619232"/>
            <a:ext cx="11290300" cy="44437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534669" algn="l" rtl="0" eaLnBrk="0">
              <a:lnSpc>
                <a:spcPts val="5537"/>
              </a:lnSpc>
              <a:tabLst/>
            </a:pP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Fine-Tuning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微调时需要的</a:t>
            </a:r>
            <a:r>
              <a:rPr sz="4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数据体量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indent="20954" algn="l" rtl="0" eaLnBrk="0">
              <a:lnSpc>
                <a:spcPct val="91000"/>
              </a:lnSpc>
              <a:spcBef>
                <a:spcPts val="693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、实际所需的数据量往往取决于任务的复杂度、数据质量以及模型与任务之间的匹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配程度。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4604" algn="l" rtl="0" eaLnBrk="0">
              <a:lnSpc>
                <a:spcPct val="88000"/>
              </a:lnSpc>
              <a:spcBef>
                <a:spcPts val="696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、根据现有的经验和实验观察，对于像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deep</a:t>
            </a:r>
            <a:r>
              <a:rPr sz="2300" kern="0" spc="-9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seek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7b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这样规模的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7B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模型，在仅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3334" indent="635" algn="l" rtl="0" eaLnBrk="0">
              <a:lnSpc>
                <a:spcPct val="91000"/>
              </a:lnSpc>
              <a:spcBef>
                <a:spcPts val="157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q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k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v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模块应用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（设置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r=4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-4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α=16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）的情形下，通常建议至少准备上千条高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质量的本地数据（大致在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7,000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条左右）才能使微调稳定且有效。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1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8000"/>
              </a:lnSpc>
              <a:spcBef>
                <a:spcPts val="6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、估算时采用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1b==1000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条有效数据估算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342" name="textbox 34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44" name="picture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picture 3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48" name="textbox 348"/>
          <p:cNvSpPr/>
          <p:nvPr/>
        </p:nvSpPr>
        <p:spPr>
          <a:xfrm>
            <a:off x="933310" y="619232"/>
            <a:ext cx="10497819" cy="45199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3815" algn="l" rtl="0" eaLnBrk="0">
              <a:lnSpc>
                <a:spcPts val="5537"/>
              </a:lnSpc>
              <a:tabLst/>
            </a:pP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Fine-Tuning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微调时需要的</a:t>
            </a:r>
            <a:r>
              <a:rPr sz="4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数据体量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4129" algn="l" rtl="0" eaLnBrk="0">
              <a:lnSpc>
                <a:spcPct val="88000"/>
              </a:lnSpc>
              <a:spcBef>
                <a:spcPts val="690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需要注意的是：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37465" algn="l" rtl="0" eaLnBrk="0">
              <a:lnSpc>
                <a:spcPct val="88000"/>
              </a:lnSpc>
              <a:spcBef>
                <a:spcPts val="70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、如果数据量太少，模型可能会过拟合目标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数据，导致泛化能力不足；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5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5875" indent="1905" algn="l" rtl="0" eaLnBrk="0">
              <a:lnSpc>
                <a:spcPct val="121000"/>
              </a:lnSpc>
              <a:spcBef>
                <a:spcPts val="699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、如果任务本身比较简单或数据分布与预训练数据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较为接近，可能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1,000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   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条左右就能起到一定作用；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40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12700" indent="8254" algn="l" rtl="0" eaLnBrk="0">
              <a:lnSpc>
                <a:spcPct val="123000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、而对于要求更高、任务更复杂的场景，更多的数据（比如数千甚至上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万条）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会更有利于模型捕获任务特定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特征。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350" name="textbox 35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52" name="picture 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picture 3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56" name="textbox 356"/>
          <p:cNvSpPr/>
          <p:nvPr/>
        </p:nvSpPr>
        <p:spPr>
          <a:xfrm>
            <a:off x="890028" y="619232"/>
            <a:ext cx="10504169" cy="37211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86994" algn="l" rtl="0" eaLnBrk="0">
              <a:lnSpc>
                <a:spcPts val="5537"/>
              </a:lnSpc>
              <a:tabLst/>
            </a:pP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Fine-Tuning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微调时数据格式</a:t>
            </a: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--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指令微调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6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64769" algn="l" rtl="0" eaLnBrk="0">
              <a:lnSpc>
                <a:spcPct val="87000"/>
              </a:lnSpc>
              <a:spcBef>
                <a:spcPts val="691"/>
              </a:spcBef>
              <a:tabLst/>
            </a:pP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{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326390" algn="l" rtl="0" eaLnBrk="0">
              <a:lnSpc>
                <a:spcPct val="88000"/>
              </a:lnSpc>
              <a:spcBef>
                <a:spcPts val="1200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instruction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": "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请扮演电影评论家，回答用户的问题。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",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326390" algn="l" rtl="0" eaLnBrk="0">
              <a:lnSpc>
                <a:spcPts val="3590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input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": "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你觉得电影《肖申克的救赎》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如何？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",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12700" indent="359409" algn="l" rtl="0" eaLnBrk="0">
              <a:lnSpc>
                <a:spcPct val="91000"/>
              </a:lnSpc>
              <a:spcBef>
                <a:spcPts val="1157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output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": "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《肖申克的救赎》是一部经典影片，讲述了希望与自由的故事，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情节感人且引人深思。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endParaRPr sz="23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6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87000"/>
              </a:lnSpc>
              <a:spcBef>
                <a:spcPts val="6"/>
              </a:spcBef>
              <a:tabLst/>
            </a:pP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}</a:t>
            </a:r>
            <a:endParaRPr sz="2300" dirty="0">
              <a:latin typeface="SimSun"/>
              <a:ea typeface="SimSun"/>
              <a:cs typeface="SimSun"/>
            </a:endParaRPr>
          </a:p>
        </p:txBody>
      </p:sp>
      <p:sp>
        <p:nvSpPr>
          <p:cNvPr id="358" name="textbox 35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60" name="picture 3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picture 3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64" name="textbox 364"/>
          <p:cNvSpPr/>
          <p:nvPr/>
        </p:nvSpPr>
        <p:spPr>
          <a:xfrm>
            <a:off x="938851" y="619232"/>
            <a:ext cx="9142094" cy="58851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8100" algn="l" rtl="0" eaLnBrk="0">
              <a:lnSpc>
                <a:spcPts val="5537"/>
              </a:lnSpc>
              <a:tabLst/>
            </a:pP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Fine-Tuning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微调时数据格式</a:t>
            </a: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--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对话微调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3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4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40005" algn="l" rtl="0" eaLnBrk="0">
              <a:lnSpc>
                <a:spcPct val="89000"/>
              </a:lnSpc>
              <a:spcBef>
                <a:spcPts val="455"/>
              </a:spcBef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{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14629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conversation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4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</a:t>
            </a:r>
            <a:r>
              <a:rPr sz="1500" kern="0" spc="3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[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46405" algn="l" rtl="0" eaLnBrk="0">
              <a:lnSpc>
                <a:spcPts val="2340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{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621030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role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4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system</a:t>
            </a:r>
            <a:r>
              <a:rPr sz="15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",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621030" algn="l" rtl="0" eaLnBrk="0">
              <a:lnSpc>
                <a:spcPct val="90000"/>
              </a:lnSpc>
              <a:spcBef>
                <a:spcPts val="74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content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4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 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你是一个知识渊博且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友好的智能助手。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19100" algn="l" rtl="0" eaLnBrk="0">
              <a:lnSpc>
                <a:spcPts val="2314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},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46405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{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621030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role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4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user</a:t>
            </a:r>
            <a:r>
              <a:rPr sz="15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",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621030" algn="l" rtl="0" eaLnBrk="0">
              <a:lnSpc>
                <a:spcPct val="90000"/>
              </a:lnSpc>
              <a:spcBef>
                <a:spcPts val="746"/>
              </a:spcBef>
              <a:tabLst/>
            </a:pP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content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4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 "</a:t>
            </a:r>
            <a:r>
              <a:rPr sz="15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你好，请问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北京今天的天气如何？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19100" algn="l" rtl="0" eaLnBrk="0">
              <a:lnSpc>
                <a:spcPts val="2314"/>
              </a:lnSpc>
              <a:tabLst/>
            </a:pP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},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46405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{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621030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role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4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</a:t>
            </a:r>
            <a:r>
              <a:rPr sz="1500" kern="0" spc="1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assistant</a:t>
            </a:r>
            <a:r>
              <a:rPr sz="1500" kern="0" spc="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",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621030" algn="l" rtl="0" eaLnBrk="0">
              <a:lnSpc>
                <a:spcPct val="90000"/>
              </a:lnSpc>
              <a:spcBef>
                <a:spcPts val="746"/>
              </a:spcBef>
              <a:tabLst/>
            </a:pP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content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1500" kern="0" spc="-3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: "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北京今天晴朗，最高气温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25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度，最低气温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15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度。</a:t>
            </a:r>
            <a:r>
              <a:rPr sz="15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419100" algn="l" rtl="0" eaLnBrk="0">
              <a:lnSpc>
                <a:spcPts val="2314"/>
              </a:lnSpc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}</a:t>
            </a:r>
            <a:endParaRPr sz="1500" dirty="0">
              <a:latin typeface="SimSun"/>
              <a:ea typeface="SimSun"/>
              <a:cs typeface="SimSun"/>
            </a:endParaRPr>
          </a:p>
          <a:p>
            <a:pPr marL="213995" algn="l" rtl="0" eaLnBrk="0">
              <a:lnSpc>
                <a:spcPct val="89000"/>
              </a:lnSpc>
              <a:spcBef>
                <a:spcPts val="738"/>
              </a:spcBef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]</a:t>
            </a:r>
            <a:endParaRPr sz="15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6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9000"/>
              </a:lnSpc>
              <a:spcBef>
                <a:spcPts val="4"/>
              </a:spcBef>
              <a:tabLst/>
            </a:pP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}</a:t>
            </a:r>
            <a:endParaRPr sz="1500" dirty="0">
              <a:latin typeface="SimSun"/>
              <a:ea typeface="SimSun"/>
              <a:cs typeface="SimSun"/>
            </a:endParaRPr>
          </a:p>
        </p:txBody>
      </p:sp>
      <p:sp>
        <p:nvSpPr>
          <p:cNvPr id="366" name="textbox 366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962660" algn="l" rtl="0" eaLnBrk="0">
              <a:lnSpc>
                <a:spcPct val="78000"/>
              </a:lnSpc>
              <a:spcBef>
                <a:spcPts val="5"/>
              </a:spcBef>
              <a:tabLst/>
            </a:pPr>
            <a:r>
              <a:rPr sz="2400" kern="0" spc="0" baseline="8681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r>
              <a:rPr sz="15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                                                        </a:t>
            </a:r>
            <a:r>
              <a:rPr sz="15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68" name="picture 3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picture 3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72" name="textbox 372"/>
          <p:cNvSpPr/>
          <p:nvPr/>
        </p:nvSpPr>
        <p:spPr>
          <a:xfrm>
            <a:off x="945197" y="619232"/>
            <a:ext cx="8576944" cy="281495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750" algn="l" rtl="0" eaLnBrk="0">
              <a:lnSpc>
                <a:spcPts val="5537"/>
              </a:lnSpc>
              <a:tabLst/>
            </a:pP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Fine-Tuning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微调时数据格式</a:t>
            </a:r>
            <a:r>
              <a:rPr sz="4400" b="1" kern="0" spc="-4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--</a:t>
            </a:r>
            <a:r>
              <a:rPr sz="4400" kern="0" spc="-4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自回</a:t>
            </a:r>
            <a:r>
              <a:rPr sz="4400" kern="0" spc="-5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归</a:t>
            </a:r>
            <a:endParaRPr sz="44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47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spcBef>
                <a:spcPts val="690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需要注意的是：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3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25400" algn="l" rtl="0" eaLnBrk="0">
              <a:lnSpc>
                <a:spcPct val="88000"/>
              </a:lnSpc>
              <a:spcBef>
                <a:spcPts val="701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今天天气很好，我们一起出去玩吧。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"</a:t>
            </a:r>
            <a:endParaRPr sz="23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58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15000"/>
              </a:lnSpc>
              <a:tabLst/>
            </a:pPr>
            <a:endParaRPr sz="500" dirty="0">
              <a:latin typeface="Arial"/>
              <a:ea typeface="Arial"/>
              <a:cs typeface="Arial"/>
            </a:endParaRPr>
          </a:p>
          <a:p>
            <a:pPr marL="22859" algn="l" rtl="0" eaLnBrk="0">
              <a:lnSpc>
                <a:spcPct val="87000"/>
              </a:lnSpc>
              <a:spcBef>
                <a:spcPts val="5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input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_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ids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=</a:t>
            </a:r>
            <a:r>
              <a:rPr sz="2300" kern="0" spc="5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[101, 5005, 5023,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6001,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7002,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8003,</a:t>
            </a:r>
            <a:r>
              <a:rPr sz="2300" kern="0" spc="3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102]</a:t>
            </a:r>
            <a:endParaRPr sz="2300" dirty="0">
              <a:latin typeface="SimSun"/>
              <a:ea typeface="SimSun"/>
              <a:cs typeface="SimSun"/>
            </a:endParaRPr>
          </a:p>
        </p:txBody>
      </p:sp>
      <p:sp>
        <p:nvSpPr>
          <p:cNvPr id="374" name="textbox 37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76" name="picture 3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4" name="textbox 34"/>
          <p:cNvSpPr/>
          <p:nvPr/>
        </p:nvSpPr>
        <p:spPr>
          <a:xfrm>
            <a:off x="930262" y="736955"/>
            <a:ext cx="10299700" cy="41617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67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3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大模型在垂直领域使用时为啥</a:t>
            </a:r>
            <a:r>
              <a:rPr sz="3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需要修改或增强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24765" algn="l" rtl="0" eaLnBrk="0">
              <a:lnSpc>
                <a:spcPct val="96000"/>
              </a:lnSpc>
              <a:spcBef>
                <a:spcPts val="1541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目前大模型存在的问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题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6594" indent="-214629" algn="l" rtl="0" eaLnBrk="0">
              <a:lnSpc>
                <a:spcPct val="93000"/>
              </a:lnSpc>
              <a:spcBef>
                <a:spcPts val="441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幻觉问题：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LLM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有时会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生成看似合理但实际错误的内容，这种现象被称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为“幻觉”</a:t>
            </a:r>
            <a:r>
              <a:rPr sz="2300" kern="0" spc="-8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这主要是由于预训练数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据的局限性，模型可能缺乏特定领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域的知识，或在数据中学习到错误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信息。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6594" indent="-214629" algn="l" rtl="0" eaLnBrk="0">
              <a:lnSpc>
                <a:spcPct val="93000"/>
              </a:lnSpc>
              <a:spcBef>
                <a:spcPts val="570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时效性问题：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LLM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的训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练数据通常截至于特定时间点，因此无法处理训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练后发生的事件或更新的信息。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在需要实时信息的应用中是一个显著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的限制。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4055" indent="-212090" algn="l" rtl="0" eaLnBrk="0">
              <a:lnSpc>
                <a:spcPct val="93000"/>
              </a:lnSpc>
              <a:spcBef>
                <a:spcPts val="570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大模型（如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GPT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LLaMA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等）通常是在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大规模通用数据上预训练的，因此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在知识覆盖、语言能力上表现优秀，但对于某些垂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直领域（如医疗、法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律、金融）的专业知识和特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定语境可能并不充分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36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3906494"/>
            <a:ext cx="216408" cy="337718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856204"/>
            <a:ext cx="216408" cy="337718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42" name="textbox 4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4" name="picture 4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picture 3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80" name="textbox 38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picture 3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84" name="textbox 384"/>
          <p:cNvSpPr/>
          <p:nvPr/>
        </p:nvSpPr>
        <p:spPr>
          <a:xfrm>
            <a:off x="920597" y="691693"/>
            <a:ext cx="7424419" cy="42475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8894" algn="l" rtl="0" eaLnBrk="0">
              <a:lnSpc>
                <a:spcPts val="4525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Prompt</a:t>
            </a:r>
            <a:r>
              <a:rPr sz="3500" kern="0" spc="35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Learning</a:t>
            </a:r>
            <a:r>
              <a:rPr sz="3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中常使用的技巧介绍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36194" algn="l" rtl="0" eaLnBrk="0">
              <a:lnSpc>
                <a:spcPct val="88000"/>
              </a:lnSpc>
              <a:spcBef>
                <a:spcPts val="1159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1、给足上下文环境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8415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2、明确大模型的角色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2032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3、明确自己的具体命令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4、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few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shot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示例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3334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5、明确输入、输出格式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9684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6、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chain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of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thought</a:t>
            </a:r>
            <a:r>
              <a:rPr sz="2300" kern="0" spc="1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（思考链）提示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2159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7、限制条件</a:t>
            </a:r>
            <a:endParaRPr sz="23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9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8000"/>
              </a:lnSpc>
              <a:spcBef>
                <a:spcPts val="6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8、可以使用其他大模型帮助生成提示词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386" name="textbox 386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88" name="picture 3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0" name="picture 3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92" name="textbox 392"/>
          <p:cNvSpPr/>
          <p:nvPr/>
        </p:nvSpPr>
        <p:spPr>
          <a:xfrm>
            <a:off x="922273" y="483412"/>
            <a:ext cx="9751059" cy="46234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6509" algn="l" rtl="0" eaLnBrk="0">
              <a:lnSpc>
                <a:spcPts val="4525"/>
              </a:lnSpc>
              <a:tabLst/>
            </a:pPr>
            <a:r>
              <a:rPr sz="3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不使用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Prompt</a:t>
            </a:r>
            <a:r>
              <a:rPr sz="3500" kern="0" spc="13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结果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102000"/>
              </a:lnSpc>
              <a:tabLst/>
            </a:pPr>
            <a:endParaRPr sz="10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6000"/>
              </a:lnSpc>
              <a:spcBef>
                <a:spcPts val="371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合同违约责任主要包括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以下几个方面：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24129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-2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1. **</a:t>
            </a:r>
            <a:r>
              <a:rPr sz="1200" kern="0" spc="-2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赔偿损失</a:t>
            </a:r>
            <a:r>
              <a:rPr sz="1200" kern="0" spc="-2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251459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当一方违约导致另一方遭受实际损失时，违约方需赔偿这些损失。例如，由于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的违约导致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的生产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中断，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的经济损失由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赔偿。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86000"/>
              </a:lnSpc>
              <a:spcBef>
                <a:spcPts val="1045"/>
              </a:spcBef>
              <a:tabLst/>
            </a:pP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2. **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违约金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241300" algn="l" rtl="0" eaLnBrk="0">
              <a:lnSpc>
                <a:spcPct val="86000"/>
              </a:lnSpc>
              <a:spcBef>
                <a:spcPts val="1068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违约金作为惩罚性赔偿，通常以货币形式预先支付，合同中已约定金额。例如，违约金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5000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元作为惩罚。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5875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3. **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损害赔偿金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243840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用于弥补因违约导致的额外损害，而非直接损失。例如，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故意隐瞒事实导致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更大的损失，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需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支付损害赔偿金。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4. **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提前履行的赔偿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251459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当一方有提前履行义务时，因另一方违约导致提前履行不可能，违约方需赔偿损失。例如，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提前要求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完成工作，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需赔偿加班费用。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5875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5. **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其他赔偿责任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endParaRPr sz="1200" dirty="0">
              <a:latin typeface="SimSun"/>
              <a:ea typeface="SimSun"/>
              <a:cs typeface="SimSun"/>
            </a:endParaRPr>
          </a:p>
          <a:p>
            <a:pPr marL="243840" algn="l" rtl="0" eaLnBrk="0">
              <a:lnSpc>
                <a:spcPct val="86000"/>
              </a:lnSpc>
              <a:spcBef>
                <a:spcPts val="1057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可能包括利息赔偿、复利赔偿等，具体由合同或法律规定。例如，违约导致对方需承担利息，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违约方赔偿利息。</a:t>
            </a:r>
            <a:endParaRPr sz="1200" dirty="0">
              <a:latin typeface="SimHei"/>
              <a:ea typeface="SimHei"/>
              <a:cs typeface="SimHei"/>
            </a:endParaRPr>
          </a:p>
          <a:p>
            <a:pPr marL="15875" algn="l" rtl="0" eaLnBrk="0">
              <a:lnSpc>
                <a:spcPct val="156000"/>
              </a:lnSpc>
              <a:spcBef>
                <a:spcPts val="176"/>
              </a:spcBef>
              <a:tabLst/>
            </a:pP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此外，合同违约责任的具体内容可能因合同条款或法律规定而异。例如，某些合同可能要求违约方赔偿损失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并支付赔偿金，或立即履行合同义务。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1200" kern="0" spc="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总之，合同违约责任涉及多种赔偿责任，旨在维护合同履行，保护违约方权</a:t>
            </a:r>
            <a:r>
              <a:rPr sz="1200" kern="0" spc="-10" dirty="0">
                <a:solidFill>
                  <a:srgbClr val="0070C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益，防止更大损失。</a:t>
            </a:r>
            <a:endParaRPr sz="1200" dirty="0">
              <a:latin typeface="SimHei"/>
              <a:ea typeface="SimHei"/>
              <a:cs typeface="SimHei"/>
            </a:endParaRPr>
          </a:p>
        </p:txBody>
      </p:sp>
      <p:sp>
        <p:nvSpPr>
          <p:cNvPr id="394" name="textbox 39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396" name="picture 3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8" name="picture 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00" name="textbox 400"/>
          <p:cNvSpPr/>
          <p:nvPr/>
        </p:nvSpPr>
        <p:spPr>
          <a:xfrm>
            <a:off x="247418" y="930085"/>
            <a:ext cx="8340725" cy="53282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12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0320" algn="l" rtl="0" eaLnBrk="0">
              <a:lnSpc>
                <a:spcPct val="87000"/>
              </a:lnSpc>
              <a:tabLst/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1. 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合同违约责任主要内容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违约金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：约定的违约金作为惩罚性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赔偿。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赔偿损失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：实际损失赔偿，区分可得利益与合理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损失。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合同解除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：违约方需支付赔偿并解除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合同。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违约责任的免除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：法律或合同另有规定可免除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责任。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违约金与赔偿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：两者可以并存，根据具体情况综合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适用。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3970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2.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分析：定义违约责任及其产生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原因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定义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：违约责任是合同双方因履行义务发生争议时，由违约方承担的相应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责任。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1"/>
              </a:spcBef>
              <a:tabLst/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产生原因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266065" algn="l" rtl="0" eaLnBrk="0">
              <a:lnSpc>
                <a:spcPct val="87000"/>
              </a:lnSpc>
              <a:spcBef>
                <a:spcPts val="1029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合同约定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：合同中明确规定的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条款。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266065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法律规定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：法律对违约行为的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规范。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266065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情事约定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：基于履行过程中的特殊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情事。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266065" algn="l" rtl="0" eaLnBrk="0">
              <a:lnSpc>
                <a:spcPct val="87000"/>
              </a:lnSpc>
              <a:spcBef>
                <a:spcPts val="1021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诚实信用原则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：合同双方应信守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诺言。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85000"/>
              </a:lnSpc>
              <a:spcBef>
                <a:spcPts val="1033"/>
              </a:spcBef>
              <a:tabLst/>
            </a:pP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3. 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关键要点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40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赔偿损失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：根据实际情况计算，区分可得利益与合理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损失。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支付违约金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：作为惩罚性赔偿，需明确金额和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期限。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合同解除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：违约方需赔偿损失并解除合同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义务。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4.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案例说明：例如建筑工程中因违约导致的经济损失赔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偿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5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案例背景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：甲公司承建乙公司的工程项目，约定工期为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个月。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9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违约情况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：甲公司因资金问题，将工程延期至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个月，导致乙公司施工进度延误，造成材料损失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10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万元。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7000"/>
              </a:lnSpc>
              <a:spcBef>
                <a:spcPts val="1021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违约责任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：甲公司需向乙公司赔偿材料损失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10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万元，并承担由此产生的额外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费用。</a:t>
            </a:r>
            <a:endParaRPr sz="800" dirty="0">
              <a:latin typeface="SimHei"/>
              <a:ea typeface="SimHei"/>
              <a:cs typeface="SimHei"/>
            </a:endParaRPr>
          </a:p>
          <a:p>
            <a:pPr marL="164464" algn="l" rtl="0" eaLnBrk="0">
              <a:lnSpc>
                <a:spcPct val="88000"/>
              </a:lnSpc>
              <a:spcBef>
                <a:spcPts val="1023"/>
              </a:spcBef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法律依据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：《合同法》第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114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条，允许违约方赔偿实际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损失。</a:t>
            </a:r>
            <a:endParaRPr sz="800" dirty="0">
              <a:latin typeface="SimHei"/>
              <a:ea typeface="SimHei"/>
              <a:cs typeface="SimHei"/>
            </a:endParaRPr>
          </a:p>
          <a:p>
            <a:pPr algn="l" rtl="0" eaLnBrk="0">
              <a:lnSpc>
                <a:spcPct val="105000"/>
              </a:lnSpc>
              <a:tabLst/>
            </a:pPr>
            <a:endParaRPr sz="8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790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algn="r" rtl="0" eaLnBrk="0">
              <a:lnSpc>
                <a:spcPct val="87000"/>
              </a:lnSpc>
              <a:tabLst/>
            </a:pP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最终结论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**</a:t>
            </a:r>
            <a:r>
              <a:rPr sz="8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：合同违约责任主要包括违约金、赔偿损失、合同</a:t>
            </a:r>
            <a:r>
              <a:rPr sz="8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解除等，具体适用需结合合同条款和法律规定。案例中，甲公司因延期导致乙公司材料损失，需赔偿损失并解除合同义务。</a:t>
            </a:r>
            <a:endParaRPr sz="800" dirty="0">
              <a:latin typeface="SimHei"/>
              <a:ea typeface="SimHei"/>
              <a:cs typeface="SimHei"/>
            </a:endParaRPr>
          </a:p>
        </p:txBody>
      </p:sp>
      <p:sp>
        <p:nvSpPr>
          <p:cNvPr id="402" name="textbox 40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sp>
        <p:nvSpPr>
          <p:cNvPr id="404" name="textbox 404"/>
          <p:cNvSpPr/>
          <p:nvPr/>
        </p:nvSpPr>
        <p:spPr>
          <a:xfrm>
            <a:off x="931535" y="289655"/>
            <a:ext cx="3667125" cy="6635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5021"/>
              </a:lnSpc>
              <a:tabLst/>
            </a:pPr>
            <a:r>
              <a:rPr sz="39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使用</a:t>
            </a:r>
            <a:r>
              <a:rPr sz="39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Prompt</a:t>
            </a:r>
            <a:r>
              <a:rPr sz="3900" kern="0" spc="12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结果</a:t>
            </a:r>
            <a:endParaRPr sz="3900" dirty="0">
              <a:latin typeface="Microsoft YaHei"/>
              <a:ea typeface="Microsoft YaHei"/>
              <a:cs typeface="Microsoft YaHei"/>
            </a:endParaRPr>
          </a:p>
        </p:txBody>
      </p:sp>
      <p:pic>
        <p:nvPicPr>
          <p:cNvPr id="406" name="picture 4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8" name="picture 4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10" name="textbox 410"/>
          <p:cNvSpPr/>
          <p:nvPr/>
        </p:nvSpPr>
        <p:spPr>
          <a:xfrm>
            <a:off x="932484" y="740155"/>
            <a:ext cx="10158094" cy="408368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399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6830" algn="l" rtl="0" eaLnBrk="0">
              <a:lnSpc>
                <a:spcPct val="87000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LoRA</a:t>
            </a:r>
            <a:r>
              <a:rPr sz="3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微调的常用技巧介绍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31115" algn="l" rtl="0" eaLnBrk="0">
              <a:lnSpc>
                <a:spcPct val="88000"/>
              </a:lnSpc>
              <a:spcBef>
                <a:spcPts val="1643"/>
              </a:spcBef>
              <a:tabLst/>
            </a:pP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、低秩参数选择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2784" indent="-213359" algn="l" rtl="0" eaLnBrk="0">
              <a:lnSpc>
                <a:spcPct val="93000"/>
              </a:lnSpc>
              <a:spcBef>
                <a:spcPts val="547"/>
              </a:spcBef>
              <a:tabLst>
                <a:tab pos="69595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合理选择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的低秩维度（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rank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在保持原有模型能力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的同时，引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入少量额外参数进行适配。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、局部更新策略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9134" indent="-219709" algn="l" rtl="0" eaLnBrk="0">
              <a:lnSpc>
                <a:spcPct val="93000"/>
              </a:lnSpc>
              <a:spcBef>
                <a:spcPts val="547"/>
              </a:spcBef>
              <a:tabLst>
                <a:tab pos="69595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仅在关键层（例如注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意力层和全连接层）引入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更新，冻结大部分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预训练参数，以降低内存占用和过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拟合风险。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4604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、学习率与调度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3259" indent="-203834" algn="l" rtl="0" eaLnBrk="0">
              <a:lnSpc>
                <a:spcPct val="93000"/>
              </a:lnSpc>
              <a:spcBef>
                <a:spcPts val="547"/>
              </a:spcBef>
              <a:tabLst>
                <a:tab pos="69595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针对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参数设置独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立的学习率，并采用合适的学习率调度策略（如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warm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up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策略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确保更新平稳。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412" name="picture 4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4160494"/>
            <a:ext cx="216408" cy="337718"/>
          </a:xfrm>
          <a:prstGeom prst="rect">
            <a:avLst/>
          </a:prstGeom>
        </p:spPr>
      </p:pic>
      <p:pic>
        <p:nvPicPr>
          <p:cNvPr id="414" name="picture 4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2983204"/>
            <a:ext cx="216408" cy="337718"/>
          </a:xfrm>
          <a:prstGeom prst="rect">
            <a:avLst/>
          </a:prstGeom>
        </p:spPr>
      </p:pic>
      <p:pic>
        <p:nvPicPr>
          <p:cNvPr id="416" name="picture 4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418" name="textbox 41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20" name="picture 4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" name="picture 4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24" name="textbox 424"/>
          <p:cNvSpPr/>
          <p:nvPr/>
        </p:nvSpPr>
        <p:spPr>
          <a:xfrm>
            <a:off x="927607" y="1412671"/>
            <a:ext cx="10163175" cy="192151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5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、混合精度训练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5325" indent="-210820" algn="l" rtl="0" eaLnBrk="0">
              <a:lnSpc>
                <a:spcPct val="93000"/>
              </a:lnSpc>
              <a:spcBef>
                <a:spcPts val="547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使用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FP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16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混合精度训练减少显存使用，加快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训练速度，同时保持模型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稳定性。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9684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、正则化与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dropout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484505" algn="l" rtl="0" eaLnBrk="0">
              <a:lnSpc>
                <a:spcPct val="96000"/>
              </a:lnSpc>
              <a:spcBef>
                <a:spcPts val="570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适当使用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dropout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等正则化技术，防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止过拟合，并稳定训练过程。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426" name="picture 4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2983204"/>
            <a:ext cx="216408" cy="337718"/>
          </a:xfrm>
          <a:prstGeom prst="rect">
            <a:avLst/>
          </a:prstGeom>
        </p:spPr>
      </p:pic>
      <p:pic>
        <p:nvPicPr>
          <p:cNvPr id="428" name="picture 4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430" name="textbox 43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32" name="picture 4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4" name="picture 4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36" name="textbox 436"/>
          <p:cNvSpPr/>
          <p:nvPr/>
        </p:nvSpPr>
        <p:spPr>
          <a:xfrm>
            <a:off x="942543" y="736498"/>
            <a:ext cx="10287000" cy="31591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86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88000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LoRA</a:t>
            </a:r>
            <a:r>
              <a:rPr sz="3500" kern="0" spc="8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微调实际编程案例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6000"/>
              </a:lnSpc>
              <a:spcBef>
                <a:spcPts val="1544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不使用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结果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1.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the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universe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2.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human</a:t>
            </a:r>
            <a:r>
              <a:rPr sz="2300" kern="0" spc="2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stupidity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1270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and everyth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ing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else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is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finite.</a:t>
            </a:r>
            <a:endParaRPr sz="23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234315" indent="-221615" algn="l" rtl="0" eaLnBrk="0">
              <a:lnSpc>
                <a:spcPct val="92000"/>
              </a:lnSpc>
              <a:spcBef>
                <a:spcPts val="2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But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wait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,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if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everything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else</a:t>
            </a:r>
            <a:r>
              <a:rPr sz="2300" kern="0" spc="3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is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finite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,</a:t>
            </a:r>
            <a:r>
              <a:rPr sz="2300" kern="0" spc="2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then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why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can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'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</a:t>
            </a:r>
            <a:r>
              <a:rPr sz="2300" kern="0" spc="21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we</a:t>
            </a:r>
            <a:r>
              <a:rPr sz="2300" kern="0" spc="2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just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use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that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to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our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advantage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?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Maybe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we</a:t>
            </a:r>
            <a:r>
              <a:rPr sz="2300" kern="0" spc="2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can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create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something</a:t>
            </a:r>
            <a:r>
              <a:rPr sz="2300" kern="0" spc="2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_</a:t>
            </a:r>
            <a:endParaRPr sz="2300" dirty="0">
              <a:latin typeface="SimSun"/>
              <a:ea typeface="SimSun"/>
              <a:cs typeface="SimSun"/>
            </a:endParaRPr>
          </a:p>
        </p:txBody>
      </p:sp>
      <p:sp>
        <p:nvSpPr>
          <p:cNvPr id="438" name="textbox 438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picture 4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44" name="textbox 444"/>
          <p:cNvSpPr/>
          <p:nvPr/>
        </p:nvSpPr>
        <p:spPr>
          <a:xfrm>
            <a:off x="942543" y="1400784"/>
            <a:ext cx="10439400" cy="1803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使用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结果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two thin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gs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are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infinite:</a:t>
            </a:r>
            <a:endParaRPr sz="23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07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124000"/>
              </a:lnSpc>
              <a:spcBef>
                <a:spcPts val="7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the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universe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and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human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stupidity</a:t>
            </a:r>
            <a:r>
              <a:rPr sz="2300" kern="0" spc="-66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;</a:t>
            </a:r>
            <a:r>
              <a:rPr sz="2300" kern="0" spc="1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and</a:t>
            </a:r>
            <a:r>
              <a:rPr sz="2300" kern="0" spc="2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'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m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not</a:t>
            </a:r>
            <a:r>
              <a:rPr sz="2300" kern="0" spc="25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sure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which</a:t>
            </a:r>
            <a:r>
              <a:rPr sz="2300" kern="0" spc="3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is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bigger</a:t>
            </a:r>
            <a:r>
              <a:rPr sz="2300" kern="0" spc="1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.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Albert</a:t>
            </a:r>
            <a:r>
              <a:rPr sz="2300" kern="0" spc="1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Einstein</a:t>
            </a:r>
            <a:endParaRPr sz="2300" dirty="0">
              <a:latin typeface="SimSun"/>
              <a:ea typeface="SimSun"/>
              <a:cs typeface="SimSun"/>
            </a:endParaRPr>
          </a:p>
        </p:txBody>
      </p:sp>
      <p:sp>
        <p:nvSpPr>
          <p:cNvPr id="446" name="textbox 446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48" name="picture 4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picture 4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52" name="textbox 452"/>
          <p:cNvSpPr/>
          <p:nvPr/>
        </p:nvSpPr>
        <p:spPr>
          <a:xfrm>
            <a:off x="942543" y="740155"/>
            <a:ext cx="10407650" cy="52609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0397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27305" algn="l" rtl="0" eaLnBrk="0">
              <a:lnSpc>
                <a:spcPct val="88000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RLHF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 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微调的常用技巧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12700" algn="l" rtl="0" eaLnBrk="0">
              <a:lnSpc>
                <a:spcPct val="96000"/>
              </a:lnSpc>
              <a:spcBef>
                <a:spcPts val="1532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奖励函数设计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2625" indent="-21335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构建合理的奖励函数，确保奖励能够真实反映目标任务需求。例如，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符合特定礼貌表达或符合专业标准的回答给予正奖励。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1070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KL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散度控制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1040" indent="-231140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利用参考模型计算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KL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散度，平衡新训练得到的策略与预训练模型之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间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的偏差，防止模型生成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内容偏离预训练分布太远。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1070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反馈数据质量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1990" indent="-212090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采用高质量的人工反馈数据或模拟反馈，确保奖励信号具有代表性和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准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确性。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1070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超参数调优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4530" indent="-21462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仔细调节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PPO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（或其他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RL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算法）的关键超参数（如学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习率、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PPO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步数、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批量大小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确保模型稳定更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新。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454" name="picture 4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5337784"/>
            <a:ext cx="216408" cy="337718"/>
          </a:xfrm>
          <a:prstGeom prst="rect">
            <a:avLst/>
          </a:prstGeom>
        </p:spPr>
      </p:pic>
      <p:pic>
        <p:nvPicPr>
          <p:cNvPr id="456" name="picture 4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160494"/>
            <a:ext cx="216408" cy="337718"/>
          </a:xfrm>
          <a:prstGeom prst="rect">
            <a:avLst/>
          </a:prstGeom>
        </p:spPr>
      </p:pic>
      <p:pic>
        <p:nvPicPr>
          <p:cNvPr id="458" name="picture 4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2983204"/>
            <a:ext cx="216408" cy="337718"/>
          </a:xfrm>
          <a:prstGeom prst="rect">
            <a:avLst/>
          </a:prstGeom>
        </p:spPr>
      </p:pic>
      <p:pic>
        <p:nvPicPr>
          <p:cNvPr id="460" name="picture 4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462" name="textbox 462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64" name="picture 4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6" name="picture 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68" name="textbox 468"/>
          <p:cNvSpPr/>
          <p:nvPr/>
        </p:nvSpPr>
        <p:spPr>
          <a:xfrm>
            <a:off x="942543" y="1400784"/>
            <a:ext cx="10084434" cy="30994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逐步训练策略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14375" indent="-248920" algn="l" rtl="0" eaLnBrk="0">
              <a:lnSpc>
                <a:spcPct val="89000"/>
              </a:lnSpc>
              <a:spcBef>
                <a:spcPts val="452"/>
              </a:spcBef>
              <a:tabLst>
                <a:tab pos="646430" algn="l"/>
              </a:tabLst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采用渐进式训练方法，从简单场景开始，逐步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提高奖励目标的难度，稳步引导模型向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000" kern="0" spc="-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目标输出收敛。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1037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实时监控与调整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0084" indent="-214629" algn="l" rtl="0" eaLnBrk="0">
              <a:lnSpc>
                <a:spcPct val="89000"/>
              </a:lnSpc>
              <a:spcBef>
                <a:spcPts val="452"/>
              </a:spcBef>
              <a:tabLst>
                <a:tab pos="646430" algn="l"/>
              </a:tabLst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在训练过程中实时监控生成结果和奖励分布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，根据反馈及时调整奖励策略和超参数，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确保训练过程不出现偏差。</a:t>
            </a:r>
            <a:endParaRPr sz="20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1037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数据扩增与多样化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5165" indent="-219709" algn="l" rtl="0" eaLnBrk="0">
              <a:lnSpc>
                <a:spcPct val="89000"/>
              </a:lnSpc>
              <a:spcBef>
                <a:spcPts val="452"/>
              </a:spcBef>
              <a:tabLst>
                <a:tab pos="646430" algn="l"/>
              </a:tabLst>
            </a:pP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0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利用多样化数据（如用户反馈、模拟生成数据</a:t>
            </a:r>
            <a:r>
              <a:rPr sz="20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）扩充训练集，提高模型对不同场景的</a:t>
            </a:r>
            <a:r>
              <a:rPr sz="20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000" kern="0" spc="-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适应能力。</a:t>
            </a:r>
            <a:endParaRPr sz="2000" dirty="0">
              <a:latin typeface="SimHei"/>
              <a:ea typeface="SimHei"/>
              <a:cs typeface="SimHei"/>
            </a:endParaRPr>
          </a:p>
        </p:txBody>
      </p:sp>
      <p:pic>
        <p:nvPicPr>
          <p:cNvPr id="470" name="picture 4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08229" y="3944557"/>
            <a:ext cx="180790" cy="282135"/>
          </a:xfrm>
          <a:prstGeom prst="rect">
            <a:avLst/>
          </a:prstGeom>
        </p:spPr>
      </p:pic>
      <p:pic>
        <p:nvPicPr>
          <p:cNvPr id="472" name="picture 4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08229" y="2876487"/>
            <a:ext cx="180790" cy="282135"/>
          </a:xfrm>
          <a:prstGeom prst="rect">
            <a:avLst/>
          </a:prstGeom>
        </p:spPr>
      </p:pic>
      <p:pic>
        <p:nvPicPr>
          <p:cNvPr id="474" name="picture 4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08229" y="1808417"/>
            <a:ext cx="180790" cy="282135"/>
          </a:xfrm>
          <a:prstGeom prst="rect">
            <a:avLst/>
          </a:prstGeom>
        </p:spPr>
      </p:pic>
      <p:sp>
        <p:nvSpPr>
          <p:cNvPr id="476" name="textbox 476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78" name="picture 4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8" name="textbox 48"/>
          <p:cNvSpPr/>
          <p:nvPr/>
        </p:nvSpPr>
        <p:spPr>
          <a:xfrm>
            <a:off x="942543" y="1400784"/>
            <a:ext cx="10300334" cy="44094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55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96000"/>
              </a:lnSpc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主要解决的方法：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0880" indent="-220979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检索增强生成（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）：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结合信息检索和生成模型，在生成回答时实时检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索最新的外部信息，以提供准确且最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新的内容。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5800" indent="-215900" algn="l" rtl="0" eaLnBrk="0">
              <a:lnSpc>
                <a:spcPct val="93000"/>
              </a:lnSpc>
              <a:spcBef>
                <a:spcPts val="547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Fine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Tuning）：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使用领域特定的数据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对模型进行微调，使其更好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地掌握专业知识，减少幻觉现象。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96000"/>
              </a:lnSpc>
              <a:spcBef>
                <a:spcPts val="1070"/>
              </a:spcBef>
              <a:tabLst/>
            </a:pP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达成后的效果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2150" indent="-222884" algn="l" rtl="0" eaLnBrk="0">
              <a:lnSpc>
                <a:spcPct val="93000"/>
              </a:lnSpc>
              <a:spcBef>
                <a:spcPts val="41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专业知识强化：通过微调或增强，模型可以更好地掌握专业术语和领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域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知识。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5800" indent="-215900" algn="l" rtl="0" eaLnBrk="0">
              <a:lnSpc>
                <a:spcPct val="93000"/>
              </a:lnSpc>
              <a:spcBef>
                <a:spcPts val="547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语言风格定制：各个领域有不同的表达方式和风格，微调后模型能更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符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合专业语境。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88975" indent="-219709" algn="l" rtl="0" eaLnBrk="0">
              <a:lnSpc>
                <a:spcPct val="93000"/>
              </a:lnSpc>
              <a:spcBef>
                <a:spcPts val="547"/>
              </a:spcBef>
              <a:tabLst>
                <a:tab pos="6858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降低风险：对于敏感领域，错误回答可能带来较大风险，定制化模型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能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更好地规避这种风险。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50" name="picture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5147284"/>
            <a:ext cx="216408" cy="337718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425924"/>
            <a:ext cx="216408" cy="337718"/>
          </a:xfrm>
          <a:prstGeom prst="rect">
            <a:avLst/>
          </a:prstGeom>
        </p:spPr>
      </p:pic>
      <p:pic>
        <p:nvPicPr>
          <p:cNvPr id="54" name="picture 5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3704564"/>
            <a:ext cx="216408" cy="337718"/>
          </a:xfrm>
          <a:prstGeom prst="rect">
            <a:avLst/>
          </a:prstGeom>
        </p:spPr>
      </p:pic>
      <p:pic>
        <p:nvPicPr>
          <p:cNvPr id="56" name="picture 5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62" name="picture 6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picture 4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82" name="textbox 482"/>
          <p:cNvSpPr/>
          <p:nvPr/>
        </p:nvSpPr>
        <p:spPr>
          <a:xfrm>
            <a:off x="923277" y="737870"/>
            <a:ext cx="10154284" cy="48755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855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7000"/>
              </a:lnSpc>
              <a:tabLst/>
            </a:pPr>
            <a:r>
              <a:rPr sz="3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大模型垂直领域部署</a:t>
            </a:r>
            <a:r>
              <a:rPr sz="3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失败的常见原因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248920" indent="-217170" algn="l" rtl="0" eaLnBrk="0">
              <a:lnSpc>
                <a:spcPct val="93000"/>
              </a:lnSpc>
              <a:spcBef>
                <a:spcPts val="1540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1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、数据质量不足：垂直领域数据质量不高或与预训练数据分布不匹配，导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致微调效果不佳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245109" indent="-213359" algn="l" rtl="0" eaLnBrk="0">
              <a:lnSpc>
                <a:spcPct val="93000"/>
              </a:lnSpc>
              <a:spcBef>
                <a:spcPts val="1047"/>
              </a:spcBef>
              <a:tabLst/>
            </a:pP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2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、算法选择不当：所选微调方法（如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Prompt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Learning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LoRA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RLHF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）与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任务不匹配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31750" algn="l" rtl="0" eaLnBrk="0">
              <a:lnSpc>
                <a:spcPct val="96000"/>
              </a:lnSpc>
              <a:spcBef>
                <a:spcPts val="1070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3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、模型过拟合：数据量不足或过于单一导致模型过拟合，泛化能力下降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3175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、过度设计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伪需求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导致不合理的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期望管理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3175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、不了解业务本身流程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3175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6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、缺乏对技术发展的认知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——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大模型的开发归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0</a:t>
            </a:r>
            <a:endParaRPr sz="2300" dirty="0">
              <a:latin typeface="SimSun"/>
              <a:ea typeface="SimSun"/>
              <a:cs typeface="SimSun"/>
            </a:endParaRPr>
          </a:p>
          <a:p>
            <a:pPr marL="3175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7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、高估项目的成功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率，通常项目的成功率不到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5%</a:t>
            </a:r>
            <a:endParaRPr sz="2300" dirty="0">
              <a:latin typeface="SimSun"/>
              <a:ea typeface="SimSun"/>
              <a:cs typeface="SimSun"/>
            </a:endParaRPr>
          </a:p>
          <a:p>
            <a:pPr algn="l" rtl="0" eaLnBrk="0">
              <a:lnSpc>
                <a:spcPct val="111000"/>
              </a:lnSpc>
              <a:tabLst/>
            </a:pPr>
            <a:endParaRPr sz="700" dirty="0">
              <a:latin typeface="Arial"/>
              <a:ea typeface="Arial"/>
              <a:cs typeface="Arial"/>
            </a:endParaRPr>
          </a:p>
          <a:p>
            <a:pPr algn="l" rtl="0" eaLnBrk="0">
              <a:lnSpc>
                <a:spcPct val="6950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31750" algn="l" rtl="0" eaLnBrk="0">
              <a:lnSpc>
                <a:spcPct val="96000"/>
              </a:lnSpc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8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、没有充足的预算，忽略了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微调的隐藏成本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sp>
        <p:nvSpPr>
          <p:cNvPr id="484" name="textbox 484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486" name="picture 4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66" name="textbox 66"/>
          <p:cNvSpPr/>
          <p:nvPr/>
        </p:nvSpPr>
        <p:spPr>
          <a:xfrm>
            <a:off x="929805" y="691693"/>
            <a:ext cx="10160634" cy="48698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ts val="4525"/>
              </a:lnSpc>
              <a:tabLst/>
            </a:pPr>
            <a:r>
              <a:rPr sz="3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检索增强生成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</a:t>
            </a:r>
            <a:r>
              <a:rPr sz="3500" kern="0" spc="10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和微调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Fine</a:t>
            </a:r>
            <a:r>
              <a:rPr sz="3500" b="1" kern="0" spc="10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-</a:t>
            </a: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Tunning</a:t>
            </a:r>
            <a:r>
              <a:rPr sz="3500" kern="0" spc="9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选择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25400" algn="l" rtl="0" eaLnBrk="0">
              <a:lnSpc>
                <a:spcPct val="96000"/>
              </a:lnSpc>
              <a:spcBef>
                <a:spcPts val="1068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RAG</a:t>
            </a:r>
            <a:r>
              <a:rPr sz="2300" kern="0" spc="4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Retrieval</a:t>
            </a:r>
            <a:r>
              <a:rPr sz="2300" kern="0" spc="4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Augmented</a:t>
            </a:r>
            <a:r>
              <a:rPr sz="2300" kern="0" spc="40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Generation</a:t>
            </a:r>
            <a:r>
              <a:rPr sz="2300" kern="0" spc="4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7230" indent="-214629" algn="l" rtl="0" eaLnBrk="0">
              <a:lnSpc>
                <a:spcPct val="93000"/>
              </a:lnSpc>
              <a:spcBef>
                <a:spcPts val="441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这种方法不直接修改模型的参数，而是通过引入一个检索模块，在生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成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回答时从外部知识库（如文档、数据库）中检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索最新或专业的知识来辅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4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助回答。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570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优点：可以动态更新知识库，适用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于信息更新较快的场景。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441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缺点：依赖外部检索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系统的质量和响应速度。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25400" algn="l" rtl="0" eaLnBrk="0">
              <a:lnSpc>
                <a:spcPct val="96000"/>
              </a:lnSpc>
              <a:spcBef>
                <a:spcPts val="941"/>
              </a:spcBef>
              <a:tabLst/>
            </a:pP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Wingdings"/>
                <a:ea typeface="Wingdings"/>
                <a:cs typeface="Wingdings"/>
              </a:rPr>
              <a:t>l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微调（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Fine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-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tuning</a:t>
            </a:r>
            <a:r>
              <a:rPr sz="2300" kern="0" spc="1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5484" indent="-222884" algn="l" rtl="0" eaLnBrk="0">
              <a:lnSpc>
                <a:spcPct val="93000"/>
              </a:lnSpc>
              <a:spcBef>
                <a:spcPts val="417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通过在垂直领域的专用数据上对大模型进行二次训练，使得模型在领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域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知识、语言风格上得到优化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570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优点：能使模型深入学习领域知识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，响应更贴近专业要求。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2600" algn="l" rtl="0" eaLnBrk="0">
              <a:lnSpc>
                <a:spcPct val="96000"/>
              </a:lnSpc>
              <a:spcBef>
                <a:spcPts val="441"/>
              </a:spcBef>
              <a:tabLst>
                <a:tab pos="69850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缺点：需要准备高质量的数据集，计算成本较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高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68" name="picture 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5210784"/>
            <a:ext cx="216408" cy="337718"/>
          </a:xfrm>
          <a:prstGeom prst="rect">
            <a:avLst/>
          </a:prstGeom>
        </p:spPr>
      </p:pic>
      <p:pic>
        <p:nvPicPr>
          <p:cNvPr id="70" name="picture 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818354"/>
            <a:ext cx="216408" cy="337718"/>
          </a:xfrm>
          <a:prstGeom prst="rect">
            <a:avLst/>
          </a:prstGeom>
        </p:spPr>
      </p:pic>
      <p:pic>
        <p:nvPicPr>
          <p:cNvPr id="72" name="picture 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4096994"/>
            <a:ext cx="216408" cy="337718"/>
          </a:xfrm>
          <a:prstGeom prst="rect">
            <a:avLst/>
          </a:prstGeom>
        </p:spPr>
      </p:pic>
      <p:pic>
        <p:nvPicPr>
          <p:cNvPr id="74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3248634"/>
            <a:ext cx="216408" cy="337718"/>
          </a:xfrm>
          <a:prstGeom prst="rect">
            <a:avLst/>
          </a:prstGeom>
        </p:spPr>
      </p:pic>
      <p:pic>
        <p:nvPicPr>
          <p:cNvPr id="76" name="picture 7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2856204"/>
            <a:ext cx="216408" cy="337718"/>
          </a:xfrm>
          <a:prstGeom prst="rect">
            <a:avLst/>
          </a:prstGeom>
        </p:spPr>
      </p:pic>
      <p:pic>
        <p:nvPicPr>
          <p:cNvPr id="78" name="picture 7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80" name="textbox 8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82" name="picture 8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86" name="textbox 86"/>
          <p:cNvSpPr/>
          <p:nvPr/>
        </p:nvSpPr>
        <p:spPr>
          <a:xfrm>
            <a:off x="926388" y="691693"/>
            <a:ext cx="10164444" cy="518223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341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43180" algn="l" rtl="0" eaLnBrk="0">
              <a:lnSpc>
                <a:spcPts val="4525"/>
              </a:lnSpc>
              <a:tabLst/>
            </a:pPr>
            <a:r>
              <a:rPr sz="3500" b="1" kern="0" spc="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RAG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和微调</a:t>
            </a:r>
            <a:r>
              <a:rPr sz="3500" b="1" kern="0" spc="7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——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选择判断的</a:t>
            </a:r>
            <a:r>
              <a:rPr sz="3500" b="1" kern="0" spc="70" dirty="0">
                <a:solidFill>
                  <a:srgbClr val="000000">
                    <a:alpha val="100000"/>
                  </a:srgbClr>
                </a:solidFill>
                <a:latin typeface="Franklin Gothic Medium"/>
                <a:ea typeface="Franklin Gothic Medium"/>
                <a:cs typeface="Franklin Gothic Medium"/>
              </a:rPr>
              <a:t>8</a:t>
            </a:r>
            <a:r>
              <a:rPr sz="3500" kern="0" spc="70" dirty="0">
                <a:solidFill>
                  <a:srgbClr val="000000">
                    <a:alpha val="100000"/>
                  </a:srgbClr>
                </a:solidFill>
                <a:latin typeface="Microsoft YaHei"/>
                <a:ea typeface="Microsoft YaHei"/>
                <a:cs typeface="Microsoft YaHei"/>
              </a:rPr>
              <a:t>个依据</a:t>
            </a:r>
            <a:endParaRPr sz="3500" dirty="0">
              <a:latin typeface="Microsoft YaHei"/>
              <a:ea typeface="Microsoft YaHei"/>
              <a:cs typeface="Microsoft YaHei"/>
            </a:endParaRPr>
          </a:p>
          <a:p>
            <a:pPr marL="30480" algn="l" rtl="0" eaLnBrk="0">
              <a:lnSpc>
                <a:spcPct val="88000"/>
              </a:lnSpc>
              <a:spcBef>
                <a:spcPts val="1159"/>
              </a:spcBef>
              <a:tabLst/>
            </a:pP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1、动态数据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8659" indent="-222884" algn="l" rtl="0" eaLnBrk="0">
              <a:lnSpc>
                <a:spcPct val="93000"/>
              </a:lnSpc>
              <a:spcBef>
                <a:spcPts val="547"/>
              </a:spcBef>
              <a:tabLst>
                <a:tab pos="70230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判断依据：当领域数据经常变化、需要实时反映最新信息时，更新外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部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知识库比重新训练模型更为便捷。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5775" algn="l" rtl="0" eaLnBrk="0">
              <a:lnSpc>
                <a:spcPct val="96000"/>
              </a:lnSpc>
              <a:spcBef>
                <a:spcPts val="570"/>
              </a:spcBef>
              <a:tabLst>
                <a:tab pos="702309" algn="l"/>
              </a:tabLst>
            </a:pP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697865" indent="-212090" algn="l" rtl="0" eaLnBrk="0">
              <a:lnSpc>
                <a:spcPct val="93000"/>
              </a:lnSpc>
              <a:spcBef>
                <a:spcPts val="417"/>
              </a:spcBef>
              <a:tabLst>
                <a:tab pos="70230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通过不断更新检索索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引，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能够利用最新数据回答问题，而无需频繁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进行模型微调。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2、模型能力定制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8659" indent="-222884" algn="l" rtl="0" eaLnBrk="0">
              <a:lnSpc>
                <a:spcPct val="93000"/>
              </a:lnSpc>
              <a:spcBef>
                <a:spcPts val="547"/>
              </a:spcBef>
              <a:tabLst>
                <a:tab pos="702309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判断依据：当需要让模型深入掌握垂直领域的专业知识、定制其输出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能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力时，直接在领域数据上微调模型更能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达到目的。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5775" algn="l" rtl="0" eaLnBrk="0">
              <a:lnSpc>
                <a:spcPct val="96000"/>
              </a:lnSpc>
              <a:spcBef>
                <a:spcPts val="570"/>
              </a:spcBef>
              <a:tabLst>
                <a:tab pos="702309" algn="l"/>
              </a:tabLst>
            </a:pPr>
            <a:r>
              <a:rPr sz="2300" kern="0" spc="0" dirty="0">
                <a:solidFill>
                  <a:srgbClr val="2E75B6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90" dirty="0">
                <a:solidFill>
                  <a:srgbClr val="2E75B6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推荐技术：微调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1675" indent="-215900" algn="l" rtl="0" eaLnBrk="0">
              <a:lnSpc>
                <a:spcPct val="93000"/>
              </a:lnSpc>
              <a:spcBef>
                <a:spcPts val="417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通过对预训练模型进行领域微调（如使用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Prompt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Learning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LoRA</a:t>
            </a:r>
            <a:r>
              <a:rPr sz="2300" kern="0" spc="13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</a:t>
            </a:r>
            <a:r>
              <a:rPr sz="2300" kern="0" spc="2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RLHF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可以使模型输出更符合专业需求。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88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5210784"/>
            <a:ext cx="216408" cy="337718"/>
          </a:xfrm>
          <a:prstGeom prst="rect">
            <a:avLst/>
          </a:prstGeom>
        </p:spPr>
      </p:pic>
      <p:pic>
        <p:nvPicPr>
          <p:cNvPr id="90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818354"/>
            <a:ext cx="216408" cy="337718"/>
          </a:xfrm>
          <a:prstGeom prst="rect">
            <a:avLst/>
          </a:prstGeom>
        </p:spPr>
      </p:pic>
      <p:pic>
        <p:nvPicPr>
          <p:cNvPr id="92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4096994"/>
            <a:ext cx="216408" cy="337718"/>
          </a:xfrm>
          <a:prstGeom prst="rect">
            <a:avLst/>
          </a:prstGeom>
        </p:spPr>
      </p:pic>
      <p:pic>
        <p:nvPicPr>
          <p:cNvPr id="94" name="picture 9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2919704"/>
            <a:ext cx="216408" cy="337718"/>
          </a:xfrm>
          <a:prstGeom prst="rect">
            <a:avLst/>
          </a:prstGeom>
        </p:spPr>
      </p:pic>
      <p:pic>
        <p:nvPicPr>
          <p:cNvPr id="96" name="picture 9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98" name="picture 9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100" name="textbox 10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02" name="picture 1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06" name="textbox 106"/>
          <p:cNvSpPr/>
          <p:nvPr/>
        </p:nvSpPr>
        <p:spPr>
          <a:xfrm>
            <a:off x="927607" y="1412671"/>
            <a:ext cx="10425430" cy="34747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5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3334" algn="l" rtl="0" eaLnBrk="0">
              <a:lnSpc>
                <a:spcPct val="88000"/>
              </a:lnSpc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3、幻觉处理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4505" algn="l" rtl="0" eaLnBrk="0">
              <a:lnSpc>
                <a:spcPct val="96000"/>
              </a:lnSpc>
              <a:spcBef>
                <a:spcPts val="570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判断依据：大模型有时会生成“幻觉”信息（即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不符合事实的内容）。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4505" algn="l" rtl="0" eaLnBrk="0">
              <a:lnSpc>
                <a:spcPct val="96000"/>
              </a:lnSpc>
              <a:spcBef>
                <a:spcPts val="441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4505" algn="l" rtl="0" eaLnBrk="0">
              <a:lnSpc>
                <a:spcPct val="96000"/>
              </a:lnSpc>
              <a:spcBef>
                <a:spcPts val="441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5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借助检索模块为生成结果提供真实的外部依据，从而有效减少幻觉现象。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032"/>
              </a:spcBef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4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、可解释性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4505" algn="l" rtl="0" eaLnBrk="0">
              <a:lnSpc>
                <a:spcPct val="96000"/>
              </a:lnSpc>
              <a:spcBef>
                <a:spcPts val="570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判断依据：在某些场景下，答案需要有明确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的依据或来源以便审查。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4505" algn="l" rtl="0" eaLnBrk="0">
              <a:lnSpc>
                <a:spcPct val="96000"/>
              </a:lnSpc>
              <a:spcBef>
                <a:spcPts val="441"/>
              </a:spcBef>
              <a:tabLst>
                <a:tab pos="701040" algn="l"/>
              </a:tabLst>
            </a:pP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0405" indent="-215900" algn="l" rtl="0" eaLnBrk="0">
              <a:lnSpc>
                <a:spcPct val="93000"/>
              </a:lnSpc>
              <a:spcBef>
                <a:spcPts val="417"/>
              </a:spcBef>
              <a:tabLst/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检索到的文档或数据可以作为生成内容的解释依据，增强系统的透明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性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和可解释性。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108" name="picture 1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4223994"/>
            <a:ext cx="216408" cy="337718"/>
          </a:xfrm>
          <a:prstGeom prst="rect">
            <a:avLst/>
          </a:prstGeom>
        </p:spPr>
      </p:pic>
      <p:pic>
        <p:nvPicPr>
          <p:cNvPr id="110" name="picture 1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3831564"/>
            <a:ext cx="216408" cy="337718"/>
          </a:xfrm>
          <a:prstGeom prst="rect">
            <a:avLst/>
          </a:prstGeom>
        </p:spPr>
      </p:pic>
      <p:pic>
        <p:nvPicPr>
          <p:cNvPr id="112" name="picture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3439134"/>
            <a:ext cx="216408" cy="337718"/>
          </a:xfrm>
          <a:prstGeom prst="rect">
            <a:avLst/>
          </a:prstGeom>
        </p:spPr>
      </p:pic>
      <p:pic>
        <p:nvPicPr>
          <p:cNvPr id="114" name="picture 1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2590774"/>
            <a:ext cx="216408" cy="337718"/>
          </a:xfrm>
          <a:prstGeom prst="rect">
            <a:avLst/>
          </a:prstGeom>
        </p:spPr>
      </p:pic>
      <p:pic>
        <p:nvPicPr>
          <p:cNvPr id="116" name="picture 1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2198344"/>
            <a:ext cx="216408" cy="337718"/>
          </a:xfrm>
          <a:prstGeom prst="rect">
            <a:avLst/>
          </a:prstGeom>
        </p:spPr>
      </p:pic>
      <p:pic>
        <p:nvPicPr>
          <p:cNvPr id="118" name="picture 1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120" name="textbox 12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22" name="picture 1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1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26" name="textbox 126"/>
          <p:cNvSpPr/>
          <p:nvPr/>
        </p:nvSpPr>
        <p:spPr>
          <a:xfrm>
            <a:off x="921816" y="1412671"/>
            <a:ext cx="10168890" cy="41325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5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2700" algn="l" rtl="0" eaLnBrk="0">
              <a:lnSpc>
                <a:spcPct val="88000"/>
              </a:lnSpc>
              <a:tabLst/>
            </a:pP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5、开发成本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4850" indent="-214629" algn="l" rtl="0" eaLnBrk="0">
              <a:lnSpc>
                <a:spcPct val="93000"/>
              </a:lnSpc>
              <a:spcBef>
                <a:spcPts val="547"/>
              </a:spcBef>
              <a:tabLst>
                <a:tab pos="706755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判断依据：如果希望降低系统开发和维护成本，需要考虑训练复杂度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以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及额外系统组件的投入。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90219" algn="l" rtl="0" eaLnBrk="0">
              <a:lnSpc>
                <a:spcPct val="96000"/>
              </a:lnSpc>
              <a:spcBef>
                <a:spcPts val="570"/>
              </a:spcBef>
              <a:tabLst>
                <a:tab pos="706755" algn="l"/>
              </a:tabLst>
            </a:pP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90219" algn="l" rtl="0" eaLnBrk="0">
              <a:lnSpc>
                <a:spcPct val="96000"/>
              </a:lnSpc>
              <a:spcBef>
                <a:spcPts val="441"/>
              </a:spcBef>
              <a:tabLst>
                <a:tab pos="706755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这种方法无需对预训练模型改动，开发难度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低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8415" algn="l" rtl="0" eaLnBrk="0">
              <a:lnSpc>
                <a:spcPct val="88000"/>
              </a:lnSpc>
              <a:spcBef>
                <a:spcPts val="1032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6、依赖原有大模型通用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能力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2309" indent="-212090" algn="l" rtl="0" eaLnBrk="0">
              <a:lnSpc>
                <a:spcPct val="93000"/>
              </a:lnSpc>
              <a:spcBef>
                <a:spcPts val="547"/>
              </a:spcBef>
              <a:tabLst>
                <a:tab pos="706755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判断依据：如果要求保留大模型在通用领域积累的丰富知识，仅在特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定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领域增加补充信息。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90219" algn="l" rtl="0" eaLnBrk="0">
              <a:lnSpc>
                <a:spcPct val="96000"/>
              </a:lnSpc>
              <a:spcBef>
                <a:spcPts val="570"/>
              </a:spcBef>
              <a:tabLst>
                <a:tab pos="706755" algn="l"/>
              </a:tabLst>
            </a:pP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2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</a:t>
            </a:r>
            <a:r>
              <a:rPr sz="2300" kern="0" spc="0" dirty="0">
                <a:solidFill>
                  <a:srgbClr val="FF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4850" indent="-214629" algn="l" rtl="0" eaLnBrk="0">
              <a:lnSpc>
                <a:spcPct val="93000"/>
              </a:lnSpc>
              <a:spcBef>
                <a:spcPts val="417"/>
              </a:spcBef>
              <a:tabLst>
                <a:tab pos="706755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这种方法无需对预训练模型进行改动，既能利用原有通用能力，又能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过外部数据做补充。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128" name="picture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4881854"/>
            <a:ext cx="216408" cy="337718"/>
          </a:xfrm>
          <a:prstGeom prst="rect">
            <a:avLst/>
          </a:prstGeom>
        </p:spPr>
      </p:pic>
      <p:pic>
        <p:nvPicPr>
          <p:cNvPr id="130" name="picture 1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489424"/>
            <a:ext cx="216408" cy="337718"/>
          </a:xfrm>
          <a:prstGeom prst="rect">
            <a:avLst/>
          </a:prstGeom>
        </p:spPr>
      </p:pic>
      <p:pic>
        <p:nvPicPr>
          <p:cNvPr id="132" name="picture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3768064"/>
            <a:ext cx="216408" cy="337718"/>
          </a:xfrm>
          <a:prstGeom prst="rect">
            <a:avLst/>
          </a:prstGeom>
        </p:spPr>
      </p:pic>
      <p:pic>
        <p:nvPicPr>
          <p:cNvPr id="134" name="picture 1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2919704"/>
            <a:ext cx="216408" cy="337718"/>
          </a:xfrm>
          <a:prstGeom prst="rect">
            <a:avLst/>
          </a:prstGeom>
        </p:spPr>
      </p:pic>
      <p:pic>
        <p:nvPicPr>
          <p:cNvPr id="136" name="picture 1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138" name="picture 13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140" name="textbox 14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42" name="picture 14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146" name="textbox 146"/>
          <p:cNvSpPr/>
          <p:nvPr/>
        </p:nvSpPr>
        <p:spPr>
          <a:xfrm>
            <a:off x="925169" y="1412671"/>
            <a:ext cx="10318115" cy="47904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532"/>
              </a:lnSpc>
              <a:tabLst/>
            </a:pPr>
            <a:endParaRPr sz="100" dirty="0">
              <a:latin typeface="Arial"/>
              <a:ea typeface="Arial"/>
              <a:cs typeface="Arial"/>
            </a:endParaRPr>
          </a:p>
          <a:p>
            <a:pPr marL="17145" algn="l" rtl="0" eaLnBrk="0">
              <a:lnSpc>
                <a:spcPct val="88000"/>
              </a:lnSpc>
              <a:tabLst/>
            </a:pPr>
            <a:r>
              <a:rPr sz="2300" kern="0" spc="7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7、延迟要求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0405" indent="-213359" algn="l" rtl="0" eaLnBrk="0">
              <a:lnSpc>
                <a:spcPct val="93000"/>
              </a:lnSpc>
              <a:spcBef>
                <a:spcPts val="547"/>
              </a:spcBef>
              <a:tabLst>
                <a:tab pos="70358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判断依据：在一些对响应时间要求较高的应用场景中，需要尽可能降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低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额外计算和数据传输延迟。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7044" algn="l" rtl="0" eaLnBrk="0">
              <a:lnSpc>
                <a:spcPct val="96000"/>
              </a:lnSpc>
              <a:spcBef>
                <a:spcPts val="570"/>
              </a:spcBef>
              <a:tabLst>
                <a:tab pos="703580" algn="l"/>
              </a:tabLst>
            </a:pPr>
            <a:r>
              <a:rPr sz="2300" kern="0" spc="0" dirty="0">
                <a:solidFill>
                  <a:srgbClr val="2E75B6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90" dirty="0">
                <a:solidFill>
                  <a:srgbClr val="2E75B6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推荐技术：微调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0405" indent="-213359" algn="l" rtl="0" eaLnBrk="0">
              <a:lnSpc>
                <a:spcPct val="93000"/>
              </a:lnSpc>
              <a:spcBef>
                <a:spcPts val="417"/>
              </a:spcBef>
              <a:tabLst>
                <a:tab pos="70358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微调后的模型直接内嵌领域知识，无需额外调用检索模块，因此延迟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较</a:t>
            </a:r>
            <a:r>
              <a:rPr sz="2300" kern="0" spc="-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低；而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在生成回答前需执行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检索操作，可能会引入额外延迟。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12700" algn="l" rtl="0" eaLnBrk="0">
              <a:lnSpc>
                <a:spcPct val="88000"/>
              </a:lnSpc>
              <a:spcBef>
                <a:spcPts val="1161"/>
              </a:spcBef>
              <a:tabLst/>
            </a:pP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8、在智能设备上部署使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用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8025" indent="-220979" algn="l" rtl="0" eaLnBrk="0">
              <a:lnSpc>
                <a:spcPct val="93000"/>
              </a:lnSpc>
              <a:spcBef>
                <a:spcPts val="547"/>
              </a:spcBef>
              <a:tabLst>
                <a:tab pos="70358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判断依据：当目标部署环境为智能设备（如移动端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、嵌入式系统）时，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 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系统资源（计算能力、存储、网络）通常较为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有限。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487044" algn="l" rtl="0" eaLnBrk="0">
              <a:lnSpc>
                <a:spcPct val="96000"/>
              </a:lnSpc>
              <a:spcBef>
                <a:spcPts val="570"/>
              </a:spcBef>
              <a:tabLst>
                <a:tab pos="703580" algn="l"/>
              </a:tabLst>
            </a:pPr>
            <a:r>
              <a:rPr sz="2300" kern="0" spc="0" dirty="0">
                <a:solidFill>
                  <a:srgbClr val="2E75B6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90" dirty="0">
                <a:solidFill>
                  <a:srgbClr val="2E75B6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推荐技术：微调</a:t>
            </a:r>
            <a:endParaRPr sz="2300" dirty="0">
              <a:latin typeface="SimHei"/>
              <a:ea typeface="SimHei"/>
              <a:cs typeface="SimHei"/>
            </a:endParaRPr>
          </a:p>
          <a:p>
            <a:pPr marL="708025" indent="-220979" algn="l" rtl="0" eaLnBrk="0">
              <a:lnSpc>
                <a:spcPct val="93000"/>
              </a:lnSpc>
              <a:spcBef>
                <a:spcPts val="441"/>
              </a:spcBef>
              <a:tabLst>
                <a:tab pos="703580" algn="l"/>
              </a:tabLst>
            </a:pP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	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通过参数压缩、量化及高效的微调方法（如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LoRA</a:t>
            </a:r>
            <a:r>
              <a:rPr sz="2300" kern="0" spc="16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），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可以将定制化模型</a:t>
            </a:r>
            <a:r>
              <a:rPr sz="2300" kern="0" spc="1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部署到资源受限的设备上；而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RAG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10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需要依赖外</a:t>
            </a:r>
            <a:r>
              <a:rPr sz="2300" kern="0" spc="9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部知识库和检索系统，不</a:t>
            </a:r>
            <a:r>
              <a:rPr sz="2300" kern="0" spc="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 </a:t>
            </a:r>
            <a:r>
              <a:rPr sz="2300" kern="0" spc="80" dirty="0">
                <a:solidFill>
                  <a:srgbClr val="000000">
                    <a:alpha val="100000"/>
                  </a:srgbClr>
                </a:solidFill>
                <a:latin typeface="SimHei"/>
                <a:ea typeface="SimHei"/>
                <a:cs typeface="SimHei"/>
              </a:rPr>
              <a:t>易在离线或边缘设备上实现。</a:t>
            </a:r>
            <a:endParaRPr sz="2300" dirty="0">
              <a:latin typeface="SimHei"/>
              <a:ea typeface="SimHei"/>
              <a:cs typeface="SimHei"/>
            </a:endParaRPr>
          </a:p>
        </p:txBody>
      </p:sp>
      <p:pic>
        <p:nvPicPr>
          <p:cNvPr id="148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1412443" y="5210784"/>
            <a:ext cx="216408" cy="337718"/>
          </a:xfrm>
          <a:prstGeom prst="rect">
            <a:avLst/>
          </a:prstGeom>
        </p:spPr>
      </p:pic>
      <p:pic>
        <p:nvPicPr>
          <p:cNvPr id="150" name="picture 1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412443" y="4818354"/>
            <a:ext cx="216408" cy="337718"/>
          </a:xfrm>
          <a:prstGeom prst="rect">
            <a:avLst/>
          </a:prstGeom>
        </p:spPr>
      </p:pic>
      <p:pic>
        <p:nvPicPr>
          <p:cNvPr id="152" name="picture 15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412443" y="4096994"/>
            <a:ext cx="216408" cy="337718"/>
          </a:xfrm>
          <a:prstGeom prst="rect">
            <a:avLst/>
          </a:prstGeom>
        </p:spPr>
      </p:pic>
      <p:pic>
        <p:nvPicPr>
          <p:cNvPr id="154" name="picture 15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1412443" y="2919704"/>
            <a:ext cx="216408" cy="337718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1600000">
            <a:off x="1412443" y="2527274"/>
            <a:ext cx="216408" cy="337718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600000">
            <a:off x="1412443" y="1805914"/>
            <a:ext cx="216408" cy="337718"/>
          </a:xfrm>
          <a:prstGeom prst="rect">
            <a:avLst/>
          </a:prstGeom>
        </p:spPr>
      </p:pic>
      <p:sp>
        <p:nvSpPr>
          <p:cNvPr id="160" name="textbox 160"/>
          <p:cNvSpPr/>
          <p:nvPr/>
        </p:nvSpPr>
        <p:spPr>
          <a:xfrm>
            <a:off x="0" y="6571488"/>
            <a:ext cx="12192000" cy="287020"/>
          </a:xfrm>
          <a:prstGeom prst="rect">
            <a:avLst/>
          </a:prstGeom>
          <a:solidFill>
            <a:srgbClr val="0031B0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01000"/>
              </a:lnSpc>
              <a:tabLst/>
            </a:pPr>
            <a:endParaRPr sz="400" dirty="0">
              <a:latin typeface="Arial"/>
              <a:ea typeface="Arial"/>
              <a:cs typeface="Arial"/>
            </a:endParaRPr>
          </a:p>
          <a:p>
            <a:pPr marL="7035800" algn="l" rtl="0" eaLnBrk="0">
              <a:lnSpc>
                <a:spcPct val="86000"/>
              </a:lnSpc>
              <a:spcBef>
                <a:spcPts val="5"/>
              </a:spcBef>
              <a:tabLst/>
            </a:pPr>
            <a:r>
              <a:rPr sz="1400" kern="0" spc="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大任智库服务—DeepSeek深度应用及创</a:t>
            </a:r>
            <a:r>
              <a:rPr sz="1400" kern="0" spc="-10" dirty="0">
                <a:solidFill>
                  <a:srgbClr val="FFFFFF">
                    <a:alpha val="100000"/>
                  </a:srgbClr>
                </a:solidFill>
                <a:latin typeface="SimSun"/>
                <a:ea typeface="SimSun"/>
                <a:cs typeface="SimSun"/>
              </a:rPr>
              <a:t>新实践培训与辅导</a:t>
            </a:r>
            <a:endParaRPr sz="1400" dirty="0">
              <a:latin typeface="SimSun"/>
              <a:ea typeface="SimSun"/>
              <a:cs typeface="SimSun"/>
            </a:endParaRPr>
          </a:p>
        </p:txBody>
      </p:sp>
      <p:pic>
        <p:nvPicPr>
          <p:cNvPr id="162" name="picture 1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600000">
            <a:off x="10291571" y="247026"/>
            <a:ext cx="1371940" cy="2025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Application>WPS 演示</ap:Applicat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2025-03-18T13:58:46Z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2025-03-28T09:57:37</vt:filetime>
  </property>
</Properties>
</file>