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_rels/presentation.xml.rels" ContentType="application/vnd.openxmlformats-package.relationships+xml"/>
  <Override PartName="/ppt/media/image1.png" ContentType="image/png"/>
  <Override PartName="/ppt/media/image51.png" ContentType="image/png"/>
  <Override PartName="/ppt/media/image36.png" ContentType="image/png"/>
  <Override PartName="/ppt/media/image2.png" ContentType="image/png"/>
  <Override PartName="/ppt/media/image52.png" ContentType="image/png"/>
  <Override PartName="/ppt/media/image37.png" ContentType="image/png"/>
  <Override PartName="/ppt/media/image3.jpeg" ContentType="image/jpeg"/>
  <Override PartName="/ppt/media/image28.png" ContentType="image/png"/>
  <Override PartName="/ppt/media/image16.png" ContentType="image/png"/>
  <Override PartName="/ppt/media/image54.png" ContentType="image/png"/>
  <Override PartName="/ppt/media/image4.png" ContentType="image/png"/>
  <Override PartName="/ppt/media/image39.png" ContentType="image/png"/>
  <Override PartName="/ppt/media/image6.png" ContentType="image/png"/>
  <Override PartName="/ppt/media/image21.png" ContentType="image/png"/>
  <Override PartName="/ppt/media/image11.png" ContentType="image/png"/>
  <Override PartName="/ppt/media/image7.png" ContentType="image/png"/>
  <Override PartName="/ppt/media/image22.png" ContentType="image/png"/>
  <Override PartName="/ppt/media/image9.png" ContentType="image/png"/>
  <Override PartName="/ppt/media/image24.png" ContentType="image/png"/>
  <Override PartName="/ppt/media/image10.png" ContentType="image/png"/>
  <Override PartName="/ppt/media/image12.png" ContentType="image/png"/>
  <Override PartName="/ppt/media/image13.png" ContentType="image/png"/>
  <Override PartName="/ppt/media/image14.png" ContentType="image/png"/>
  <Override PartName="/ppt/media/image15.png" ContentType="image/png"/>
  <Override PartName="/ppt/media/image18.png" ContentType="image/png"/>
  <Override PartName="/ppt/media/image19.png" ContentType="image/png"/>
  <Override PartName="/ppt/media/image20.png" ContentType="image/png"/>
  <Override PartName="/ppt/media/image5.png" ContentType="image/png"/>
  <Override PartName="/ppt/media/image55.png" ContentType="image/png"/>
  <Override PartName="/ppt/media/image23.png" ContentType="image/png"/>
  <Override PartName="/ppt/media/image8.png" ContentType="image/png"/>
  <Override PartName="/ppt/media/image31.png" ContentType="image/png"/>
  <Override PartName="/ppt/media/image32.png" ContentType="image/png"/>
  <Override PartName="/ppt/media/image33.png" ContentType="image/png"/>
  <Override PartName="/ppt/media/image34.png" ContentType="image/png"/>
  <Override PartName="/ppt/media/image25.png" ContentType="image/png"/>
  <Override PartName="/ppt/media/image40.png" ContentType="image/png"/>
  <Override PartName="/ppt/media/image26.png" ContentType="image/png"/>
  <Override PartName="/ppt/media/image41.png" ContentType="image/png"/>
  <Override PartName="/ppt/media/image27.png" ContentType="image/png"/>
  <Override PartName="/ppt/media/image42.png" ContentType="image/png"/>
  <Override PartName="/ppt/media/image43.png" ContentType="image/png"/>
  <Override PartName="/ppt/media/image45.png" ContentType="image/png"/>
  <Override PartName="/ppt/media/image46.png" ContentType="image/png"/>
  <Override PartName="/ppt/media/image48.png" ContentType="image/png"/>
  <Override PartName="/ppt/media/image30.png" ContentType="image/png"/>
  <Override PartName="/ppt/media/image49.png" ContentType="image/png"/>
  <Override PartName="/ppt/media/image38.png" ContentType="image/png"/>
  <Override PartName="/ppt/media/image53.png" ContentType="image/png"/>
  <Override PartName="/ppt/media/image47.png" ContentType="image/png"/>
  <Override PartName="/ppt/media/image29.png" ContentType="image/png"/>
  <Override PartName="/ppt/media/image44.png" ContentType="image/png"/>
  <Override PartName="/ppt/media/image35.png" ContentType="image/png"/>
  <Override PartName="/ppt/media/image17.png" ContentType="image/png"/>
  <Override PartName="/ppt/media/image50.png" ContentType="image/png"/>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16.xml.rels" ContentType="application/vnd.openxmlformats-package.relationships+xml"/>
  <Override PartName="/ppt/slides/_rels/slide38.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5.xml.rels" ContentType="application/vnd.openxmlformats-package.relationships+xml"/>
  <Override PartName="/ppt/slides/_rels/slide37.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6.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5.xml.rels" ContentType="application/vnd.openxmlformats-package.relationships+xml"/>
  <Override PartName="/ppt/slides/_rels/slide43.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16.xml" ContentType="application/vnd.openxmlformats-officedocument.presentationml.slide+xml"/>
  <Override PartName="/ppt/slides/slide31.xml" ContentType="application/vnd.openxmlformats-officedocument.presentationml.slide+xml"/>
  <Override PartName="/ppt/slides/slide17.xml" ContentType="application/vnd.openxmlformats-officedocument.presentationml.slide+xml"/>
  <Override PartName="/ppt/slides/slide32.xml" ContentType="application/vnd.openxmlformats-officedocument.presentationml.slide+xml"/>
  <Override PartName="/ppt/slides/slide1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44.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24" name="PlaceHolder 2"/>
          <p:cNvSpPr>
            <a:spLocks noGrp="1"/>
          </p:cNvSpPr>
          <p:nvPr>
            <p:ph type="body"/>
          </p:nvPr>
        </p:nvSpPr>
        <p:spPr>
          <a:xfrm>
            <a:off x="599760" y="1768680"/>
            <a:ext cx="10798200" cy="209088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599760" y="4058640"/>
            <a:ext cx="107982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27" name="PlaceHolder 2"/>
          <p:cNvSpPr>
            <a:spLocks noGrp="1"/>
          </p:cNvSpPr>
          <p:nvPr>
            <p:ph type="body"/>
          </p:nvPr>
        </p:nvSpPr>
        <p:spPr>
          <a:xfrm>
            <a:off x="599760" y="1768680"/>
            <a:ext cx="5269320" cy="209088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6132960" y="1768680"/>
            <a:ext cx="5269320" cy="209088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599760" y="4058640"/>
            <a:ext cx="5269320" cy="209088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6132960" y="4058640"/>
            <a:ext cx="52693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32" name="PlaceHolder 2"/>
          <p:cNvSpPr>
            <a:spLocks noGrp="1"/>
          </p:cNvSpPr>
          <p:nvPr>
            <p:ph type="body"/>
          </p:nvPr>
        </p:nvSpPr>
        <p:spPr>
          <a:xfrm>
            <a:off x="599760" y="1768680"/>
            <a:ext cx="3476880" cy="209088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4250880" y="1768680"/>
            <a:ext cx="3476880" cy="209088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7902000" y="1768680"/>
            <a:ext cx="3476880" cy="209088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599760" y="4058640"/>
            <a:ext cx="3476880" cy="209088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4250880" y="4058640"/>
            <a:ext cx="3476880" cy="209088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7902000" y="4058640"/>
            <a:ext cx="347688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41" name="PlaceHolder 2"/>
          <p:cNvSpPr>
            <a:spLocks noGrp="1"/>
          </p:cNvSpPr>
          <p:nvPr>
            <p:ph type="subTitle"/>
          </p:nvPr>
        </p:nvSpPr>
        <p:spPr>
          <a:xfrm>
            <a:off x="599760" y="1768680"/>
            <a:ext cx="107982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43" name="PlaceHolder 2"/>
          <p:cNvSpPr>
            <a:spLocks noGrp="1"/>
          </p:cNvSpPr>
          <p:nvPr>
            <p:ph type="body"/>
          </p:nvPr>
        </p:nvSpPr>
        <p:spPr>
          <a:xfrm>
            <a:off x="599760" y="1768680"/>
            <a:ext cx="107982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45" name="PlaceHolder 2"/>
          <p:cNvSpPr>
            <a:spLocks noGrp="1"/>
          </p:cNvSpPr>
          <p:nvPr>
            <p:ph type="body"/>
          </p:nvPr>
        </p:nvSpPr>
        <p:spPr>
          <a:xfrm>
            <a:off x="599760" y="1768680"/>
            <a:ext cx="5269320" cy="438408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6132960" y="1768680"/>
            <a:ext cx="52693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9760" y="301320"/>
            <a:ext cx="107982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body"/>
          </p:nvPr>
        </p:nvSpPr>
        <p:spPr>
          <a:xfrm>
            <a:off x="599760" y="1768680"/>
            <a:ext cx="5269320" cy="209088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6132960" y="1768680"/>
            <a:ext cx="5269320" cy="4384080"/>
          </a:xfrm>
          <a:prstGeom prst="rect">
            <a:avLst/>
          </a:prstGeom>
        </p:spPr>
        <p:txBody>
          <a:bodyPr lIns="0" rIns="0" tIns="0" bIns="0">
            <a:normAutofit/>
          </a:bodyPr>
          <a:p>
            <a:endParaRPr b="0" lang="fr-FR" sz="3200" spc="-1" strike="noStrike">
              <a:latin typeface="Arial"/>
            </a:endParaRPr>
          </a:p>
        </p:txBody>
      </p:sp>
      <p:sp>
        <p:nvSpPr>
          <p:cNvPr id="52" name="PlaceHolder 4"/>
          <p:cNvSpPr>
            <a:spLocks noGrp="1"/>
          </p:cNvSpPr>
          <p:nvPr>
            <p:ph type="body"/>
          </p:nvPr>
        </p:nvSpPr>
        <p:spPr>
          <a:xfrm>
            <a:off x="599760" y="4058640"/>
            <a:ext cx="52693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3" name="PlaceHolder 2"/>
          <p:cNvSpPr>
            <a:spLocks noGrp="1"/>
          </p:cNvSpPr>
          <p:nvPr>
            <p:ph type="subTitle"/>
          </p:nvPr>
        </p:nvSpPr>
        <p:spPr>
          <a:xfrm>
            <a:off x="599760" y="1768680"/>
            <a:ext cx="10798200" cy="43840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599760" y="1768680"/>
            <a:ext cx="5269320" cy="43840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6132960" y="1768680"/>
            <a:ext cx="5269320" cy="209088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6132960" y="4058640"/>
            <a:ext cx="52693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58" name="PlaceHolder 2"/>
          <p:cNvSpPr>
            <a:spLocks noGrp="1"/>
          </p:cNvSpPr>
          <p:nvPr>
            <p:ph type="body"/>
          </p:nvPr>
        </p:nvSpPr>
        <p:spPr>
          <a:xfrm>
            <a:off x="599760" y="1768680"/>
            <a:ext cx="5269320" cy="209088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6132960" y="1768680"/>
            <a:ext cx="5269320" cy="209088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599760" y="4058640"/>
            <a:ext cx="107982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62" name="PlaceHolder 2"/>
          <p:cNvSpPr>
            <a:spLocks noGrp="1"/>
          </p:cNvSpPr>
          <p:nvPr>
            <p:ph type="body"/>
          </p:nvPr>
        </p:nvSpPr>
        <p:spPr>
          <a:xfrm>
            <a:off x="599760" y="1768680"/>
            <a:ext cx="10798200" cy="209088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599760" y="4058640"/>
            <a:ext cx="1079820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65" name="PlaceHolder 2"/>
          <p:cNvSpPr>
            <a:spLocks noGrp="1"/>
          </p:cNvSpPr>
          <p:nvPr>
            <p:ph type="body"/>
          </p:nvPr>
        </p:nvSpPr>
        <p:spPr>
          <a:xfrm>
            <a:off x="599760" y="1768680"/>
            <a:ext cx="5269320" cy="2090880"/>
          </a:xfrm>
          <a:prstGeom prst="rect">
            <a:avLst/>
          </a:prstGeom>
        </p:spPr>
        <p:txBody>
          <a:bodyPr lIns="0" rIns="0" tIns="0" bIns="0">
            <a:normAutofit/>
          </a:bodyPr>
          <a:p>
            <a:endParaRPr b="0" lang="fr-FR" sz="3200" spc="-1" strike="noStrike">
              <a:latin typeface="Arial"/>
            </a:endParaRPr>
          </a:p>
        </p:txBody>
      </p:sp>
      <p:sp>
        <p:nvSpPr>
          <p:cNvPr id="66" name="PlaceHolder 3"/>
          <p:cNvSpPr>
            <a:spLocks noGrp="1"/>
          </p:cNvSpPr>
          <p:nvPr>
            <p:ph type="body"/>
          </p:nvPr>
        </p:nvSpPr>
        <p:spPr>
          <a:xfrm>
            <a:off x="6132960" y="1768680"/>
            <a:ext cx="5269320" cy="2090880"/>
          </a:xfrm>
          <a:prstGeom prst="rect">
            <a:avLst/>
          </a:prstGeom>
        </p:spPr>
        <p:txBody>
          <a:bodyPr lIns="0" rIns="0" tIns="0" bIns="0">
            <a:normAutofit/>
          </a:bodyPr>
          <a:p>
            <a:endParaRPr b="0" lang="fr-FR" sz="3200" spc="-1" strike="noStrike">
              <a:latin typeface="Arial"/>
            </a:endParaRPr>
          </a:p>
        </p:txBody>
      </p:sp>
      <p:sp>
        <p:nvSpPr>
          <p:cNvPr id="67" name="PlaceHolder 4"/>
          <p:cNvSpPr>
            <a:spLocks noGrp="1"/>
          </p:cNvSpPr>
          <p:nvPr>
            <p:ph type="body"/>
          </p:nvPr>
        </p:nvSpPr>
        <p:spPr>
          <a:xfrm>
            <a:off x="599760" y="4058640"/>
            <a:ext cx="5269320" cy="2090880"/>
          </a:xfrm>
          <a:prstGeom prst="rect">
            <a:avLst/>
          </a:prstGeom>
        </p:spPr>
        <p:txBody>
          <a:bodyPr lIns="0" rIns="0" tIns="0" bIns="0">
            <a:normAutofit/>
          </a:bodyPr>
          <a:p>
            <a:endParaRPr b="0" lang="fr-FR" sz="3200" spc="-1" strike="noStrike">
              <a:latin typeface="Arial"/>
            </a:endParaRPr>
          </a:p>
        </p:txBody>
      </p:sp>
      <p:sp>
        <p:nvSpPr>
          <p:cNvPr id="68" name="PlaceHolder 5"/>
          <p:cNvSpPr>
            <a:spLocks noGrp="1"/>
          </p:cNvSpPr>
          <p:nvPr>
            <p:ph type="body"/>
          </p:nvPr>
        </p:nvSpPr>
        <p:spPr>
          <a:xfrm>
            <a:off x="6132960" y="4058640"/>
            <a:ext cx="52693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70" name="PlaceHolder 2"/>
          <p:cNvSpPr>
            <a:spLocks noGrp="1"/>
          </p:cNvSpPr>
          <p:nvPr>
            <p:ph type="body"/>
          </p:nvPr>
        </p:nvSpPr>
        <p:spPr>
          <a:xfrm>
            <a:off x="599760" y="1768680"/>
            <a:ext cx="3476880" cy="209088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4250880" y="1768680"/>
            <a:ext cx="3476880" cy="209088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7902000" y="1768680"/>
            <a:ext cx="3476880" cy="209088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599760" y="4058640"/>
            <a:ext cx="3476880" cy="2090880"/>
          </a:xfrm>
          <a:prstGeom prst="rect">
            <a:avLst/>
          </a:prstGeom>
        </p:spPr>
        <p:txBody>
          <a:bodyPr lIns="0" rIns="0" tIns="0" bIns="0">
            <a:normAutofit/>
          </a:bodyPr>
          <a:p>
            <a:endParaRPr b="0" lang="fr-FR" sz="3200" spc="-1" strike="noStrike">
              <a:latin typeface="Arial"/>
            </a:endParaRPr>
          </a:p>
        </p:txBody>
      </p:sp>
      <p:sp>
        <p:nvSpPr>
          <p:cNvPr id="74" name="PlaceHolder 6"/>
          <p:cNvSpPr>
            <a:spLocks noGrp="1"/>
          </p:cNvSpPr>
          <p:nvPr>
            <p:ph type="body"/>
          </p:nvPr>
        </p:nvSpPr>
        <p:spPr>
          <a:xfrm>
            <a:off x="4250880" y="4058640"/>
            <a:ext cx="3476880" cy="2090880"/>
          </a:xfrm>
          <a:prstGeom prst="rect">
            <a:avLst/>
          </a:prstGeom>
        </p:spPr>
        <p:txBody>
          <a:bodyPr lIns="0" rIns="0" tIns="0" bIns="0">
            <a:normAutofit/>
          </a:bodyPr>
          <a:p>
            <a:endParaRPr b="0" lang="fr-FR" sz="3200" spc="-1" strike="noStrike">
              <a:latin typeface="Arial"/>
            </a:endParaRPr>
          </a:p>
        </p:txBody>
      </p:sp>
      <p:sp>
        <p:nvSpPr>
          <p:cNvPr id="75" name="PlaceHolder 7"/>
          <p:cNvSpPr>
            <a:spLocks noGrp="1"/>
          </p:cNvSpPr>
          <p:nvPr>
            <p:ph type="body"/>
          </p:nvPr>
        </p:nvSpPr>
        <p:spPr>
          <a:xfrm>
            <a:off x="7902000" y="4058640"/>
            <a:ext cx="347688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5" name="PlaceHolder 2"/>
          <p:cNvSpPr>
            <a:spLocks noGrp="1"/>
          </p:cNvSpPr>
          <p:nvPr>
            <p:ph type="body"/>
          </p:nvPr>
        </p:nvSpPr>
        <p:spPr>
          <a:xfrm>
            <a:off x="599760" y="1768680"/>
            <a:ext cx="1079820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7" name="PlaceHolder 2"/>
          <p:cNvSpPr>
            <a:spLocks noGrp="1"/>
          </p:cNvSpPr>
          <p:nvPr>
            <p:ph type="body"/>
          </p:nvPr>
        </p:nvSpPr>
        <p:spPr>
          <a:xfrm>
            <a:off x="599760" y="1768680"/>
            <a:ext cx="5269320" cy="438408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6132960" y="1768680"/>
            <a:ext cx="5269320" cy="43840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9760" y="301320"/>
            <a:ext cx="10798200" cy="585036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12" name="PlaceHolder 2"/>
          <p:cNvSpPr>
            <a:spLocks noGrp="1"/>
          </p:cNvSpPr>
          <p:nvPr>
            <p:ph type="body"/>
          </p:nvPr>
        </p:nvSpPr>
        <p:spPr>
          <a:xfrm>
            <a:off x="599760" y="1768680"/>
            <a:ext cx="5269320" cy="209088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6132960" y="1768680"/>
            <a:ext cx="5269320" cy="438408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599760" y="4058640"/>
            <a:ext cx="52693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16" name="PlaceHolder 2"/>
          <p:cNvSpPr>
            <a:spLocks noGrp="1"/>
          </p:cNvSpPr>
          <p:nvPr>
            <p:ph type="body"/>
          </p:nvPr>
        </p:nvSpPr>
        <p:spPr>
          <a:xfrm>
            <a:off x="599760" y="1768680"/>
            <a:ext cx="5269320" cy="438408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6132960" y="1768680"/>
            <a:ext cx="5269320" cy="209088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6132960" y="4058640"/>
            <a:ext cx="5269320" cy="209088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endParaRPr b="0" lang="fr-FR" sz="4400" spc="-1" strike="noStrike">
              <a:latin typeface="Arial"/>
            </a:endParaRPr>
          </a:p>
        </p:txBody>
      </p:sp>
      <p:sp>
        <p:nvSpPr>
          <p:cNvPr id="20" name="PlaceHolder 2"/>
          <p:cNvSpPr>
            <a:spLocks noGrp="1"/>
          </p:cNvSpPr>
          <p:nvPr>
            <p:ph type="body"/>
          </p:nvPr>
        </p:nvSpPr>
        <p:spPr>
          <a:xfrm>
            <a:off x="599760" y="1768680"/>
            <a:ext cx="5269320" cy="209088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6132960" y="1768680"/>
            <a:ext cx="5269320" cy="209088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599760" y="4058640"/>
            <a:ext cx="10798200" cy="209088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99760" y="301320"/>
            <a:ext cx="10798200" cy="1261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39"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5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76" name="CustomShape 1"/>
          <p:cNvSpPr/>
          <p:nvPr/>
        </p:nvSpPr>
        <p:spPr>
          <a:xfrm>
            <a:off x="216000" y="318240"/>
            <a:ext cx="10737720" cy="670680"/>
          </a:xfrm>
          <a:prstGeom prst="rect">
            <a:avLst/>
          </a:prstGeom>
          <a:noFill/>
          <a:ln>
            <a:noFill/>
          </a:ln>
        </p:spPr>
        <p:style>
          <a:lnRef idx="0"/>
          <a:fillRef idx="0"/>
          <a:effectRef idx="0"/>
          <a:fontRef idx="minor"/>
        </p:style>
        <p:txBody>
          <a:bodyPr lIns="0" rIns="0" tIns="0" bIns="0" anchor="ctr">
            <a:spAutoFit/>
          </a:bodyPr>
          <a:p>
            <a:pPr>
              <a:lnSpc>
                <a:spcPct val="100000"/>
              </a:lnSpc>
            </a:pPr>
            <a:r>
              <a:rPr b="1" i="1" lang="fr-FR" sz="2200" spc="-1" strike="noStrike">
                <a:solidFill>
                  <a:srgbClr val="000000"/>
                </a:solidFill>
                <a:latin typeface="Arial"/>
                <a:ea typeface="DejaVu Sans"/>
              </a:rPr>
              <a:t>FRAMEWORK DOCUMENTATION</a:t>
            </a:r>
            <a:endParaRPr b="0" i="1" lang="fr-FR" sz="2200" spc="-1" strike="noStrike">
              <a:solidFill>
                <a:srgbClr val="000000"/>
              </a:solidFill>
              <a:latin typeface="Arial"/>
            </a:endParaRPr>
          </a:p>
          <a:p>
            <a:pPr>
              <a:lnSpc>
                <a:spcPct val="100000"/>
              </a:lnSpc>
            </a:pPr>
            <a:r>
              <a:rPr b="1" i="1" lang="fr-FR" sz="2200" spc="-1" strike="noStrike">
                <a:solidFill>
                  <a:srgbClr val="000000"/>
                </a:solidFill>
                <a:latin typeface="Arial"/>
                <a:ea typeface="DejaVu Sans"/>
              </a:rPr>
              <a:t>USER GUIDE</a:t>
            </a:r>
            <a:endParaRPr b="0" i="1" lang="fr-F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21" name="CustomShape 1"/>
          <p:cNvSpPr/>
          <p:nvPr/>
        </p:nvSpPr>
        <p:spPr>
          <a:xfrm>
            <a:off x="-5400000" y="-2086200"/>
            <a:ext cx="11993400" cy="862200"/>
          </a:xfrm>
          <a:prstGeom prst="rect">
            <a:avLst/>
          </a:prstGeom>
          <a:solidFill>
            <a:srgbClr val="ffffff"/>
          </a:solidFill>
          <a:ln>
            <a:noFill/>
          </a:ln>
        </p:spPr>
        <p:style>
          <a:lnRef idx="0"/>
          <a:fillRef idx="0"/>
          <a:effectRef idx="0"/>
          <a:fontRef idx="minor"/>
        </p:style>
      </p:sp>
      <p:sp>
        <p:nvSpPr>
          <p:cNvPr id="122" name="CustomShape 2"/>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23" name="CustomShape 3"/>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JOIN ( Jointures )</a:t>
            </a:r>
            <a:endParaRPr b="0" lang="fr-FR" sz="2200" spc="-1" strike="noStrike">
              <a:latin typeface="Arial"/>
            </a:endParaRPr>
          </a:p>
        </p:txBody>
      </p:sp>
      <p:sp>
        <p:nvSpPr>
          <p:cNvPr id="124" name="CustomShape 4"/>
          <p:cNvSpPr/>
          <p:nvPr/>
        </p:nvSpPr>
        <p:spPr>
          <a:xfrm>
            <a:off x="144000" y="1522440"/>
            <a:ext cx="1173564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La requête JOIN permet de récupérer plus ou moins de données dans une table ou dans une autre.</a:t>
            </a:r>
            <a:endParaRPr b="0" lang="fr-FR" sz="2200" spc="-1" strike="noStrike">
              <a:latin typeface="Arial"/>
            </a:endParaRPr>
          </a:p>
        </p:txBody>
      </p:sp>
      <p:sp>
        <p:nvSpPr>
          <p:cNvPr id="125" name="CustomShape 5"/>
          <p:cNvSpPr/>
          <p:nvPr/>
        </p:nvSpPr>
        <p:spPr>
          <a:xfrm>
            <a:off x="72000" y="6604920"/>
            <a:ext cx="11825640" cy="738720"/>
          </a:xfrm>
          <a:prstGeom prst="rect">
            <a:avLst/>
          </a:prstGeom>
          <a:noFill/>
          <a:ln>
            <a:noFill/>
          </a:ln>
        </p:spPr>
        <p:style>
          <a:lnRef idx="0"/>
          <a:fillRef idx="0"/>
          <a:effectRef idx="0"/>
          <a:fontRef idx="minor"/>
        </p:style>
      </p:sp>
      <p:sp>
        <p:nvSpPr>
          <p:cNvPr id="126" name="TextShape 6"/>
          <p:cNvSpPr txBox="1"/>
          <p:nvPr/>
        </p:nvSpPr>
        <p:spPr>
          <a:xfrm>
            <a:off x="144000" y="5331240"/>
            <a:ext cx="11711160" cy="1652760"/>
          </a:xfrm>
          <a:prstGeom prst="rect">
            <a:avLst/>
          </a:prstGeom>
          <a:noFill/>
          <a:ln>
            <a:noFill/>
          </a:ln>
        </p:spPr>
        <p:txBody>
          <a:bodyPr lIns="90000" rIns="90000" tIns="45000" bIns="45000">
            <a:noAutofit/>
          </a:bodyPr>
          <a:p>
            <a:r>
              <a:rPr b="0" lang="fr-FR" sz="2200" spc="-1" strike="noStrike">
                <a:solidFill>
                  <a:srgbClr val="ffffff"/>
                </a:solidFill>
                <a:latin typeface="Arial"/>
                <a:ea typeface="DejaVu Sans"/>
              </a:rPr>
              <a:t>La requête JOIN ci-dessus prend quatre paramètres le premier paramètre est le premier nom de table, le second paramètre est le deuxième nom de table et le troisième paramètre est la condition matching soit les enregistrements qui ont des valeurs correspondantes dans deux tables comme l’id et le quatrième paramètre est optionnel qui est le nom de jointure comme LEFT JOIN, RIGHT JOIN par défaut INNER JOIN</a:t>
            </a:r>
            <a:endParaRPr b="0" lang="fr-FR" sz="2200" spc="-1" strike="noStrike">
              <a:latin typeface="Arial"/>
            </a:endParaRPr>
          </a:p>
        </p:txBody>
      </p:sp>
      <p:pic>
        <p:nvPicPr>
          <p:cNvPr id="127" name="" descr=""/>
          <p:cNvPicPr/>
          <p:nvPr/>
        </p:nvPicPr>
        <p:blipFill>
          <a:blip r:embed="rId1"/>
          <a:stretch/>
        </p:blipFill>
        <p:spPr>
          <a:xfrm>
            <a:off x="2304000" y="2264040"/>
            <a:ext cx="7239600" cy="2736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28" name="CustomShape 1"/>
          <p:cNvSpPr/>
          <p:nvPr/>
        </p:nvSpPr>
        <p:spPr>
          <a:xfrm>
            <a:off x="1554840" y="4176000"/>
            <a:ext cx="8740800" cy="1717200"/>
          </a:xfrm>
          <a:prstGeom prst="rect">
            <a:avLst/>
          </a:prstGeom>
          <a:noFill/>
          <a:ln>
            <a:noFill/>
          </a:ln>
        </p:spPr>
        <p:style>
          <a:lnRef idx="0"/>
          <a:fillRef idx="0"/>
          <a:effectRef idx="0"/>
          <a:fontRef idx="minor"/>
        </p:style>
        <p:txBody>
          <a:bodyPr lIns="36000" rIns="36000" tIns="36000" bIns="36000" anchor="ctr">
            <a:spAutoFit/>
          </a:bodyPr>
          <a:p>
            <a:pPr algn="ctr">
              <a:lnSpc>
                <a:spcPct val="100000"/>
              </a:lnSpc>
            </a:pPr>
            <a:r>
              <a:rPr b="0" lang="fr-FR" sz="5400" spc="-1" strike="noStrike">
                <a:solidFill>
                  <a:srgbClr val="ffffff"/>
                </a:solidFill>
                <a:latin typeface="Arial"/>
                <a:ea typeface="DejaVu Sans"/>
              </a:rPr>
              <a:t>ASSISTANT DE FORMULAIRE </a:t>
            </a:r>
            <a:endParaRPr b="0" lang="fr-FR" sz="5400" spc="-1" strike="noStrike">
              <a:latin typeface="Arial"/>
            </a:endParaRPr>
          </a:p>
        </p:txBody>
      </p:sp>
      <p:sp>
        <p:nvSpPr>
          <p:cNvPr id="129" name="CustomShape 2"/>
          <p:cNvSpPr/>
          <p:nvPr/>
        </p:nvSpPr>
        <p:spPr>
          <a:xfrm>
            <a:off x="792000" y="312840"/>
            <a:ext cx="10366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4400" spc="-1" strike="noStrike" u="sng">
                <a:solidFill>
                  <a:srgbClr val="ffffff"/>
                </a:solidFill>
                <a:uFillTx/>
                <a:latin typeface="Arial"/>
                <a:ea typeface="DejaVu Sans"/>
              </a:rPr>
              <a:t>GUIDE UTILISATEUR</a:t>
            </a:r>
            <a:endParaRPr b="0" lang="fr-FR" sz="4400" spc="-1" strike="noStrike">
              <a:latin typeface="Arial"/>
            </a:endParaRPr>
          </a:p>
        </p:txBody>
      </p:sp>
      <p:pic>
        <p:nvPicPr>
          <p:cNvPr id="130" name="" descr=""/>
          <p:cNvPicPr/>
          <p:nvPr/>
        </p:nvPicPr>
        <p:blipFill>
          <a:blip r:embed="rId1"/>
          <a:stretch/>
        </p:blipFill>
        <p:spPr>
          <a:xfrm>
            <a:off x="5184000" y="1800000"/>
            <a:ext cx="1943640" cy="1943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31"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32"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Chargement de l’assistant de formulaire ( form helpers )</a:t>
            </a:r>
            <a:endParaRPr b="0" lang="fr-FR" sz="2200" spc="-1" strike="noStrike">
              <a:latin typeface="Arial"/>
            </a:endParaRPr>
          </a:p>
        </p:txBody>
      </p:sp>
      <p:sp>
        <p:nvSpPr>
          <p:cNvPr id="133" name="CustomShape 3"/>
          <p:cNvSpPr/>
          <p:nvPr/>
        </p:nvSpPr>
        <p:spPr>
          <a:xfrm>
            <a:off x="144000" y="1355040"/>
            <a:ext cx="11735640" cy="107676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Avant d'utiliser l'assistant de formulaire, vous devez d'abord charger l'assistant de formulaire dans le contrôleur et vous pouvez également charger à partir du fichier autoload simple vers le dossier config, puis cliquer sur le fichier autoload.php.</a:t>
            </a:r>
            <a:endParaRPr b="0" lang="fr-FR" sz="2200" spc="-1" strike="noStrike">
              <a:latin typeface="Arial"/>
            </a:endParaRPr>
          </a:p>
        </p:txBody>
      </p:sp>
      <p:pic>
        <p:nvPicPr>
          <p:cNvPr id="134" name="" descr=""/>
          <p:cNvPicPr/>
          <p:nvPr/>
        </p:nvPicPr>
        <p:blipFill>
          <a:blip r:embed="rId1"/>
          <a:stretch/>
        </p:blipFill>
        <p:spPr>
          <a:xfrm>
            <a:off x="3935880" y="3179880"/>
            <a:ext cx="4200120" cy="1860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35"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36"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form_open ( ouverture balise formulaire )</a:t>
            </a:r>
            <a:endParaRPr b="0" lang="fr-FR" sz="2200" spc="-1" strike="noStrike">
              <a:latin typeface="Arial"/>
            </a:endParaRPr>
          </a:p>
        </p:txBody>
      </p:sp>
      <p:sp>
        <p:nvSpPr>
          <p:cNvPr id="137" name="CustomShape 3"/>
          <p:cNvSpPr/>
          <p:nvPr/>
        </p:nvSpPr>
        <p:spPr>
          <a:xfrm>
            <a:off x="144000" y="1689480"/>
            <a:ext cx="11735640" cy="40788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form_open permet d’ouvrir la balise d’ouverture de formulaire html.</a:t>
            </a:r>
            <a:endParaRPr b="0" lang="fr-FR" sz="2200" spc="-1" strike="noStrike">
              <a:latin typeface="Arial"/>
            </a:endParaRPr>
          </a:p>
        </p:txBody>
      </p:sp>
      <p:pic>
        <p:nvPicPr>
          <p:cNvPr id="138" name="" descr=""/>
          <p:cNvPicPr/>
          <p:nvPr/>
        </p:nvPicPr>
        <p:blipFill>
          <a:blip r:embed="rId1"/>
          <a:stretch/>
        </p:blipFill>
        <p:spPr>
          <a:xfrm>
            <a:off x="2088000" y="3168000"/>
            <a:ext cx="7776000" cy="20019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39"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40"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form_close ( fermeture balise formulaire )</a:t>
            </a:r>
            <a:endParaRPr b="0" lang="fr-FR" sz="2200" spc="-1" strike="noStrike">
              <a:latin typeface="Arial"/>
            </a:endParaRPr>
          </a:p>
        </p:txBody>
      </p:sp>
      <p:sp>
        <p:nvSpPr>
          <p:cNvPr id="141" name="CustomShape 3"/>
          <p:cNvSpPr/>
          <p:nvPr/>
        </p:nvSpPr>
        <p:spPr>
          <a:xfrm>
            <a:off x="144000" y="1689480"/>
            <a:ext cx="11735640" cy="40788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form_close permet de fermer la balise de fermeture de formulaire html.</a:t>
            </a:r>
            <a:endParaRPr b="0" lang="fr-FR" sz="2200" spc="-1" strike="noStrike">
              <a:latin typeface="Arial"/>
            </a:endParaRPr>
          </a:p>
        </p:txBody>
      </p:sp>
      <p:pic>
        <p:nvPicPr>
          <p:cNvPr id="142" name="" descr=""/>
          <p:cNvPicPr/>
          <p:nvPr/>
        </p:nvPicPr>
        <p:blipFill>
          <a:blip r:embed="rId1"/>
          <a:stretch/>
        </p:blipFill>
        <p:spPr>
          <a:xfrm>
            <a:off x="3240000" y="2952000"/>
            <a:ext cx="5688000" cy="16614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43"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44"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form_input ( champ de saisie )</a:t>
            </a:r>
            <a:endParaRPr b="0" lang="fr-FR" sz="2200" spc="-1" strike="noStrike">
              <a:latin typeface="Arial"/>
            </a:endParaRPr>
          </a:p>
        </p:txBody>
      </p:sp>
      <p:sp>
        <p:nvSpPr>
          <p:cNvPr id="145" name="CustomShape 3"/>
          <p:cNvSpPr/>
          <p:nvPr/>
        </p:nvSpPr>
        <p:spPr>
          <a:xfrm>
            <a:off x="144000" y="1521720"/>
            <a:ext cx="11735640" cy="74304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form_input permet de définir le champ de saisie html comme le champ de saisie de texte, le champ de saisie d'e-mail, le champ de saisie de mot de passe et le champ de saisie de fichier</a:t>
            </a:r>
            <a:endParaRPr b="0" lang="fr-FR" sz="2200" spc="-1" strike="noStrike">
              <a:latin typeface="Arial"/>
            </a:endParaRPr>
          </a:p>
        </p:txBody>
      </p:sp>
      <p:pic>
        <p:nvPicPr>
          <p:cNvPr id="146" name="" descr=""/>
          <p:cNvPicPr/>
          <p:nvPr/>
        </p:nvPicPr>
        <p:blipFill>
          <a:blip r:embed="rId1"/>
          <a:stretch/>
        </p:blipFill>
        <p:spPr>
          <a:xfrm>
            <a:off x="1099800" y="2664000"/>
            <a:ext cx="9691200" cy="42480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47"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48"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form_multipart ( Envoyer des données de formulaire encodées en multipart/form-data )</a:t>
            </a:r>
            <a:endParaRPr b="0" lang="fr-FR" sz="2200" spc="-1" strike="noStrike">
              <a:latin typeface="Arial"/>
            </a:endParaRPr>
          </a:p>
        </p:txBody>
      </p:sp>
      <p:sp>
        <p:nvSpPr>
          <p:cNvPr id="149" name="CustomShape 3"/>
          <p:cNvSpPr/>
          <p:nvPr/>
        </p:nvSpPr>
        <p:spPr>
          <a:xfrm>
            <a:off x="144000" y="1080000"/>
            <a:ext cx="11735640" cy="162792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form_multipart permet de spécifier comment les données de formulaire doivent être codées lors de leur soumission au serveur.</a:t>
            </a:r>
            <a:endParaRPr b="0" lang="fr-FR" sz="2200" spc="-1" strike="noStrike">
              <a:latin typeface="Arial"/>
            </a:endParaRPr>
          </a:p>
          <a:p>
            <a:pPr>
              <a:lnSpc>
                <a:spcPct val="100000"/>
              </a:lnSpc>
              <a:spcAft>
                <a:spcPts val="850"/>
              </a:spcAft>
            </a:pPr>
            <a:endParaRPr b="0" lang="fr-FR" sz="2200" spc="-1" strike="noStrike">
              <a:latin typeface="Arial"/>
            </a:endParaRPr>
          </a:p>
          <a:p>
            <a:pPr>
              <a:lnSpc>
                <a:spcPct val="100000"/>
              </a:lnSpc>
              <a:spcAft>
                <a:spcPts val="850"/>
              </a:spcAft>
            </a:pPr>
            <a:r>
              <a:rPr b="0" lang="fr-FR" sz="2200" spc="-1" strike="noStrike" u="sng">
                <a:solidFill>
                  <a:srgbClr val="ffffff"/>
                </a:solidFill>
                <a:uFillTx/>
                <a:latin typeface="Arial"/>
                <a:ea typeface="DejaVu Sans"/>
              </a:rPr>
              <a:t>Remarque :</a:t>
            </a:r>
            <a:r>
              <a:rPr b="0" lang="fr-FR" sz="2200" spc="-1" strike="noStrike">
                <a:solidFill>
                  <a:srgbClr val="ffffff"/>
                </a:solidFill>
                <a:latin typeface="Arial"/>
                <a:ea typeface="DejaVu Sans"/>
              </a:rPr>
              <a:t> L’attribut enctype ne peut être utilisé que si method = "post".</a:t>
            </a:r>
            <a:endParaRPr b="0" lang="fr-FR" sz="2200" spc="-1" strike="noStrike">
              <a:latin typeface="Arial"/>
            </a:endParaRPr>
          </a:p>
        </p:txBody>
      </p:sp>
      <p:pic>
        <p:nvPicPr>
          <p:cNvPr id="150" name="" descr=""/>
          <p:cNvPicPr/>
          <p:nvPr/>
        </p:nvPicPr>
        <p:blipFill>
          <a:blip r:embed="rId1"/>
          <a:stretch/>
        </p:blipFill>
        <p:spPr>
          <a:xfrm>
            <a:off x="1080000" y="3349440"/>
            <a:ext cx="9898920" cy="20505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51"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52"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form_button ( Balise de bouton HTML )</a:t>
            </a:r>
            <a:endParaRPr b="0" lang="fr-FR" sz="2200" spc="-1" strike="noStrike">
              <a:latin typeface="Arial"/>
            </a:endParaRPr>
          </a:p>
        </p:txBody>
      </p:sp>
      <p:sp>
        <p:nvSpPr>
          <p:cNvPr id="153" name="CustomShape 3"/>
          <p:cNvSpPr/>
          <p:nvPr/>
        </p:nvSpPr>
        <p:spPr>
          <a:xfrm>
            <a:off x="144000" y="1187640"/>
            <a:ext cx="11735640" cy="141336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form_button permet de générer un élément de bouton standard. Vous pouvez transmettre de manière minimale le nom et le contenu du bouton dans les premier et deuxième paramètres dans le premier exemple, ou il est aussi possible de passer via un tableau associatif contenant toutes les données que vous souhaitez.</a:t>
            </a:r>
            <a:endParaRPr b="0" lang="fr-FR" sz="2200" spc="-1" strike="noStrike">
              <a:latin typeface="Arial"/>
            </a:endParaRPr>
          </a:p>
        </p:txBody>
      </p:sp>
      <p:pic>
        <p:nvPicPr>
          <p:cNvPr id="154" name="" descr=""/>
          <p:cNvPicPr/>
          <p:nvPr/>
        </p:nvPicPr>
        <p:blipFill>
          <a:blip r:embed="rId1"/>
          <a:stretch/>
        </p:blipFill>
        <p:spPr>
          <a:xfrm>
            <a:off x="1348200" y="3184920"/>
            <a:ext cx="9235800" cy="37440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55"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56"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form_submit ( Balise de soumission d’entrée HTML )</a:t>
            </a:r>
            <a:endParaRPr b="0" lang="fr-FR" sz="2200" spc="-1" strike="noStrike">
              <a:latin typeface="Arial"/>
            </a:endParaRPr>
          </a:p>
        </p:txBody>
      </p:sp>
      <p:sp>
        <p:nvSpPr>
          <p:cNvPr id="157" name="CustomShape 3"/>
          <p:cNvSpPr/>
          <p:nvPr/>
        </p:nvSpPr>
        <p:spPr>
          <a:xfrm>
            <a:off x="144000" y="1690200"/>
            <a:ext cx="11735640" cy="40788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form_submit permet de générer un élément de bouton d’envoi standard</a:t>
            </a:r>
            <a:endParaRPr b="0" lang="fr-FR" sz="2200" spc="-1" strike="noStrike">
              <a:latin typeface="Arial"/>
            </a:endParaRPr>
          </a:p>
        </p:txBody>
      </p:sp>
      <p:pic>
        <p:nvPicPr>
          <p:cNvPr id="158" name="" descr=""/>
          <p:cNvPicPr/>
          <p:nvPr/>
        </p:nvPicPr>
        <p:blipFill>
          <a:blip r:embed="rId1"/>
          <a:stretch/>
        </p:blipFill>
        <p:spPr>
          <a:xfrm>
            <a:off x="1080000" y="3528000"/>
            <a:ext cx="9864000" cy="15987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59" name="CustomShape 1"/>
          <p:cNvSpPr/>
          <p:nvPr/>
        </p:nvSpPr>
        <p:spPr>
          <a:xfrm>
            <a:off x="792000" y="312840"/>
            <a:ext cx="10366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4400" spc="-1" strike="noStrike" u="sng">
                <a:solidFill>
                  <a:srgbClr val="ffffff"/>
                </a:solidFill>
                <a:uFillTx/>
                <a:latin typeface="Arial"/>
                <a:ea typeface="DejaVu Sans"/>
              </a:rPr>
              <a:t>GUIDE UTILISATEUR</a:t>
            </a:r>
            <a:endParaRPr b="0" lang="fr-FR" sz="4400" spc="-1" strike="noStrike">
              <a:latin typeface="Arial"/>
            </a:endParaRPr>
          </a:p>
        </p:txBody>
      </p:sp>
      <p:pic>
        <p:nvPicPr>
          <p:cNvPr id="160" name="" descr=""/>
          <p:cNvPicPr/>
          <p:nvPr/>
        </p:nvPicPr>
        <p:blipFill>
          <a:blip r:embed="rId1"/>
          <a:stretch/>
        </p:blipFill>
        <p:spPr>
          <a:xfrm>
            <a:off x="5184360" y="1800360"/>
            <a:ext cx="1943640" cy="1943640"/>
          </a:xfrm>
          <a:prstGeom prst="rect">
            <a:avLst/>
          </a:prstGeom>
          <a:ln>
            <a:noFill/>
          </a:ln>
        </p:spPr>
      </p:pic>
      <p:sp>
        <p:nvSpPr>
          <p:cNvPr id="161" name="CustomShape 2"/>
          <p:cNvSpPr/>
          <p:nvPr/>
        </p:nvSpPr>
        <p:spPr>
          <a:xfrm>
            <a:off x="1554840" y="4176000"/>
            <a:ext cx="8740800" cy="1717200"/>
          </a:xfrm>
          <a:prstGeom prst="rect">
            <a:avLst/>
          </a:prstGeom>
          <a:noFill/>
          <a:ln>
            <a:noFill/>
          </a:ln>
        </p:spPr>
        <p:style>
          <a:lnRef idx="0"/>
          <a:fillRef idx="0"/>
          <a:effectRef idx="0"/>
          <a:fontRef idx="minor"/>
        </p:style>
        <p:txBody>
          <a:bodyPr lIns="36000" rIns="36000" tIns="36000" bIns="36000" anchor="ctr">
            <a:spAutoFit/>
          </a:bodyPr>
          <a:p>
            <a:pPr algn="ctr">
              <a:lnSpc>
                <a:spcPct val="100000"/>
              </a:lnSpc>
            </a:pPr>
            <a:r>
              <a:rPr b="0" lang="fr-FR" sz="5400" spc="-1" strike="noStrike">
                <a:solidFill>
                  <a:srgbClr val="ffffff"/>
                </a:solidFill>
                <a:latin typeface="Arial"/>
                <a:ea typeface="DejaVu Sans"/>
              </a:rPr>
              <a:t>.HTACCESS CONFIGURATION</a:t>
            </a:r>
            <a:endParaRPr b="0" lang="fr-FR"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77" name="CustomShape 1"/>
          <p:cNvSpPr/>
          <p:nvPr/>
        </p:nvSpPr>
        <p:spPr>
          <a:xfrm>
            <a:off x="1554840" y="4586760"/>
            <a:ext cx="8740800" cy="895320"/>
          </a:xfrm>
          <a:prstGeom prst="rect">
            <a:avLst/>
          </a:prstGeom>
          <a:noFill/>
          <a:ln>
            <a:noFill/>
          </a:ln>
        </p:spPr>
        <p:style>
          <a:lnRef idx="0"/>
          <a:fillRef idx="0"/>
          <a:effectRef idx="0"/>
          <a:fontRef idx="minor"/>
        </p:style>
        <p:txBody>
          <a:bodyPr lIns="36000" rIns="36000" tIns="36000" bIns="36000" anchor="ctr">
            <a:spAutoFit/>
          </a:bodyPr>
          <a:p>
            <a:pPr algn="ctr">
              <a:lnSpc>
                <a:spcPct val="100000"/>
              </a:lnSpc>
            </a:pPr>
            <a:r>
              <a:rPr b="0" lang="fr-FR" sz="5400" spc="-1" strike="noStrike">
                <a:solidFill>
                  <a:srgbClr val="ffffff"/>
                </a:solidFill>
                <a:latin typeface="Arial"/>
                <a:ea typeface="DejaVu Sans"/>
              </a:rPr>
              <a:t>BASE DE DONNEES</a:t>
            </a:r>
            <a:endParaRPr b="0" lang="fr-FR" sz="5400" spc="-1" strike="noStrike">
              <a:latin typeface="Arial"/>
            </a:endParaRPr>
          </a:p>
        </p:txBody>
      </p:sp>
      <p:sp>
        <p:nvSpPr>
          <p:cNvPr id="78" name="CustomShape 2"/>
          <p:cNvSpPr/>
          <p:nvPr/>
        </p:nvSpPr>
        <p:spPr>
          <a:xfrm>
            <a:off x="792000" y="312840"/>
            <a:ext cx="10366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4400" spc="-1" strike="noStrike" u="sng">
                <a:solidFill>
                  <a:srgbClr val="ffffff"/>
                </a:solidFill>
                <a:uFillTx/>
                <a:latin typeface="Arial"/>
                <a:ea typeface="DejaVu Sans"/>
              </a:rPr>
              <a:t>GUIDE UTILISATEUR</a:t>
            </a:r>
            <a:endParaRPr b="0" lang="fr-FR" sz="4400" spc="-1" strike="noStrike">
              <a:latin typeface="Arial"/>
            </a:endParaRPr>
          </a:p>
        </p:txBody>
      </p:sp>
      <p:pic>
        <p:nvPicPr>
          <p:cNvPr id="79" name="" descr=""/>
          <p:cNvPicPr/>
          <p:nvPr/>
        </p:nvPicPr>
        <p:blipFill>
          <a:blip r:embed="rId1"/>
          <a:stretch/>
        </p:blipFill>
        <p:spPr>
          <a:xfrm>
            <a:off x="5184000" y="1800000"/>
            <a:ext cx="1943640" cy="1943640"/>
          </a:xfrm>
          <a:prstGeom prst="rect">
            <a:avLst/>
          </a:prstGeom>
          <a:ln>
            <a:noFill/>
          </a:ln>
        </p:spPr>
      </p:pic>
      <p:pic>
        <p:nvPicPr>
          <p:cNvPr id="80" name="" descr=""/>
          <p:cNvPicPr/>
          <p:nvPr/>
        </p:nvPicPr>
        <p:blipFill>
          <a:blip r:embed="rId2"/>
          <a:stretch/>
        </p:blipFill>
        <p:spPr>
          <a:xfrm>
            <a:off x="5184360" y="1800360"/>
            <a:ext cx="1943640" cy="194364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62"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63"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Htaccess files ( fichier configuration serveur Apache )</a:t>
            </a:r>
            <a:endParaRPr b="0" lang="fr-FR" sz="2200" spc="-1" strike="noStrike">
              <a:latin typeface="Arial"/>
            </a:endParaRPr>
          </a:p>
        </p:txBody>
      </p:sp>
      <p:sp>
        <p:nvSpPr>
          <p:cNvPr id="164" name="CustomShape 3"/>
          <p:cNvSpPr/>
          <p:nvPr/>
        </p:nvSpPr>
        <p:spPr>
          <a:xfrm>
            <a:off x="144360" y="834120"/>
            <a:ext cx="11735640" cy="307800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Le fichier .htaccess est un fichier de configuration du serveur Apache qui permet de définir les règles dans un dossier ou sous-dossier. Il permet notamment de définir une interdiction d'accès à un dossier ou le protéger par un mot de passe, mais permet aussi de définir des règles de redirections, etc.</a:t>
            </a:r>
            <a:endParaRPr b="0" lang="fr-FR" sz="2200" spc="-1" strike="noStrike">
              <a:latin typeface="Arial"/>
            </a:endParaRPr>
          </a:p>
          <a:p>
            <a:pPr>
              <a:lnSpc>
                <a:spcPct val="100000"/>
              </a:lnSpc>
              <a:spcAft>
                <a:spcPts val="850"/>
              </a:spcAft>
            </a:pPr>
            <a:endParaRPr b="0" lang="fr-FR" sz="2200" spc="-1" strike="noStrike">
              <a:latin typeface="Arial"/>
            </a:endParaRPr>
          </a:p>
          <a:p>
            <a:pPr>
              <a:lnSpc>
                <a:spcPct val="100000"/>
              </a:lnSpc>
              <a:spcAft>
                <a:spcPts val="850"/>
              </a:spcAft>
            </a:pPr>
            <a:r>
              <a:rPr b="0" lang="fr-FR" sz="2200" spc="-1" strike="noStrike" u="sng">
                <a:solidFill>
                  <a:srgbClr val="ffffff"/>
                </a:solidFill>
                <a:uFillTx/>
                <a:latin typeface="Arial"/>
                <a:ea typeface="DejaVu Sans"/>
              </a:rPr>
              <a:t>Fichier htaccess pour le répertoire principal :</a:t>
            </a:r>
            <a:endParaRPr b="0" lang="fr-FR" sz="2200" spc="-1" strike="noStrike">
              <a:latin typeface="Arial"/>
            </a:endParaRPr>
          </a:p>
          <a:p>
            <a:pPr>
              <a:lnSpc>
                <a:spcPct val="100000"/>
              </a:lnSpc>
              <a:spcAft>
                <a:spcPts val="850"/>
              </a:spcAft>
            </a:pPr>
            <a:r>
              <a:rPr b="0" lang="fr-FR" sz="2200" spc="-1" strike="noStrike">
                <a:solidFill>
                  <a:srgbClr val="ffffff"/>
                </a:solidFill>
                <a:latin typeface="Arial"/>
                <a:ea typeface="DejaVu Sans"/>
              </a:rPr>
              <a:t>Créer un nouveau fichier .htaccess dans le répertoire principal et copier/coller le code ci-dessous</a:t>
            </a:r>
            <a:endParaRPr b="0" lang="fr-FR" sz="2200" spc="-1" strike="noStrike">
              <a:latin typeface="Arial"/>
            </a:endParaRPr>
          </a:p>
        </p:txBody>
      </p:sp>
      <p:pic>
        <p:nvPicPr>
          <p:cNvPr id="165" name="" descr=""/>
          <p:cNvPicPr/>
          <p:nvPr/>
        </p:nvPicPr>
        <p:blipFill>
          <a:blip r:embed="rId1"/>
          <a:stretch/>
        </p:blipFill>
        <p:spPr>
          <a:xfrm>
            <a:off x="3367440" y="4320000"/>
            <a:ext cx="5632560" cy="201600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66"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67"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Htaccess files ( fichier configuration serveur Apache )</a:t>
            </a:r>
            <a:endParaRPr b="0" lang="fr-FR" sz="2200" spc="-1" strike="noStrike">
              <a:latin typeface="Arial"/>
            </a:endParaRPr>
          </a:p>
        </p:txBody>
      </p:sp>
      <p:sp>
        <p:nvSpPr>
          <p:cNvPr id="168" name="CustomShape 3"/>
          <p:cNvSpPr/>
          <p:nvPr/>
        </p:nvSpPr>
        <p:spPr>
          <a:xfrm>
            <a:off x="144360" y="1008000"/>
            <a:ext cx="11735640" cy="307800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Le fichier .htaccess est un fichier de configuration du serveur Apache qui permet de définir les règles dans un dossier ou sous-dossier. Il permet notamment de définir une interdiction d'accès à un dossier ou le protéger par un mot de passe, mais permet aussi de définir des règles de redirections, etc.</a:t>
            </a:r>
            <a:endParaRPr b="0" lang="fr-FR" sz="2200" spc="-1" strike="noStrike">
              <a:latin typeface="Arial"/>
            </a:endParaRPr>
          </a:p>
          <a:p>
            <a:pPr>
              <a:lnSpc>
                <a:spcPct val="100000"/>
              </a:lnSpc>
              <a:spcAft>
                <a:spcPts val="850"/>
              </a:spcAft>
            </a:pPr>
            <a:endParaRPr b="0" lang="fr-FR" sz="2200" spc="-1" strike="noStrike">
              <a:latin typeface="Arial"/>
            </a:endParaRPr>
          </a:p>
          <a:p>
            <a:pPr>
              <a:lnSpc>
                <a:spcPct val="100000"/>
              </a:lnSpc>
              <a:spcAft>
                <a:spcPts val="850"/>
              </a:spcAft>
            </a:pPr>
            <a:r>
              <a:rPr b="0" lang="fr-FR" sz="2200" spc="-1" strike="noStrike" u="sng">
                <a:solidFill>
                  <a:srgbClr val="ffffff"/>
                </a:solidFill>
                <a:uFillTx/>
                <a:latin typeface="Arial"/>
                <a:ea typeface="DejaVu Sans"/>
              </a:rPr>
              <a:t>Fichier htaccess pour le répertoire racine dans le dossier public:</a:t>
            </a:r>
            <a:endParaRPr b="0" lang="fr-FR" sz="2200" spc="-1" strike="noStrike">
              <a:latin typeface="Arial"/>
            </a:endParaRPr>
          </a:p>
          <a:p>
            <a:pPr>
              <a:lnSpc>
                <a:spcPct val="100000"/>
              </a:lnSpc>
              <a:spcAft>
                <a:spcPts val="850"/>
              </a:spcAft>
            </a:pPr>
            <a:r>
              <a:rPr b="0" lang="fr-FR" sz="2200" spc="-1" strike="noStrike">
                <a:solidFill>
                  <a:srgbClr val="ffffff"/>
                </a:solidFill>
                <a:latin typeface="Arial"/>
                <a:ea typeface="DejaVu Sans"/>
              </a:rPr>
              <a:t>Créez un fichier htaccess dans le dossier public et copiez/collez le code ci-dessous dans le fichier . htaccess et ajoutez également votre nom de dossier à la place de Your Folder Name</a:t>
            </a:r>
            <a:endParaRPr b="0" lang="fr-FR" sz="2200" spc="-1" strike="noStrike">
              <a:latin typeface="Arial"/>
            </a:endParaRPr>
          </a:p>
        </p:txBody>
      </p:sp>
      <p:pic>
        <p:nvPicPr>
          <p:cNvPr id="169" name="" descr=""/>
          <p:cNvPicPr/>
          <p:nvPr/>
        </p:nvPicPr>
        <p:blipFill>
          <a:blip r:embed="rId1"/>
          <a:stretch/>
        </p:blipFill>
        <p:spPr>
          <a:xfrm>
            <a:off x="2672280" y="4591080"/>
            <a:ext cx="6570720" cy="230400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70" name="CustomShape 1"/>
          <p:cNvSpPr/>
          <p:nvPr/>
        </p:nvSpPr>
        <p:spPr>
          <a:xfrm>
            <a:off x="792000" y="312840"/>
            <a:ext cx="10366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4400" spc="-1" strike="noStrike" u="sng">
                <a:solidFill>
                  <a:srgbClr val="ffffff"/>
                </a:solidFill>
                <a:uFillTx/>
                <a:latin typeface="Arial"/>
                <a:ea typeface="DejaVu Sans"/>
              </a:rPr>
              <a:t>GUIDE UTILISATEUR</a:t>
            </a:r>
            <a:endParaRPr b="0" lang="fr-FR" sz="4400" spc="-1" strike="noStrike">
              <a:latin typeface="Arial"/>
            </a:endParaRPr>
          </a:p>
        </p:txBody>
      </p:sp>
      <p:pic>
        <p:nvPicPr>
          <p:cNvPr id="171" name="" descr=""/>
          <p:cNvPicPr/>
          <p:nvPr/>
        </p:nvPicPr>
        <p:blipFill>
          <a:blip r:embed="rId1"/>
          <a:stretch/>
        </p:blipFill>
        <p:spPr>
          <a:xfrm>
            <a:off x="5184720" y="1800720"/>
            <a:ext cx="1943640" cy="1943640"/>
          </a:xfrm>
          <a:prstGeom prst="rect">
            <a:avLst/>
          </a:prstGeom>
          <a:ln>
            <a:noFill/>
          </a:ln>
        </p:spPr>
      </p:pic>
      <p:sp>
        <p:nvSpPr>
          <p:cNvPr id="172" name="CustomShape 2"/>
          <p:cNvSpPr/>
          <p:nvPr/>
        </p:nvSpPr>
        <p:spPr>
          <a:xfrm>
            <a:off x="1554840" y="4586760"/>
            <a:ext cx="8740800" cy="895680"/>
          </a:xfrm>
          <a:prstGeom prst="rect">
            <a:avLst/>
          </a:prstGeom>
          <a:noFill/>
          <a:ln>
            <a:noFill/>
          </a:ln>
        </p:spPr>
        <p:style>
          <a:lnRef idx="0"/>
          <a:fillRef idx="0"/>
          <a:effectRef idx="0"/>
          <a:fontRef idx="minor"/>
        </p:style>
        <p:txBody>
          <a:bodyPr lIns="36000" rIns="36000" tIns="36000" bIns="36000" anchor="ctr">
            <a:spAutoFit/>
          </a:bodyPr>
          <a:p>
            <a:pPr algn="ctr">
              <a:lnSpc>
                <a:spcPct val="100000"/>
              </a:lnSpc>
            </a:pPr>
            <a:r>
              <a:rPr b="0" lang="fr-FR" sz="5400" spc="-1" strike="noStrike">
                <a:solidFill>
                  <a:srgbClr val="ffffff"/>
                </a:solidFill>
                <a:latin typeface="Arial"/>
                <a:ea typeface="DejaVu Sans"/>
              </a:rPr>
              <a:t>HTML HELPER</a:t>
            </a:r>
            <a:endParaRPr b="0" lang="fr-FR" sz="5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73"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74"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HTML Helpers ( fabrique les options HTML plus facilement et rapidement )</a:t>
            </a:r>
            <a:endParaRPr b="0" lang="fr-FR" sz="2200" spc="-1" strike="noStrike">
              <a:latin typeface="Arial"/>
            </a:endParaRPr>
          </a:p>
        </p:txBody>
      </p:sp>
      <p:sp>
        <p:nvSpPr>
          <p:cNvPr id="175" name="CustomShape 3"/>
          <p:cNvSpPr/>
          <p:nvPr/>
        </p:nvSpPr>
        <p:spPr>
          <a:xfrm>
            <a:off x="144360" y="787680"/>
            <a:ext cx="11735640" cy="351972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Le rôle du Helper HTML est de fabriquer les options du HTML plus facilement, plus rapidement.</a:t>
            </a:r>
            <a:endParaRPr b="0" lang="fr-FR" sz="2200" spc="-1" strike="noStrike">
              <a:latin typeface="Arial"/>
            </a:endParaRPr>
          </a:p>
          <a:p>
            <a:pPr>
              <a:lnSpc>
                <a:spcPct val="100000"/>
              </a:lnSpc>
              <a:spcAft>
                <a:spcPts val="850"/>
              </a:spcAft>
            </a:pPr>
            <a:endParaRPr b="0" lang="fr-FR" sz="2200" spc="-1" strike="noStrike">
              <a:latin typeface="Arial"/>
            </a:endParaRPr>
          </a:p>
          <a:p>
            <a:pPr>
              <a:lnSpc>
                <a:spcPct val="100000"/>
              </a:lnSpc>
              <a:spcAft>
                <a:spcPts val="850"/>
              </a:spcAft>
            </a:pPr>
            <a:r>
              <a:rPr b="0" lang="fr-FR" sz="2200" spc="-1" strike="noStrike">
                <a:solidFill>
                  <a:srgbClr val="ffffff"/>
                </a:solidFill>
                <a:latin typeface="Arial"/>
                <a:ea typeface="DejaVu Sans"/>
              </a:rPr>
              <a:t>L’utilisation de ce Helper permettra à votre application d’être plus légère, plus ancrée et plus flexible de l’endroit où il est placé en relation avec la racine de votre domaine.</a:t>
            </a:r>
            <a:endParaRPr b="0" lang="fr-FR" sz="2200" spc="-1" strike="noStrike">
              <a:latin typeface="Arial"/>
            </a:endParaRPr>
          </a:p>
          <a:p>
            <a:pPr>
              <a:lnSpc>
                <a:spcPct val="100000"/>
              </a:lnSpc>
              <a:spcAft>
                <a:spcPts val="850"/>
              </a:spcAft>
            </a:pPr>
            <a:endParaRPr b="0" lang="fr-FR" sz="2200" spc="-1" strike="noStrike">
              <a:latin typeface="Arial"/>
            </a:endParaRPr>
          </a:p>
          <a:p>
            <a:pPr>
              <a:lnSpc>
                <a:spcPct val="100000"/>
              </a:lnSpc>
              <a:spcAft>
                <a:spcPts val="850"/>
              </a:spcAft>
            </a:pPr>
            <a:r>
              <a:rPr b="0" lang="fr-FR" sz="2200" spc="-1" strike="noStrike">
                <a:solidFill>
                  <a:srgbClr val="ffffff"/>
                </a:solidFill>
                <a:latin typeface="Arial"/>
                <a:ea typeface="DejaVu Sans"/>
              </a:rPr>
              <a:t>Avant d’utiliser le helper HTML, vous devez d’abord charger le helper HTML dans le contrôleur et vous pouvez également le charger à partir du fichier autoload il suffit d’aller au dossier de configuration, puis cliquez sur le fichier autoload.php.</a:t>
            </a:r>
            <a:endParaRPr b="0" lang="fr-FR" sz="2200" spc="-1" strike="noStrike">
              <a:latin typeface="Arial"/>
            </a:endParaRPr>
          </a:p>
        </p:txBody>
      </p:sp>
      <p:pic>
        <p:nvPicPr>
          <p:cNvPr id="176" name="" descr=""/>
          <p:cNvPicPr/>
          <p:nvPr/>
        </p:nvPicPr>
        <p:blipFill>
          <a:blip r:embed="rId1"/>
          <a:stretch/>
        </p:blipFill>
        <p:spPr>
          <a:xfrm>
            <a:off x="3456000" y="4752000"/>
            <a:ext cx="5446440" cy="22996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77"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78"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Anchor helper définit le lien html, href...</a:t>
            </a:r>
            <a:endParaRPr b="0" lang="fr-FR" sz="2200" spc="-1" strike="noStrike">
              <a:latin typeface="Arial"/>
            </a:endParaRPr>
          </a:p>
        </p:txBody>
      </p:sp>
      <p:sp>
        <p:nvSpPr>
          <p:cNvPr id="179" name="CustomShape 3"/>
          <p:cNvSpPr/>
          <p:nvPr/>
        </p:nvSpPr>
        <p:spPr>
          <a:xfrm>
            <a:off x="144360" y="2009520"/>
            <a:ext cx="11735640" cy="107676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Le rôle du Anchor Helper dans l’exemple ci-dessous est de générer du html avec du php plus facilement, plus rapidement de sorte que l’application soit plus légère, plus ancrée et plus flexible.</a:t>
            </a:r>
            <a:endParaRPr b="0" lang="fr-FR" sz="2200" spc="-1" strike="noStrike">
              <a:latin typeface="Arial"/>
            </a:endParaRPr>
          </a:p>
        </p:txBody>
      </p:sp>
      <p:pic>
        <p:nvPicPr>
          <p:cNvPr id="180" name="" descr=""/>
          <p:cNvPicPr/>
          <p:nvPr/>
        </p:nvPicPr>
        <p:blipFill>
          <a:blip r:embed="rId1"/>
          <a:srcRect l="0" t="0" r="0" b="22211"/>
          <a:stretch/>
        </p:blipFill>
        <p:spPr>
          <a:xfrm>
            <a:off x="1971000" y="3672000"/>
            <a:ext cx="7957440" cy="20156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pic>
        <p:nvPicPr>
          <p:cNvPr id="181" name="" descr=""/>
          <p:cNvPicPr/>
          <p:nvPr/>
        </p:nvPicPr>
        <p:blipFill>
          <a:blip r:embed="rId1"/>
          <a:stretch/>
        </p:blipFill>
        <p:spPr>
          <a:xfrm>
            <a:off x="5184720" y="1800720"/>
            <a:ext cx="1943640" cy="1943640"/>
          </a:xfrm>
          <a:prstGeom prst="rect">
            <a:avLst/>
          </a:prstGeom>
          <a:ln>
            <a:noFill/>
          </a:ln>
        </p:spPr>
      </p:pic>
      <p:sp>
        <p:nvSpPr>
          <p:cNvPr id="182" name="CustomShape 1"/>
          <p:cNvSpPr/>
          <p:nvPr/>
        </p:nvSpPr>
        <p:spPr>
          <a:xfrm>
            <a:off x="1554840" y="4586760"/>
            <a:ext cx="8740800" cy="895680"/>
          </a:xfrm>
          <a:prstGeom prst="rect">
            <a:avLst/>
          </a:prstGeom>
          <a:noFill/>
          <a:ln>
            <a:noFill/>
          </a:ln>
        </p:spPr>
        <p:style>
          <a:lnRef idx="0"/>
          <a:fillRef idx="0"/>
          <a:effectRef idx="0"/>
          <a:fontRef idx="minor"/>
        </p:style>
        <p:txBody>
          <a:bodyPr lIns="36000" rIns="36000" tIns="36000" bIns="36000" anchor="ctr">
            <a:spAutoFit/>
          </a:bodyPr>
          <a:p>
            <a:pPr algn="ctr">
              <a:lnSpc>
                <a:spcPct val="100000"/>
              </a:lnSpc>
            </a:pPr>
            <a:r>
              <a:rPr b="0" lang="fr-FR" sz="5400" spc="-1" strike="noStrike">
                <a:solidFill>
                  <a:srgbClr val="ffffff"/>
                </a:solidFill>
                <a:latin typeface="Arial"/>
                <a:ea typeface="DejaVu Sans"/>
              </a:rPr>
              <a:t>AIDE A LA REDIRECTION</a:t>
            </a:r>
            <a:endParaRPr b="0" lang="fr-FR" sz="5400" spc="-1" strike="noStrike">
              <a:latin typeface="Arial"/>
            </a:endParaRPr>
          </a:p>
        </p:txBody>
      </p:sp>
      <p:sp>
        <p:nvSpPr>
          <p:cNvPr id="183" name="CustomShape 2"/>
          <p:cNvSpPr/>
          <p:nvPr/>
        </p:nvSpPr>
        <p:spPr>
          <a:xfrm>
            <a:off x="792000" y="312840"/>
            <a:ext cx="10366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4400" spc="-1" strike="noStrike" u="sng">
                <a:solidFill>
                  <a:srgbClr val="ffffff"/>
                </a:solidFill>
                <a:uFillTx/>
                <a:latin typeface="Arial"/>
                <a:ea typeface="DejaVu Sans"/>
              </a:rPr>
              <a:t>GUIDE UTILISATEUR</a:t>
            </a:r>
            <a:endParaRPr b="0" lang="fr-FR" sz="4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84"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85"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Redirection</a:t>
            </a:r>
            <a:endParaRPr b="0" lang="fr-FR" sz="2200" spc="-1" strike="noStrike">
              <a:latin typeface="Arial"/>
            </a:endParaRPr>
          </a:p>
        </p:txBody>
      </p:sp>
      <p:sp>
        <p:nvSpPr>
          <p:cNvPr id="186" name="CustomShape 3"/>
          <p:cNvSpPr/>
          <p:nvPr/>
        </p:nvSpPr>
        <p:spPr>
          <a:xfrm>
            <a:off x="144360" y="2009520"/>
            <a:ext cx="11735640" cy="107676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Avant d'utiliser l'assistant de redirection, vous devez d'abord charger l'assistant de redirection dans le contrôleur et vous pouvez également charger à partir du dossier de configuration automatique vers le dossier config puis cliquez sur le fichier autoload.php.</a:t>
            </a:r>
            <a:endParaRPr b="0" lang="fr-FR" sz="2200" spc="-1" strike="noStrike">
              <a:latin typeface="Arial"/>
            </a:endParaRPr>
          </a:p>
        </p:txBody>
      </p:sp>
      <p:pic>
        <p:nvPicPr>
          <p:cNvPr id="187" name="" descr=""/>
          <p:cNvPicPr/>
          <p:nvPr/>
        </p:nvPicPr>
        <p:blipFill>
          <a:blip r:embed="rId1"/>
          <a:stretch/>
        </p:blipFill>
        <p:spPr>
          <a:xfrm>
            <a:off x="2886840" y="3457800"/>
            <a:ext cx="6185160" cy="28062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88"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89"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Redirection php exemple</a:t>
            </a:r>
            <a:endParaRPr b="0" lang="fr-FR" sz="2200" spc="-1" strike="noStrike">
              <a:latin typeface="Arial"/>
            </a:endParaRPr>
          </a:p>
        </p:txBody>
      </p:sp>
      <p:sp>
        <p:nvSpPr>
          <p:cNvPr id="190" name="CustomShape 3"/>
          <p:cNvSpPr/>
          <p:nvPr/>
        </p:nvSpPr>
        <p:spPr>
          <a:xfrm>
            <a:off x="144360" y="2343960"/>
            <a:ext cx="11735640" cy="40788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La redirection va produire suivant la fonction une redirection d’en-tête php voir ci-dessous :</a:t>
            </a:r>
            <a:endParaRPr b="0" lang="fr-FR" sz="2200" spc="-1" strike="noStrike">
              <a:latin typeface="Arial"/>
            </a:endParaRPr>
          </a:p>
        </p:txBody>
      </p:sp>
      <p:pic>
        <p:nvPicPr>
          <p:cNvPr id="191" name="" descr=""/>
          <p:cNvPicPr/>
          <p:nvPr/>
        </p:nvPicPr>
        <p:blipFill>
          <a:blip r:embed="rId1"/>
          <a:stretch/>
        </p:blipFill>
        <p:spPr>
          <a:xfrm>
            <a:off x="2952000" y="3672000"/>
            <a:ext cx="6290640" cy="201600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92" name="CustomShape 1"/>
          <p:cNvSpPr/>
          <p:nvPr/>
        </p:nvSpPr>
        <p:spPr>
          <a:xfrm>
            <a:off x="792000" y="312840"/>
            <a:ext cx="10366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4400" spc="-1" strike="noStrike" u="sng">
                <a:solidFill>
                  <a:srgbClr val="ffffff"/>
                </a:solidFill>
                <a:uFillTx/>
                <a:latin typeface="Arial"/>
                <a:ea typeface="DejaVu Sans"/>
              </a:rPr>
              <a:t>GUIDE UTILISATEUR</a:t>
            </a:r>
            <a:endParaRPr b="0" lang="fr-FR" sz="4400" spc="-1" strike="noStrike">
              <a:latin typeface="Arial"/>
            </a:endParaRPr>
          </a:p>
        </p:txBody>
      </p:sp>
      <p:pic>
        <p:nvPicPr>
          <p:cNvPr id="193" name="" descr=""/>
          <p:cNvPicPr/>
          <p:nvPr/>
        </p:nvPicPr>
        <p:blipFill>
          <a:blip r:embed="rId1"/>
          <a:stretch/>
        </p:blipFill>
        <p:spPr>
          <a:xfrm>
            <a:off x="5185080" y="1801080"/>
            <a:ext cx="1943640" cy="1943640"/>
          </a:xfrm>
          <a:prstGeom prst="rect">
            <a:avLst/>
          </a:prstGeom>
          <a:ln>
            <a:noFill/>
          </a:ln>
        </p:spPr>
      </p:pic>
      <p:sp>
        <p:nvSpPr>
          <p:cNvPr id="194" name="CustomShape 2"/>
          <p:cNvSpPr/>
          <p:nvPr/>
        </p:nvSpPr>
        <p:spPr>
          <a:xfrm>
            <a:off x="1554840" y="4586760"/>
            <a:ext cx="8740800" cy="895680"/>
          </a:xfrm>
          <a:prstGeom prst="rect">
            <a:avLst/>
          </a:prstGeom>
          <a:noFill/>
          <a:ln>
            <a:noFill/>
          </a:ln>
        </p:spPr>
        <p:style>
          <a:lnRef idx="0"/>
          <a:fillRef idx="0"/>
          <a:effectRef idx="0"/>
          <a:fontRef idx="minor"/>
        </p:style>
        <p:txBody>
          <a:bodyPr lIns="36000" rIns="36000" tIns="36000" bIns="36000" anchor="ctr">
            <a:spAutoFit/>
          </a:bodyPr>
          <a:p>
            <a:pPr algn="ctr">
              <a:lnSpc>
                <a:spcPct val="100000"/>
              </a:lnSpc>
            </a:pPr>
            <a:r>
              <a:rPr b="0" lang="fr-FR" sz="5400" spc="-1" strike="noStrike">
                <a:solidFill>
                  <a:srgbClr val="ffffff"/>
                </a:solidFill>
                <a:latin typeface="Arial"/>
                <a:ea typeface="DejaVu Sans"/>
              </a:rPr>
              <a:t>SESSIONS</a:t>
            </a:r>
            <a:endParaRPr b="0" lang="fr-FR" sz="5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95"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96"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Les sessions : explication</a:t>
            </a:r>
            <a:endParaRPr b="0" lang="fr-FR" sz="2200" spc="-1" strike="noStrike">
              <a:latin typeface="Arial"/>
            </a:endParaRPr>
          </a:p>
        </p:txBody>
      </p:sp>
      <p:sp>
        <p:nvSpPr>
          <p:cNvPr id="197" name="CustomShape 3"/>
          <p:cNvSpPr/>
          <p:nvPr/>
        </p:nvSpPr>
        <p:spPr>
          <a:xfrm>
            <a:off x="161640" y="1843560"/>
            <a:ext cx="11735640" cy="486036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Les sessions sont un moyen simple de stocker des données individuelles pour chaque utilisateur en utilisant un identifiant de session unique. Elles peuvent être utilisées pour faire persister des informations entre plusieurs pages. Les identifiants de session sont normalement envoyés au navigateur via des cookies de session, et l'identifiant est utilisé pour récupérer les données existantes de la session. L'absence d'un identifiant ou d'un cookie de session indique à PHP de créer une nouvelle session, et génère ainsi un nouvel identifiant de session.</a:t>
            </a:r>
            <a:endParaRPr b="0" lang="fr-FR" sz="2200" spc="-1" strike="noStrike">
              <a:latin typeface="Arial"/>
            </a:endParaRPr>
          </a:p>
          <a:p>
            <a:pPr>
              <a:lnSpc>
                <a:spcPct val="100000"/>
              </a:lnSpc>
              <a:spcAft>
                <a:spcPts val="850"/>
              </a:spcAft>
            </a:pPr>
            <a:endParaRPr b="0" lang="fr-FR" sz="2200" spc="-1" strike="noStrike">
              <a:latin typeface="Arial"/>
            </a:endParaRPr>
          </a:p>
          <a:p>
            <a:pPr>
              <a:lnSpc>
                <a:spcPct val="100000"/>
              </a:lnSpc>
              <a:spcAft>
                <a:spcPts val="850"/>
              </a:spcAft>
            </a:pPr>
            <a:r>
              <a:rPr b="0" lang="fr-FR" sz="2200" spc="-1" strike="noStrike">
                <a:solidFill>
                  <a:srgbClr val="ffffff"/>
                </a:solidFill>
                <a:latin typeface="Arial"/>
                <a:ea typeface="DejaVu Sans"/>
              </a:rPr>
              <a:t>Il est donc possible de créer une nouvelle session, de paramétrer une session, de la mettre à jour et de la supprimer.</a:t>
            </a:r>
            <a:endParaRPr b="0" lang="fr-FR" sz="2200" spc="-1" strike="noStrike">
              <a:latin typeface="Arial"/>
            </a:endParaRPr>
          </a:p>
          <a:p>
            <a:pPr>
              <a:lnSpc>
                <a:spcPct val="100000"/>
              </a:lnSpc>
              <a:spcAft>
                <a:spcPts val="850"/>
              </a:spcAft>
            </a:pPr>
            <a:endParaRPr b="0" lang="fr-FR" sz="2200" spc="-1" strike="noStrike">
              <a:latin typeface="Arial"/>
            </a:endParaRPr>
          </a:p>
          <a:p>
            <a:pPr>
              <a:lnSpc>
                <a:spcPct val="100000"/>
              </a:lnSpc>
              <a:spcAft>
                <a:spcPts val="850"/>
              </a:spcAft>
            </a:pPr>
            <a:r>
              <a:rPr b="0" lang="fr-FR" sz="2200" spc="-1" strike="noStrike">
                <a:solidFill>
                  <a:srgbClr val="ffffff"/>
                </a:solidFill>
                <a:latin typeface="Arial"/>
                <a:ea typeface="DejaVu Sans"/>
              </a:rPr>
              <a:t>Nous allons voir en détail comment définir les données de session dans le diaporama suivant :</a:t>
            </a:r>
            <a:endParaRPr b="0" lang="fr-FR"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81" name="CustomShape 1"/>
          <p:cNvSpPr/>
          <p:nvPr/>
        </p:nvSpPr>
        <p:spPr>
          <a:xfrm>
            <a:off x="0" y="0"/>
            <a:ext cx="11993400" cy="862200"/>
          </a:xfrm>
          <a:prstGeom prst="rect">
            <a:avLst/>
          </a:prstGeom>
          <a:solidFill>
            <a:srgbClr val="ffffff"/>
          </a:solidFill>
          <a:ln>
            <a:noFill/>
          </a:ln>
        </p:spPr>
        <p:style>
          <a:lnRef idx="0"/>
          <a:fillRef idx="0"/>
          <a:effectRef idx="0"/>
          <a:fontRef idx="minor"/>
        </p:style>
      </p:sp>
      <p:sp>
        <p:nvSpPr>
          <p:cNvPr id="82"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Base de données</a:t>
            </a:r>
            <a:endParaRPr b="0" lang="fr-FR" sz="2200" spc="-1" strike="noStrike">
              <a:latin typeface="Arial"/>
            </a:endParaRPr>
          </a:p>
        </p:txBody>
      </p:sp>
      <p:sp>
        <p:nvSpPr>
          <p:cNvPr id="83" name="CustomShape 3"/>
          <p:cNvSpPr/>
          <p:nvPr/>
        </p:nvSpPr>
        <p:spPr>
          <a:xfrm>
            <a:off x="144000" y="1224000"/>
            <a:ext cx="11735640" cy="133848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u="sng">
                <a:solidFill>
                  <a:srgbClr val="ffffff"/>
                </a:solidFill>
                <a:uFillTx/>
                <a:latin typeface="Arial"/>
                <a:ea typeface="DejaVu Sans"/>
              </a:rPr>
              <a:t>Important :</a:t>
            </a:r>
            <a:endParaRPr b="0" lang="fr-FR" sz="2200" spc="-1" strike="noStrike">
              <a:latin typeface="Arial"/>
            </a:endParaRPr>
          </a:p>
          <a:p>
            <a:pPr>
              <a:lnSpc>
                <a:spcPct val="100000"/>
              </a:lnSpc>
              <a:spcAft>
                <a:spcPts val="850"/>
              </a:spcAft>
            </a:pPr>
            <a:r>
              <a:rPr b="0" lang="fr-FR" sz="1800" spc="-1" strike="noStrike">
                <a:solidFill>
                  <a:srgbClr val="ffffff"/>
                </a:solidFill>
                <a:latin typeface="Arial"/>
                <a:ea typeface="DejaVu Sans"/>
              </a:rPr>
              <a:t>Avant d’utiliser la base de données tout d’abord, vous devez créer la connexion de base de données, donc pour créer la connexion de base de données, c’est très facile, aller vers config/config.php fichier et mettre vos informations de base de données dans le fichier config.php.</a:t>
            </a:r>
            <a:endParaRPr b="0" lang="fr-FR" sz="1800" spc="-1" strike="noStrike">
              <a:latin typeface="Arial"/>
            </a:endParaRPr>
          </a:p>
        </p:txBody>
      </p:sp>
      <p:pic>
        <p:nvPicPr>
          <p:cNvPr id="84" name="" descr=""/>
          <p:cNvPicPr/>
          <p:nvPr/>
        </p:nvPicPr>
        <p:blipFill>
          <a:blip r:embed="rId1"/>
          <a:stretch/>
        </p:blipFill>
        <p:spPr>
          <a:xfrm>
            <a:off x="4320000" y="2736000"/>
            <a:ext cx="3478320" cy="3728160"/>
          </a:xfrm>
          <a:prstGeom prst="rect">
            <a:avLst/>
          </a:prstGeom>
          <a:ln>
            <a:noFill/>
          </a:ln>
        </p:spPr>
      </p:pic>
      <p:sp>
        <p:nvSpPr>
          <p:cNvPr id="85" name="CustomShape 4"/>
          <p:cNvSpPr/>
          <p:nvPr/>
        </p:nvSpPr>
        <p:spPr>
          <a:xfrm>
            <a:off x="72000" y="6604920"/>
            <a:ext cx="11825640" cy="73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fr-FR" sz="1800" spc="-1" strike="noStrike">
                <a:solidFill>
                  <a:srgbClr val="ffffff"/>
                </a:solidFill>
                <a:latin typeface="Arial"/>
                <a:ea typeface="DejaVu Sans"/>
              </a:rPr>
              <a:t>après avoir créé la connexion à la base de données maintenant vous pouvez communiquer avec la base de données dans le fichier config.php.</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98"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99"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Les sessions : Utilisation de la session</a:t>
            </a:r>
            <a:endParaRPr b="0" lang="fr-FR" sz="2200" spc="-1" strike="noStrike">
              <a:latin typeface="Arial"/>
            </a:endParaRPr>
          </a:p>
        </p:txBody>
      </p:sp>
      <p:sp>
        <p:nvSpPr>
          <p:cNvPr id="200" name="CustomShape 3"/>
          <p:cNvSpPr/>
          <p:nvPr/>
        </p:nvSpPr>
        <p:spPr>
          <a:xfrm>
            <a:off x="144000" y="1080000"/>
            <a:ext cx="11735640" cy="74304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Si vous souhaitez définir les données de session, suivez l'exemple ci-dessous, le premier paramètre est le nom de la session et le second paramètre est la valeur de la session :</a:t>
            </a:r>
            <a:endParaRPr b="0" lang="fr-FR" sz="2200" spc="-1" strike="noStrike">
              <a:latin typeface="Arial"/>
            </a:endParaRPr>
          </a:p>
        </p:txBody>
      </p:sp>
      <p:pic>
        <p:nvPicPr>
          <p:cNvPr id="201" name="" descr=""/>
          <p:cNvPicPr/>
          <p:nvPr/>
        </p:nvPicPr>
        <p:blipFill>
          <a:blip r:embed="rId1"/>
          <a:stretch/>
        </p:blipFill>
        <p:spPr>
          <a:xfrm>
            <a:off x="3366000" y="2260440"/>
            <a:ext cx="5418000" cy="1051560"/>
          </a:xfrm>
          <a:prstGeom prst="rect">
            <a:avLst/>
          </a:prstGeom>
          <a:ln>
            <a:noFill/>
          </a:ln>
        </p:spPr>
      </p:pic>
      <p:sp>
        <p:nvSpPr>
          <p:cNvPr id="202" name="CustomShape 4"/>
          <p:cNvSpPr/>
          <p:nvPr/>
        </p:nvSpPr>
        <p:spPr>
          <a:xfrm>
            <a:off x="144000" y="3839400"/>
            <a:ext cx="11735640" cy="40788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Vous pouvez également transmettre un tableau de noms de session :</a:t>
            </a:r>
            <a:endParaRPr b="0" lang="fr-FR" sz="2200" spc="-1" strike="noStrike">
              <a:latin typeface="Arial"/>
            </a:endParaRPr>
          </a:p>
        </p:txBody>
      </p:sp>
      <p:pic>
        <p:nvPicPr>
          <p:cNvPr id="203" name="" descr=""/>
          <p:cNvPicPr/>
          <p:nvPr/>
        </p:nvPicPr>
        <p:blipFill>
          <a:blip r:embed="rId2"/>
          <a:stretch/>
        </p:blipFill>
        <p:spPr>
          <a:xfrm>
            <a:off x="1716840" y="4824000"/>
            <a:ext cx="8723160" cy="201600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04"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05"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Les sessions : Accéder aux données de session/ définir un message</a:t>
            </a:r>
            <a:endParaRPr b="0" lang="fr-FR" sz="2200" spc="-1" strike="noStrike">
              <a:latin typeface="Arial"/>
            </a:endParaRPr>
          </a:p>
        </p:txBody>
      </p:sp>
      <p:sp>
        <p:nvSpPr>
          <p:cNvPr id="206" name="CustomShape 3"/>
          <p:cNvSpPr/>
          <p:nvPr/>
        </p:nvSpPr>
        <p:spPr>
          <a:xfrm>
            <a:off x="144000" y="1247400"/>
            <a:ext cx="11735640" cy="40788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Pour accéder aux données de la session et voir les paramètres ressortants voir ci-dessous :</a:t>
            </a:r>
            <a:endParaRPr b="0" lang="fr-FR" sz="2200" spc="-1" strike="noStrike">
              <a:latin typeface="Arial"/>
            </a:endParaRPr>
          </a:p>
        </p:txBody>
      </p:sp>
      <p:sp>
        <p:nvSpPr>
          <p:cNvPr id="207" name="CustomShape 4"/>
          <p:cNvSpPr/>
          <p:nvPr/>
        </p:nvSpPr>
        <p:spPr>
          <a:xfrm>
            <a:off x="144000" y="3842640"/>
            <a:ext cx="11735640" cy="141336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message flash signifie par exemple si l'utilisateur crée le compte avec succès puis sur l'écran normalement l'utilisateur affiche le message de réussite, donc ci-dessous le code montre comment créer un message flash le premier paramètre est le nom de la session et le deuxième paramètre est le message flash</a:t>
            </a:r>
            <a:endParaRPr b="0" lang="fr-FR" sz="2200" spc="-1" strike="noStrike">
              <a:latin typeface="Arial"/>
            </a:endParaRPr>
          </a:p>
        </p:txBody>
      </p:sp>
      <p:pic>
        <p:nvPicPr>
          <p:cNvPr id="208" name="" descr=""/>
          <p:cNvPicPr/>
          <p:nvPr/>
        </p:nvPicPr>
        <p:blipFill>
          <a:blip r:embed="rId1"/>
          <a:stretch/>
        </p:blipFill>
        <p:spPr>
          <a:xfrm>
            <a:off x="3801240" y="1800000"/>
            <a:ext cx="4334760" cy="1911600"/>
          </a:xfrm>
          <a:prstGeom prst="rect">
            <a:avLst/>
          </a:prstGeom>
          <a:ln>
            <a:noFill/>
          </a:ln>
        </p:spPr>
      </p:pic>
      <p:pic>
        <p:nvPicPr>
          <p:cNvPr id="209" name="" descr=""/>
          <p:cNvPicPr/>
          <p:nvPr/>
        </p:nvPicPr>
        <p:blipFill>
          <a:blip r:embed="rId2"/>
          <a:stretch/>
        </p:blipFill>
        <p:spPr>
          <a:xfrm>
            <a:off x="1211760" y="5450760"/>
            <a:ext cx="9468000" cy="161388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10"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11"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Les sessions : Accéder au message flash dans la vue</a:t>
            </a:r>
            <a:endParaRPr b="0" lang="fr-FR" sz="2200" spc="-1" strike="noStrike">
              <a:latin typeface="Arial"/>
            </a:endParaRPr>
          </a:p>
        </p:txBody>
      </p:sp>
      <p:sp>
        <p:nvSpPr>
          <p:cNvPr id="212" name="CustomShape 3"/>
          <p:cNvSpPr/>
          <p:nvPr/>
        </p:nvSpPr>
        <p:spPr>
          <a:xfrm>
            <a:off x="178920" y="1128960"/>
            <a:ext cx="11735640" cy="141192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Le message flash prend deux paramètres, le premier paramètre est le nom de la session et le deuxième paramètre est le nom de la classe CSS, la classe CSS signifie que si vous voulez styliser le message flash, vous pouvez ajouter la classe CSS mais c'est facultatif, il est préférable de le mettre dans le fichier style.css  dans le dossier public/css</a:t>
            </a:r>
            <a:endParaRPr b="0" lang="fr-FR" sz="2200" spc="-1" strike="noStrike">
              <a:latin typeface="Arial"/>
            </a:endParaRPr>
          </a:p>
        </p:txBody>
      </p:sp>
      <p:pic>
        <p:nvPicPr>
          <p:cNvPr id="213" name="" descr=""/>
          <p:cNvPicPr/>
          <p:nvPr/>
        </p:nvPicPr>
        <p:blipFill>
          <a:blip r:embed="rId1"/>
          <a:stretch/>
        </p:blipFill>
        <p:spPr>
          <a:xfrm>
            <a:off x="2705400" y="2880000"/>
            <a:ext cx="6798600" cy="424800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14"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15"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Les sessions : Annuler la session</a:t>
            </a:r>
            <a:endParaRPr b="0" lang="fr-FR" sz="2200" spc="-1" strike="noStrike">
              <a:latin typeface="Arial"/>
            </a:endParaRPr>
          </a:p>
        </p:txBody>
      </p:sp>
      <p:sp>
        <p:nvSpPr>
          <p:cNvPr id="216" name="CustomShape 3"/>
          <p:cNvSpPr/>
          <p:nvPr/>
        </p:nvSpPr>
        <p:spPr>
          <a:xfrm>
            <a:off x="144000" y="936000"/>
            <a:ext cx="11735640" cy="229824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session_unset annule la session, vous pouvez annuler une session spécifique comme les lignes 3 et 4 ou vous pouvez passer un tableau de noms de session dans lequel vous définissez les variables de sessions que vous voulez annuler cette méthode est plus légère.</a:t>
            </a:r>
            <a:endParaRPr b="0" lang="fr-FR" sz="2200" spc="-1" strike="noStrike">
              <a:latin typeface="Arial"/>
            </a:endParaRPr>
          </a:p>
          <a:p>
            <a:pPr>
              <a:lnSpc>
                <a:spcPct val="100000"/>
              </a:lnSpc>
              <a:spcAft>
                <a:spcPts val="850"/>
              </a:spcAft>
            </a:pPr>
            <a:endParaRPr b="0" lang="fr-FR" sz="2200" spc="-1" strike="noStrike">
              <a:latin typeface="Arial"/>
            </a:endParaRPr>
          </a:p>
          <a:p>
            <a:pPr>
              <a:lnSpc>
                <a:spcPct val="100000"/>
              </a:lnSpc>
              <a:spcAft>
                <a:spcPts val="850"/>
              </a:spcAft>
            </a:pPr>
            <a:r>
              <a:rPr b="0" lang="fr-FR" sz="2200" spc="-1" strike="noStrike">
                <a:solidFill>
                  <a:srgbClr val="ffffff"/>
                </a:solidFill>
                <a:latin typeface="Arial"/>
                <a:ea typeface="DejaVu Sans"/>
              </a:rPr>
              <a:t>Les variables de la session courante seront donc détruite, c’est à dire cette fonction retourne </a:t>
            </a:r>
            <a:r>
              <a:rPr b="1" lang="fr-FR" sz="2200" spc="-1" strike="noStrike">
                <a:solidFill>
                  <a:srgbClr val="ffffff"/>
                </a:solidFill>
                <a:latin typeface="Arial"/>
                <a:ea typeface="DejaVu Sans"/>
              </a:rPr>
              <a:t>TRUE</a:t>
            </a:r>
            <a:r>
              <a:rPr b="0" lang="fr-FR" sz="2200" spc="-1" strike="noStrike">
                <a:solidFill>
                  <a:srgbClr val="ffffff"/>
                </a:solidFill>
                <a:latin typeface="Arial"/>
                <a:ea typeface="DejaVu Sans"/>
              </a:rPr>
              <a:t> en cas de succès ou </a:t>
            </a:r>
            <a:r>
              <a:rPr b="1" lang="fr-FR" sz="2200" spc="-1" strike="noStrike">
                <a:solidFill>
                  <a:srgbClr val="ffffff"/>
                </a:solidFill>
                <a:latin typeface="Arial"/>
                <a:ea typeface="DejaVu Sans"/>
              </a:rPr>
              <a:t>FALSE</a:t>
            </a:r>
            <a:r>
              <a:rPr b="0" lang="fr-FR" sz="2200" spc="-1" strike="noStrike">
                <a:solidFill>
                  <a:srgbClr val="ffffff"/>
                </a:solidFill>
                <a:latin typeface="Arial"/>
                <a:ea typeface="DejaVu Sans"/>
              </a:rPr>
              <a:t> si une erreur survient.</a:t>
            </a:r>
            <a:endParaRPr b="0" lang="fr-FR" sz="2200" spc="-1" strike="noStrike">
              <a:latin typeface="Arial"/>
            </a:endParaRPr>
          </a:p>
        </p:txBody>
      </p:sp>
      <p:pic>
        <p:nvPicPr>
          <p:cNvPr id="217" name="" descr=""/>
          <p:cNvPicPr/>
          <p:nvPr/>
        </p:nvPicPr>
        <p:blipFill>
          <a:blip r:embed="rId1"/>
          <a:stretch/>
        </p:blipFill>
        <p:spPr>
          <a:xfrm>
            <a:off x="3486960" y="3528000"/>
            <a:ext cx="5441040" cy="360000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18"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19"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Les sessions : Détruire  la session</a:t>
            </a:r>
            <a:endParaRPr b="0" lang="fr-FR" sz="2200" spc="-1" strike="noStrike">
              <a:latin typeface="Arial"/>
            </a:endParaRPr>
          </a:p>
        </p:txBody>
      </p:sp>
      <p:sp>
        <p:nvSpPr>
          <p:cNvPr id="220" name="CustomShape 3"/>
          <p:cNvSpPr/>
          <p:nvPr/>
        </p:nvSpPr>
        <p:spPr>
          <a:xfrm>
            <a:off x="144000" y="936000"/>
            <a:ext cx="11735640" cy="263340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session_destroy() détruit toutes les données associées à la session courante. Cette fonction ne détruit pas les variables globales associées à la session, de même, elle ne détruit pas le cookie de session. Pour accéder à nouveau aux variables de session, la fonction session_start() doit être appelée de nouveau.</a:t>
            </a:r>
            <a:endParaRPr b="0" lang="fr-FR" sz="2200" spc="-1" strike="noStrike">
              <a:latin typeface="Arial"/>
            </a:endParaRPr>
          </a:p>
          <a:p>
            <a:pPr>
              <a:lnSpc>
                <a:spcPct val="100000"/>
              </a:lnSpc>
              <a:spcAft>
                <a:spcPts val="850"/>
              </a:spcAft>
            </a:pPr>
            <a:endParaRPr b="0" lang="fr-FR" sz="2200" spc="-1" strike="noStrike">
              <a:latin typeface="Arial"/>
            </a:endParaRPr>
          </a:p>
          <a:p>
            <a:pPr>
              <a:lnSpc>
                <a:spcPct val="100000"/>
              </a:lnSpc>
              <a:spcAft>
                <a:spcPts val="850"/>
              </a:spcAft>
            </a:pPr>
            <a:r>
              <a:rPr b="0" lang="fr-FR" sz="2200" spc="-1" strike="noStrike">
                <a:solidFill>
                  <a:srgbClr val="ffffff"/>
                </a:solidFill>
                <a:latin typeface="Arial"/>
                <a:ea typeface="DejaVu Sans"/>
              </a:rPr>
              <a:t>Note: Vous n'avez pas besoin d'appeler session_destroy() depuis le programme généralement. Nettoyer le tableau $_SESSION plutôt que de détruire les données de session.</a:t>
            </a:r>
            <a:endParaRPr b="0" lang="fr-FR" sz="2200" spc="-1" strike="noStrike">
              <a:latin typeface="Arial"/>
            </a:endParaRPr>
          </a:p>
        </p:txBody>
      </p:sp>
      <p:pic>
        <p:nvPicPr>
          <p:cNvPr id="221" name="" descr=""/>
          <p:cNvPicPr/>
          <p:nvPr/>
        </p:nvPicPr>
        <p:blipFill>
          <a:blip r:embed="rId1"/>
          <a:stretch/>
        </p:blipFill>
        <p:spPr>
          <a:xfrm>
            <a:off x="478440" y="4104000"/>
            <a:ext cx="5281560" cy="2160000"/>
          </a:xfrm>
          <a:prstGeom prst="rect">
            <a:avLst/>
          </a:prstGeom>
          <a:ln>
            <a:noFill/>
          </a:ln>
        </p:spPr>
      </p:pic>
      <p:pic>
        <p:nvPicPr>
          <p:cNvPr id="222" name="" descr=""/>
          <p:cNvPicPr/>
          <p:nvPr/>
        </p:nvPicPr>
        <p:blipFill>
          <a:blip r:embed="rId2"/>
          <a:stretch/>
        </p:blipFill>
        <p:spPr>
          <a:xfrm>
            <a:off x="6597720" y="4045680"/>
            <a:ext cx="4850280" cy="229032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23" name="CustomShape 1"/>
          <p:cNvSpPr/>
          <p:nvPr/>
        </p:nvSpPr>
        <p:spPr>
          <a:xfrm>
            <a:off x="792000" y="312840"/>
            <a:ext cx="10366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4400" spc="-1" strike="noStrike" u="sng">
                <a:solidFill>
                  <a:srgbClr val="ffffff"/>
                </a:solidFill>
                <a:uFillTx/>
                <a:latin typeface="Arial"/>
                <a:ea typeface="DejaVu Sans"/>
              </a:rPr>
              <a:t>GUIDE UTILISATEUR</a:t>
            </a:r>
            <a:endParaRPr b="0" lang="fr-FR" sz="4400" spc="-1" strike="noStrike">
              <a:latin typeface="Arial"/>
            </a:endParaRPr>
          </a:p>
        </p:txBody>
      </p:sp>
      <p:pic>
        <p:nvPicPr>
          <p:cNvPr id="224" name="" descr=""/>
          <p:cNvPicPr/>
          <p:nvPr/>
        </p:nvPicPr>
        <p:blipFill>
          <a:blip r:embed="rId1"/>
          <a:stretch/>
        </p:blipFill>
        <p:spPr>
          <a:xfrm>
            <a:off x="5185440" y="1801440"/>
            <a:ext cx="1943640" cy="1943640"/>
          </a:xfrm>
          <a:prstGeom prst="rect">
            <a:avLst/>
          </a:prstGeom>
          <a:ln>
            <a:noFill/>
          </a:ln>
        </p:spPr>
      </p:pic>
      <p:sp>
        <p:nvSpPr>
          <p:cNvPr id="225" name="CustomShape 2"/>
          <p:cNvSpPr/>
          <p:nvPr/>
        </p:nvSpPr>
        <p:spPr>
          <a:xfrm>
            <a:off x="1554840" y="4176000"/>
            <a:ext cx="8740800" cy="2540160"/>
          </a:xfrm>
          <a:prstGeom prst="rect">
            <a:avLst/>
          </a:prstGeom>
          <a:noFill/>
          <a:ln>
            <a:noFill/>
          </a:ln>
        </p:spPr>
        <p:style>
          <a:lnRef idx="0"/>
          <a:fillRef idx="0"/>
          <a:effectRef idx="0"/>
          <a:fontRef idx="minor"/>
        </p:style>
        <p:txBody>
          <a:bodyPr lIns="36000" rIns="36000" tIns="36000" bIns="36000" anchor="ctr">
            <a:spAutoFit/>
          </a:bodyPr>
          <a:p>
            <a:pPr algn="ctr">
              <a:lnSpc>
                <a:spcPct val="100000"/>
              </a:lnSpc>
            </a:pPr>
            <a:r>
              <a:rPr b="0" lang="fr-FR" sz="5400" spc="-1" strike="noStrike">
                <a:solidFill>
                  <a:srgbClr val="ffffff"/>
                </a:solidFill>
                <a:latin typeface="Arial"/>
                <a:ea typeface="DejaVu Sans"/>
              </a:rPr>
              <a:t>BIBLIOTHEQUE DE TELECHARGEMENT DE FICHIERS</a:t>
            </a:r>
            <a:endParaRPr b="0" lang="fr-FR" sz="5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26"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27"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Utilisation de la bibliothèque de téléchargement de fichiers</a:t>
            </a:r>
            <a:endParaRPr b="0" lang="fr-FR" sz="2200" spc="-1" strike="noStrike">
              <a:latin typeface="Arial"/>
            </a:endParaRPr>
          </a:p>
        </p:txBody>
      </p:sp>
      <p:sp>
        <p:nvSpPr>
          <p:cNvPr id="228" name="CustomShape 3"/>
          <p:cNvSpPr/>
          <p:nvPr/>
        </p:nvSpPr>
        <p:spPr>
          <a:xfrm>
            <a:off x="144000" y="995760"/>
            <a:ext cx="11735640" cy="251424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Bibliothèque de téléchargement de fichiers, téléchargement de fichiers / images et validation des fichiers / images</a:t>
            </a:r>
            <a:endParaRPr b="0" lang="fr-FR" sz="2200" spc="-1" strike="noStrike">
              <a:latin typeface="Arial"/>
            </a:endParaRPr>
          </a:p>
          <a:p>
            <a:pPr>
              <a:lnSpc>
                <a:spcPct val="100000"/>
              </a:lnSpc>
              <a:spcAft>
                <a:spcPts val="850"/>
              </a:spcAft>
            </a:pPr>
            <a:endParaRPr b="0" lang="fr-FR" sz="2200" spc="-1" strike="noStrike">
              <a:latin typeface="Arial"/>
            </a:endParaRPr>
          </a:p>
          <a:p>
            <a:pPr>
              <a:lnSpc>
                <a:spcPct val="100000"/>
              </a:lnSpc>
              <a:spcAft>
                <a:spcPts val="850"/>
              </a:spcAft>
            </a:pPr>
            <a:r>
              <a:rPr b="0" lang="fr-FR" sz="2200" spc="-1" strike="noStrike" u="sng">
                <a:solidFill>
                  <a:srgbClr val="ffffff"/>
                </a:solidFill>
                <a:uFillTx/>
                <a:latin typeface="Arial"/>
                <a:ea typeface="DejaVu Sans"/>
              </a:rPr>
              <a:t>Utilisation de la bibliothèque de téléchargement de fichiers</a:t>
            </a:r>
            <a:endParaRPr b="0" lang="fr-FR" sz="2200" spc="-1" strike="noStrike">
              <a:latin typeface="Arial"/>
            </a:endParaRPr>
          </a:p>
          <a:p>
            <a:pPr>
              <a:lnSpc>
                <a:spcPct val="100000"/>
              </a:lnSpc>
              <a:spcAft>
                <a:spcPts val="850"/>
              </a:spcAft>
            </a:pPr>
            <a:endParaRPr b="0" lang="fr-FR" sz="2200" spc="-1" strike="noStrike">
              <a:latin typeface="Arial"/>
            </a:endParaRPr>
          </a:p>
          <a:p>
            <a:pPr>
              <a:lnSpc>
                <a:spcPct val="100000"/>
              </a:lnSpc>
              <a:spcAft>
                <a:spcPts val="850"/>
              </a:spcAft>
            </a:pPr>
            <a:r>
              <a:rPr b="0" lang="fr-FR" sz="2200" spc="-1" strike="noStrike">
                <a:solidFill>
                  <a:srgbClr val="ffffff"/>
                </a:solidFill>
                <a:latin typeface="Arial"/>
                <a:ea typeface="DejaVu Sans"/>
              </a:rPr>
              <a:t>il suffit d'appeler la méthode de fichier et de leur passer un tableau</a:t>
            </a:r>
            <a:endParaRPr b="0" lang="fr-FR" sz="2200" spc="-1" strike="noStrike">
              <a:latin typeface="Arial"/>
            </a:endParaRPr>
          </a:p>
        </p:txBody>
      </p:sp>
      <p:pic>
        <p:nvPicPr>
          <p:cNvPr id="229" name="" descr=""/>
          <p:cNvPicPr/>
          <p:nvPr/>
        </p:nvPicPr>
        <p:blipFill>
          <a:blip r:embed="rId1"/>
          <a:stretch/>
        </p:blipFill>
        <p:spPr>
          <a:xfrm>
            <a:off x="3168000" y="3744000"/>
            <a:ext cx="5328000" cy="342684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30"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31"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Afficher l’erreur de téléchargement de fichier</a:t>
            </a:r>
            <a:endParaRPr b="0" lang="fr-FR" sz="2200" spc="-1" strike="noStrike">
              <a:latin typeface="Arial"/>
            </a:endParaRPr>
          </a:p>
        </p:txBody>
      </p:sp>
      <p:sp>
        <p:nvSpPr>
          <p:cNvPr id="232" name="CustomShape 3"/>
          <p:cNvSpPr/>
          <p:nvPr/>
        </p:nvSpPr>
        <p:spPr>
          <a:xfrm>
            <a:off x="144000" y="1713600"/>
            <a:ext cx="11735640" cy="107820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Pour afficher l'erreur de téléchargement de fichier, tout d'abord dans la méthode run_file () de l'appel du contrôleur si cela est vrai, cela signifie que vous n'avez aucune erreur si faux, cela signifie que vous avez une erreur</a:t>
            </a:r>
            <a:endParaRPr b="0" lang="fr-FR" sz="2200" spc="-1" strike="noStrike">
              <a:latin typeface="Arial"/>
            </a:endParaRPr>
          </a:p>
        </p:txBody>
      </p:sp>
      <p:pic>
        <p:nvPicPr>
          <p:cNvPr id="233" name="" descr=""/>
          <p:cNvPicPr/>
          <p:nvPr/>
        </p:nvPicPr>
        <p:blipFill>
          <a:blip r:embed="rId1"/>
          <a:stretch/>
        </p:blipFill>
        <p:spPr>
          <a:xfrm>
            <a:off x="3168000" y="3240000"/>
            <a:ext cx="5704200" cy="360000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34"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35"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Afficher l’erreur dans la vue</a:t>
            </a:r>
            <a:endParaRPr b="0" lang="fr-FR" sz="2200" spc="-1" strike="noStrike">
              <a:latin typeface="Arial"/>
            </a:endParaRPr>
          </a:p>
        </p:txBody>
      </p:sp>
      <p:sp>
        <p:nvSpPr>
          <p:cNvPr id="236" name="CustomShape 3"/>
          <p:cNvSpPr/>
          <p:nvPr/>
        </p:nvSpPr>
        <p:spPr>
          <a:xfrm>
            <a:off x="144000" y="2048760"/>
            <a:ext cx="11735640" cy="40788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Pour afficher l'erreur dans la vue c’est à dire dans le html voir ci-dessous :</a:t>
            </a:r>
            <a:endParaRPr b="0" lang="fr-FR" sz="2200" spc="-1" strike="noStrike">
              <a:latin typeface="Arial"/>
            </a:endParaRPr>
          </a:p>
        </p:txBody>
      </p:sp>
      <p:pic>
        <p:nvPicPr>
          <p:cNvPr id="237" name="" descr=""/>
          <p:cNvPicPr/>
          <p:nvPr/>
        </p:nvPicPr>
        <p:blipFill>
          <a:blip r:embed="rId1"/>
          <a:stretch/>
        </p:blipFill>
        <p:spPr>
          <a:xfrm>
            <a:off x="936000" y="2808000"/>
            <a:ext cx="10180800" cy="388800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38" name="CustomShape 1"/>
          <p:cNvSpPr/>
          <p:nvPr/>
        </p:nvSpPr>
        <p:spPr>
          <a:xfrm>
            <a:off x="792000" y="312840"/>
            <a:ext cx="10366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4400" spc="-1" strike="noStrike" u="sng">
                <a:solidFill>
                  <a:srgbClr val="ffffff"/>
                </a:solidFill>
                <a:uFillTx/>
                <a:latin typeface="Arial"/>
                <a:ea typeface="DejaVu Sans"/>
              </a:rPr>
              <a:t>GUIDE UTILISATEUR</a:t>
            </a:r>
            <a:endParaRPr b="0" lang="fr-FR" sz="4400" spc="-1" strike="noStrike">
              <a:latin typeface="Arial"/>
            </a:endParaRPr>
          </a:p>
        </p:txBody>
      </p:sp>
      <p:pic>
        <p:nvPicPr>
          <p:cNvPr id="239" name="" descr=""/>
          <p:cNvPicPr/>
          <p:nvPr/>
        </p:nvPicPr>
        <p:blipFill>
          <a:blip r:embed="rId1"/>
          <a:stretch/>
        </p:blipFill>
        <p:spPr>
          <a:xfrm>
            <a:off x="5185800" y="1801800"/>
            <a:ext cx="1943640" cy="1943640"/>
          </a:xfrm>
          <a:prstGeom prst="rect">
            <a:avLst/>
          </a:prstGeom>
          <a:ln>
            <a:noFill/>
          </a:ln>
        </p:spPr>
      </p:pic>
      <p:sp>
        <p:nvSpPr>
          <p:cNvPr id="240" name="CustomShape 2"/>
          <p:cNvSpPr/>
          <p:nvPr/>
        </p:nvSpPr>
        <p:spPr>
          <a:xfrm>
            <a:off x="1554840" y="4998240"/>
            <a:ext cx="8740800" cy="895680"/>
          </a:xfrm>
          <a:prstGeom prst="rect">
            <a:avLst/>
          </a:prstGeom>
          <a:noFill/>
          <a:ln>
            <a:noFill/>
          </a:ln>
        </p:spPr>
        <p:style>
          <a:lnRef idx="0"/>
          <a:fillRef idx="0"/>
          <a:effectRef idx="0"/>
          <a:fontRef idx="minor"/>
        </p:style>
        <p:txBody>
          <a:bodyPr lIns="36000" rIns="36000" tIns="36000" bIns="36000" anchor="ctr">
            <a:spAutoFit/>
          </a:bodyPr>
          <a:p>
            <a:pPr algn="ctr">
              <a:lnSpc>
                <a:spcPct val="100000"/>
              </a:lnSpc>
            </a:pPr>
            <a:r>
              <a:rPr b="0" lang="fr-FR" sz="5400" spc="-1" strike="noStrike">
                <a:solidFill>
                  <a:srgbClr val="ffffff"/>
                </a:solidFill>
                <a:latin typeface="Arial"/>
                <a:ea typeface="DejaVu Sans"/>
              </a:rPr>
              <a:t>ASSISTANT URL</a:t>
            </a:r>
            <a:endParaRPr b="0" lang="fr-FR" sz="5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86" name="CustomShape 1"/>
          <p:cNvSpPr/>
          <p:nvPr/>
        </p:nvSpPr>
        <p:spPr>
          <a:xfrm>
            <a:off x="0" y="0"/>
            <a:ext cx="11993400" cy="862200"/>
          </a:xfrm>
          <a:prstGeom prst="rect">
            <a:avLst/>
          </a:prstGeom>
          <a:solidFill>
            <a:srgbClr val="ffffff"/>
          </a:solidFill>
          <a:ln>
            <a:noFill/>
          </a:ln>
        </p:spPr>
        <p:style>
          <a:lnRef idx="0"/>
          <a:fillRef idx="0"/>
          <a:effectRef idx="0"/>
          <a:fontRef idx="minor"/>
        </p:style>
      </p:sp>
      <p:sp>
        <p:nvSpPr>
          <p:cNvPr id="87"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Assistant de requête ( Query Helper )</a:t>
            </a:r>
            <a:endParaRPr b="0" lang="fr-FR" sz="2200" spc="-1" strike="noStrike">
              <a:latin typeface="Arial"/>
            </a:endParaRPr>
          </a:p>
        </p:txBody>
      </p:sp>
      <p:sp>
        <p:nvSpPr>
          <p:cNvPr id="88" name="CustomShape 3"/>
          <p:cNvSpPr/>
          <p:nvPr/>
        </p:nvSpPr>
        <p:spPr>
          <a:xfrm>
            <a:off x="144000" y="1522440"/>
            <a:ext cx="1173564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Si vous souhaitez insérer/mettre à jour/supprimer/sélectionner des données dans la base de données, vous pouvez utiliser l’assistant Requête.</a:t>
            </a:r>
            <a:endParaRPr b="0" lang="fr-FR" sz="2200" spc="-1" strike="noStrike">
              <a:latin typeface="Arial"/>
            </a:endParaRPr>
          </a:p>
        </p:txBody>
      </p:sp>
      <p:sp>
        <p:nvSpPr>
          <p:cNvPr id="89" name="CustomShape 4"/>
          <p:cNvSpPr/>
          <p:nvPr/>
        </p:nvSpPr>
        <p:spPr>
          <a:xfrm>
            <a:off x="72000" y="6604920"/>
            <a:ext cx="11825640" cy="738720"/>
          </a:xfrm>
          <a:prstGeom prst="rect">
            <a:avLst/>
          </a:prstGeom>
          <a:noFill/>
          <a:ln>
            <a:noFill/>
          </a:ln>
        </p:spPr>
        <p:style>
          <a:lnRef idx="0"/>
          <a:fillRef idx="0"/>
          <a:effectRef idx="0"/>
          <a:fontRef idx="minor"/>
        </p:style>
      </p:sp>
      <p:pic>
        <p:nvPicPr>
          <p:cNvPr id="90" name="" descr=""/>
          <p:cNvPicPr/>
          <p:nvPr/>
        </p:nvPicPr>
        <p:blipFill>
          <a:blip r:embed="rId1"/>
          <a:stretch/>
        </p:blipFill>
        <p:spPr>
          <a:xfrm>
            <a:off x="3168000" y="2952000"/>
            <a:ext cx="6101280" cy="339516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41"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42"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Chargement de l’assistant URL / link_css / link_js</a:t>
            </a:r>
            <a:endParaRPr b="0" lang="fr-FR" sz="2200" spc="-1" strike="noStrike">
              <a:latin typeface="Arial"/>
            </a:endParaRPr>
          </a:p>
        </p:txBody>
      </p:sp>
      <p:sp>
        <p:nvSpPr>
          <p:cNvPr id="243" name="CustomShape 3"/>
          <p:cNvSpPr/>
          <p:nvPr/>
        </p:nvSpPr>
        <p:spPr>
          <a:xfrm>
            <a:off x="144000" y="1008000"/>
            <a:ext cx="11735640" cy="107676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Avant d'utiliser l'assistant URL, vous devez d'abord charger l'assistant URL dans le contrôleur et vous pouvez également charger à partir du fichier autoload  vers le dossier config, puis cliquer sur le fichier autoload.php.</a:t>
            </a:r>
            <a:endParaRPr b="0" lang="fr-FR" sz="2200" spc="-1" strike="noStrike">
              <a:latin typeface="Arial"/>
            </a:endParaRPr>
          </a:p>
        </p:txBody>
      </p:sp>
      <p:pic>
        <p:nvPicPr>
          <p:cNvPr id="244" name="" descr=""/>
          <p:cNvPicPr/>
          <p:nvPr/>
        </p:nvPicPr>
        <p:blipFill>
          <a:blip r:embed="rId1"/>
          <a:stretch/>
        </p:blipFill>
        <p:spPr>
          <a:xfrm>
            <a:off x="4680000" y="1872000"/>
            <a:ext cx="3766680" cy="2520000"/>
          </a:xfrm>
          <a:prstGeom prst="rect">
            <a:avLst/>
          </a:prstGeom>
          <a:ln>
            <a:noFill/>
          </a:ln>
        </p:spPr>
      </p:pic>
      <p:sp>
        <p:nvSpPr>
          <p:cNvPr id="245" name="CustomShape 4"/>
          <p:cNvSpPr/>
          <p:nvPr/>
        </p:nvSpPr>
        <p:spPr>
          <a:xfrm>
            <a:off x="216000" y="4632120"/>
            <a:ext cx="11735640" cy="40788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link_css permet de produire la balise de lien externe html / link_js permet de produire celle js</a:t>
            </a:r>
            <a:endParaRPr b="0" lang="fr-FR" sz="2200" spc="-1" strike="noStrike">
              <a:latin typeface="Arial"/>
            </a:endParaRPr>
          </a:p>
        </p:txBody>
      </p:sp>
      <p:pic>
        <p:nvPicPr>
          <p:cNvPr id="246" name="" descr=""/>
          <p:cNvPicPr/>
          <p:nvPr/>
        </p:nvPicPr>
        <p:blipFill>
          <a:blip r:embed="rId2"/>
          <a:stretch/>
        </p:blipFill>
        <p:spPr>
          <a:xfrm>
            <a:off x="418320" y="5328000"/>
            <a:ext cx="5280480" cy="2016000"/>
          </a:xfrm>
          <a:prstGeom prst="rect">
            <a:avLst/>
          </a:prstGeom>
          <a:ln>
            <a:noFill/>
          </a:ln>
        </p:spPr>
      </p:pic>
      <p:pic>
        <p:nvPicPr>
          <p:cNvPr id="247" name="" descr=""/>
          <p:cNvPicPr/>
          <p:nvPr/>
        </p:nvPicPr>
        <p:blipFill>
          <a:blip r:embed="rId3"/>
          <a:stretch/>
        </p:blipFill>
        <p:spPr>
          <a:xfrm>
            <a:off x="6192000" y="5328000"/>
            <a:ext cx="5328000" cy="202572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48" name="CustomShape 1"/>
          <p:cNvSpPr/>
          <p:nvPr/>
        </p:nvSpPr>
        <p:spPr>
          <a:xfrm>
            <a:off x="792000" y="312840"/>
            <a:ext cx="10366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4400" spc="-1" strike="noStrike" u="sng">
                <a:solidFill>
                  <a:srgbClr val="ffffff"/>
                </a:solidFill>
                <a:uFillTx/>
                <a:latin typeface="Arial"/>
                <a:ea typeface="DejaVu Sans"/>
              </a:rPr>
              <a:t>GUIDE UTILISATEUR</a:t>
            </a:r>
            <a:endParaRPr b="0" lang="fr-FR" sz="4400" spc="-1" strike="noStrike">
              <a:latin typeface="Arial"/>
            </a:endParaRPr>
          </a:p>
        </p:txBody>
      </p:sp>
      <p:pic>
        <p:nvPicPr>
          <p:cNvPr id="249" name="" descr=""/>
          <p:cNvPicPr/>
          <p:nvPr/>
        </p:nvPicPr>
        <p:blipFill>
          <a:blip r:embed="rId1"/>
          <a:stretch/>
        </p:blipFill>
        <p:spPr>
          <a:xfrm>
            <a:off x="5185800" y="1801800"/>
            <a:ext cx="1943640" cy="1943640"/>
          </a:xfrm>
          <a:prstGeom prst="rect">
            <a:avLst/>
          </a:prstGeom>
          <a:ln>
            <a:noFill/>
          </a:ln>
        </p:spPr>
      </p:pic>
      <p:sp>
        <p:nvSpPr>
          <p:cNvPr id="250" name="CustomShape 2"/>
          <p:cNvSpPr/>
          <p:nvPr/>
        </p:nvSpPr>
        <p:spPr>
          <a:xfrm>
            <a:off x="1554840" y="4176000"/>
            <a:ext cx="8740800" cy="2540160"/>
          </a:xfrm>
          <a:prstGeom prst="rect">
            <a:avLst/>
          </a:prstGeom>
          <a:noFill/>
          <a:ln>
            <a:noFill/>
          </a:ln>
        </p:spPr>
        <p:style>
          <a:lnRef idx="0"/>
          <a:fillRef idx="0"/>
          <a:effectRef idx="0"/>
          <a:fontRef idx="minor"/>
        </p:style>
        <p:txBody>
          <a:bodyPr lIns="36000" rIns="36000" tIns="36000" bIns="36000" anchor="ctr">
            <a:spAutoFit/>
          </a:bodyPr>
          <a:p>
            <a:pPr algn="ctr">
              <a:lnSpc>
                <a:spcPct val="100000"/>
              </a:lnSpc>
            </a:pPr>
            <a:r>
              <a:rPr b="0" lang="fr-FR" sz="5400" spc="-1" strike="noStrike">
                <a:solidFill>
                  <a:srgbClr val="ffffff"/>
                </a:solidFill>
                <a:latin typeface="Arial"/>
                <a:ea typeface="DejaVu Sans"/>
              </a:rPr>
              <a:t>BIBLIOTHEQUE DE VALIDATION DES FORMULAIRES</a:t>
            </a:r>
            <a:endParaRPr b="0" lang="fr-FR" sz="5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51"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52"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Utilisation de la bibliothèque de validation de formulaire / Règles de validation</a:t>
            </a:r>
            <a:endParaRPr b="0" lang="fr-FR" sz="2200" spc="-1" strike="noStrike">
              <a:latin typeface="Arial"/>
            </a:endParaRPr>
          </a:p>
        </p:txBody>
      </p:sp>
      <p:pic>
        <p:nvPicPr>
          <p:cNvPr id="253" name="" descr=""/>
          <p:cNvPicPr/>
          <p:nvPr/>
        </p:nvPicPr>
        <p:blipFill>
          <a:blip r:embed="rId1"/>
          <a:srcRect l="0" t="0" r="5883" b="23698"/>
          <a:stretch/>
        </p:blipFill>
        <p:spPr>
          <a:xfrm>
            <a:off x="144000" y="2016000"/>
            <a:ext cx="5903640" cy="1151640"/>
          </a:xfrm>
          <a:prstGeom prst="rect">
            <a:avLst/>
          </a:prstGeom>
          <a:ln>
            <a:noFill/>
          </a:ln>
        </p:spPr>
      </p:pic>
      <p:sp>
        <p:nvSpPr>
          <p:cNvPr id="254" name="CustomShape 3"/>
          <p:cNvSpPr/>
          <p:nvPr/>
        </p:nvSpPr>
        <p:spPr>
          <a:xfrm>
            <a:off x="144000" y="1174680"/>
            <a:ext cx="11735640" cy="74304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En utilisant une bibliothèque de framework, vous n'avez pas besoin de charger la bibliothèque en premier, vous pouvez utiliser la bibliothèque de framework sans la charger</a:t>
            </a:r>
            <a:endParaRPr b="0" lang="fr-FR" sz="2200" spc="-1" strike="noStrike">
              <a:latin typeface="Arial"/>
            </a:endParaRPr>
          </a:p>
        </p:txBody>
      </p:sp>
      <p:sp>
        <p:nvSpPr>
          <p:cNvPr id="255" name="CustomShape 4"/>
          <p:cNvSpPr/>
          <p:nvPr/>
        </p:nvSpPr>
        <p:spPr>
          <a:xfrm>
            <a:off x="504000" y="3930840"/>
            <a:ext cx="2879640" cy="283716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000" spc="-1" strike="noStrike" u="sng">
                <a:solidFill>
                  <a:srgbClr val="ffffff"/>
                </a:solidFill>
                <a:uFillTx/>
                <a:latin typeface="Arial"/>
                <a:ea typeface="DejaVu Sans"/>
              </a:rPr>
              <a:t>Règles de validation :</a:t>
            </a:r>
            <a:endParaRPr b="0" lang="fr-FR" sz="2000" spc="-1" strike="noStrike" u="sng">
              <a:uFillTx/>
              <a:latin typeface="Arial"/>
            </a:endParaRPr>
          </a:p>
          <a:p>
            <a:pPr>
              <a:lnSpc>
                <a:spcPct val="100000"/>
              </a:lnSpc>
              <a:spcAft>
                <a:spcPts val="850"/>
              </a:spcAft>
            </a:pPr>
            <a:r>
              <a:rPr b="0" lang="fr-FR" sz="1600" spc="-1" strike="noStrike">
                <a:solidFill>
                  <a:srgbClr val="ffffff"/>
                </a:solidFill>
                <a:latin typeface="Arial"/>
                <a:ea typeface="DejaVu Sans"/>
              </a:rPr>
              <a:t>1- obligatoire</a:t>
            </a:r>
            <a:endParaRPr b="0" lang="fr-FR" sz="1600" spc="-1" strike="noStrike" u="sng">
              <a:uFillTx/>
              <a:latin typeface="Arial"/>
            </a:endParaRPr>
          </a:p>
          <a:p>
            <a:pPr>
              <a:lnSpc>
                <a:spcPct val="100000"/>
              </a:lnSpc>
              <a:spcAft>
                <a:spcPts val="850"/>
              </a:spcAft>
            </a:pPr>
            <a:r>
              <a:rPr b="0" lang="fr-FR" sz="1600" spc="-1" strike="noStrike">
                <a:solidFill>
                  <a:srgbClr val="ffffff"/>
                </a:solidFill>
                <a:latin typeface="Arial"/>
                <a:ea typeface="DejaVu Sans"/>
              </a:rPr>
              <a:t>2- not_int</a:t>
            </a:r>
            <a:endParaRPr b="0" lang="fr-FR" sz="1600" spc="-1" strike="noStrike" u="sng">
              <a:uFillTx/>
              <a:latin typeface="Arial"/>
            </a:endParaRPr>
          </a:p>
          <a:p>
            <a:pPr>
              <a:lnSpc>
                <a:spcPct val="100000"/>
              </a:lnSpc>
              <a:spcAft>
                <a:spcPts val="850"/>
              </a:spcAft>
            </a:pPr>
            <a:r>
              <a:rPr b="0" lang="fr-FR" sz="1600" spc="-1" strike="noStrike">
                <a:solidFill>
                  <a:srgbClr val="ffffff"/>
                </a:solidFill>
                <a:latin typeface="Arial"/>
                <a:ea typeface="DejaVu Sans"/>
              </a:rPr>
              <a:t>3- int</a:t>
            </a:r>
            <a:endParaRPr b="0" lang="fr-FR" sz="1600" spc="-1" strike="noStrike" u="sng">
              <a:uFillTx/>
              <a:latin typeface="Arial"/>
            </a:endParaRPr>
          </a:p>
          <a:p>
            <a:pPr>
              <a:lnSpc>
                <a:spcPct val="100000"/>
              </a:lnSpc>
              <a:spcAft>
                <a:spcPts val="850"/>
              </a:spcAft>
            </a:pPr>
            <a:r>
              <a:rPr b="0" lang="fr-FR" sz="1600" spc="-1" strike="noStrike">
                <a:solidFill>
                  <a:srgbClr val="ffffff"/>
                </a:solidFill>
                <a:latin typeface="Arial"/>
                <a:ea typeface="DejaVu Sans"/>
              </a:rPr>
              <a:t>4- min_len</a:t>
            </a:r>
            <a:endParaRPr b="0" lang="fr-FR" sz="1600" spc="-1" strike="noStrike" u="sng">
              <a:uFillTx/>
              <a:latin typeface="Arial"/>
            </a:endParaRPr>
          </a:p>
          <a:p>
            <a:pPr>
              <a:lnSpc>
                <a:spcPct val="100000"/>
              </a:lnSpc>
              <a:spcAft>
                <a:spcPts val="850"/>
              </a:spcAft>
            </a:pPr>
            <a:r>
              <a:rPr b="0" lang="fr-FR" sz="1600" spc="-1" strike="noStrike">
                <a:solidFill>
                  <a:srgbClr val="ffffff"/>
                </a:solidFill>
                <a:latin typeface="Arial"/>
                <a:ea typeface="DejaVu Sans"/>
              </a:rPr>
              <a:t>5- max_len</a:t>
            </a:r>
            <a:endParaRPr b="0" lang="fr-FR" sz="1600" spc="-1" strike="noStrike" u="sng">
              <a:uFillTx/>
              <a:latin typeface="Arial"/>
            </a:endParaRPr>
          </a:p>
          <a:p>
            <a:pPr>
              <a:lnSpc>
                <a:spcPct val="100000"/>
              </a:lnSpc>
              <a:spcAft>
                <a:spcPts val="850"/>
              </a:spcAft>
            </a:pPr>
            <a:r>
              <a:rPr b="0" lang="fr-FR" sz="1600" spc="-1" strike="noStrike">
                <a:solidFill>
                  <a:srgbClr val="ffffff"/>
                </a:solidFill>
                <a:latin typeface="Arial"/>
                <a:ea typeface="DejaVu Sans"/>
              </a:rPr>
              <a:t>6- confirmer</a:t>
            </a:r>
            <a:endParaRPr b="0" lang="fr-FR" sz="1600" spc="-1" strike="noStrike" u="sng">
              <a:uFillTx/>
              <a:latin typeface="Arial"/>
            </a:endParaRPr>
          </a:p>
          <a:p>
            <a:pPr>
              <a:lnSpc>
                <a:spcPct val="100000"/>
              </a:lnSpc>
              <a:spcAft>
                <a:spcPts val="850"/>
              </a:spcAft>
            </a:pPr>
            <a:r>
              <a:rPr b="0" lang="fr-FR" sz="1600" spc="-1" strike="noStrike">
                <a:solidFill>
                  <a:srgbClr val="ffffff"/>
                </a:solidFill>
                <a:latin typeface="Arial"/>
                <a:ea typeface="DejaVu Sans"/>
              </a:rPr>
              <a:t>7- unique</a:t>
            </a:r>
            <a:endParaRPr b="0" lang="fr-FR" sz="1600" spc="-1" strike="noStrike" u="sng">
              <a:uFillTx/>
              <a:latin typeface="Arial"/>
            </a:endParaRPr>
          </a:p>
        </p:txBody>
      </p:sp>
      <p:pic>
        <p:nvPicPr>
          <p:cNvPr id="256" name="" descr=""/>
          <p:cNvPicPr/>
          <p:nvPr/>
        </p:nvPicPr>
        <p:blipFill>
          <a:blip r:embed="rId2"/>
          <a:stretch/>
        </p:blipFill>
        <p:spPr>
          <a:xfrm>
            <a:off x="3903840" y="3385800"/>
            <a:ext cx="6928920" cy="399312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57"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58" name="CustomShape 2"/>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Utilisation de la bibliothèque de validation de formulaire / Règles de validation</a:t>
            </a:r>
            <a:endParaRPr b="0" lang="fr-FR" sz="2200" spc="-1" strike="noStrike">
              <a:latin typeface="Arial"/>
            </a:endParaRPr>
          </a:p>
        </p:txBody>
      </p:sp>
      <p:pic>
        <p:nvPicPr>
          <p:cNvPr id="259" name="" descr=""/>
          <p:cNvPicPr/>
          <p:nvPr/>
        </p:nvPicPr>
        <p:blipFill>
          <a:blip r:embed="rId1"/>
          <a:stretch/>
        </p:blipFill>
        <p:spPr>
          <a:xfrm>
            <a:off x="2333880" y="902160"/>
            <a:ext cx="7386120" cy="2985840"/>
          </a:xfrm>
          <a:prstGeom prst="rect">
            <a:avLst/>
          </a:prstGeom>
          <a:ln>
            <a:noFill/>
          </a:ln>
        </p:spPr>
      </p:pic>
      <p:pic>
        <p:nvPicPr>
          <p:cNvPr id="260" name="" descr=""/>
          <p:cNvPicPr/>
          <p:nvPr/>
        </p:nvPicPr>
        <p:blipFill>
          <a:blip r:embed="rId2"/>
          <a:stretch/>
        </p:blipFill>
        <p:spPr>
          <a:xfrm>
            <a:off x="1802520" y="3960000"/>
            <a:ext cx="8493480" cy="351432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61"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62" name="CustomShape 2"/>
          <p:cNvSpPr/>
          <p:nvPr/>
        </p:nvSpPr>
        <p:spPr>
          <a:xfrm>
            <a:off x="4338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Rassembler toutes les règles</a:t>
            </a:r>
            <a:endParaRPr b="0" lang="fr-FR" sz="2200" spc="-1" strike="noStrike">
              <a:latin typeface="Arial"/>
            </a:endParaRPr>
          </a:p>
        </p:txBody>
      </p:sp>
      <p:sp>
        <p:nvSpPr>
          <p:cNvPr id="263" name="CustomShape 3"/>
          <p:cNvSpPr/>
          <p:nvPr/>
        </p:nvSpPr>
        <p:spPr>
          <a:xfrm>
            <a:off x="144000" y="1175400"/>
            <a:ext cx="1173564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Voici ci-dessous l'exemple de la façon dont vous pouvez utiliser des règles pour rassembler les différentes règles :</a:t>
            </a:r>
            <a:endParaRPr b="0" lang="fr-FR" sz="2200" spc="-1" strike="noStrike">
              <a:latin typeface="Arial"/>
            </a:endParaRPr>
          </a:p>
        </p:txBody>
      </p:sp>
      <p:pic>
        <p:nvPicPr>
          <p:cNvPr id="264" name="" descr=""/>
          <p:cNvPicPr/>
          <p:nvPr/>
        </p:nvPicPr>
        <p:blipFill>
          <a:blip r:embed="rId1"/>
          <a:stretch/>
        </p:blipFill>
        <p:spPr>
          <a:xfrm>
            <a:off x="1944000" y="2533680"/>
            <a:ext cx="8493480" cy="351432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265" name="CustomShape 1"/>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266" name="CustomShape 2"/>
          <p:cNvSpPr/>
          <p:nvPr/>
        </p:nvSpPr>
        <p:spPr>
          <a:xfrm>
            <a:off x="4338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Erreurs d’affichage dans la vue</a:t>
            </a:r>
            <a:endParaRPr b="0" lang="fr-FR" sz="2200" spc="-1" strike="noStrike">
              <a:latin typeface="Arial"/>
            </a:endParaRPr>
          </a:p>
        </p:txBody>
      </p:sp>
      <p:sp>
        <p:nvSpPr>
          <p:cNvPr id="267" name="CustomShape 3"/>
          <p:cNvSpPr/>
          <p:nvPr/>
        </p:nvSpPr>
        <p:spPr>
          <a:xfrm>
            <a:off x="144360" y="864000"/>
            <a:ext cx="1173564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Ici dans le contrôleur, appelez run (); cette méthode vérifie si c'est vrai, cela signifie que vous n'avez aucune erreur aussi non                                                        il affiche l’erreur.</a:t>
            </a:r>
            <a:endParaRPr b="0" lang="fr-FR" sz="2200" spc="-1" strike="noStrike">
              <a:latin typeface="Arial"/>
            </a:endParaRPr>
          </a:p>
        </p:txBody>
      </p:sp>
      <p:pic>
        <p:nvPicPr>
          <p:cNvPr id="268" name="" descr=""/>
          <p:cNvPicPr/>
          <p:nvPr/>
        </p:nvPicPr>
        <p:blipFill>
          <a:blip r:embed="rId1"/>
          <a:stretch/>
        </p:blipFill>
        <p:spPr>
          <a:xfrm>
            <a:off x="2088000" y="4032000"/>
            <a:ext cx="8350560" cy="3407040"/>
          </a:xfrm>
          <a:prstGeom prst="rect">
            <a:avLst/>
          </a:prstGeom>
          <a:ln>
            <a:noFill/>
          </a:ln>
        </p:spPr>
      </p:pic>
      <p:pic>
        <p:nvPicPr>
          <p:cNvPr id="269" name="" descr=""/>
          <p:cNvPicPr/>
          <p:nvPr/>
        </p:nvPicPr>
        <p:blipFill>
          <a:blip r:embed="rId2"/>
          <a:stretch/>
        </p:blipFill>
        <p:spPr>
          <a:xfrm>
            <a:off x="4608000" y="1439640"/>
            <a:ext cx="3384000" cy="24483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91" name="CustomShape 1"/>
          <p:cNvSpPr/>
          <p:nvPr/>
        </p:nvSpPr>
        <p:spPr>
          <a:xfrm>
            <a:off x="-5400000" y="-2086200"/>
            <a:ext cx="11993400" cy="862200"/>
          </a:xfrm>
          <a:prstGeom prst="rect">
            <a:avLst/>
          </a:prstGeom>
          <a:solidFill>
            <a:srgbClr val="ffffff"/>
          </a:solidFill>
          <a:ln>
            <a:noFill/>
          </a:ln>
        </p:spPr>
        <p:style>
          <a:lnRef idx="0"/>
          <a:fillRef idx="0"/>
          <a:effectRef idx="0"/>
          <a:fontRef idx="minor"/>
        </p:style>
      </p:sp>
      <p:sp>
        <p:nvSpPr>
          <p:cNvPr id="92" name="CustomShape 2"/>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93" name="CustomShape 3"/>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SELECT ( Sélectionnez )</a:t>
            </a:r>
            <a:endParaRPr b="0" lang="fr-FR" sz="2200" spc="-1" strike="noStrike">
              <a:latin typeface="Arial"/>
            </a:endParaRPr>
          </a:p>
        </p:txBody>
      </p:sp>
      <p:sp>
        <p:nvSpPr>
          <p:cNvPr id="94" name="CustomShape 4"/>
          <p:cNvSpPr/>
          <p:nvPr/>
        </p:nvSpPr>
        <p:spPr>
          <a:xfrm>
            <a:off x="144000" y="1187280"/>
            <a:ext cx="11735640" cy="141192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La requête Select  ne sélectionne que les données de la table de base de données, il faut deux paramètres le premier paramètre est la table qui est importante et le second paramètre est optionnel par exemple si vous voulez passer la condition where puis passer les données where dans le second paramètre comme ['id' =&gt; 5] à voir dans second diapo →.</a:t>
            </a:r>
            <a:endParaRPr b="0" lang="fr-FR" sz="2200" spc="-1" strike="noStrike">
              <a:latin typeface="Arial"/>
            </a:endParaRPr>
          </a:p>
        </p:txBody>
      </p:sp>
      <p:sp>
        <p:nvSpPr>
          <p:cNvPr id="95" name="CustomShape 5"/>
          <p:cNvSpPr/>
          <p:nvPr/>
        </p:nvSpPr>
        <p:spPr>
          <a:xfrm>
            <a:off x="72000" y="6604920"/>
            <a:ext cx="11825640" cy="738720"/>
          </a:xfrm>
          <a:prstGeom prst="rect">
            <a:avLst/>
          </a:prstGeom>
          <a:noFill/>
          <a:ln>
            <a:noFill/>
          </a:ln>
        </p:spPr>
        <p:style>
          <a:lnRef idx="0"/>
          <a:fillRef idx="0"/>
          <a:effectRef idx="0"/>
          <a:fontRef idx="minor"/>
        </p:style>
      </p:sp>
      <p:pic>
        <p:nvPicPr>
          <p:cNvPr id="96" name="" descr=""/>
          <p:cNvPicPr/>
          <p:nvPr/>
        </p:nvPicPr>
        <p:blipFill>
          <a:blip r:embed="rId1"/>
          <a:stretch/>
        </p:blipFill>
        <p:spPr>
          <a:xfrm>
            <a:off x="2487600" y="3312000"/>
            <a:ext cx="7088400" cy="22399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97" name="CustomShape 1"/>
          <p:cNvSpPr/>
          <p:nvPr/>
        </p:nvSpPr>
        <p:spPr>
          <a:xfrm>
            <a:off x="-5400000" y="-2086200"/>
            <a:ext cx="11993400" cy="862200"/>
          </a:xfrm>
          <a:prstGeom prst="rect">
            <a:avLst/>
          </a:prstGeom>
          <a:solidFill>
            <a:srgbClr val="ffffff"/>
          </a:solidFill>
          <a:ln>
            <a:noFill/>
          </a:ln>
        </p:spPr>
        <p:style>
          <a:lnRef idx="0"/>
          <a:fillRef idx="0"/>
          <a:effectRef idx="0"/>
          <a:fontRef idx="minor"/>
        </p:style>
      </p:sp>
      <p:sp>
        <p:nvSpPr>
          <p:cNvPr id="98" name="CustomShape 2"/>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99" name="CustomShape 3"/>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SELECT_WHERE ( Sélectionnez où )</a:t>
            </a:r>
            <a:endParaRPr b="0" lang="fr-FR" sz="2200" spc="-1" strike="noStrike">
              <a:latin typeface="Arial"/>
            </a:endParaRPr>
          </a:p>
        </p:txBody>
      </p:sp>
      <p:sp>
        <p:nvSpPr>
          <p:cNvPr id="100" name="CustomShape 4"/>
          <p:cNvSpPr/>
          <p:nvPr/>
        </p:nvSpPr>
        <p:spPr>
          <a:xfrm>
            <a:off x="144000" y="1522440"/>
            <a:ext cx="1173564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La requête WHERE est utilisée pour filtrer les enregistrements, par exemple ici nous filtrons depuis la condition where depuis la table où ['id' =&gt; 5] et </a:t>
            </a:r>
            <a:r>
              <a:rPr b="0" lang="fr-FR" sz="2200" spc="-1" strike="noStrike">
                <a:solidFill>
                  <a:srgbClr val="ffffff"/>
                </a:solidFill>
                <a:latin typeface="Arial"/>
                <a:ea typeface="DejaVu Sans"/>
              </a:rPr>
              <a:t>['email' =&gt; example@gmail.com]. </a:t>
            </a:r>
            <a:endParaRPr b="0" lang="fr-FR" sz="2200" spc="-1" strike="noStrike">
              <a:latin typeface="Arial"/>
            </a:endParaRPr>
          </a:p>
        </p:txBody>
      </p:sp>
      <p:sp>
        <p:nvSpPr>
          <p:cNvPr id="101" name="CustomShape 5"/>
          <p:cNvSpPr/>
          <p:nvPr/>
        </p:nvSpPr>
        <p:spPr>
          <a:xfrm>
            <a:off x="72000" y="6604920"/>
            <a:ext cx="11825640" cy="738720"/>
          </a:xfrm>
          <a:prstGeom prst="rect">
            <a:avLst/>
          </a:prstGeom>
          <a:noFill/>
          <a:ln>
            <a:noFill/>
          </a:ln>
        </p:spPr>
        <p:style>
          <a:lnRef idx="0"/>
          <a:fillRef idx="0"/>
          <a:effectRef idx="0"/>
          <a:fontRef idx="minor"/>
        </p:style>
      </p:sp>
      <p:pic>
        <p:nvPicPr>
          <p:cNvPr id="102" name="" descr=""/>
          <p:cNvPicPr/>
          <p:nvPr/>
        </p:nvPicPr>
        <p:blipFill>
          <a:blip r:embed="rId1"/>
          <a:stretch/>
        </p:blipFill>
        <p:spPr>
          <a:xfrm>
            <a:off x="1944000" y="3052080"/>
            <a:ext cx="7947720" cy="227592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03" name="CustomShape 1"/>
          <p:cNvSpPr/>
          <p:nvPr/>
        </p:nvSpPr>
        <p:spPr>
          <a:xfrm>
            <a:off x="-5400000" y="-2086200"/>
            <a:ext cx="11993400" cy="862200"/>
          </a:xfrm>
          <a:prstGeom prst="rect">
            <a:avLst/>
          </a:prstGeom>
          <a:solidFill>
            <a:srgbClr val="ffffff"/>
          </a:solidFill>
          <a:ln>
            <a:noFill/>
          </a:ln>
        </p:spPr>
        <p:style>
          <a:lnRef idx="0"/>
          <a:fillRef idx="0"/>
          <a:effectRef idx="0"/>
          <a:fontRef idx="minor"/>
        </p:style>
      </p:sp>
      <p:sp>
        <p:nvSpPr>
          <p:cNvPr id="104" name="CustomShape 2"/>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05" name="CustomShape 3"/>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DELETE ( Supprimer )</a:t>
            </a:r>
            <a:endParaRPr b="0" lang="fr-FR" sz="2200" spc="-1" strike="noStrike">
              <a:latin typeface="Arial"/>
            </a:endParaRPr>
          </a:p>
        </p:txBody>
      </p:sp>
      <p:sp>
        <p:nvSpPr>
          <p:cNvPr id="106" name="CustomShape 4"/>
          <p:cNvSpPr/>
          <p:nvPr/>
        </p:nvSpPr>
        <p:spPr>
          <a:xfrm>
            <a:off x="144000" y="1522440"/>
            <a:ext cx="1173564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La requête DELETE permet de supprimer des données d’une table dans une base de données.</a:t>
            </a:r>
            <a:endParaRPr b="0" lang="fr-FR" sz="2200" spc="-1" strike="noStrike">
              <a:latin typeface="Arial"/>
            </a:endParaRPr>
          </a:p>
        </p:txBody>
      </p:sp>
      <p:sp>
        <p:nvSpPr>
          <p:cNvPr id="107" name="CustomShape 5"/>
          <p:cNvSpPr/>
          <p:nvPr/>
        </p:nvSpPr>
        <p:spPr>
          <a:xfrm>
            <a:off x="72000" y="6604920"/>
            <a:ext cx="11825640" cy="738720"/>
          </a:xfrm>
          <a:prstGeom prst="rect">
            <a:avLst/>
          </a:prstGeom>
          <a:noFill/>
          <a:ln>
            <a:noFill/>
          </a:ln>
        </p:spPr>
        <p:style>
          <a:lnRef idx="0"/>
          <a:fillRef idx="0"/>
          <a:effectRef idx="0"/>
          <a:fontRef idx="minor"/>
        </p:style>
      </p:sp>
      <p:pic>
        <p:nvPicPr>
          <p:cNvPr id="108" name="" descr=""/>
          <p:cNvPicPr/>
          <p:nvPr/>
        </p:nvPicPr>
        <p:blipFill>
          <a:blip r:embed="rId1"/>
          <a:stretch/>
        </p:blipFill>
        <p:spPr>
          <a:xfrm>
            <a:off x="2304000" y="3240000"/>
            <a:ext cx="7375680" cy="21121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09" name="CustomShape 1"/>
          <p:cNvSpPr/>
          <p:nvPr/>
        </p:nvSpPr>
        <p:spPr>
          <a:xfrm>
            <a:off x="-5400000" y="-2086200"/>
            <a:ext cx="11993400" cy="862200"/>
          </a:xfrm>
          <a:prstGeom prst="rect">
            <a:avLst/>
          </a:prstGeom>
          <a:solidFill>
            <a:srgbClr val="ffffff"/>
          </a:solidFill>
          <a:ln>
            <a:noFill/>
          </a:ln>
        </p:spPr>
        <p:style>
          <a:lnRef idx="0"/>
          <a:fillRef idx="0"/>
          <a:effectRef idx="0"/>
          <a:fontRef idx="minor"/>
        </p:style>
      </p:sp>
      <p:sp>
        <p:nvSpPr>
          <p:cNvPr id="110" name="CustomShape 2"/>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11" name="CustomShape 3"/>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UPDATE ( Mettre à jour )</a:t>
            </a:r>
            <a:endParaRPr b="0" lang="fr-FR" sz="2200" spc="-1" strike="noStrike">
              <a:latin typeface="Arial"/>
            </a:endParaRPr>
          </a:p>
        </p:txBody>
      </p:sp>
      <p:sp>
        <p:nvSpPr>
          <p:cNvPr id="112" name="CustomShape 4"/>
          <p:cNvSpPr/>
          <p:nvPr/>
        </p:nvSpPr>
        <p:spPr>
          <a:xfrm>
            <a:off x="144000" y="1689120"/>
            <a:ext cx="11735640" cy="40788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La requête UPDATE permet de mettre à jour les données d’une table d’une base de données.</a:t>
            </a:r>
            <a:endParaRPr b="0" lang="fr-FR" sz="2200" spc="-1" strike="noStrike">
              <a:latin typeface="Arial"/>
            </a:endParaRPr>
          </a:p>
        </p:txBody>
      </p:sp>
      <p:sp>
        <p:nvSpPr>
          <p:cNvPr id="113" name="CustomShape 5"/>
          <p:cNvSpPr/>
          <p:nvPr/>
        </p:nvSpPr>
        <p:spPr>
          <a:xfrm>
            <a:off x="72000" y="6604920"/>
            <a:ext cx="11825640" cy="738720"/>
          </a:xfrm>
          <a:prstGeom prst="rect">
            <a:avLst/>
          </a:prstGeom>
          <a:noFill/>
          <a:ln>
            <a:noFill/>
          </a:ln>
        </p:spPr>
        <p:style>
          <a:lnRef idx="0"/>
          <a:fillRef idx="0"/>
          <a:effectRef idx="0"/>
          <a:fontRef idx="minor"/>
        </p:style>
      </p:sp>
      <p:pic>
        <p:nvPicPr>
          <p:cNvPr id="114" name="" descr=""/>
          <p:cNvPicPr/>
          <p:nvPr/>
        </p:nvPicPr>
        <p:blipFill>
          <a:blip r:embed="rId1"/>
          <a:stretch/>
        </p:blipFill>
        <p:spPr>
          <a:xfrm>
            <a:off x="2021040" y="2980080"/>
            <a:ext cx="7986960" cy="21319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63238"/>
        </a:solidFill>
      </p:bgPr>
    </p:bg>
    <p:spTree>
      <p:nvGrpSpPr>
        <p:cNvPr id="1" name=""/>
        <p:cNvGrpSpPr/>
        <p:nvPr/>
      </p:nvGrpSpPr>
      <p:grpSpPr>
        <a:xfrm>
          <a:off x="0" y="0"/>
          <a:ext cx="0" cy="0"/>
          <a:chOff x="0" y="0"/>
          <a:chExt cx="0" cy="0"/>
        </a:xfrm>
      </p:grpSpPr>
      <p:sp>
        <p:nvSpPr>
          <p:cNvPr id="115" name="CustomShape 1"/>
          <p:cNvSpPr/>
          <p:nvPr/>
        </p:nvSpPr>
        <p:spPr>
          <a:xfrm>
            <a:off x="-5400000" y="-2086200"/>
            <a:ext cx="11993400" cy="862200"/>
          </a:xfrm>
          <a:prstGeom prst="rect">
            <a:avLst/>
          </a:prstGeom>
          <a:solidFill>
            <a:srgbClr val="ffffff"/>
          </a:solidFill>
          <a:ln>
            <a:noFill/>
          </a:ln>
        </p:spPr>
        <p:style>
          <a:lnRef idx="0"/>
          <a:fillRef idx="0"/>
          <a:effectRef idx="0"/>
          <a:fontRef idx="minor"/>
        </p:style>
      </p:sp>
      <p:sp>
        <p:nvSpPr>
          <p:cNvPr id="116" name="CustomShape 2"/>
          <p:cNvSpPr/>
          <p:nvPr/>
        </p:nvSpPr>
        <p:spPr>
          <a:xfrm>
            <a:off x="5040" y="-36000"/>
            <a:ext cx="11993400" cy="862200"/>
          </a:xfrm>
          <a:prstGeom prst="rect">
            <a:avLst/>
          </a:prstGeom>
          <a:solidFill>
            <a:srgbClr val="ffffff"/>
          </a:solidFill>
          <a:ln>
            <a:noFill/>
          </a:ln>
        </p:spPr>
        <p:style>
          <a:lnRef idx="0"/>
          <a:fillRef idx="0"/>
          <a:effectRef idx="0"/>
          <a:fontRef idx="minor"/>
        </p:style>
      </p:sp>
      <p:sp>
        <p:nvSpPr>
          <p:cNvPr id="117" name="CustomShape 3"/>
          <p:cNvSpPr/>
          <p:nvPr/>
        </p:nvSpPr>
        <p:spPr>
          <a:xfrm>
            <a:off x="360000" y="60840"/>
            <a:ext cx="11230200" cy="741600"/>
          </a:xfrm>
          <a:prstGeom prst="rect">
            <a:avLst/>
          </a:prstGeom>
          <a:noFill/>
          <a:ln>
            <a:noFill/>
          </a:ln>
        </p:spPr>
        <p:style>
          <a:lnRef idx="0"/>
          <a:fillRef idx="0"/>
          <a:effectRef idx="0"/>
          <a:fontRef idx="minor"/>
        </p:style>
        <p:txBody>
          <a:bodyPr lIns="36000" rIns="36000" tIns="36000" bIns="36000" anchor="ctr">
            <a:spAutoFit/>
          </a:bodyPr>
          <a:p>
            <a:pPr>
              <a:lnSpc>
                <a:spcPct val="100000"/>
              </a:lnSpc>
            </a:pPr>
            <a:r>
              <a:rPr b="0" lang="fr-FR" sz="2200" spc="-1" strike="noStrike">
                <a:solidFill>
                  <a:srgbClr val="ff0000"/>
                </a:solidFill>
                <a:latin typeface="Arial"/>
                <a:ea typeface="DejaVu Sans"/>
              </a:rPr>
              <a:t>Guide utilisateur</a:t>
            </a:r>
            <a:endParaRPr b="0" lang="fr-FR" sz="2200" spc="-1" strike="noStrike">
              <a:latin typeface="Arial"/>
            </a:endParaRPr>
          </a:p>
          <a:p>
            <a:pPr>
              <a:lnSpc>
                <a:spcPct val="100000"/>
              </a:lnSpc>
            </a:pPr>
            <a:r>
              <a:rPr b="0" lang="fr-FR" sz="2200" spc="-1" strike="noStrike">
                <a:solidFill>
                  <a:srgbClr val="ff0000"/>
                </a:solidFill>
                <a:latin typeface="Arial"/>
                <a:ea typeface="DejaVu Sans"/>
              </a:rPr>
              <a:t>INSERT ( Insérer )</a:t>
            </a:r>
            <a:endParaRPr b="0" lang="fr-FR" sz="2200" spc="-1" strike="noStrike">
              <a:latin typeface="Arial"/>
            </a:endParaRPr>
          </a:p>
        </p:txBody>
      </p:sp>
      <p:sp>
        <p:nvSpPr>
          <p:cNvPr id="118" name="CustomShape 4"/>
          <p:cNvSpPr/>
          <p:nvPr/>
        </p:nvSpPr>
        <p:spPr>
          <a:xfrm>
            <a:off x="144000" y="1689120"/>
            <a:ext cx="11735640" cy="407880"/>
          </a:xfrm>
          <a:prstGeom prst="rect">
            <a:avLst/>
          </a:prstGeom>
          <a:noFill/>
          <a:ln>
            <a:noFill/>
          </a:ln>
        </p:spPr>
        <p:style>
          <a:lnRef idx="0"/>
          <a:fillRef idx="0"/>
          <a:effectRef idx="0"/>
          <a:fontRef idx="minor"/>
        </p:style>
        <p:txBody>
          <a:bodyPr lIns="36000" rIns="36000" tIns="36000" bIns="36000" anchor="ctr">
            <a:spAutoFit/>
          </a:bodyPr>
          <a:p>
            <a:pPr>
              <a:lnSpc>
                <a:spcPct val="100000"/>
              </a:lnSpc>
              <a:spcAft>
                <a:spcPts val="850"/>
              </a:spcAft>
            </a:pPr>
            <a:r>
              <a:rPr b="0" lang="fr-FR" sz="2200" spc="-1" strike="noStrike">
                <a:solidFill>
                  <a:srgbClr val="ffffff"/>
                </a:solidFill>
                <a:latin typeface="Arial"/>
                <a:ea typeface="DejaVu Sans"/>
              </a:rPr>
              <a:t>La requête INSERT permet d’insérer des données dans une table d’une base de données.</a:t>
            </a:r>
            <a:endParaRPr b="0" lang="fr-FR" sz="2200" spc="-1" strike="noStrike">
              <a:latin typeface="Arial"/>
            </a:endParaRPr>
          </a:p>
        </p:txBody>
      </p:sp>
      <p:sp>
        <p:nvSpPr>
          <p:cNvPr id="119" name="CustomShape 5"/>
          <p:cNvSpPr/>
          <p:nvPr/>
        </p:nvSpPr>
        <p:spPr>
          <a:xfrm>
            <a:off x="72000" y="6604920"/>
            <a:ext cx="11825640" cy="738720"/>
          </a:xfrm>
          <a:prstGeom prst="rect">
            <a:avLst/>
          </a:prstGeom>
          <a:noFill/>
          <a:ln>
            <a:noFill/>
          </a:ln>
        </p:spPr>
        <p:style>
          <a:lnRef idx="0"/>
          <a:fillRef idx="0"/>
          <a:effectRef idx="0"/>
          <a:fontRef idx="minor"/>
        </p:style>
      </p:sp>
      <p:pic>
        <p:nvPicPr>
          <p:cNvPr id="120" name="" descr=""/>
          <p:cNvPicPr/>
          <p:nvPr/>
        </p:nvPicPr>
        <p:blipFill>
          <a:blip r:embed="rId1"/>
          <a:stretch/>
        </p:blipFill>
        <p:spPr>
          <a:xfrm>
            <a:off x="2088000" y="3240000"/>
            <a:ext cx="7642800" cy="20401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4105</TotalTime>
  <Application>LibreOffice/6.4.4.2$MacOSX_X86_64 LibreOffice_project/3d775be2011f3886db32dfd395a6a6d1ca2630ff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2019-05-08T17:27:24Z</dcterms:created>
  <dc:creator/>
  <dc:description/>
  <dc:language>fr-FR</dc:language>
  <cp:lastModifiedBy/>
  <dcterms:modified xsi:type="dcterms:W3CDTF">2020-06-09T17:29:51Z</dcterms:modified>
  <cp:revision>58</cp:revision>
  <dc:subject/>
  <dc:title>Vivid</dc:title>
</cp:coreProperties>
</file>