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320" r:id="rId5"/>
    <p:sldId id="278" r:id="rId6"/>
    <p:sldId id="279" r:id="rId7"/>
    <p:sldId id="260" r:id="rId8"/>
    <p:sldId id="281" r:id="rId9"/>
    <p:sldId id="287" r:id="rId10"/>
    <p:sldId id="283" r:id="rId11"/>
    <p:sldId id="328" r:id="rId12"/>
    <p:sldId id="324" r:id="rId13"/>
    <p:sldId id="282" r:id="rId14"/>
    <p:sldId id="325" r:id="rId15"/>
    <p:sldId id="329" r:id="rId16"/>
    <p:sldId id="331" r:id="rId17"/>
    <p:sldId id="332" r:id="rId18"/>
    <p:sldId id="330" r:id="rId19"/>
    <p:sldId id="284" r:id="rId20"/>
    <p:sldId id="326" r:id="rId21"/>
    <p:sldId id="327" r:id="rId22"/>
    <p:sldId id="334" r:id="rId23"/>
    <p:sldId id="300" r:id="rId24"/>
    <p:sldId id="294" r:id="rId25"/>
    <p:sldId id="335" r:id="rId26"/>
    <p:sldId id="336" r:id="rId27"/>
    <p:sldId id="337" r:id="rId28"/>
    <p:sldId id="338" r:id="rId29"/>
    <p:sldId id="339" r:id="rId30"/>
    <p:sldId id="309" r:id="rId31"/>
    <p:sldId id="340" r:id="rId32"/>
    <p:sldId id="267" r:id="rId3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lvl1pPr>
    <a:lvl2pPr marL="0" marR="0" indent="114300" algn="ctr" defTabSz="41275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lvl2pPr>
    <a:lvl3pPr marL="0" marR="0" indent="228600" algn="ctr" defTabSz="41275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lvl3pPr>
    <a:lvl4pPr marL="0" marR="0" indent="342900" algn="ctr" defTabSz="41275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lvl4pPr>
    <a:lvl5pPr marL="0" marR="0" indent="457200" algn="ctr" defTabSz="41275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lvl5pPr>
    <a:lvl6pPr marL="0" marR="0" indent="571500" algn="ctr" defTabSz="41275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lvl6pPr>
    <a:lvl7pPr marL="0" marR="0" indent="685800" algn="ctr" defTabSz="41275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lvl7pPr>
    <a:lvl8pPr marL="0" marR="0" indent="800100" algn="ctr" defTabSz="41275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lvl8pPr>
    <a:lvl9pPr marL="0" marR="0" indent="914400" algn="ctr" defTabSz="41275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52D9"/>
    <a:srgbClr val="B1B9C0"/>
    <a:srgbClr val="D5DB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37F56B1-993F-4F36-93E4-1E5C2CD51226}" styleName="">
    <a:tblBg/>
    <a:wholeTbl>
      <a:tcTxStyle b="off" i="off">
        <a:font>
          <a:latin typeface="Helvetica"/>
          <a:ea typeface="Helvetica"/>
          <a:cs typeface="Helvetica"/>
        </a:font>
        <a:srgbClr val="0454D9"/>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4F4F4"/>
          </a:solidFill>
        </a:fill>
      </a:tcStyle>
    </a:wholeTbl>
    <a:band2H>
      <a:tcTxStyle/>
      <a:tcStyle>
        <a:tcBdr/>
        <a:fill>
          <a:solidFill>
            <a:srgbClr val="797A7C">
              <a:alpha val="30000"/>
            </a:srgbClr>
          </a:solidFill>
        </a:fill>
      </a:tcStyle>
    </a:band2H>
    <a:firstCol>
      <a:tcTxStyle b="off" i="off">
        <a:font>
          <a:latin typeface="Helvetica"/>
          <a:ea typeface="Helvetica"/>
          <a:cs typeface="Helvetic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B4B4B4"/>
              </a:solidFill>
              <a:prstDash val="solid"/>
              <a:miter lim="400000"/>
            </a:ln>
          </a:insideV>
        </a:tcBdr>
        <a:fill>
          <a:solidFill>
            <a:srgbClr val="D8D7DF"/>
          </a:solidFill>
        </a:fill>
      </a:tcStyle>
    </a:firstCol>
    <a:lastRow>
      <a:tcTxStyle b="on" i="off">
        <a:font>
          <a:latin typeface="Helvetica"/>
          <a:ea typeface="Helvetica"/>
          <a:cs typeface="Helvetica"/>
        </a:font>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97A4AD"/>
          </a:solidFill>
        </a:fill>
      </a:tcStyle>
    </a:lastRow>
    <a:firstRow>
      <a:tcTxStyle b="off"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B4B4B4"/>
              </a:solidFill>
              <a:prstDash val="solid"/>
              <a:miter lim="400000"/>
            </a:ln>
          </a:insideH>
          <a:insideV>
            <a:ln w="12700" cap="flat">
              <a:solidFill>
                <a:srgbClr val="FFFFFF"/>
              </a:solidFill>
              <a:prstDash val="solid"/>
              <a:miter lim="400000"/>
            </a:ln>
          </a:insideV>
        </a:tcBdr>
        <a:fill>
          <a:solidFill>
            <a:srgbClr val="0454D9"/>
          </a:solidFill>
        </a:fill>
      </a:tcStyle>
    </a:firstRow>
  </a:tblStyle>
  <a:tblStyle styleId="{38A9EDBE-A88A-48F5-B2E4-888D4BF599B3}" styleName="">
    <a:tblBg/>
    <a:wholeTbl>
      <a:tcTxStyle b="off" i="off">
        <a:font>
          <a:latin typeface="Helvetica Neue Medium"/>
          <a:ea typeface="Helvetica Neue Medium"/>
          <a:cs typeface="Helvetica Neue Medium"/>
        </a:font>
        <a:srgbClr val="0252D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E2E4E5">
              <a:alpha val="54527"/>
            </a:srgbClr>
          </a:solidFill>
        </a:fill>
      </a:tcStyle>
    </a:band2H>
    <a:firstCol>
      <a:tcTxStyle b="off" i="off">
        <a:font>
          <a:latin typeface="Helvetica"/>
          <a:ea typeface="Helvetica"/>
          <a:cs typeface="Helvetica"/>
        </a:font>
        <a:srgbClr val="000000"/>
      </a:tcTxStyle>
      <a:tcStyle>
        <a:tcBdr>
          <a:left>
            <a:ln w="12700" cap="flat">
              <a:noFill/>
              <a:miter lim="400000"/>
            </a:ln>
          </a:left>
          <a:right>
            <a:ln w="6350" cap="flat">
              <a:solidFill>
                <a:srgbClr val="60606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BEAED"/>
          </a:solidFill>
        </a:fill>
      </a:tcStyle>
    </a:firstCol>
    <a:lastRow>
      <a:tcTxStyle b="on"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60606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noFill/>
              <a:miter lim="400000"/>
            </a:ln>
          </a:left>
          <a:right>
            <a:ln w="12700" cap="flat">
              <a:noFill/>
              <a:miter lim="400000"/>
            </a:ln>
          </a:right>
          <a:top>
            <a:ln w="12700" cap="flat">
              <a:noFill/>
              <a:miter lim="400000"/>
            </a:ln>
          </a:top>
          <a:bottom>
            <a:ln w="6350" cap="flat">
              <a:solidFill>
                <a:srgbClr val="606060"/>
              </a:solidFill>
              <a:prstDash val="solid"/>
              <a:miter lim="400000"/>
            </a:ln>
          </a:bottom>
          <a:insideH>
            <a:ln w="12700" cap="flat">
              <a:noFill/>
              <a:miter lim="400000"/>
            </a:ln>
          </a:insideH>
          <a:insideV>
            <a:ln w="12700" cap="flat">
              <a:noFill/>
              <a:miter lim="400000"/>
            </a:ln>
          </a:insideV>
        </a:tcBdr>
        <a:fill>
          <a:solidFill>
            <a:srgbClr val="0252D8"/>
          </a:solidFill>
        </a:fill>
      </a:tcStyle>
    </a:firstRow>
  </a:tblStyle>
  <a:tblStyle styleId="{FF4B6028-FCBE-401A-A1A8-659DC9DE68E8}" styleName="">
    <a:tblBg/>
    <a:wholeTbl>
      <a:tcTxStyle b="off" i="off">
        <a:font>
          <a:latin typeface="Helvetica Neue Medium"/>
          <a:ea typeface="Helvetica Neue Medium"/>
          <a:cs typeface="Helvetica Neue Medium"/>
        </a:font>
        <a:srgbClr val="000000"/>
      </a:tcTxStyle>
      <a:tcStyle>
        <a:tcBdr>
          <a:left>
            <a:ln w="12700" cap="flat">
              <a:solidFill>
                <a:srgbClr val="C0C0C0"/>
              </a:solidFill>
              <a:prstDash val="solid"/>
              <a:miter lim="400000"/>
            </a:ln>
          </a:left>
          <a:right>
            <a:ln w="12700" cap="flat">
              <a:solidFill>
                <a:srgbClr val="C0C0C0"/>
              </a:solidFill>
              <a:prstDash val="solid"/>
              <a:miter lim="400000"/>
            </a:ln>
          </a:right>
          <a:top>
            <a:ln w="3175" cap="flat">
              <a:solidFill>
                <a:srgbClr val="C0C0C0"/>
              </a:solidFill>
              <a:prstDash val="solid"/>
              <a:miter lim="400000"/>
            </a:ln>
          </a:top>
          <a:bottom>
            <a:ln w="3175" cap="flat">
              <a:solidFill>
                <a:srgbClr val="C0C0C0"/>
              </a:solidFill>
              <a:prstDash val="solid"/>
              <a:miter lim="400000"/>
            </a:ln>
          </a:bottom>
          <a:insideH>
            <a:ln w="3175"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EBEAED">
              <a:alpha val="58913"/>
            </a:srgbClr>
          </a:solidFill>
        </a:fill>
      </a:tcStyle>
    </a:band2H>
    <a:firstCol>
      <a:tcTxStyle b="off" i="off">
        <a:font>
          <a:latin typeface="Helvetica"/>
          <a:ea typeface="Helvetica"/>
          <a:cs typeface="Helvetica"/>
        </a:font>
        <a:srgbClr val="000000"/>
      </a:tcTxStyle>
      <a:tcStyle>
        <a:tcBdr>
          <a:left>
            <a:ln w="6350" cap="flat">
              <a:solidFill>
                <a:srgbClr val="A0A0A0"/>
              </a:solidFill>
              <a:prstDash val="solid"/>
              <a:miter lim="400000"/>
            </a:ln>
          </a:left>
          <a:right>
            <a:ln w="25400" cap="flat">
              <a:solidFill>
                <a:srgbClr val="D8D7DF"/>
              </a:solidFill>
              <a:prstDash val="solid"/>
              <a:miter lim="400000"/>
            </a:ln>
          </a:right>
          <a:top>
            <a:ln w="3175" cap="flat">
              <a:solidFill>
                <a:srgbClr val="A0A0A0"/>
              </a:solidFill>
              <a:prstDash val="solid"/>
              <a:miter lim="400000"/>
            </a:ln>
          </a:top>
          <a:bottom>
            <a:ln w="3175" cap="flat">
              <a:solidFill>
                <a:srgbClr val="A0A0A0"/>
              </a:solidFill>
              <a:prstDash val="solid"/>
              <a:miter lim="400000"/>
            </a:ln>
          </a:bottom>
          <a:insideH>
            <a:ln w="3175" cap="flat">
              <a:solidFill>
                <a:srgbClr val="A0A0A0"/>
              </a:solidFill>
              <a:prstDash val="solid"/>
              <a:miter lim="400000"/>
            </a:ln>
          </a:insideH>
          <a:insideV>
            <a:ln w="3175" cap="flat">
              <a:solidFill>
                <a:srgbClr val="A0A0A0"/>
              </a:solidFill>
              <a:prstDash val="solid"/>
              <a:miter lim="400000"/>
            </a:ln>
          </a:insideV>
        </a:tcBdr>
        <a:fill>
          <a:noFill/>
        </a:fill>
      </a:tcStyle>
    </a:firstCol>
    <a:lastRow>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25400" cap="flat">
              <a:solidFill>
                <a:srgbClr val="97A4AD"/>
              </a:solidFill>
              <a:prstDash val="solid"/>
              <a:miter lim="400000"/>
            </a:ln>
          </a:top>
          <a:bottom>
            <a:ln w="6350" cap="flat">
              <a:solidFill>
                <a:srgbClr val="A0A0A0"/>
              </a:solidFill>
              <a:prstDash val="solid"/>
              <a:miter lim="400000"/>
            </a:ln>
          </a:bottom>
          <a:insideH>
            <a:ln w="6350" cap="flat">
              <a:solidFill>
                <a:srgbClr val="A0A0A0"/>
              </a:solidFill>
              <a:prstDash val="solid"/>
              <a:miter lim="400000"/>
            </a:ln>
          </a:insideH>
          <a:insideV>
            <a:ln w="12700" cap="flat">
              <a:noFill/>
              <a:miter lim="400000"/>
            </a:ln>
          </a:insideV>
        </a:tcBdr>
        <a:fill>
          <a:no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6350" cap="flat">
              <a:solidFill>
                <a:srgbClr val="A0A0A0"/>
              </a:solidFill>
              <a:prstDash val="solid"/>
              <a:miter lim="400000"/>
            </a:ln>
          </a:top>
          <a:bottom>
            <a:ln w="9525" cap="flat">
              <a:solidFill>
                <a:srgbClr val="929292"/>
              </a:solidFill>
              <a:prstDash val="solid"/>
              <a:miter lim="400000"/>
            </a:ln>
          </a:bottom>
          <a:insideH>
            <a:ln w="3175" cap="flat">
              <a:solidFill>
                <a:srgbClr val="A0A0A0"/>
              </a:solidFill>
              <a:prstDash val="solid"/>
              <a:miter lim="400000"/>
            </a:ln>
          </a:insideH>
          <a:insideV>
            <a:ln w="12700" cap="flat">
              <a:noFill/>
              <a:miter lim="400000"/>
            </a:ln>
          </a:insideV>
        </a:tcBdr>
        <a:fill>
          <a:solidFill>
            <a:srgbClr val="0252D8"/>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46" autoAdjust="0"/>
    <p:restoredTop sz="87965" autoAdjust="0"/>
  </p:normalViewPr>
  <p:slideViewPr>
    <p:cSldViewPr snapToGrid="0" snapToObjects="1">
      <p:cViewPr varScale="1">
        <p:scale>
          <a:sx n="141" d="100"/>
          <a:sy n="141" d="100"/>
        </p:scale>
        <p:origin x="664"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xfrm>
            <a:off x="381000" y="685800"/>
            <a:ext cx="6096000" cy="3429000"/>
          </a:xfrm>
          <a:prstGeom prst="rect">
            <a:avLst/>
          </a:prstGeom>
        </p:spPr>
        <p:txBody>
          <a:bodyPr/>
          <a:lstStyle/>
          <a:p>
            <a:endParaRPr/>
          </a:p>
        </p:txBody>
      </p:sp>
      <p:sp>
        <p:nvSpPr>
          <p:cNvPr id="213" name="Shape 21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26561201"/>
      </p:ext>
    </p:extLst>
  </p:cSld>
  <p:clrMap bg1="lt1" tx1="dk1" bg2="lt2" tx2="dk2" accent1="accent1" accent2="accent2" accent3="accent3" accent4="accent4" accent5="accent5" accent6="accent6" hlink="hlink" folHlink="folHlink"/>
  <p:notesStyle>
    <a:lvl1pPr defTabSz="228600" latinLnBrk="0">
      <a:lnSpc>
        <a:spcPct val="117999"/>
      </a:lnSpc>
      <a:defRPr sz="1100">
        <a:latin typeface="Helvetica Neue"/>
        <a:ea typeface="Helvetica Neue"/>
        <a:cs typeface="Helvetica Neue"/>
        <a:sym typeface="Helvetica Neue"/>
      </a:defRPr>
    </a:lvl1pPr>
    <a:lvl2pPr indent="114300" defTabSz="228600" latinLnBrk="0">
      <a:lnSpc>
        <a:spcPct val="117999"/>
      </a:lnSpc>
      <a:defRPr sz="1100">
        <a:latin typeface="Helvetica Neue"/>
        <a:ea typeface="Helvetica Neue"/>
        <a:cs typeface="Helvetica Neue"/>
        <a:sym typeface="Helvetica Neue"/>
      </a:defRPr>
    </a:lvl2pPr>
    <a:lvl3pPr indent="228600" defTabSz="228600" latinLnBrk="0">
      <a:lnSpc>
        <a:spcPct val="117999"/>
      </a:lnSpc>
      <a:defRPr sz="1100">
        <a:latin typeface="Helvetica Neue"/>
        <a:ea typeface="Helvetica Neue"/>
        <a:cs typeface="Helvetica Neue"/>
        <a:sym typeface="Helvetica Neue"/>
      </a:defRPr>
    </a:lvl3pPr>
    <a:lvl4pPr indent="342900" defTabSz="228600" latinLnBrk="0">
      <a:lnSpc>
        <a:spcPct val="117999"/>
      </a:lnSpc>
      <a:defRPr sz="1100">
        <a:latin typeface="Helvetica Neue"/>
        <a:ea typeface="Helvetica Neue"/>
        <a:cs typeface="Helvetica Neue"/>
        <a:sym typeface="Helvetica Neue"/>
      </a:defRPr>
    </a:lvl4pPr>
    <a:lvl5pPr indent="457200" defTabSz="228600" latinLnBrk="0">
      <a:lnSpc>
        <a:spcPct val="117999"/>
      </a:lnSpc>
      <a:defRPr sz="1100">
        <a:latin typeface="Helvetica Neue"/>
        <a:ea typeface="Helvetica Neue"/>
        <a:cs typeface="Helvetica Neue"/>
        <a:sym typeface="Helvetica Neue"/>
      </a:defRPr>
    </a:lvl5pPr>
    <a:lvl6pPr indent="571500" defTabSz="228600" latinLnBrk="0">
      <a:lnSpc>
        <a:spcPct val="117999"/>
      </a:lnSpc>
      <a:defRPr sz="1100">
        <a:latin typeface="Helvetica Neue"/>
        <a:ea typeface="Helvetica Neue"/>
        <a:cs typeface="Helvetica Neue"/>
        <a:sym typeface="Helvetica Neue"/>
      </a:defRPr>
    </a:lvl6pPr>
    <a:lvl7pPr indent="685800" defTabSz="228600" latinLnBrk="0">
      <a:lnSpc>
        <a:spcPct val="117999"/>
      </a:lnSpc>
      <a:defRPr sz="1100">
        <a:latin typeface="Helvetica Neue"/>
        <a:ea typeface="Helvetica Neue"/>
        <a:cs typeface="Helvetica Neue"/>
        <a:sym typeface="Helvetica Neue"/>
      </a:defRPr>
    </a:lvl7pPr>
    <a:lvl8pPr indent="800100" defTabSz="228600" latinLnBrk="0">
      <a:lnSpc>
        <a:spcPct val="117999"/>
      </a:lnSpc>
      <a:defRPr sz="1100">
        <a:latin typeface="Helvetica Neue"/>
        <a:ea typeface="Helvetica Neue"/>
        <a:cs typeface="Helvetica Neue"/>
        <a:sym typeface="Helvetica Neue"/>
      </a:defRPr>
    </a:lvl8pPr>
    <a:lvl9pPr indent="914400" defTabSz="228600"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Hello</a:t>
            </a:r>
            <a:r>
              <a:rPr kumimoji="1" lang="zh-CN" altLang="en-US" dirty="0"/>
              <a:t>，大家好，我是来自电子签基础产品中心的张凯。很荣幸今天能够受邀给大家做一期技术分享。</a:t>
            </a:r>
            <a:endParaRPr kumimoji="1" lang="en-US" altLang="zh-CN" dirty="0"/>
          </a:p>
          <a:p>
            <a:r>
              <a:rPr kumimoji="1" lang="zh-CN" altLang="en-US" dirty="0"/>
              <a:t>分享的内容呢，主要是围绕着近几年比较火热的协程，讲解目前协程比较主流的实现方式。</a:t>
            </a:r>
            <a:endParaRPr kumimoji="1" lang="en-US" altLang="zh-CN" dirty="0"/>
          </a:p>
          <a:p>
            <a:r>
              <a:rPr kumimoji="1" lang="zh-CN" altLang="en-US" dirty="0"/>
              <a:t>那么废话不多说，先来看一下今天要分享的主要内容有哪些。</a:t>
            </a:r>
            <a:endParaRPr kumimoji="1" lang="en-US" altLang="zh-CN" dirty="0"/>
          </a:p>
          <a:p>
            <a:endParaRPr kumimoji="1" lang="en-US" altLang="zh-CN" dirty="0"/>
          </a:p>
        </p:txBody>
      </p:sp>
    </p:spTree>
    <p:extLst>
      <p:ext uri="{BB962C8B-B14F-4D97-AF65-F5344CB8AC3E}">
        <p14:creationId xmlns:p14="http://schemas.microsoft.com/office/powerpoint/2010/main" val="1596431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接下来我们来看看，函数调用具体是怎么做的；</a:t>
            </a:r>
            <a:endParaRPr kumimoji="1" lang="en-US" altLang="zh-CN" dirty="0"/>
          </a:p>
          <a:p>
            <a:r>
              <a:rPr kumimoji="1" lang="zh-CN" altLang="en-US" dirty="0"/>
              <a:t>我们都知道，</a:t>
            </a:r>
            <a:r>
              <a:rPr lang="zh-CN" altLang="en-US" dirty="0">
                <a:solidFill>
                  <a:srgbClr val="444444"/>
                </a:solidFill>
                <a:latin typeface="microsoft yahei" panose="020B0503020204020204" pitchFamily="34" charset="-122"/>
                <a:ea typeface="microsoft yahei" panose="020B0503020204020204" pitchFamily="34" charset="-122"/>
              </a:rPr>
              <a:t>在子函数调用时，需要切换上下文使得当前调用栈进入到一个新的函数中；</a:t>
            </a:r>
            <a:endParaRPr lang="en-US" altLang="zh-CN" dirty="0">
              <a:solidFill>
                <a:srgbClr val="444444"/>
              </a:solidFill>
              <a:latin typeface="microsoft yahei" panose="020B0503020204020204" pitchFamily="34" charset="-122"/>
              <a:ea typeface="microsoft yahei" panose="020B0503020204020204" pitchFamily="34" charset="-122"/>
            </a:endParaRPr>
          </a:p>
          <a:p>
            <a:r>
              <a:rPr kumimoji="1" lang="zh-CN" altLang="en-US" dirty="0">
                <a:solidFill>
                  <a:srgbClr val="444444"/>
                </a:solidFill>
                <a:latin typeface="microsoft yahei" panose="020B0503020204020204" pitchFamily="34" charset="-122"/>
                <a:ea typeface="microsoft yahei" panose="020B0503020204020204" pitchFamily="34" charset="-122"/>
              </a:rPr>
              <a:t>这主要包括了：首先，</a:t>
            </a:r>
            <a:r>
              <a:rPr kumimoji="1" lang="en-US" altLang="zh-CN" dirty="0">
                <a:solidFill>
                  <a:srgbClr val="444444"/>
                </a:solidFill>
                <a:latin typeface="microsoft yahei" panose="020B0503020204020204" pitchFamily="34" charset="-122"/>
                <a:ea typeface="microsoft yahei" panose="020B0503020204020204" pitchFamily="34" charset="-122"/>
              </a:rPr>
              <a:t>……</a:t>
            </a:r>
          </a:p>
          <a:p>
            <a:r>
              <a:rPr kumimoji="1" lang="zh-CN" altLang="en-US" dirty="0">
                <a:solidFill>
                  <a:srgbClr val="444444"/>
                </a:solidFill>
                <a:latin typeface="microsoft yahei" panose="020B0503020204020204" pitchFamily="34" charset="-122"/>
                <a:ea typeface="microsoft yahei" panose="020B0503020204020204" pitchFamily="34" charset="-122"/>
              </a:rPr>
              <a:t>需要注意的是：</a:t>
            </a:r>
            <a:r>
              <a:rPr kumimoji="1" lang="en-US" altLang="zh-CN" dirty="0">
                <a:solidFill>
                  <a:srgbClr val="444444"/>
                </a:solidFill>
                <a:latin typeface="microsoft yahei" panose="020B0503020204020204" pitchFamily="34" charset="-122"/>
                <a:ea typeface="microsoft yahei" panose="020B0503020204020204" pitchFamily="34" charset="-122"/>
              </a:rPr>
              <a:t>……</a:t>
            </a:r>
            <a:endParaRPr kumimoji="1" lang="en-US" altLang="zh-CN" dirty="0"/>
          </a:p>
        </p:txBody>
      </p:sp>
    </p:spTree>
    <p:extLst>
      <p:ext uri="{BB962C8B-B14F-4D97-AF65-F5344CB8AC3E}">
        <p14:creationId xmlns:p14="http://schemas.microsoft.com/office/powerpoint/2010/main" val="2098007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来看一下具体的例子；右边的汇编代码就是左边具体函数编译之后的结果；</a:t>
            </a:r>
            <a:endParaRPr kumimoji="1" lang="en-US" altLang="zh-CN" dirty="0"/>
          </a:p>
          <a:p>
            <a:pPr marL="0" marR="0" lvl="0" indent="0" algn="l" defTabSz="228600" eaLnBrk="1" fontAlgn="auto" latinLnBrk="0" hangingPunct="1">
              <a:lnSpc>
                <a:spcPct val="117999"/>
              </a:lnSpc>
              <a:spcBef>
                <a:spcPts val="0"/>
              </a:spcBef>
              <a:spcAft>
                <a:spcPts val="0"/>
              </a:spcAft>
              <a:buClrTx/>
              <a:buSzTx/>
              <a:buFontTx/>
              <a:buNone/>
              <a:tabLst/>
              <a:defRPr/>
            </a:pPr>
            <a:r>
              <a:rPr kumimoji="1" lang="zh-CN" altLang="en-US" dirty="0"/>
              <a:t>在汇编代码，函数开头的 </a:t>
            </a:r>
            <a:r>
              <a:rPr kumimoji="1" lang="en-US" altLang="zh-CN" dirty="0"/>
              <a:t>……</a:t>
            </a:r>
            <a:r>
              <a:rPr kumimoji="1" lang="zh-CN" altLang="en-US" dirty="0"/>
              <a:t>，并且每个函数调用最后又有</a:t>
            </a:r>
            <a:r>
              <a:rPr lang="en" altLang="zh-CN" sz="1100" dirty="0"/>
              <a:t>pop </a:t>
            </a:r>
            <a:r>
              <a:rPr lang="en" altLang="zh-CN" sz="1100" dirty="0" err="1"/>
              <a:t>rbp</a:t>
            </a:r>
            <a:r>
              <a:rPr lang="en" altLang="zh-CN" sz="1100" dirty="0"/>
              <a:t> </a:t>
            </a:r>
            <a:r>
              <a:rPr lang="zh-CN" altLang="en-US" sz="1100" dirty="0"/>
              <a:t>和 </a:t>
            </a:r>
            <a:r>
              <a:rPr lang="en" altLang="zh-CN" sz="1100" dirty="0"/>
              <a:t>ret</a:t>
            </a:r>
            <a:r>
              <a:rPr lang="zh-CN" altLang="en-US" sz="1100" dirty="0"/>
              <a:t>，两者相互结合起到我刚刚说的维护函数的调用栈作用；</a:t>
            </a:r>
            <a:endParaRPr lang="en-US" altLang="zh-CN" sz="1100" dirty="0"/>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dirty="0">
                <a:solidFill>
                  <a:srgbClr val="444444"/>
                </a:solidFill>
                <a:latin typeface="microsoft yahei" panose="020B0503020204020204" pitchFamily="34" charset="-122"/>
                <a:ea typeface="microsoft yahei" panose="020B0503020204020204" pitchFamily="34" charset="-122"/>
              </a:rPr>
              <a:t>在 </a:t>
            </a:r>
            <a:r>
              <a:rPr lang="en" altLang="zh-CN" dirty="0">
                <a:solidFill>
                  <a:srgbClr val="444444"/>
                </a:solidFill>
                <a:latin typeface="microsoft yahei" panose="020B0503020204020204" pitchFamily="34" charset="-122"/>
                <a:ea typeface="microsoft yahei" panose="020B0503020204020204" pitchFamily="34" charset="-122"/>
              </a:rPr>
              <a:t>my-</a:t>
            </a:r>
            <a:r>
              <a:rPr lang="en" altLang="zh-CN" dirty="0" err="1">
                <a:solidFill>
                  <a:srgbClr val="444444"/>
                </a:solidFill>
                <a:latin typeface="microsoft yahei" panose="020B0503020204020204" pitchFamily="34" charset="-122"/>
                <a:ea typeface="microsoft yahei" panose="020B0503020204020204" pitchFamily="34" charset="-122"/>
              </a:rPr>
              <a:t>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函数调用 </a:t>
            </a:r>
            <a:r>
              <a:rPr lang="en" altLang="zh-CN" dirty="0" err="1">
                <a:solidFill>
                  <a:srgbClr val="444444"/>
                </a:solidFill>
                <a:latin typeface="microsoft yahei" panose="020B0503020204020204" pitchFamily="34" charset="-122"/>
                <a:ea typeface="microsoft yahei" panose="020B0503020204020204" pitchFamily="34" charset="-122"/>
              </a:rPr>
              <a:t>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函数的时候：</a:t>
            </a:r>
            <a:endParaRPr lang="en-US" altLang="zh-CN" dirty="0">
              <a:solidFill>
                <a:srgbClr val="444444"/>
              </a:solidFill>
              <a:latin typeface="microsoft yahei" panose="020B0503020204020204" pitchFamily="34" charset="-122"/>
              <a:ea typeface="microsoft yahei" panose="020B0503020204020204" pitchFamily="34" charset="-122"/>
            </a:endParaRPr>
          </a:p>
          <a:p>
            <a:pPr marL="0" marR="0" lvl="0" indent="0" algn="l" defTabSz="228600" eaLnBrk="1" fontAlgn="auto" latinLnBrk="0" hangingPunct="1">
              <a:lnSpc>
                <a:spcPct val="117999"/>
              </a:lnSpc>
              <a:spcBef>
                <a:spcPts val="0"/>
              </a:spcBef>
              <a:spcAft>
                <a:spcPts val="0"/>
              </a:spcAft>
              <a:buClrTx/>
              <a:buSzTx/>
              <a:buFontTx/>
              <a:buNone/>
              <a:tabLst/>
              <a:defRPr/>
            </a:pPr>
            <a:endParaRPr lang="en-US" altLang="zh-CN" dirty="0">
              <a:solidFill>
                <a:srgbClr val="444444"/>
              </a:solidFill>
              <a:latin typeface="microsoft yahei" panose="020B0503020204020204" pitchFamily="34" charset="-122"/>
              <a:ea typeface="microsoft yahei" panose="020B0503020204020204" pitchFamily="34" charset="-122"/>
            </a:endParaRPr>
          </a:p>
          <a:p>
            <a:pPr marL="0" marR="0" lvl="0" indent="0" algn="l" defTabSz="228600" eaLnBrk="1" fontAlgn="auto" latinLnBrk="0" hangingPunct="1">
              <a:lnSpc>
                <a:spcPct val="117999"/>
              </a:lnSpc>
              <a:spcBef>
                <a:spcPts val="0"/>
              </a:spcBef>
              <a:spcAft>
                <a:spcPts val="0"/>
              </a:spcAft>
              <a:buClrTx/>
              <a:buSzTx/>
              <a:buFontTx/>
              <a:buNone/>
              <a:tabLst/>
              <a:defRPr/>
            </a:pPr>
            <a:endParaRPr lang="zh-CN" altLang="en-US" dirty="0">
              <a:solidFill>
                <a:srgbClr val="444444"/>
              </a:solidFill>
              <a:latin typeface="microsoft yahei" panose="020B0503020204020204" pitchFamily="34" charset="-122"/>
              <a:ea typeface="microsoft yahei" panose="020B0503020204020204" pitchFamily="34" charset="-122"/>
            </a:endParaRPr>
          </a:p>
          <a:p>
            <a:pPr marL="0" marR="0" lvl="0" indent="0" algn="l" defTabSz="228600" eaLnBrk="1" fontAlgn="auto" latinLnBrk="0" hangingPunct="1">
              <a:lnSpc>
                <a:spcPct val="117999"/>
              </a:lnSpc>
              <a:spcBef>
                <a:spcPts val="0"/>
              </a:spcBef>
              <a:spcAft>
                <a:spcPts val="0"/>
              </a:spcAft>
              <a:buClrTx/>
              <a:buSzTx/>
              <a:buFontTx/>
              <a:buNone/>
              <a:tabLst/>
              <a:defRPr/>
            </a:pPr>
            <a:endParaRPr lang="zh-CN" altLang="en-US" sz="1100" dirty="0"/>
          </a:p>
        </p:txBody>
      </p:sp>
    </p:spTree>
    <p:extLst>
      <p:ext uri="{BB962C8B-B14F-4D97-AF65-F5344CB8AC3E}">
        <p14:creationId xmlns:p14="http://schemas.microsoft.com/office/powerpoint/2010/main" val="271598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接下来我们来看看，函数返回的底层实现；</a:t>
            </a:r>
            <a:endParaRPr kumimoji="1" lang="en-US" altLang="zh-CN" dirty="0"/>
          </a:p>
          <a:p>
            <a:pPr marL="0" marR="0" lvl="0" indent="0" algn="l" defTabSz="228600" eaLnBrk="1" fontAlgn="auto" latinLnBrk="0" hangingPunct="1">
              <a:lnSpc>
                <a:spcPct val="117999"/>
              </a:lnSpc>
              <a:spcBef>
                <a:spcPts val="0"/>
              </a:spcBef>
              <a:spcAft>
                <a:spcPts val="0"/>
              </a:spcAft>
              <a:buClrTx/>
              <a:buSzTx/>
              <a:buFontTx/>
              <a:buNone/>
              <a:tabLst/>
              <a:defRPr/>
            </a:pPr>
            <a:r>
              <a:rPr kumimoji="1" lang="zh-CN" altLang="en-US" dirty="0"/>
              <a:t>其实非常简单，</a:t>
            </a:r>
            <a:r>
              <a:rPr lang="zh-CN" altLang="en-US" b="0" i="0" dirty="0">
                <a:solidFill>
                  <a:srgbClr val="444444"/>
                </a:solidFill>
                <a:effectLst/>
                <a:latin typeface="microsoft yahei" panose="020B0503020204020204" pitchFamily="34" charset="-122"/>
                <a:ea typeface="microsoft yahei" panose="020B0503020204020204" pitchFamily="34" charset="-122"/>
              </a:rPr>
              <a:t>我们只需要得到保存在 </a:t>
            </a:r>
            <a:r>
              <a:rPr lang="en-US" altLang="zh-CN" b="0" i="0" dirty="0" err="1">
                <a:solidFill>
                  <a:srgbClr val="444444"/>
                </a:solidFill>
                <a:effectLst/>
                <a:latin typeface="microsoft yahei" panose="020B0503020204020204" pitchFamily="34" charset="-122"/>
                <a:ea typeface="microsoft yahei" panose="020B0503020204020204" pitchFamily="34" charset="-122"/>
              </a:rPr>
              <a:t>rax</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寄存器中函数的返回值，之后要将栈的结构恢复到函数调用之前的状态，并跳转到父函数的返回地址处继续执行即可；</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b="0" i="0" dirty="0">
                <a:solidFill>
                  <a:srgbClr val="444444"/>
                </a:solidFill>
                <a:effectLst/>
                <a:latin typeface="microsoft yahei" panose="020B0503020204020204" pitchFamily="34" charset="-122"/>
                <a:ea typeface="microsoft yahei" panose="020B0503020204020204" pitchFamily="34" charset="-122"/>
              </a:rPr>
              <a:t>只需要执行以下两条指令：</a:t>
            </a:r>
            <a:r>
              <a:rPr lang="en-US" altLang="zh-CN" b="0" i="0" dirty="0">
                <a:solidFill>
                  <a:srgbClr val="444444"/>
                </a:solidFill>
                <a:effectLst/>
                <a:latin typeface="microsoft yahei" panose="020B0503020204020204" pitchFamily="34" charset="-122"/>
                <a:ea typeface="microsoft yahei" panose="020B0503020204020204" pitchFamily="34" charset="-122"/>
              </a:rPr>
              <a:t>pop</a:t>
            </a:r>
            <a:r>
              <a:rPr lang="zh-CN" altLang="en-US" b="0" i="0" dirty="0">
                <a:solidFill>
                  <a:srgbClr val="444444"/>
                </a:solidFill>
                <a:effectLst/>
                <a:latin typeface="microsoft yahei" panose="020B0503020204020204" pitchFamily="34" charset="-122"/>
                <a:ea typeface="microsoft yahei" panose="020B0503020204020204" pitchFamily="34" charset="-122"/>
              </a:rPr>
              <a:t> </a:t>
            </a:r>
            <a:r>
              <a:rPr lang="en-US" altLang="zh-CN" b="0" i="0" dirty="0" err="1">
                <a:solidFill>
                  <a:srgbClr val="444444"/>
                </a:solidFill>
                <a:effectLst/>
                <a:latin typeface="microsoft yahei" panose="020B0503020204020204" pitchFamily="34" charset="-122"/>
                <a:ea typeface="microsoft yahei" panose="020B0503020204020204" pitchFamily="34" charset="-122"/>
              </a:rPr>
              <a:t>rbp</a:t>
            </a:r>
            <a:r>
              <a:rPr lang="zh-CN" altLang="en-US" b="0" i="0" dirty="0">
                <a:solidFill>
                  <a:srgbClr val="444444"/>
                </a:solidFill>
                <a:effectLst/>
                <a:latin typeface="microsoft yahei" panose="020B0503020204020204" pitchFamily="34" charset="-122"/>
                <a:ea typeface="microsoft yahei" panose="020B0503020204020204" pitchFamily="34" charset="-122"/>
              </a:rPr>
              <a:t> 和 </a:t>
            </a:r>
            <a:r>
              <a:rPr lang="en-US" altLang="zh-CN" b="0" i="0" dirty="0">
                <a:solidFill>
                  <a:srgbClr val="444444"/>
                </a:solidFill>
                <a:effectLst/>
                <a:latin typeface="microsoft yahei" panose="020B0503020204020204" pitchFamily="34" charset="-122"/>
                <a:ea typeface="microsoft yahei" panose="020B0503020204020204" pitchFamily="34" charset="-122"/>
              </a:rPr>
              <a:t>ret</a:t>
            </a:r>
            <a:r>
              <a:rPr lang="zh-CN" altLang="en-US" b="0" i="0" dirty="0">
                <a:solidFill>
                  <a:srgbClr val="444444"/>
                </a:solidFill>
                <a:effectLst/>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43745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最后，让我们来看一看函数参数的传递；为了简单起见，前一个例子中，我给定的函数是没有入参的，在这个例子我增加了入参；</a:t>
            </a:r>
            <a:endParaRPr lang="en-US" altLang="zh-CN" dirty="0"/>
          </a:p>
          <a:p>
            <a:endParaRPr lang="en-US" altLang="zh-CN" dirty="0"/>
          </a:p>
        </p:txBody>
      </p:sp>
    </p:spTree>
    <p:extLst>
      <p:ext uri="{BB962C8B-B14F-4D97-AF65-F5344CB8AC3E}">
        <p14:creationId xmlns:p14="http://schemas.microsoft.com/office/powerpoint/2010/main" val="2691928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这里简单提一下函数调用的约定，这是因为，在进行函数调用的时候，被调用函数会修改调用函数的寄存器中的值，因此需要约定哪些寄存器是调用方维护的，哪些寄存器是被调用方维护的；</a:t>
            </a:r>
            <a:endParaRPr lang="en-US" altLang="zh-CN" dirty="0"/>
          </a:p>
          <a:p>
            <a:r>
              <a:rPr lang="zh-CN" altLang="en-US" dirty="0"/>
              <a:t>这里可以看左边的列表：蓝色的是</a:t>
            </a:r>
            <a:r>
              <a:rPr lang="en-US" altLang="zh-CN" dirty="0"/>
              <a:t>callee-owned</a:t>
            </a:r>
            <a:r>
              <a:rPr lang="zh-CN" altLang="en-US" dirty="0"/>
              <a:t> 是被调用方</a:t>
            </a:r>
            <a:r>
              <a:rPr lang="en-US" altLang="zh-CN" dirty="0"/>
              <a:t>……</a:t>
            </a:r>
          </a:p>
        </p:txBody>
      </p:sp>
    </p:spTree>
    <p:extLst>
      <p:ext uri="{BB962C8B-B14F-4D97-AF65-F5344CB8AC3E}">
        <p14:creationId xmlns:p14="http://schemas.microsoft.com/office/powerpoint/2010/main" val="3535591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zh-CN" altLang="en-US" dirty="0"/>
              <a:t>前面我们复习了汇编、函数调用相关的内容，可以看出来，在函数调用的时候，上下文（调用栈信息）的内容是非常关键的！</a:t>
            </a:r>
            <a:endParaRPr lang="en-US" altLang="zh-CN" dirty="0"/>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b="0" dirty="0"/>
              <a:t>那么和函数调用相比较，协程的区别是什么呢？其实就是协程</a:t>
            </a:r>
            <a:r>
              <a:rPr lang="zh-CN" altLang="en-US" b="0" dirty="0">
                <a:solidFill>
                  <a:srgbClr val="FF0000"/>
                </a:solidFill>
              </a:rPr>
              <a:t>可以主动中断并恢复，对应的操作就是： </a:t>
            </a:r>
            <a:r>
              <a:rPr lang="en-US" altLang="zh-CN" b="0" dirty="0">
                <a:solidFill>
                  <a:srgbClr val="FF0000"/>
                </a:solidFill>
              </a:rPr>
              <a:t>yield/resume</a:t>
            </a:r>
            <a:r>
              <a:rPr lang="zh-CN" altLang="en-US" b="0" dirty="0">
                <a:solidFill>
                  <a:srgbClr val="FF0000"/>
                </a:solidFill>
              </a:rPr>
              <a:t>；</a:t>
            </a:r>
            <a:endParaRPr lang="en-US" altLang="zh-CN" b="0" dirty="0">
              <a:solidFill>
                <a:srgbClr val="FF0000"/>
              </a:solidFill>
            </a:endParaRPr>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b="0" dirty="0">
                <a:solidFill>
                  <a:srgbClr val="FF0000"/>
                </a:solidFill>
              </a:rPr>
              <a:t>所以，实现协程通常的做法是：</a:t>
            </a:r>
            <a:r>
              <a:rPr lang="en-US" altLang="zh-CN" b="0" dirty="0">
                <a:solidFill>
                  <a:srgbClr val="FF0000"/>
                </a:solidFill>
              </a:rPr>
              <a:t>……</a:t>
            </a:r>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b="0" dirty="0">
                <a:solidFill>
                  <a:srgbClr val="FF0000"/>
                </a:solidFill>
              </a:rPr>
              <a:t>对应的方法有下面三种，下面分别来看；</a:t>
            </a:r>
            <a:endParaRPr lang="en-US" altLang="zh-CN" b="0" dirty="0">
              <a:solidFill>
                <a:srgbClr val="FF0000"/>
              </a:solidFill>
            </a:endParaRPr>
          </a:p>
        </p:txBody>
      </p:sp>
    </p:spTree>
    <p:extLst>
      <p:ext uri="{BB962C8B-B14F-4D97-AF65-F5344CB8AC3E}">
        <p14:creationId xmlns:p14="http://schemas.microsoft.com/office/powerpoint/2010/main" val="3745574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先来看看 </a:t>
            </a:r>
            <a:r>
              <a:rPr lang="en-US" altLang="zh-CN" dirty="0" err="1"/>
              <a:t>setjmp</a:t>
            </a:r>
            <a:r>
              <a:rPr lang="zh-CN" altLang="en-US" dirty="0"/>
              <a:t>和</a:t>
            </a:r>
            <a:r>
              <a:rPr lang="en-US" altLang="zh-CN" dirty="0" err="1"/>
              <a:t>longjmp</a:t>
            </a:r>
            <a:r>
              <a:rPr lang="zh-CN" altLang="en-US" dirty="0"/>
              <a:t>的方式；</a:t>
            </a:r>
            <a:endParaRPr lang="en-US" altLang="zh-CN" dirty="0"/>
          </a:p>
          <a:p>
            <a:r>
              <a:rPr lang="zh-CN" altLang="en-US" dirty="0"/>
              <a:t>右边的代码</a:t>
            </a:r>
            <a:r>
              <a:rPr lang="zh-CN" altLang="en-US" sz="1100" b="0" i="0" dirty="0">
                <a:effectLst/>
                <a:latin typeface="Helvetica Neue"/>
                <a:ea typeface="Helvetica Neue"/>
                <a:cs typeface="Helvetica Neue"/>
                <a:sym typeface="Helvetica Neue"/>
              </a:rPr>
              <a:t>模拟了单线程并发执行两个 </a:t>
            </a:r>
            <a:r>
              <a:rPr lang="en" altLang="zh-CN" dirty="0"/>
              <a:t>while(true){...}</a:t>
            </a:r>
            <a:r>
              <a:rPr lang="en" altLang="zh-CN" sz="1100" b="0" i="0" dirty="0">
                <a:effectLst/>
                <a:latin typeface="Helvetica Neue"/>
                <a:ea typeface="Helvetica Neue"/>
                <a:cs typeface="Helvetica Neue"/>
                <a:sym typeface="Helvetica Neue"/>
              </a:rPr>
              <a:t> </a:t>
            </a:r>
            <a:r>
              <a:rPr lang="zh-CN" altLang="en-US" sz="1100" b="0" i="0" dirty="0">
                <a:effectLst/>
                <a:latin typeface="Helvetica Neue"/>
                <a:ea typeface="Helvetica Neue"/>
                <a:cs typeface="Helvetica Neue"/>
                <a:sym typeface="Helvetica Neue"/>
              </a:rPr>
              <a:t>函数；</a:t>
            </a:r>
            <a:endParaRPr lang="en-US" altLang="zh-CN" sz="1100" b="0" i="0" dirty="0">
              <a:effectLst/>
              <a:latin typeface="Helvetica Neue"/>
              <a:ea typeface="Helvetica Neue"/>
              <a:cs typeface="Helvetica Neue"/>
              <a:sym typeface="Helvetica Neue"/>
            </a:endParaRPr>
          </a:p>
          <a:p>
            <a:r>
              <a:rPr lang="zh-CN" altLang="en-US" sz="1100" b="0" i="0" dirty="0">
                <a:effectLst/>
                <a:latin typeface="Helvetica Neue"/>
                <a:ea typeface="Helvetica Neue"/>
                <a:cs typeface="Helvetica Neue"/>
                <a:sym typeface="Helvetica Neue"/>
              </a:rPr>
              <a:t>首先，我们</a:t>
            </a:r>
            <a:r>
              <a:rPr lang="en-US" altLang="zh-CN" sz="1100" b="0" i="0" dirty="0">
                <a:effectLst/>
                <a:latin typeface="Helvetica Neue"/>
                <a:ea typeface="Helvetica Neue"/>
                <a:cs typeface="Helvetica Neue"/>
                <a:sym typeface="Helvetica Neue"/>
              </a:rPr>
              <a:t>……</a:t>
            </a:r>
          </a:p>
          <a:p>
            <a:r>
              <a:rPr lang="zh-CN" altLang="en-US" sz="1100" b="0" i="0" dirty="0">
                <a:effectLst/>
                <a:latin typeface="Helvetica Neue"/>
                <a:ea typeface="Helvetica Neue"/>
                <a:cs typeface="Helvetica Neue"/>
                <a:sym typeface="Helvetica Neue"/>
              </a:rPr>
              <a:t>可以理解为 </a:t>
            </a:r>
            <a:r>
              <a:rPr lang="en-US" altLang="zh-CN" sz="1100" b="0" i="0" dirty="0" err="1">
                <a:effectLst/>
                <a:latin typeface="Helvetica Neue"/>
                <a:ea typeface="Helvetica Neue"/>
                <a:cs typeface="Helvetica Neue"/>
                <a:sym typeface="Helvetica Neue"/>
              </a:rPr>
              <a:t>setjmp</a:t>
            </a:r>
            <a:r>
              <a:rPr lang="zh-CN" altLang="en-US" sz="1100" b="0" i="0" dirty="0">
                <a:effectLst/>
                <a:latin typeface="Helvetica Neue"/>
                <a:ea typeface="Helvetica Neue"/>
                <a:cs typeface="Helvetica Neue"/>
                <a:sym typeface="Helvetica Neue"/>
              </a:rPr>
              <a:t> 和 </a:t>
            </a:r>
            <a:r>
              <a:rPr lang="en-US" altLang="zh-CN" sz="1100" b="0" i="0" dirty="0" err="1">
                <a:effectLst/>
                <a:latin typeface="Helvetica Neue"/>
                <a:ea typeface="Helvetica Neue"/>
                <a:cs typeface="Helvetica Neue"/>
                <a:sym typeface="Helvetica Neue"/>
              </a:rPr>
              <a:t>longjmp</a:t>
            </a:r>
            <a:r>
              <a:rPr lang="zh-CN" altLang="en-US" sz="1100" b="0" i="0" dirty="0">
                <a:effectLst/>
                <a:latin typeface="Helvetica Neue"/>
                <a:ea typeface="Helvetica Neue"/>
                <a:cs typeface="Helvetica Neue"/>
                <a:sym typeface="Helvetica Neue"/>
              </a:rPr>
              <a:t> 就是跨函数的</a:t>
            </a:r>
            <a:r>
              <a:rPr lang="en-US" altLang="zh-CN" sz="1100" b="0" i="0" dirty="0" err="1">
                <a:effectLst/>
                <a:latin typeface="Helvetica Neue"/>
                <a:ea typeface="Helvetica Neue"/>
                <a:cs typeface="Helvetica Neue"/>
                <a:sym typeface="Helvetica Neue"/>
              </a:rPr>
              <a:t>goto</a:t>
            </a:r>
            <a:r>
              <a:rPr lang="zh-CN" altLang="en-US" sz="1100" b="0" i="0" dirty="0">
                <a:effectLst/>
                <a:latin typeface="Helvetica Neue"/>
                <a:ea typeface="Helvetica Neue"/>
                <a:cs typeface="Helvetica Neue"/>
                <a:sym typeface="Helvetica Neue"/>
              </a:rPr>
              <a:t>语句！</a:t>
            </a:r>
            <a:endParaRPr lang="en-US" altLang="zh-CN" sz="1100" b="0" i="0" dirty="0">
              <a:effectLst/>
              <a:latin typeface="Helvetica Neue"/>
              <a:ea typeface="Helvetica Neue"/>
              <a:cs typeface="Helvetica Neue"/>
              <a:sym typeface="Helvetica Neue"/>
            </a:endParaRPr>
          </a:p>
          <a:p>
            <a:r>
              <a:rPr lang="zh-CN" altLang="en-US" sz="1100" b="0" i="0" dirty="0">
                <a:effectLst/>
                <a:latin typeface="Helvetica Neue"/>
                <a:ea typeface="Helvetica Neue"/>
                <a:cs typeface="Helvetica Neue"/>
                <a:sym typeface="Helvetica Neue"/>
              </a:rPr>
              <a:t>虽然上面实现了比较简单的函数切换，但是实际上我们无法通过 </a:t>
            </a:r>
            <a:r>
              <a:rPr lang="en" altLang="zh-CN" sz="1100" b="0" i="0" dirty="0" err="1">
                <a:effectLst/>
                <a:latin typeface="Helvetica Neue"/>
                <a:ea typeface="Helvetica Neue"/>
                <a:cs typeface="Helvetica Neue"/>
                <a:sym typeface="Helvetica Neue"/>
              </a:rPr>
              <a:t>setjmp.h</a:t>
            </a:r>
            <a:r>
              <a:rPr lang="zh-CN" altLang="en-US" sz="1100" b="0" i="0" dirty="0">
                <a:effectLst/>
                <a:latin typeface="Helvetica Neue"/>
                <a:ea typeface="Helvetica Neue"/>
                <a:cs typeface="Helvetica Neue"/>
                <a:sym typeface="Helvetica Neue"/>
              </a:rPr>
              <a:t>库获取到真正的上下文信息；</a:t>
            </a:r>
          </a:p>
        </p:txBody>
      </p:sp>
    </p:spTree>
    <p:extLst>
      <p:ext uri="{BB962C8B-B14F-4D97-AF65-F5344CB8AC3E}">
        <p14:creationId xmlns:p14="http://schemas.microsoft.com/office/powerpoint/2010/main" val="2572049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由于</a:t>
            </a:r>
            <a:r>
              <a:rPr kumimoji="1" lang="en-US" altLang="zh-CN" dirty="0" err="1"/>
              <a:t>setjmp</a:t>
            </a:r>
            <a:r>
              <a:rPr kumimoji="1" lang="zh-CN" altLang="en-US" dirty="0"/>
              <a:t>函数无法获取到详细的上下文信息，而是直接跳转，所以就有了 </a:t>
            </a:r>
            <a:r>
              <a:rPr kumimoji="1" lang="en-US" altLang="zh-CN" dirty="0" err="1"/>
              <a:t>ucontext</a:t>
            </a:r>
            <a:r>
              <a:rPr kumimoji="1" lang="zh-CN" altLang="en-US" dirty="0"/>
              <a:t>；</a:t>
            </a:r>
            <a:endParaRPr kumimoji="1" lang="en-US" altLang="zh-CN" dirty="0"/>
          </a:p>
          <a:p>
            <a:pPr algn="l"/>
            <a:r>
              <a:rPr lang="en-US" altLang="zh-CN" b="0" i="0" dirty="0" err="1">
                <a:solidFill>
                  <a:srgbClr val="444444"/>
                </a:solidFill>
                <a:effectLst/>
                <a:latin typeface="microsoft yahei" panose="020B0503020204020204" pitchFamily="34" charset="-122"/>
                <a:ea typeface="microsoft yahei" panose="020B0503020204020204" pitchFamily="34" charset="-122"/>
              </a:rPr>
              <a:t>linux</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系统一般都存在 </a:t>
            </a:r>
            <a:r>
              <a:rPr lang="en-US" altLang="zh-CN" b="0" i="0" dirty="0" err="1">
                <a:solidFill>
                  <a:srgbClr val="444444"/>
                </a:solidFill>
                <a:effectLst/>
                <a:latin typeface="microsoft yahei" panose="020B0503020204020204" pitchFamily="34" charset="-122"/>
                <a:ea typeface="microsoft yahei" panose="020B0503020204020204" pitchFamily="34" charset="-122"/>
              </a:rPr>
              <a:t>ucontext</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这个 </a:t>
            </a:r>
            <a:r>
              <a:rPr lang="en-US" altLang="zh-CN" b="0" i="0" dirty="0">
                <a:solidFill>
                  <a:srgbClr val="444444"/>
                </a:solidFill>
                <a:effectLst/>
                <a:latin typeface="microsoft yahei" panose="020B0503020204020204" pitchFamily="34" charset="-122"/>
                <a:ea typeface="microsoft yahei" panose="020B0503020204020204" pitchFamily="34" charset="-122"/>
              </a:rPr>
              <a:t>C</a:t>
            </a:r>
            <a:r>
              <a:rPr lang="zh-CN" altLang="en-US" b="0" i="0" dirty="0">
                <a:solidFill>
                  <a:srgbClr val="444444"/>
                </a:solidFill>
                <a:effectLst/>
                <a:latin typeface="microsoft yahei" panose="020B0503020204020204" pitchFamily="34" charset="-122"/>
                <a:ea typeface="microsoft yahei" panose="020B0503020204020204" pitchFamily="34" charset="-122"/>
              </a:rPr>
              <a:t>语言库，这个库主要用于：</a:t>
            </a:r>
            <a:r>
              <a:rPr lang="zh-CN" altLang="en-US" b="1" i="0" dirty="0">
                <a:solidFill>
                  <a:srgbClr val="444444"/>
                </a:solidFill>
                <a:effectLst/>
                <a:latin typeface="microsoft yahei" panose="020B0503020204020204" pitchFamily="34" charset="-122"/>
                <a:ea typeface="microsoft yahei" panose="020B0503020204020204" pitchFamily="34" charset="-122"/>
              </a:rPr>
              <a:t>操控当前线程下的 </a:t>
            </a:r>
            <a:r>
              <a:rPr lang="en-US" altLang="zh-CN" b="1" i="0" dirty="0">
                <a:solidFill>
                  <a:srgbClr val="444444"/>
                </a:solidFill>
                <a:effectLst/>
                <a:latin typeface="microsoft yahei" panose="020B0503020204020204" pitchFamily="34" charset="-122"/>
                <a:ea typeface="microsoft yahei" panose="020B0503020204020204" pitchFamily="34" charset="-122"/>
              </a:rPr>
              <a:t>CPU </a:t>
            </a:r>
            <a:r>
              <a:rPr lang="zh-CN" altLang="en-US" b="1" i="0" dirty="0">
                <a:solidFill>
                  <a:srgbClr val="444444"/>
                </a:solidFill>
                <a:effectLst/>
                <a:latin typeface="microsoft yahei" panose="020B0503020204020204" pitchFamily="34" charset="-122"/>
                <a:ea typeface="microsoft yahei" panose="020B0503020204020204" pitchFamily="34" charset="-122"/>
              </a:rPr>
              <a:t>上下文；</a:t>
            </a:r>
            <a:endParaRPr lang="zh-CN" altLang="en-US" dirty="0"/>
          </a:p>
          <a:p>
            <a:r>
              <a:rPr lang="en-US" altLang="zh-CN" dirty="0" err="1"/>
              <a:t>ucontext.h</a:t>
            </a:r>
            <a:r>
              <a:rPr lang="en-US" altLang="zh-CN" dirty="0"/>
              <a:t> </a:t>
            </a:r>
            <a:r>
              <a:rPr lang="zh-CN" altLang="en-US" dirty="0"/>
              <a:t>头文件中定义了四个函数：</a:t>
            </a:r>
            <a:r>
              <a:rPr lang="en-US" altLang="zh-CN" dirty="0"/>
              <a:t>get</a:t>
            </a:r>
            <a:r>
              <a:rPr lang="zh-CN" altLang="en-US" dirty="0"/>
              <a:t>、</a:t>
            </a:r>
            <a:r>
              <a:rPr lang="en-US" altLang="zh-CN" dirty="0"/>
              <a:t>set</a:t>
            </a:r>
            <a:r>
              <a:rPr lang="zh-CN" altLang="en-US" dirty="0"/>
              <a:t>、</a:t>
            </a:r>
            <a:r>
              <a:rPr lang="en-US" altLang="zh-CN" dirty="0"/>
              <a:t>make</a:t>
            </a:r>
            <a:r>
              <a:rPr lang="zh-CN" altLang="en-US" dirty="0"/>
              <a:t>、</a:t>
            </a:r>
            <a:r>
              <a:rPr lang="en-US" altLang="zh-CN" dirty="0"/>
              <a:t>swap</a:t>
            </a:r>
            <a:r>
              <a:rPr lang="zh-CN" altLang="en-US" dirty="0"/>
              <a:t>；其中 </a:t>
            </a:r>
            <a:r>
              <a:rPr lang="en-US" altLang="zh-CN" dirty="0" err="1"/>
              <a:t>makecontext</a:t>
            </a:r>
            <a:r>
              <a:rPr lang="zh-CN" altLang="en-US" dirty="0"/>
              <a:t> 直接提供了设置函数运行时栈的方法；</a:t>
            </a:r>
            <a:endParaRPr lang="en-US" altLang="zh-CN" dirty="0"/>
          </a:p>
          <a:p>
            <a:r>
              <a:rPr lang="zh-CN" altLang="en-US" dirty="0"/>
              <a:t>下面是这四个函数的定义；</a:t>
            </a:r>
            <a:endParaRPr lang="en-US" altLang="zh-CN" dirty="0"/>
          </a:p>
          <a:p>
            <a:r>
              <a:rPr lang="zh-CN" altLang="en-US" dirty="0"/>
              <a:t>我们可以通过这四个函数，将函数调用上下文保存在堆上，从而实现任意函数的切换；我文章中的另一种协程实现方式就是通过这种方式实现的；</a:t>
            </a:r>
            <a:endParaRPr lang="en-US" altLang="zh-CN" dirty="0"/>
          </a:p>
          <a:p>
            <a:r>
              <a:rPr lang="zh-CN" altLang="en-US" dirty="0"/>
              <a:t>除了这两种方式之外，我们还可以通过汇编的方式切换上下文，这个接下来会讲。</a:t>
            </a:r>
            <a:endParaRPr lang="en-US" altLang="zh-CN" dirty="0"/>
          </a:p>
          <a:p>
            <a:endParaRPr kumimoji="1" lang="zh-CN" altLang="en-US" dirty="0"/>
          </a:p>
        </p:txBody>
      </p:sp>
    </p:spTree>
    <p:extLst>
      <p:ext uri="{BB962C8B-B14F-4D97-AF65-F5344CB8AC3E}">
        <p14:creationId xmlns:p14="http://schemas.microsoft.com/office/powerpoint/2010/main" val="1246171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讲完了函数调用的底层细节，我们来看看协程的分类。</a:t>
            </a:r>
            <a:endParaRPr kumimoji="1" lang="en-US" altLang="zh-CN" dirty="0"/>
          </a:p>
          <a:p>
            <a:endParaRPr kumimoji="1" lang="zh-CN" altLang="en-US" dirty="0"/>
          </a:p>
        </p:txBody>
      </p:sp>
    </p:spTree>
    <p:extLst>
      <p:ext uri="{BB962C8B-B14F-4D97-AF65-F5344CB8AC3E}">
        <p14:creationId xmlns:p14="http://schemas.microsoft.com/office/powerpoint/2010/main" val="1585027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协程的实现有许多种，比如：</a:t>
            </a:r>
            <a:r>
              <a:rPr lang="en" altLang="zh-CN" sz="1100" dirty="0"/>
              <a:t>Python</a:t>
            </a:r>
            <a:r>
              <a:rPr lang="zh-CN" altLang="en" sz="1100" dirty="0"/>
              <a:t>、</a:t>
            </a:r>
            <a:r>
              <a:rPr lang="en" altLang="zh-CN" sz="1100" dirty="0"/>
              <a:t>Rust</a:t>
            </a:r>
            <a:r>
              <a:rPr lang="zh-CN" altLang="en" sz="1100" dirty="0"/>
              <a:t>、</a:t>
            </a:r>
            <a:r>
              <a:rPr lang="en" altLang="zh-CN" sz="1100" dirty="0"/>
              <a:t>Golang</a:t>
            </a:r>
            <a:r>
              <a:rPr lang="zh-CN" altLang="en-US" sz="1100" dirty="0"/>
              <a:t>等都是支持协程；</a:t>
            </a:r>
            <a:endParaRPr lang="en-US" altLang="zh-CN" sz="1100" dirty="0"/>
          </a:p>
          <a:p>
            <a:r>
              <a:rPr kumimoji="1" lang="zh-CN" altLang="en-US" sz="1100" dirty="0"/>
              <a:t>主要分为两大类：</a:t>
            </a:r>
            <a:r>
              <a:rPr lang="zh-CN" altLang="en-US" sz="1100" b="0" dirty="0"/>
              <a:t>有栈（</a:t>
            </a:r>
            <a:r>
              <a:rPr lang="en" altLang="zh-CN" sz="1100" b="0" dirty="0" err="1"/>
              <a:t>stackful</a:t>
            </a:r>
            <a:r>
              <a:rPr lang="zh-CN" altLang="en" sz="1100" b="0" dirty="0"/>
              <a:t>）</a:t>
            </a:r>
            <a:r>
              <a:rPr lang="zh-CN" altLang="en-US" sz="1100" b="0" dirty="0"/>
              <a:t>协程 和 无栈协程；有栈协程主要是：</a:t>
            </a:r>
            <a:r>
              <a:rPr lang="en-US" altLang="zh-CN" sz="1100" b="0" dirty="0"/>
              <a:t>……</a:t>
            </a:r>
            <a:r>
              <a:rPr lang="zh-CN" altLang="en-US" sz="1100" b="0" dirty="0"/>
              <a:t>，而无栈协程主要是；</a:t>
            </a:r>
            <a:endParaRPr lang="en-US" altLang="zh-CN" sz="1100" b="0" dirty="0"/>
          </a:p>
          <a:p>
            <a:r>
              <a:rPr kumimoji="1" lang="zh-CN" altLang="en-US" sz="1100" b="0" dirty="0"/>
              <a:t>初次之外，还可以</a:t>
            </a:r>
            <a:r>
              <a:rPr lang="zh-CN" altLang="en-US" sz="1100" dirty="0"/>
              <a:t>根据协程之间是否有明显的调用关系，把协程分为：</a:t>
            </a:r>
            <a:r>
              <a:rPr lang="zh-CN" altLang="en-US" sz="1100" b="1" dirty="0"/>
              <a:t>非对称协程和对称协程；</a:t>
            </a:r>
            <a:endParaRPr lang="en-US" altLang="zh-CN" sz="1100" b="1" dirty="0"/>
          </a:p>
          <a:p>
            <a:r>
              <a:rPr kumimoji="1" lang="zh-CN" altLang="en-US" sz="1100" b="1" dirty="0"/>
              <a:t>我们主要来看有栈和无栈协程；</a:t>
            </a:r>
            <a:endParaRPr kumimoji="1" lang="zh-CN" altLang="en-US" b="0" dirty="0"/>
          </a:p>
        </p:txBody>
      </p:sp>
    </p:spTree>
    <p:extLst>
      <p:ext uri="{BB962C8B-B14F-4D97-AF65-F5344CB8AC3E}">
        <p14:creationId xmlns:p14="http://schemas.microsoft.com/office/powerpoint/2010/main" val="204109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首先呢，我会简单介绍什么是协程、为什么要用协程，它有什么优势？</a:t>
            </a:r>
            <a:endParaRPr kumimoji="1" lang="en-US" altLang="zh-CN"/>
          </a:p>
          <a:p>
            <a:r>
              <a:rPr kumimoji="1" lang="zh-CN" altLang="en-US"/>
              <a:t>随后我会讲解协程的底层实现，以及协程的种类等等。</a:t>
            </a:r>
            <a:endParaRPr kumimoji="1" lang="en-US" altLang="zh-CN"/>
          </a:p>
          <a:p>
            <a:r>
              <a:rPr kumimoji="1" lang="zh-CN" altLang="en-US"/>
              <a:t>最后，我会带着大家实现一个简单的协程，帮助大家更好的理解协程的底层实现。</a:t>
            </a:r>
            <a:endParaRPr kumimoji="1" lang="zh-CN" altLang="en-US" dirty="0"/>
          </a:p>
        </p:txBody>
      </p:sp>
    </p:spTree>
    <p:extLst>
      <p:ext uri="{BB962C8B-B14F-4D97-AF65-F5344CB8AC3E}">
        <p14:creationId xmlns:p14="http://schemas.microsoft.com/office/powerpoint/2010/main" val="546229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zh-CN" altLang="en-US" dirty="0"/>
              <a:t>首先来看有栈协程，</a:t>
            </a:r>
            <a:r>
              <a:rPr lang="zh-CN" altLang="en-US" b="0" i="0" dirty="0">
                <a:solidFill>
                  <a:srgbClr val="444444"/>
                </a:solidFill>
                <a:effectLst/>
                <a:latin typeface="microsoft yahei" panose="020B0503020204020204" pitchFamily="34" charset="-122"/>
                <a:ea typeface="microsoft yahei" panose="020B0503020204020204" pitchFamily="34" charset="-122"/>
              </a:rPr>
              <a:t>开源库 </a:t>
            </a:r>
            <a:r>
              <a:rPr lang="en-US" altLang="zh-CN" b="0" i="0" dirty="0" err="1">
                <a:solidFill>
                  <a:srgbClr val="444444"/>
                </a:solidFill>
                <a:effectLst/>
                <a:latin typeface="microsoft yahei" panose="020B0503020204020204" pitchFamily="34" charset="-122"/>
                <a:ea typeface="microsoft yahei" panose="020B0503020204020204" pitchFamily="34" charset="-122"/>
              </a:rPr>
              <a:t>libco</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就是通过汇编语言实现的有栈协程库</a:t>
            </a:r>
            <a:r>
              <a:rPr lang="zh-CN" altLang="en-US" dirty="0">
                <a:solidFill>
                  <a:srgbClr val="444444"/>
                </a:solidFill>
                <a:latin typeface="microsoft yahei" panose="020B0503020204020204" pitchFamily="34" charset="-122"/>
                <a:ea typeface="microsoft yahei" panose="020B0503020204020204" pitchFamily="34" charset="-122"/>
              </a:rPr>
              <a:t>！</a:t>
            </a:r>
            <a:endParaRPr lang="en-US" altLang="zh-CN" dirty="0">
              <a:solidFill>
                <a:srgbClr val="444444"/>
              </a:solidFill>
              <a:latin typeface="microsoft yahei" panose="020B0503020204020204" pitchFamily="34" charset="-122"/>
              <a:ea typeface="microsoft yahei" panose="020B0503020204020204" pitchFamily="34" charset="-122"/>
            </a:endParaRPr>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dirty="0"/>
              <a:t>在</a:t>
            </a:r>
            <a:r>
              <a:rPr lang="en-US" altLang="zh-CN" dirty="0" err="1"/>
              <a:t>libco</a:t>
            </a:r>
            <a:r>
              <a:rPr lang="zh-CN" altLang="en-US" dirty="0"/>
              <a:t>的代码中，</a:t>
            </a:r>
            <a:r>
              <a:rPr lang="zh-CN" altLang="zh-CN" dirty="0">
                <a:solidFill>
                  <a:srgbClr val="444444"/>
                </a:solidFill>
                <a:latin typeface="microsoft yahei" panose="020B0503020204020204" pitchFamily="34" charset="-122"/>
                <a:ea typeface="microsoft yahei" panose="020B0503020204020204" pitchFamily="34" charset="-122"/>
              </a:rPr>
              <a:t>无论是 co_yield_ct 还是 co_resume，在协程切出和恢复时，都调用了同一个</a:t>
            </a:r>
            <a:r>
              <a:rPr lang="zh-CN" altLang="en-US" dirty="0">
                <a:solidFill>
                  <a:srgbClr val="444444"/>
                </a:solidFill>
                <a:latin typeface="microsoft yahei" panose="020B0503020204020204" pitchFamily="34" charset="-122"/>
                <a:ea typeface="microsoft yahei" panose="020B0503020204020204" pitchFamily="34" charset="-122"/>
              </a:rPr>
              <a:t>叫做 </a:t>
            </a:r>
            <a:r>
              <a:rPr lang="zh-CN" altLang="zh-CN" dirty="0">
                <a:solidFill>
                  <a:srgbClr val="444444"/>
                </a:solidFill>
                <a:latin typeface="microsoft yahei" panose="020B0503020204020204" pitchFamily="34" charset="-122"/>
                <a:ea typeface="microsoft yahei" panose="020B0503020204020204" pitchFamily="34" charset="-122"/>
              </a:rPr>
              <a:t>co_swap</a:t>
            </a:r>
            <a:r>
              <a:rPr lang="zh-CN" altLang="en-US" dirty="0">
                <a:solidFill>
                  <a:srgbClr val="444444"/>
                </a:solidFill>
                <a:latin typeface="microsoft yahei" panose="020B0503020204020204" pitchFamily="34" charset="-122"/>
                <a:ea typeface="microsoft yahei" panose="020B0503020204020204" pitchFamily="34" charset="-122"/>
              </a:rPr>
              <a:t> 的</a:t>
            </a:r>
            <a:r>
              <a:rPr lang="zh-CN" altLang="zh-CN" dirty="0">
                <a:solidFill>
                  <a:srgbClr val="444444"/>
                </a:solidFill>
                <a:latin typeface="microsoft yahei" panose="020B0503020204020204" pitchFamily="34" charset="-122"/>
                <a:ea typeface="microsoft yahei" panose="020B0503020204020204" pitchFamily="34" charset="-122"/>
              </a:rPr>
              <a:t>函数</a:t>
            </a:r>
            <a:r>
              <a:rPr lang="zh-CN" altLang="en-US" dirty="0">
                <a:solidFill>
                  <a:srgbClr val="444444"/>
                </a:solidFill>
                <a:latin typeface="microsoft yahei" panose="020B0503020204020204" pitchFamily="34" charset="-122"/>
                <a:ea typeface="microsoft yahei" panose="020B0503020204020204" pitchFamily="34" charset="-122"/>
              </a:rPr>
              <a:t>：通过这个函数来实现协程的切换；</a:t>
            </a:r>
            <a:endParaRPr lang="en-US" altLang="zh-CN" dirty="0">
              <a:solidFill>
                <a:srgbClr val="444444"/>
              </a:solidFill>
              <a:latin typeface="microsoft yahei" panose="020B0503020204020204" pitchFamily="34" charset="-122"/>
              <a:ea typeface="microsoft yahei" panose="020B0503020204020204" pitchFamily="34" charset="-122"/>
            </a:endParaRPr>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dirty="0">
                <a:solidFill>
                  <a:srgbClr val="444444"/>
                </a:solidFill>
                <a:latin typeface="microsoft yahei" panose="020B0503020204020204" pitchFamily="34" charset="-122"/>
                <a:ea typeface="microsoft yahei" panose="020B0503020204020204" pitchFamily="34" charset="-122"/>
              </a:rPr>
              <a:t>函数底层是使用汇编实现的，汇编的代码在右边，主要是手动完成了对各个寄存器中值的交换，这里的汇编代码在后面会讲到；</a:t>
            </a:r>
            <a:endParaRPr lang="en-US" altLang="zh-CN" dirty="0">
              <a:solidFill>
                <a:srgbClr val="444444"/>
              </a:solidFill>
              <a:latin typeface="microsoft yahei" panose="020B0503020204020204" pitchFamily="34" charset="-122"/>
              <a:ea typeface="microsoft yahei" panose="020B0503020204020204" pitchFamily="34" charset="-122"/>
            </a:endParaRPr>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dirty="0">
                <a:solidFill>
                  <a:srgbClr val="444444"/>
                </a:solidFill>
                <a:latin typeface="microsoft yahei" panose="020B0503020204020204" pitchFamily="34" charset="-122"/>
                <a:ea typeface="microsoft yahei" panose="020B0503020204020204" pitchFamily="34" charset="-122"/>
              </a:rPr>
              <a:t>从上面的的分析可以看出来，这样切换函数调用，我们就不必切换到内核，而是通过汇编将函数直接联系了起来！</a:t>
            </a:r>
            <a:endParaRPr lang="zh-CN" altLang="en-US" b="1" dirty="0">
              <a:solidFill>
                <a:srgbClr val="0070C0"/>
              </a:solidFill>
            </a:endParaRPr>
          </a:p>
        </p:txBody>
      </p:sp>
    </p:spTree>
    <p:extLst>
      <p:ext uri="{BB962C8B-B14F-4D97-AF65-F5344CB8AC3E}">
        <p14:creationId xmlns:p14="http://schemas.microsoft.com/office/powerpoint/2010/main" val="3426293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zh-CN" altLang="en-US" dirty="0"/>
              <a:t>下面再来看看无栈协程，</a:t>
            </a:r>
            <a:r>
              <a:rPr lang="zh-CN" altLang="en-US" b="1" i="0" dirty="0">
                <a:solidFill>
                  <a:srgbClr val="444444"/>
                </a:solidFill>
                <a:effectLst/>
                <a:latin typeface="microsoft yahei" panose="020B0503020204020204" pitchFamily="34" charset="-122"/>
                <a:ea typeface="microsoft yahei" panose="020B0503020204020204" pitchFamily="34" charset="-122"/>
              </a:rPr>
              <a:t>无栈协程的本质就是一个状态机（</a:t>
            </a:r>
            <a:r>
              <a:rPr lang="en-US" altLang="zh-CN" b="1" i="0" dirty="0">
                <a:solidFill>
                  <a:srgbClr val="444444"/>
                </a:solidFill>
                <a:effectLst/>
                <a:latin typeface="microsoft yahei" panose="020B0503020204020204" pitchFamily="34" charset="-122"/>
                <a:ea typeface="microsoft yahei" panose="020B0503020204020204" pitchFamily="34" charset="-122"/>
              </a:rPr>
              <a:t>state machine</a:t>
            </a:r>
            <a:r>
              <a:rPr lang="zh-CN" altLang="en-US" b="1" i="0" dirty="0">
                <a:solidFill>
                  <a:srgbClr val="444444"/>
                </a:solidFill>
                <a:effectLst/>
                <a:latin typeface="microsoft yahei" panose="020B0503020204020204" pitchFamily="34" charset="-122"/>
                <a:ea typeface="microsoft yahei" panose="020B0503020204020204" pitchFamily="34" charset="-122"/>
              </a:rPr>
              <a:t>）</a:t>
            </a:r>
            <a:r>
              <a:rPr lang="zh-CN" altLang="en-US" dirty="0">
                <a:solidFill>
                  <a:srgbClr val="444444"/>
                </a:solidFill>
                <a:latin typeface="microsoft yahei" panose="020B0503020204020204" pitchFamily="34" charset="-122"/>
                <a:ea typeface="microsoft yahei" panose="020B0503020204020204" pitchFamily="34" charset="-122"/>
              </a:rPr>
              <a:t>；可以看一下下面使用</a:t>
            </a:r>
            <a:r>
              <a:rPr lang="en-US" altLang="zh-CN" dirty="0" err="1">
                <a:solidFill>
                  <a:srgbClr val="444444"/>
                </a:solidFill>
                <a:latin typeface="microsoft yahei" panose="020B0503020204020204" pitchFamily="34" charset="-122"/>
                <a:ea typeface="microsoft yahei" panose="020B0503020204020204" pitchFamily="34" charset="-122"/>
              </a:rPr>
              <a:t>libco</a:t>
            </a:r>
            <a:r>
              <a:rPr lang="zh-CN" altLang="en-US" dirty="0">
                <a:solidFill>
                  <a:srgbClr val="444444"/>
                </a:solidFill>
                <a:latin typeface="microsoft yahei" panose="020B0503020204020204" pitchFamily="34" charset="-122"/>
                <a:ea typeface="microsoft yahei" panose="020B0503020204020204" pitchFamily="34" charset="-122"/>
              </a:rPr>
              <a:t>的代码：</a:t>
            </a:r>
            <a:r>
              <a:rPr lang="zh-CN" altLang="en-US" dirty="0"/>
              <a:t>主协程跑一个协程去执行 </a:t>
            </a:r>
            <a:r>
              <a:rPr lang="en-US" altLang="zh-CN" dirty="0"/>
              <a:t>test </a:t>
            </a:r>
            <a:r>
              <a:rPr lang="zh-CN" altLang="en-US" dirty="0"/>
              <a:t>函数，</a:t>
            </a:r>
            <a:r>
              <a:rPr lang="en-US" altLang="zh-CN" dirty="0"/>
              <a:t>……</a:t>
            </a:r>
            <a:br>
              <a:rPr lang="en-US" altLang="zh-CN" dirty="0">
                <a:solidFill>
                  <a:srgbClr val="444444"/>
                </a:solidFill>
                <a:latin typeface="microsoft yahei" panose="020B0503020204020204" pitchFamily="34" charset="-122"/>
                <a:ea typeface="microsoft yahei" panose="020B0503020204020204" pitchFamily="34" charset="-122"/>
              </a:rPr>
            </a:br>
            <a:r>
              <a:rPr lang="zh-CN" altLang="en-US" dirty="0">
                <a:solidFill>
                  <a:srgbClr val="444444"/>
                </a:solidFill>
                <a:latin typeface="microsoft yahei" panose="020B0503020204020204" pitchFamily="34" charset="-122"/>
                <a:ea typeface="microsoft yahei" panose="020B0503020204020204" pitchFamily="34" charset="-122"/>
              </a:rPr>
              <a:t>如果是无栈协程，那么编译器编译之后，其实会生成类似于右图中的代码；编译器会</a:t>
            </a:r>
            <a:r>
              <a:rPr lang="zh-CN" altLang="en-US" sz="1100" b="1" dirty="0"/>
              <a:t>把整个协程抽象成一个类，以原本需要执行切换的语句处为界限，把函数划分为几个部分</a:t>
            </a:r>
            <a:r>
              <a:rPr lang="en-US" altLang="zh-CN" sz="1100" b="1" dirty="0"/>
              <a:t>……</a:t>
            </a:r>
            <a:endParaRPr lang="en-US" altLang="zh-CN" b="1" dirty="0">
              <a:solidFill>
                <a:srgbClr val="444444"/>
              </a:solidFill>
              <a:latin typeface="microsoft yahei" panose="020B0503020204020204" pitchFamily="34" charset="-122"/>
              <a:ea typeface="microsoft yahei" panose="020B0503020204020204" pitchFamily="34" charset="-122"/>
            </a:endParaRPr>
          </a:p>
          <a:p>
            <a:pPr algn="l"/>
            <a:r>
              <a:rPr lang="zh-CN" altLang="en-US" b="1" i="0" dirty="0">
                <a:solidFill>
                  <a:srgbClr val="444444"/>
                </a:solidFill>
                <a:effectLst/>
                <a:latin typeface="microsoft yahei" panose="020B0503020204020204" pitchFamily="34" charset="-122"/>
                <a:ea typeface="microsoft yahei" panose="020B0503020204020204" pitchFamily="34" charset="-122"/>
              </a:rPr>
              <a:t>而且相比有栈协程把局部变量放在新开的空间上，无栈协程直接使用系统栈使得</a:t>
            </a:r>
            <a:r>
              <a:rPr lang="en-US" altLang="zh-CN" b="1" i="0" dirty="0">
                <a:solidFill>
                  <a:srgbClr val="444444"/>
                </a:solidFill>
                <a:effectLst/>
                <a:latin typeface="microsoft yahei" panose="020B0503020204020204" pitchFamily="34" charset="-122"/>
                <a:ea typeface="microsoft yahei" panose="020B0503020204020204" pitchFamily="34" charset="-122"/>
              </a:rPr>
              <a:t>CPU cache</a:t>
            </a:r>
            <a:r>
              <a:rPr lang="zh-CN" altLang="en-US" b="1" i="0" dirty="0">
                <a:solidFill>
                  <a:srgbClr val="444444"/>
                </a:solidFill>
                <a:effectLst/>
                <a:latin typeface="microsoft yahei" panose="020B0503020204020204" pitchFamily="34" charset="-122"/>
                <a:ea typeface="microsoft yahei" panose="020B0503020204020204" pitchFamily="34" charset="-122"/>
              </a:rPr>
              <a:t>局部性更好，同时也使得无栈协程的中断和函数返回几乎没有区别，这样也可以凸显出无栈协程的高效；</a:t>
            </a:r>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dirty="0"/>
              <a:t>在 </a:t>
            </a:r>
            <a:r>
              <a:rPr lang="en-US" altLang="zh-CN" dirty="0"/>
              <a:t>Rust </a:t>
            </a:r>
            <a:r>
              <a:rPr lang="zh-CN" altLang="en-US" dirty="0"/>
              <a:t>和 </a:t>
            </a:r>
            <a:r>
              <a:rPr lang="en-US" altLang="zh-CN" dirty="0"/>
              <a:t>C++20</a:t>
            </a:r>
            <a:r>
              <a:rPr lang="zh-CN" altLang="en-US" dirty="0"/>
              <a:t>标准中，</a:t>
            </a:r>
            <a:r>
              <a:rPr lang="en-US" altLang="zh-CN" dirty="0"/>
              <a:t>async </a:t>
            </a:r>
            <a:r>
              <a:rPr lang="zh-CN" altLang="en-US" dirty="0"/>
              <a:t>实际上是一个语法糖，实际编译后就是实现了类似于上面的代码结构！</a:t>
            </a:r>
          </a:p>
          <a:p>
            <a:endParaRPr lang="zh-CN" altLang="en-US" dirty="0"/>
          </a:p>
        </p:txBody>
      </p:sp>
    </p:spTree>
    <p:extLst>
      <p:ext uri="{BB962C8B-B14F-4D97-AF65-F5344CB8AC3E}">
        <p14:creationId xmlns:p14="http://schemas.microsoft.com/office/powerpoint/2010/main" val="2035996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前面我们给出的协程都是在单个线程中进行的，如果对应线程中的某一个协程完全占有了当前线程，那么当前线程中的其他所有协程都不会被执行（比如调用</a:t>
            </a:r>
            <a:r>
              <a:rPr lang="en-US" altLang="zh-CN" dirty="0"/>
              <a:t>sleep</a:t>
            </a:r>
            <a:r>
              <a:rPr lang="zh-CN" altLang="en-US" dirty="0"/>
              <a:t>）；</a:t>
            </a:r>
            <a:endParaRPr lang="en-US" altLang="zh-CN" dirty="0"/>
          </a:p>
          <a:p>
            <a:r>
              <a:rPr lang="zh-CN" altLang="en-US" dirty="0"/>
              <a:t>如果能将我们前面的操作分发给不同的线程就可以实现协程的跨线程执行，那么协程被阻塞的概率将减小；</a:t>
            </a:r>
            <a:endParaRPr lang="en-US" altLang="zh-CN" dirty="0"/>
          </a:p>
          <a:p>
            <a:r>
              <a:rPr lang="zh-CN" altLang="en-US" dirty="0"/>
              <a:t>这就是 </a:t>
            </a:r>
            <a:r>
              <a:rPr lang="en-US" altLang="zh-CN" dirty="0" err="1"/>
              <a:t>brpc</a:t>
            </a:r>
            <a:r>
              <a:rPr lang="zh-CN" altLang="en-US" dirty="0"/>
              <a:t> 和 </a:t>
            </a:r>
            <a:r>
              <a:rPr lang="en-US" altLang="zh-CN" dirty="0"/>
              <a:t>goroutine</a:t>
            </a:r>
            <a:r>
              <a:rPr lang="zh-CN" altLang="en-US" dirty="0"/>
              <a:t> 的实现逻辑，也就是 </a:t>
            </a:r>
            <a:r>
              <a:rPr lang="en-US" altLang="zh-CN" dirty="0"/>
              <a:t>N:M </a:t>
            </a:r>
            <a:r>
              <a:rPr lang="zh-CN" altLang="en-US" dirty="0"/>
              <a:t>协程；</a:t>
            </a:r>
            <a:r>
              <a:rPr lang="en-US" altLang="zh-CN" dirty="0"/>
              <a:t>N</a:t>
            </a:r>
            <a:r>
              <a:rPr lang="zh-CN" altLang="en-US" dirty="0"/>
              <a:t>：</a:t>
            </a:r>
            <a:r>
              <a:rPr lang="en-US" altLang="zh-CN" dirty="0"/>
              <a:t>M</a:t>
            </a:r>
            <a:r>
              <a:rPr lang="zh-CN" altLang="en-US" dirty="0"/>
              <a:t>协程中有两个很关键的技术：任务窃取调度 </a:t>
            </a:r>
            <a:r>
              <a:rPr lang="zh-CN" altLang="en-US" b="0" dirty="0"/>
              <a:t>和 </a:t>
            </a:r>
            <a:r>
              <a:rPr lang="en" altLang="zh-CN" sz="1100" b="0" i="0" dirty="0" err="1">
                <a:effectLst/>
                <a:latin typeface="Helvetica Neue"/>
                <a:ea typeface="Helvetica Neue"/>
                <a:cs typeface="Helvetica Neue"/>
                <a:sym typeface="Helvetica Neue"/>
              </a:rPr>
              <a:t>butex</a:t>
            </a:r>
            <a:r>
              <a:rPr lang="zh-CN" altLang="en-US" sz="1100" b="0" i="0" dirty="0">
                <a:effectLst/>
                <a:latin typeface="Helvetica Neue"/>
                <a:ea typeface="Helvetica Neue"/>
                <a:cs typeface="Helvetica Neue"/>
                <a:sym typeface="Helvetica Neue"/>
              </a:rPr>
              <a:t>；感兴趣的可以深入去研究；</a:t>
            </a:r>
            <a:endParaRPr lang="en-US" altLang="zh-CN" b="0" dirty="0"/>
          </a:p>
        </p:txBody>
      </p:sp>
    </p:spTree>
    <p:extLst>
      <p:ext uri="{BB962C8B-B14F-4D97-AF65-F5344CB8AC3E}">
        <p14:creationId xmlns:p14="http://schemas.microsoft.com/office/powerpoint/2010/main" val="2474806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前面介绍了那么多内容，下面我们来看一个协程的真正实现；</a:t>
            </a:r>
            <a:endParaRPr kumimoji="1" lang="en-US" altLang="zh-CN" dirty="0"/>
          </a:p>
          <a:p>
            <a:r>
              <a:rPr kumimoji="1" lang="zh-CN" altLang="en-US" dirty="0"/>
              <a:t>由于时间的关系，我会介绍使用汇编实现协程的方法，另一种将上下文保存在堆中的方法可以直接通过前面介绍的</a:t>
            </a:r>
            <a:r>
              <a:rPr kumimoji="1" lang="en-US" altLang="zh-CN" dirty="0" err="1"/>
              <a:t>ucontext</a:t>
            </a:r>
            <a:r>
              <a:rPr kumimoji="1" lang="zh-CN" altLang="en-US" dirty="0"/>
              <a:t>实现，比较简单这里就不介绍了；</a:t>
            </a:r>
          </a:p>
        </p:txBody>
      </p:sp>
    </p:spTree>
    <p:extLst>
      <p:ext uri="{BB962C8B-B14F-4D97-AF65-F5344CB8AC3E}">
        <p14:creationId xmlns:p14="http://schemas.microsoft.com/office/powerpoint/2010/main" val="2171121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首先，我们定义了</a:t>
            </a:r>
            <a:r>
              <a:rPr lang="zh-CN" altLang="en-US" b="0" i="0" dirty="0">
                <a:solidFill>
                  <a:srgbClr val="444444"/>
                </a:solidFill>
                <a:effectLst/>
                <a:latin typeface="microsoft yahei" panose="020B0503020204020204" pitchFamily="34" charset="-122"/>
                <a:ea typeface="microsoft yahei" panose="020B0503020204020204" pitchFamily="34" charset="-122"/>
              </a:rPr>
              <a:t>协程运行的环境；</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r>
              <a:rPr lang="zh-CN" altLang="en-US" dirty="0"/>
              <a:t>这里主要是提供了环境的工厂方法、协程压栈、出栈等等；</a:t>
            </a:r>
            <a:endParaRPr lang="en-US" altLang="zh-CN" dirty="0"/>
          </a:p>
          <a:p>
            <a:r>
              <a:rPr lang="zh-CN" altLang="en-US" dirty="0"/>
              <a:t>可以理解为 </a:t>
            </a:r>
            <a:r>
              <a:rPr lang="en-US" altLang="zh-CN" b="0" i="0" dirty="0">
                <a:solidFill>
                  <a:srgbClr val="444444"/>
                </a:solidFill>
                <a:effectLst/>
                <a:latin typeface="microsoft yahei" panose="020B0503020204020204" pitchFamily="34" charset="-122"/>
                <a:ea typeface="microsoft yahei" panose="020B0503020204020204" pitchFamily="34" charset="-122"/>
              </a:rPr>
              <a:t>Environment</a:t>
            </a:r>
            <a:r>
              <a:rPr lang="zh-CN" altLang="en-US" b="0" i="0" dirty="0">
                <a:solidFill>
                  <a:srgbClr val="444444"/>
                </a:solidFill>
                <a:effectLst/>
                <a:latin typeface="microsoft yahei" panose="020B0503020204020204" pitchFamily="34" charset="-122"/>
                <a:ea typeface="microsoft yahei" panose="020B0503020204020204" pitchFamily="34" charset="-122"/>
              </a:rPr>
              <a:t> 保存了所有协程；</a:t>
            </a:r>
            <a:endParaRPr lang="zh-CN" altLang="en-US" dirty="0"/>
          </a:p>
        </p:txBody>
      </p:sp>
    </p:spTree>
    <p:extLst>
      <p:ext uri="{BB962C8B-B14F-4D97-AF65-F5344CB8AC3E}">
        <p14:creationId xmlns:p14="http://schemas.microsoft.com/office/powerpoint/2010/main" val="98301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接下来是协程实例的定义，</a:t>
            </a:r>
            <a:r>
              <a:rPr lang="zh-CN" altLang="en-US" b="0" i="0" dirty="0">
                <a:solidFill>
                  <a:srgbClr val="444444"/>
                </a:solidFill>
                <a:effectLst/>
                <a:latin typeface="microsoft yahei" panose="020B0503020204020204" pitchFamily="34" charset="-122"/>
                <a:ea typeface="microsoft yahei" panose="020B0503020204020204" pitchFamily="34" charset="-122"/>
              </a:rPr>
              <a:t>在 </a:t>
            </a:r>
            <a:r>
              <a:rPr lang="en-US" altLang="zh-CN" b="0" i="0" dirty="0">
                <a:solidFill>
                  <a:srgbClr val="444444"/>
                </a:solidFill>
                <a:effectLst/>
                <a:latin typeface="microsoft yahei" panose="020B0503020204020204" pitchFamily="34" charset="-122"/>
                <a:ea typeface="microsoft yahei" panose="020B0503020204020204" pitchFamily="34" charset="-122"/>
              </a:rPr>
              <a:t>Coroutine </a:t>
            </a:r>
            <a:r>
              <a:rPr lang="zh-CN" altLang="en-US" b="0" i="0" dirty="0">
                <a:solidFill>
                  <a:srgbClr val="444444"/>
                </a:solidFill>
                <a:effectLst/>
                <a:latin typeface="microsoft yahei" panose="020B0503020204020204" pitchFamily="34" charset="-122"/>
                <a:ea typeface="microsoft yahei" panose="020B0503020204020204" pitchFamily="34" charset="-122"/>
              </a:rPr>
              <a:t>主要中定义了：</a:t>
            </a:r>
            <a:r>
              <a:rPr lang="en-US" altLang="zh-CN" b="0" i="0" dirty="0">
                <a:solidFill>
                  <a:srgbClr val="444444"/>
                </a:solidFill>
                <a:effectLst/>
                <a:latin typeface="microsoft yahei" panose="020B0503020204020204" pitchFamily="34" charset="-122"/>
                <a:ea typeface="microsoft yahei" panose="020B0503020204020204" pitchFamily="34" charset="-122"/>
              </a:rPr>
              <a:t>_runtime</a:t>
            </a:r>
            <a:r>
              <a:rPr lang="zh-CN" altLang="en-US"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a:solidFill>
                  <a:srgbClr val="444444"/>
                </a:solidFill>
                <a:effectLst/>
                <a:latin typeface="microsoft yahei" panose="020B0503020204020204" pitchFamily="34" charset="-122"/>
                <a:ea typeface="microsoft yahei" panose="020B0503020204020204" pitchFamily="34" charset="-122"/>
              </a:rPr>
              <a:t>……</a:t>
            </a:r>
          </a:p>
          <a:p>
            <a:pPr algn="l"/>
            <a:r>
              <a:rPr lang="zh-CN" altLang="en-US" b="0" i="0" dirty="0">
                <a:solidFill>
                  <a:srgbClr val="444444"/>
                </a:solidFill>
                <a:effectLst/>
                <a:latin typeface="microsoft yahei" panose="020B0503020204020204" pitchFamily="34" charset="-122"/>
                <a:ea typeface="microsoft yahei" panose="020B0503020204020204" pitchFamily="34" charset="-122"/>
              </a:rPr>
              <a:t>同时，定义了协程相关的状态；</a:t>
            </a:r>
            <a:endParaRPr lang="zh-CN" altLang="en-US" dirty="0"/>
          </a:p>
        </p:txBody>
      </p:sp>
    </p:spTree>
    <p:extLst>
      <p:ext uri="{BB962C8B-B14F-4D97-AF65-F5344CB8AC3E}">
        <p14:creationId xmlns:p14="http://schemas.microsoft.com/office/powerpoint/2010/main" val="1118635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这个是协程的核心函数 </a:t>
            </a:r>
            <a:r>
              <a:rPr lang="en-US" altLang="zh-CN" dirty="0"/>
              <a:t>resume</a:t>
            </a:r>
            <a:r>
              <a:rPr lang="zh-CN" altLang="en-US" dirty="0"/>
              <a:t> 和 </a:t>
            </a:r>
            <a:r>
              <a:rPr lang="en-US" altLang="zh-CN" dirty="0"/>
              <a:t>yield</a:t>
            </a:r>
            <a:r>
              <a:rPr lang="zh-CN" altLang="en-US" dirty="0"/>
              <a:t> 的实现，主要都是通过前面提到的 </a:t>
            </a:r>
            <a:r>
              <a:rPr lang="en-US" altLang="zh-CN" dirty="0"/>
              <a:t>_context</a:t>
            </a:r>
            <a:r>
              <a:rPr lang="zh-CN" altLang="en-US" dirty="0"/>
              <a:t> 成员变量实现的；</a:t>
            </a:r>
            <a:endParaRPr lang="en-US" altLang="zh-CN" dirty="0"/>
          </a:p>
          <a:p>
            <a:endParaRPr lang="zh-CN" altLang="en-US" dirty="0"/>
          </a:p>
        </p:txBody>
      </p:sp>
    </p:spTree>
    <p:extLst>
      <p:ext uri="{BB962C8B-B14F-4D97-AF65-F5344CB8AC3E}">
        <p14:creationId xmlns:p14="http://schemas.microsoft.com/office/powerpoint/2010/main" val="20116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zh-CN" altLang="en-US" b="0" i="0" dirty="0">
                <a:solidFill>
                  <a:srgbClr val="444444"/>
                </a:solidFill>
                <a:effectLst/>
                <a:latin typeface="microsoft yahei" panose="020B0503020204020204" pitchFamily="34" charset="-122"/>
                <a:ea typeface="microsoft yahei" panose="020B0503020204020204" pitchFamily="34" charset="-122"/>
              </a:rPr>
              <a:t>这里是最底层 </a:t>
            </a:r>
            <a:r>
              <a:rPr lang="en-US" altLang="zh-CN" b="0" i="0" dirty="0">
                <a:solidFill>
                  <a:srgbClr val="444444"/>
                </a:solidFill>
                <a:effectLst/>
                <a:latin typeface="microsoft yahei" panose="020B0503020204020204" pitchFamily="34" charset="-122"/>
                <a:ea typeface="microsoft yahei" panose="020B0503020204020204" pitchFamily="34" charset="-122"/>
              </a:rPr>
              <a:t>context</a:t>
            </a:r>
            <a:r>
              <a:rPr lang="zh-CN" altLang="en-US" b="0" i="0" dirty="0">
                <a:solidFill>
                  <a:srgbClr val="444444"/>
                </a:solidFill>
                <a:effectLst/>
                <a:latin typeface="microsoft yahei" panose="020B0503020204020204" pitchFamily="34" charset="-122"/>
                <a:ea typeface="microsoft yahei" panose="020B0503020204020204" pitchFamily="34" charset="-122"/>
              </a:rPr>
              <a:t> 的实现，</a:t>
            </a:r>
            <a:r>
              <a:rPr lang="zh-CN" altLang="en-US" dirty="0"/>
              <a:t>上下文信息 </a:t>
            </a:r>
            <a:r>
              <a:rPr lang="en-US" altLang="zh-CN" dirty="0"/>
              <a:t>Context </a:t>
            </a:r>
            <a:r>
              <a:rPr lang="zh-CN" altLang="en-US" dirty="0"/>
              <a:t>用于维护协程 </a:t>
            </a:r>
            <a:r>
              <a:rPr lang="en-US" altLang="zh-CN" dirty="0"/>
              <a:t>Coroutine </a:t>
            </a:r>
            <a:r>
              <a:rPr lang="zh-CN" altLang="en-US" dirty="0"/>
              <a:t>的函数调用信息；</a:t>
            </a:r>
            <a:endParaRPr lang="en-US" altLang="zh-CN" dirty="0"/>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b="0" i="0" dirty="0">
                <a:solidFill>
                  <a:srgbClr val="444444"/>
                </a:solidFill>
                <a:effectLst/>
                <a:latin typeface="microsoft yahei" panose="020B0503020204020204" pitchFamily="34" charset="-122"/>
                <a:ea typeface="microsoft yahei" panose="020B0503020204020204" pitchFamily="34" charset="-122"/>
              </a:rPr>
              <a:t>最重要的就是 </a:t>
            </a:r>
            <a:r>
              <a:rPr lang="en-US" altLang="zh-CN" b="0" i="0" dirty="0" err="1">
                <a:solidFill>
                  <a:srgbClr val="444444"/>
                </a:solidFill>
                <a:effectLst/>
                <a:latin typeface="microsoft yahei" panose="020B0503020204020204" pitchFamily="34" charset="-122"/>
                <a:ea typeface="microsoft yahei" panose="020B0503020204020204" pitchFamily="34" charset="-122"/>
              </a:rPr>
              <a:t>switch_from</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函数，而 </a:t>
            </a:r>
            <a:r>
              <a:rPr lang="en-US" altLang="zh-CN" b="0" i="0" dirty="0">
                <a:solidFill>
                  <a:srgbClr val="444444"/>
                </a:solidFill>
                <a:effectLst/>
                <a:latin typeface="microsoft yahei" panose="020B0503020204020204" pitchFamily="34" charset="-122"/>
                <a:ea typeface="microsoft yahei" panose="020B0503020204020204" pitchFamily="34" charset="-122"/>
              </a:rPr>
              <a:t>prepare</a:t>
            </a:r>
            <a:r>
              <a:rPr lang="zh-CN" altLang="en-US"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err="1">
                <a:solidFill>
                  <a:srgbClr val="444444"/>
                </a:solidFill>
                <a:effectLst/>
                <a:latin typeface="microsoft yahei" panose="020B0503020204020204" pitchFamily="34" charset="-122"/>
                <a:ea typeface="microsoft yahei" panose="020B0503020204020204" pitchFamily="34" charset="-122"/>
              </a:rPr>
              <a:t>get_stack_pointer</a:t>
            </a:r>
            <a:r>
              <a:rPr lang="zh-CN" altLang="en-US"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err="1">
                <a:solidFill>
                  <a:srgbClr val="444444"/>
                </a:solidFill>
                <a:effectLst/>
                <a:latin typeface="microsoft yahei" panose="020B0503020204020204" pitchFamily="34" charset="-122"/>
                <a:ea typeface="microsoft yahei" panose="020B0503020204020204" pitchFamily="34" charset="-122"/>
              </a:rPr>
              <a:t>fill_registers</a:t>
            </a:r>
            <a:r>
              <a:rPr lang="zh-CN" altLang="en-US" b="0" i="0" dirty="0">
                <a:solidFill>
                  <a:srgbClr val="444444"/>
                </a:solidFill>
                <a:effectLst/>
                <a:latin typeface="microsoft yahei" panose="020B0503020204020204" pitchFamily="34" charset="-122"/>
                <a:ea typeface="microsoft yahei" panose="020B0503020204020204" pitchFamily="34" charset="-122"/>
              </a:rPr>
              <a:t> 函数实际上都是为了获取当前调用栈的上下文信息；</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marL="0" marR="0" lvl="0" indent="0" algn="l" defTabSz="228600" eaLnBrk="1" fontAlgn="auto" latinLnBrk="0" hangingPunct="1">
              <a:lnSpc>
                <a:spcPct val="117999"/>
              </a:lnSpc>
              <a:spcBef>
                <a:spcPts val="0"/>
              </a:spcBef>
              <a:spcAft>
                <a:spcPts val="0"/>
              </a:spcAft>
              <a:buClrTx/>
              <a:buSzTx/>
              <a:buFontTx/>
              <a:buNone/>
              <a:tabLst/>
              <a:defRPr/>
            </a:pPr>
            <a:r>
              <a:rPr lang="zh-CN" altLang="en-US" b="0" i="0" dirty="0">
                <a:solidFill>
                  <a:srgbClr val="444444"/>
                </a:solidFill>
                <a:effectLst/>
                <a:latin typeface="microsoft yahei" panose="020B0503020204020204" pitchFamily="34" charset="-122"/>
                <a:ea typeface="microsoft yahei" panose="020B0503020204020204" pitchFamily="34" charset="-122"/>
              </a:rPr>
              <a:t>可以看到 </a:t>
            </a:r>
            <a:r>
              <a:rPr lang="en-US" altLang="zh-CN" b="0" i="0" dirty="0" err="1">
                <a:solidFill>
                  <a:srgbClr val="444444"/>
                </a:solidFill>
                <a:effectLst/>
                <a:latin typeface="microsoft yahei" panose="020B0503020204020204" pitchFamily="34" charset="-122"/>
                <a:ea typeface="microsoft yahei" panose="020B0503020204020204" pitchFamily="34" charset="-122"/>
              </a:rPr>
              <a:t>switch_from</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函数实际上是调用了 </a:t>
            </a:r>
            <a:r>
              <a:rPr lang="en-US" altLang="zh-CN" b="0" i="0" dirty="0" err="1">
                <a:solidFill>
                  <a:srgbClr val="444444"/>
                </a:solidFill>
                <a:effectLst/>
                <a:latin typeface="microsoft yahei" panose="020B0503020204020204" pitchFamily="34" charset="-122"/>
                <a:ea typeface="microsoft yahei" panose="020B0503020204020204" pitchFamily="34" charset="-122"/>
              </a:rPr>
              <a:t>switch_context</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函数，最底层是汇编实现；</a:t>
            </a:r>
          </a:p>
        </p:txBody>
      </p:sp>
    </p:spTree>
    <p:extLst>
      <p:ext uri="{BB962C8B-B14F-4D97-AF65-F5344CB8AC3E}">
        <p14:creationId xmlns:p14="http://schemas.microsoft.com/office/powerpoint/2010/main" val="3596594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这里重点来看之前我们没有讲到的汇编代码。</a:t>
            </a:r>
            <a:endParaRPr lang="en-US" altLang="zh-CN" dirty="0"/>
          </a:p>
          <a:p>
            <a:pPr algn="l"/>
            <a:r>
              <a:rPr lang="zh-CN" altLang="en-US" dirty="0"/>
              <a:t>在前面我们介绍过，函数在调用时，存在约定好的寄存器，所以上面</a:t>
            </a:r>
            <a:r>
              <a:rPr lang="en-US" altLang="zh-CN" b="0" i="0" dirty="0" err="1">
                <a:solidFill>
                  <a:srgbClr val="444444"/>
                </a:solidFill>
                <a:effectLst/>
                <a:latin typeface="microsoft yahei" panose="020B0503020204020204" pitchFamily="34" charset="-122"/>
                <a:ea typeface="microsoft yahei" panose="020B0503020204020204" pitchFamily="34" charset="-122"/>
              </a:rPr>
              <a:t>switch_from</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函数的两个入参，在</a:t>
            </a:r>
            <a:r>
              <a:rPr lang="zh-CN" altLang="en-US" sz="1100" b="0" i="0" dirty="0">
                <a:solidFill>
                  <a:srgbClr val="444444"/>
                </a:solidFill>
                <a:effectLst/>
                <a:latin typeface="microsoft yahei" panose="020B0503020204020204" pitchFamily="34" charset="-122"/>
                <a:ea typeface="microsoft yahei" panose="020B0503020204020204" pitchFamily="34" charset="-122"/>
              </a:rPr>
              <a:t>调用时</a:t>
            </a:r>
            <a:r>
              <a:rPr lang="en-US" altLang="zh-CN" sz="1100" b="0" i="0" dirty="0">
                <a:solidFill>
                  <a:srgbClr val="444444"/>
                </a:solidFill>
                <a:effectLst/>
                <a:latin typeface="microsoft yahei" panose="020B0503020204020204" pitchFamily="34" charset="-122"/>
                <a:ea typeface="microsoft yahei" panose="020B0503020204020204" pitchFamily="34" charset="-122"/>
              </a:rPr>
              <a:t>previous</a:t>
            </a:r>
            <a:r>
              <a:rPr lang="zh-CN" altLang="en-US" sz="1100" b="0" i="0" dirty="0">
                <a:solidFill>
                  <a:srgbClr val="444444"/>
                </a:solidFill>
                <a:effectLst/>
                <a:latin typeface="microsoft yahei" panose="020B0503020204020204" pitchFamily="34" charset="-122"/>
                <a:ea typeface="microsoft yahei" panose="020B0503020204020204" pitchFamily="34" charset="-122"/>
              </a:rPr>
              <a:t> 和 </a:t>
            </a:r>
            <a:r>
              <a:rPr lang="en-US" altLang="zh-CN" sz="1100" b="0" i="0" dirty="0">
                <a:solidFill>
                  <a:srgbClr val="444444"/>
                </a:solidFill>
                <a:effectLst/>
                <a:latin typeface="microsoft yahei" panose="020B0503020204020204" pitchFamily="34" charset="-122"/>
                <a:ea typeface="microsoft yahei" panose="020B0503020204020204" pitchFamily="34" charset="-122"/>
              </a:rPr>
              <a:t>next</a:t>
            </a:r>
            <a:r>
              <a:rPr lang="zh-CN" altLang="en-US" sz="1100" b="0" i="0" dirty="0">
                <a:solidFill>
                  <a:srgbClr val="444444"/>
                </a:solidFill>
                <a:effectLst/>
                <a:latin typeface="microsoft yahei" panose="020B0503020204020204" pitchFamily="34" charset="-122"/>
                <a:ea typeface="microsoft yahei" panose="020B0503020204020204" pitchFamily="34" charset="-122"/>
              </a:rPr>
              <a:t>的</a:t>
            </a:r>
            <a:r>
              <a:rPr lang="en-US" altLang="zh-CN" sz="1100" b="0" i="0" dirty="0">
                <a:solidFill>
                  <a:srgbClr val="444444"/>
                </a:solidFill>
                <a:effectLst/>
                <a:latin typeface="microsoft yahei" panose="020B0503020204020204" pitchFamily="34" charset="-122"/>
                <a:ea typeface="microsoft yahei" panose="020B0503020204020204" pitchFamily="34" charset="-122"/>
              </a:rPr>
              <a:t>Context</a:t>
            </a:r>
            <a:r>
              <a:rPr lang="zh-CN" altLang="en-US" sz="1100" b="0" i="0" dirty="0">
                <a:solidFill>
                  <a:srgbClr val="444444"/>
                </a:solidFill>
                <a:effectLst/>
                <a:latin typeface="microsoft yahei" panose="020B0503020204020204" pitchFamily="34" charset="-122"/>
                <a:ea typeface="microsoft yahei" panose="020B0503020204020204" pitchFamily="34" charset="-122"/>
              </a:rPr>
              <a:t>实例的地址分别被保存到了 </a:t>
            </a:r>
            <a:r>
              <a:rPr lang="en-US" altLang="zh-CN" sz="1100" b="0" i="0" dirty="0" err="1">
                <a:solidFill>
                  <a:srgbClr val="444444"/>
                </a:solidFill>
                <a:effectLst/>
                <a:latin typeface="microsoft yahei" panose="020B0503020204020204" pitchFamily="34" charset="-122"/>
                <a:ea typeface="microsoft yahei" panose="020B0503020204020204" pitchFamily="34" charset="-122"/>
              </a:rPr>
              <a:t>rdi</a:t>
            </a:r>
            <a:r>
              <a:rPr lang="zh-CN" altLang="en-US" sz="1100" b="0" i="0" dirty="0">
                <a:solidFill>
                  <a:srgbClr val="444444"/>
                </a:solidFill>
                <a:effectLst/>
                <a:latin typeface="microsoft yahei" panose="020B0503020204020204" pitchFamily="34" charset="-122"/>
                <a:ea typeface="microsoft yahei" panose="020B0503020204020204" pitchFamily="34" charset="-122"/>
              </a:rPr>
              <a:t>和</a:t>
            </a:r>
            <a:r>
              <a:rPr lang="en-US" altLang="zh-CN" sz="1100" b="0" i="0" dirty="0" err="1">
                <a:solidFill>
                  <a:srgbClr val="444444"/>
                </a:solidFill>
                <a:effectLst/>
                <a:latin typeface="microsoft yahei" panose="020B0503020204020204" pitchFamily="34" charset="-122"/>
                <a:ea typeface="microsoft yahei" panose="020B0503020204020204" pitchFamily="34" charset="-122"/>
              </a:rPr>
              <a:t>rsi</a:t>
            </a:r>
            <a:r>
              <a:rPr lang="zh-CN" altLang="en-US" sz="1100" b="0" i="0" dirty="0">
                <a:solidFill>
                  <a:srgbClr val="444444"/>
                </a:solidFill>
                <a:effectLst/>
                <a:latin typeface="microsoft yahei" panose="020B0503020204020204" pitchFamily="34" charset="-122"/>
                <a:ea typeface="microsoft yahei" panose="020B0503020204020204" pitchFamily="34" charset="-122"/>
              </a:rPr>
              <a:t> 寄存器中；</a:t>
            </a:r>
            <a:endParaRPr lang="en-US" altLang="zh-CN" sz="1100" b="0" i="0" dirty="0">
              <a:solidFill>
                <a:srgbClr val="444444"/>
              </a:solidFill>
              <a:effectLst/>
              <a:latin typeface="microsoft yahei" panose="020B0503020204020204" pitchFamily="34" charset="-122"/>
              <a:ea typeface="microsoft yahei" panose="020B0503020204020204" pitchFamily="34" charset="-122"/>
            </a:endParaRPr>
          </a:p>
          <a:p>
            <a:pPr algn="l"/>
            <a:r>
              <a:rPr lang="zh-CN" altLang="en-US" b="0" dirty="0"/>
              <a:t>那么下面我们再来看这块的汇编代码；</a:t>
            </a:r>
            <a:endParaRPr lang="en-US" altLang="zh-CN" b="0" dirty="0"/>
          </a:p>
          <a:p>
            <a:pPr algn="l"/>
            <a:r>
              <a:rPr lang="zh-CN" altLang="en-US" b="0" dirty="0"/>
              <a:t>首先，我们保存 </a:t>
            </a:r>
            <a:r>
              <a:rPr lang="en-US" altLang="zh-CN" b="0" dirty="0" err="1"/>
              <a:t>rax</a:t>
            </a:r>
            <a:r>
              <a:rPr lang="zh-CN" altLang="en-US" b="0" dirty="0"/>
              <a:t> 中的值到 </a:t>
            </a:r>
            <a:r>
              <a:rPr lang="en-US" altLang="zh-CN" b="0" dirty="0" err="1"/>
              <a:t>rsp</a:t>
            </a:r>
            <a:r>
              <a:rPr lang="zh-CN" altLang="en-US" b="0" dirty="0"/>
              <a:t> 中，这是在保护我们函数返回值的地址；随后，我们把所有当前函数调用栈以此保存到了 </a:t>
            </a:r>
            <a:r>
              <a:rPr lang="en-US" altLang="zh-CN" b="0" dirty="0" err="1"/>
              <a:t>rdi</a:t>
            </a:r>
            <a:r>
              <a:rPr lang="zh-CN" altLang="en-US" b="0" dirty="0"/>
              <a:t> 后的地址中；</a:t>
            </a:r>
            <a:endParaRPr lang="en-US" altLang="zh-CN" b="0" dirty="0"/>
          </a:p>
          <a:p>
            <a:pPr algn="l"/>
            <a:r>
              <a:rPr lang="zh-CN" altLang="en-US" b="0" dirty="0"/>
              <a:t>这里要说明一下：</a:t>
            </a:r>
            <a:r>
              <a:rPr lang="en-US" altLang="zh-CN" b="0" dirty="0" err="1"/>
              <a:t>rdi</a:t>
            </a:r>
            <a:r>
              <a:rPr lang="zh-CN" altLang="en-US" b="0" dirty="0"/>
              <a:t> 表示的是第一个入参的地址，对应的是我们结构体中定义的第一个成员变量也就是</a:t>
            </a:r>
            <a:r>
              <a:rPr lang="en-US" altLang="zh-CN" b="0" dirty="0"/>
              <a:t>_registers</a:t>
            </a:r>
            <a:r>
              <a:rPr lang="zh-CN" altLang="en-US" b="0" dirty="0"/>
              <a:t>；那么为什么是 </a:t>
            </a:r>
            <a:r>
              <a:rPr lang="en-US" altLang="zh-CN" b="0" dirty="0"/>
              <a:t>13</a:t>
            </a:r>
            <a:r>
              <a:rPr lang="zh-CN" altLang="en-US" b="0" dirty="0"/>
              <a:t>*</a:t>
            </a:r>
            <a:r>
              <a:rPr lang="en-US" altLang="zh-CN" b="0" dirty="0"/>
              <a:t>8</a:t>
            </a:r>
            <a:r>
              <a:rPr lang="zh-CN" altLang="en-US" b="0" dirty="0"/>
              <a:t>，而不是</a:t>
            </a:r>
            <a:r>
              <a:rPr lang="en-US" altLang="zh-CN" b="0" dirty="0"/>
              <a:t>14</a:t>
            </a:r>
            <a:r>
              <a:rPr lang="zh-CN" altLang="en-US" b="0" dirty="0"/>
              <a:t>*</a:t>
            </a:r>
            <a:r>
              <a:rPr lang="en-US" altLang="zh-CN" b="0" dirty="0"/>
              <a:t>8</a:t>
            </a:r>
            <a:r>
              <a:rPr lang="zh-CN" altLang="en-US" b="0" dirty="0"/>
              <a:t>呢？因为是从偏移量为的</a:t>
            </a:r>
            <a:r>
              <a:rPr lang="en-US" altLang="zh-CN" b="0" dirty="0"/>
              <a:t>0</a:t>
            </a:r>
            <a:r>
              <a:rPr lang="zh-CN" altLang="en-US" b="0" dirty="0"/>
              <a:t>位置开始存值的；</a:t>
            </a:r>
            <a:endParaRPr lang="en-US" altLang="zh-CN" b="0" dirty="0"/>
          </a:p>
          <a:p>
            <a:pPr algn="l"/>
            <a:r>
              <a:rPr lang="zh-CN" altLang="en-US" b="0" dirty="0"/>
              <a:t>左边的汇编将当前调用栈中的值保存到 </a:t>
            </a:r>
            <a:r>
              <a:rPr lang="en-US" altLang="zh-CN" b="0" dirty="0"/>
              <a:t>previous</a:t>
            </a:r>
            <a:r>
              <a:rPr lang="zh-CN" altLang="en-US" b="0" dirty="0"/>
              <a:t>中，右边的代码就是将 </a:t>
            </a:r>
            <a:r>
              <a:rPr lang="en-US" altLang="zh-CN" b="0" dirty="0" err="1"/>
              <a:t>rsi</a:t>
            </a:r>
            <a:r>
              <a:rPr lang="zh-CN" altLang="en-US" b="0" dirty="0"/>
              <a:t> 寄存器对应的 </a:t>
            </a:r>
            <a:r>
              <a:rPr lang="en-US" altLang="zh-CN" b="0" dirty="0"/>
              <a:t>next</a:t>
            </a:r>
            <a:r>
              <a:rPr lang="zh-CN" altLang="en-US" b="0" dirty="0"/>
              <a:t>中的寄存器中的值覆盖到当前调用栈，然后恢复 </a:t>
            </a:r>
            <a:r>
              <a:rPr lang="en-US" altLang="zh-CN" b="0" dirty="0" err="1"/>
              <a:t>rax</a:t>
            </a:r>
            <a:r>
              <a:rPr lang="zh-CN" altLang="en-US" b="0" dirty="0"/>
              <a:t> 寄存器，最后返回，从而完成了函数栈的切换！</a:t>
            </a:r>
            <a:endParaRPr lang="en-US" altLang="zh-CN" b="0" dirty="0"/>
          </a:p>
          <a:p>
            <a:pPr algn="l"/>
            <a:endParaRPr lang="en-US" altLang="zh-CN" b="0" dirty="0"/>
          </a:p>
        </p:txBody>
      </p:sp>
    </p:spTree>
    <p:extLst>
      <p:ext uri="{BB962C8B-B14F-4D97-AF65-F5344CB8AC3E}">
        <p14:creationId xmlns:p14="http://schemas.microsoft.com/office/powerpoint/2010/main" val="1504923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最后测试一下我们的代码，启动两个协程：</a:t>
            </a:r>
          </a:p>
          <a:p>
            <a:pPr algn="l"/>
            <a:r>
              <a:rPr lang="zh-CN" altLang="en-US" dirty="0"/>
              <a:t>首先进入 </a:t>
            </a:r>
            <a:r>
              <a:rPr lang="en-US" altLang="zh-CN" dirty="0"/>
              <a:t>print1</a:t>
            </a:r>
            <a:r>
              <a:rPr lang="zh-CN" altLang="en-US" dirty="0"/>
              <a:t>，打印 </a:t>
            </a:r>
            <a:r>
              <a:rPr lang="en-US" altLang="zh-CN" dirty="0"/>
              <a:t>1</a:t>
            </a:r>
            <a:r>
              <a:rPr lang="zh-CN" altLang="en-US" dirty="0"/>
              <a:t>；</a:t>
            </a:r>
            <a:endParaRPr lang="en-US" altLang="zh-CN" dirty="0"/>
          </a:p>
          <a:p>
            <a:pPr algn="l"/>
            <a:r>
              <a:rPr lang="zh-CN" altLang="en-US" dirty="0"/>
              <a:t>然后， </a:t>
            </a:r>
            <a:r>
              <a:rPr lang="en-US" altLang="zh-CN" dirty="0"/>
              <a:t>print1 </a:t>
            </a:r>
            <a:r>
              <a:rPr lang="zh-CN" altLang="en-US" dirty="0"/>
              <a:t>释放 </a:t>
            </a:r>
            <a:r>
              <a:rPr lang="en-US" altLang="zh-CN" dirty="0"/>
              <a:t>CPU</a:t>
            </a:r>
            <a:r>
              <a:rPr lang="zh-CN" altLang="en-US" dirty="0"/>
              <a:t>，切换至 </a:t>
            </a:r>
            <a:r>
              <a:rPr lang="en-US" altLang="zh-CN" dirty="0"/>
              <a:t>print2 </a:t>
            </a:r>
            <a:r>
              <a:rPr lang="zh-CN" altLang="en-US" dirty="0"/>
              <a:t>打印 </a:t>
            </a:r>
            <a:r>
              <a:rPr lang="en-US" altLang="zh-CN" dirty="0"/>
              <a:t>3</a:t>
            </a:r>
            <a:r>
              <a:rPr lang="zh-CN" altLang="en-US" dirty="0"/>
              <a:t>；</a:t>
            </a:r>
          </a:p>
          <a:p>
            <a:pPr algn="l"/>
            <a:r>
              <a:rPr lang="zh-CN" altLang="en-US" dirty="0"/>
              <a:t>然后，在 </a:t>
            </a:r>
            <a:r>
              <a:rPr lang="en-US" altLang="zh-CN" dirty="0"/>
              <a:t>print2 </a:t>
            </a:r>
            <a:r>
              <a:rPr lang="zh-CN" altLang="en-US" dirty="0"/>
              <a:t>函数中回复协程</a:t>
            </a:r>
            <a:r>
              <a:rPr lang="en-US" altLang="zh-CN" dirty="0"/>
              <a:t>1</a:t>
            </a:r>
            <a:r>
              <a:rPr lang="zh-CN" altLang="en-US" dirty="0"/>
              <a:t>，继续进入 </a:t>
            </a:r>
            <a:r>
              <a:rPr lang="en-US" altLang="zh-CN" dirty="0"/>
              <a:t>print1 </a:t>
            </a:r>
            <a:r>
              <a:rPr lang="zh-CN" altLang="en-US" dirty="0"/>
              <a:t>中执行，并打印 </a:t>
            </a:r>
            <a:r>
              <a:rPr lang="en-US" altLang="zh-CN" dirty="0"/>
              <a:t>2</a:t>
            </a:r>
            <a:r>
              <a:rPr lang="zh-CN" altLang="en-US" dirty="0"/>
              <a:t>；</a:t>
            </a:r>
          </a:p>
          <a:p>
            <a:pPr algn="l"/>
            <a:r>
              <a:rPr lang="zh-CN" altLang="en-US" dirty="0"/>
              <a:t>然后，</a:t>
            </a:r>
            <a:r>
              <a:rPr lang="en-US" altLang="zh-CN" dirty="0"/>
              <a:t>print1 </a:t>
            </a:r>
            <a:r>
              <a:rPr lang="zh-CN" altLang="en-US" dirty="0"/>
              <a:t>函数退出，调用栈返回至 </a:t>
            </a:r>
            <a:r>
              <a:rPr lang="en-US" altLang="zh-CN" dirty="0"/>
              <a:t>print2 </a:t>
            </a:r>
            <a:r>
              <a:rPr lang="zh-CN" altLang="en-US" dirty="0"/>
              <a:t>中，调用 </a:t>
            </a:r>
            <a:r>
              <a:rPr lang="en-US" altLang="zh-CN" dirty="0"/>
              <a:t>where </a:t>
            </a:r>
            <a:r>
              <a:rPr lang="zh-CN" altLang="en-US" dirty="0"/>
              <a:t>函数；</a:t>
            </a:r>
          </a:p>
          <a:p>
            <a:pPr algn="l"/>
            <a:r>
              <a:rPr lang="zh-CN" altLang="en-US" dirty="0"/>
              <a:t>然后，在 </a:t>
            </a:r>
            <a:r>
              <a:rPr lang="en-US" altLang="zh-CN" dirty="0"/>
              <a:t>print2 </a:t>
            </a:r>
            <a:r>
              <a:rPr lang="zh-CN" altLang="en-US" dirty="0"/>
              <a:t>函数中打印 </a:t>
            </a:r>
            <a:r>
              <a:rPr lang="en-US" altLang="zh-CN" dirty="0"/>
              <a:t>bye</a:t>
            </a:r>
            <a:r>
              <a:rPr lang="zh-CN" altLang="en-US" dirty="0"/>
              <a:t>；</a:t>
            </a:r>
          </a:p>
          <a:p>
            <a:pPr algn="l"/>
            <a:endParaRPr lang="zh-CN" altLang="en-US" dirty="0"/>
          </a:p>
          <a:p>
            <a:pPr algn="l"/>
            <a:r>
              <a:rPr lang="zh-CN" altLang="en-US" dirty="0"/>
              <a:t>最后，</a:t>
            </a:r>
            <a:r>
              <a:rPr lang="en-US" altLang="zh-CN" dirty="0"/>
              <a:t>print2 </a:t>
            </a:r>
            <a:r>
              <a:rPr lang="zh-CN" altLang="en-US" dirty="0"/>
              <a:t>函数返回，在</a:t>
            </a:r>
            <a:r>
              <a:rPr lang="en-US" altLang="zh-CN" dirty="0"/>
              <a:t>main</a:t>
            </a:r>
            <a:r>
              <a:rPr lang="zh-CN" altLang="en-US" dirty="0"/>
              <a:t>函数中调用 </a:t>
            </a:r>
            <a:r>
              <a:rPr lang="en-US" altLang="zh-CN" dirty="0"/>
              <a:t>where</a:t>
            </a:r>
            <a:r>
              <a:rPr lang="zh-CN" altLang="en-US" dirty="0"/>
              <a:t>；</a:t>
            </a:r>
          </a:p>
          <a:p>
            <a:endParaRPr lang="zh-CN" altLang="en-US" dirty="0"/>
          </a:p>
        </p:txBody>
      </p:sp>
    </p:spTree>
    <p:extLst>
      <p:ext uri="{BB962C8B-B14F-4D97-AF65-F5344CB8AC3E}">
        <p14:creationId xmlns:p14="http://schemas.microsoft.com/office/powerpoint/2010/main" val="231189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07197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到这里我的分享就差不多结束了。</a:t>
            </a:r>
          </a:p>
        </p:txBody>
      </p:sp>
    </p:spTree>
    <p:extLst>
      <p:ext uri="{BB962C8B-B14F-4D97-AF65-F5344CB8AC3E}">
        <p14:creationId xmlns:p14="http://schemas.microsoft.com/office/powerpoint/2010/main" val="606171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可以看到，随着我们逐步的深入，首先了解了什么是协程、协程的优势；随后温习了</a:t>
            </a:r>
            <a:r>
              <a:rPr lang="zh-CN" altLang="en-US" dirty="0"/>
              <a:t>线程上下文相关的知识、紧接着了解了目前协程的一些实现方式，最后动手实现了一个简单但是可用的协程库。</a:t>
            </a:r>
            <a:endParaRPr lang="en-US" altLang="zh-CN" dirty="0"/>
          </a:p>
          <a:p>
            <a:r>
              <a:rPr kumimoji="1" lang="zh-CN" altLang="en-US" dirty="0"/>
              <a:t>希望通过我的分享，大家能对协程有一个很好的认识。当然我的分享也只是起到一个抛砖引玉的作用。</a:t>
            </a:r>
            <a:endParaRPr kumimoji="1" lang="en-US" altLang="zh-CN" dirty="0"/>
          </a:p>
          <a:p>
            <a:pPr marL="0" marR="0" lvl="0" indent="0" algn="l" defTabSz="228600" eaLnBrk="1" fontAlgn="auto" latinLnBrk="0" hangingPunct="1">
              <a:lnSpc>
                <a:spcPct val="117999"/>
              </a:lnSpc>
              <a:spcBef>
                <a:spcPts val="0"/>
              </a:spcBef>
              <a:spcAft>
                <a:spcPts val="0"/>
              </a:spcAft>
              <a:buClrTx/>
              <a:buSzTx/>
              <a:buFontTx/>
              <a:buNone/>
              <a:tabLst/>
              <a:defRPr/>
            </a:pPr>
            <a:r>
              <a:rPr kumimoji="1" lang="zh-CN" altLang="en-US" dirty="0"/>
              <a:t>在之后，大家还有很多可以继续深入研究的内容，比如：</a:t>
            </a:r>
            <a:r>
              <a:rPr lang="zh-CN" altLang="en-US" dirty="0"/>
              <a:t>开源库 </a:t>
            </a:r>
            <a:r>
              <a:rPr lang="en-US" altLang="zh-CN" dirty="0" err="1"/>
              <a:t>libco</a:t>
            </a:r>
            <a:r>
              <a:rPr lang="en-US" altLang="zh-CN" dirty="0"/>
              <a:t> </a:t>
            </a:r>
            <a:r>
              <a:rPr lang="zh-CN" altLang="en-US" dirty="0"/>
              <a:t>中 </a:t>
            </a:r>
            <a:r>
              <a:rPr lang="en-US" altLang="zh-CN" dirty="0"/>
              <a:t>hook </a:t>
            </a:r>
            <a:r>
              <a:rPr lang="zh-CN" altLang="en-US" dirty="0"/>
              <a:t>机制的实现、</a:t>
            </a:r>
            <a:r>
              <a:rPr lang="en-US" altLang="zh-CN" dirty="0" err="1"/>
              <a:t>n:m</a:t>
            </a:r>
            <a:r>
              <a:rPr lang="en-US" altLang="zh-CN" dirty="0"/>
              <a:t> </a:t>
            </a:r>
            <a:r>
              <a:rPr lang="zh-CN" altLang="en-US" dirty="0"/>
              <a:t>协程的实现、</a:t>
            </a:r>
            <a:r>
              <a:rPr lang="en-US" altLang="zh-CN" dirty="0"/>
              <a:t>Golang </a:t>
            </a:r>
            <a:r>
              <a:rPr lang="zh-CN" altLang="en-US" dirty="0"/>
              <a:t>中 </a:t>
            </a:r>
            <a:r>
              <a:rPr lang="en-US" altLang="zh-CN" dirty="0"/>
              <a:t>Goroutine </a:t>
            </a:r>
            <a:r>
              <a:rPr lang="zh-CN" altLang="en-US" dirty="0"/>
              <a:t>调度器的实现等等。</a:t>
            </a:r>
            <a:endParaRPr lang="en-US" altLang="zh-CN" dirty="0"/>
          </a:p>
        </p:txBody>
      </p:sp>
    </p:spTree>
    <p:extLst>
      <p:ext uri="{BB962C8B-B14F-4D97-AF65-F5344CB8AC3E}">
        <p14:creationId xmlns:p14="http://schemas.microsoft.com/office/powerpoint/2010/main" val="2247265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00286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首先，来看一看什么是协程。</a:t>
            </a:r>
            <a:endParaRPr kumimoji="1" lang="en-US" altLang="zh-CN"/>
          </a:p>
          <a:p>
            <a:pPr marL="0" indent="0">
              <a:buNone/>
            </a:pPr>
            <a:r>
              <a:rPr lang="zh-CN" altLang="en-US" sz="1100"/>
              <a:t>可以简单认为协程就是：用户态的线程，但是上下文切换的时机是靠我们写代码的开发人员来控制的；</a:t>
            </a:r>
            <a:endParaRPr lang="en-US" altLang="zh-CN" sz="1100"/>
          </a:p>
          <a:p>
            <a:r>
              <a:rPr kumimoji="1" lang="zh-CN" altLang="en-US"/>
              <a:t>这里举了个简单的例子：</a:t>
            </a:r>
            <a:endParaRPr kumimoji="1" lang="en-US" altLang="zh-CN"/>
          </a:p>
          <a:p>
            <a:r>
              <a:rPr kumimoji="1" lang="zh-CN" altLang="en-US"/>
              <a:t>在左边的代码中，以此调用了函数</a:t>
            </a:r>
            <a:r>
              <a:rPr kumimoji="1" lang="en-US" altLang="zh-CN"/>
              <a:t>A</a:t>
            </a:r>
            <a:r>
              <a:rPr kumimoji="1" lang="zh-CN" altLang="en-US"/>
              <a:t>和函数</a:t>
            </a:r>
            <a:r>
              <a:rPr kumimoji="1" lang="en-US" altLang="zh-CN"/>
              <a:t>B</a:t>
            </a:r>
            <a:r>
              <a:rPr kumimoji="1" lang="zh-CN" altLang="en-US"/>
              <a:t>，最后输出就是 </a:t>
            </a:r>
            <a:r>
              <a:rPr lang="en-US" altLang="zh-CN" sz="1100"/>
              <a:t>1</a:t>
            </a:r>
            <a:r>
              <a:rPr lang="zh-CN" altLang="en-US" sz="1100"/>
              <a:t> </a:t>
            </a:r>
            <a:r>
              <a:rPr lang="en-US" altLang="zh-CN" sz="1100"/>
              <a:t>2</a:t>
            </a:r>
            <a:r>
              <a:rPr lang="zh-CN" altLang="en-US" sz="1100"/>
              <a:t> </a:t>
            </a:r>
            <a:r>
              <a:rPr lang="en-US" altLang="zh-CN" sz="1100"/>
              <a:t>3</a:t>
            </a:r>
            <a:r>
              <a:rPr lang="zh-CN" altLang="en-US" sz="1100"/>
              <a:t> </a:t>
            </a:r>
            <a:r>
              <a:rPr lang="en-US" altLang="zh-CN" sz="1100"/>
              <a:t>x</a:t>
            </a:r>
            <a:r>
              <a:rPr lang="zh-CN" altLang="en-US" sz="1100"/>
              <a:t> </a:t>
            </a:r>
            <a:r>
              <a:rPr lang="en-US" altLang="zh-CN" sz="1100"/>
              <a:t>y</a:t>
            </a:r>
            <a:r>
              <a:rPr lang="zh-CN" altLang="en-US" sz="1100"/>
              <a:t> </a:t>
            </a:r>
            <a:r>
              <a:rPr lang="en-US" altLang="zh-CN" sz="1100"/>
              <a:t>z</a:t>
            </a:r>
            <a:r>
              <a:rPr lang="zh-CN" altLang="en-US" sz="1100"/>
              <a:t> ；</a:t>
            </a:r>
            <a:endParaRPr lang="en-US" altLang="zh-CN" sz="1100"/>
          </a:p>
          <a:p>
            <a:r>
              <a:rPr kumimoji="1" lang="zh-CN" altLang="en-US" sz="1100"/>
              <a:t>而如果我们加入了协程，则可以任意的编排我们代码的执行顺序：</a:t>
            </a:r>
            <a:br>
              <a:rPr kumimoji="1" lang="en-US" altLang="zh-CN" sz="1100"/>
            </a:br>
            <a:r>
              <a:rPr kumimoji="1" lang="zh-CN" altLang="en-US" sz="1100"/>
              <a:t>右边的代码首先进入到函数</a:t>
            </a:r>
            <a:r>
              <a:rPr kumimoji="1" lang="en-US" altLang="zh-CN" sz="1100"/>
              <a:t>A</a:t>
            </a:r>
            <a:r>
              <a:rPr kumimoji="1" lang="zh-CN" altLang="en-US" sz="1100"/>
              <a:t>，输出 </a:t>
            </a:r>
            <a:r>
              <a:rPr kumimoji="1" lang="en-US" altLang="zh-CN" sz="1100"/>
              <a:t>1</a:t>
            </a:r>
            <a:r>
              <a:rPr kumimoji="1" lang="zh-CN" altLang="en-US" sz="1100"/>
              <a:t> </a:t>
            </a:r>
            <a:r>
              <a:rPr kumimoji="1" lang="en-US" altLang="zh-CN" sz="1100"/>
              <a:t>2</a:t>
            </a:r>
            <a:r>
              <a:rPr kumimoji="1" lang="zh-CN" altLang="en-US" sz="1100"/>
              <a:t>，然后切换回 </a:t>
            </a:r>
            <a:r>
              <a:rPr kumimoji="1" lang="en-US" altLang="zh-CN" sz="1100"/>
              <a:t>main</a:t>
            </a:r>
            <a:r>
              <a:rPr kumimoji="1" lang="zh-CN" altLang="en-US" sz="1100"/>
              <a:t> 函数，然后进入函数</a:t>
            </a:r>
            <a:r>
              <a:rPr kumimoji="1" lang="en-US" altLang="zh-CN" sz="1100"/>
              <a:t>B</a:t>
            </a:r>
            <a:r>
              <a:rPr kumimoji="1" lang="zh-CN" altLang="en-US" sz="1100"/>
              <a:t>，输出</a:t>
            </a:r>
            <a:r>
              <a:rPr kumimoji="1" lang="en-US" altLang="zh-CN" sz="1100"/>
              <a:t>x</a:t>
            </a:r>
            <a:r>
              <a:rPr kumimoji="1" lang="zh-CN" altLang="en-US" sz="1100"/>
              <a:t>，然后在切换回函数</a:t>
            </a:r>
            <a:r>
              <a:rPr kumimoji="1" lang="en-US" altLang="zh-CN" sz="1100"/>
              <a:t>A</a:t>
            </a:r>
            <a:r>
              <a:rPr kumimoji="1" lang="zh-CN" altLang="en-US" sz="1100"/>
              <a:t>输出</a:t>
            </a:r>
            <a:r>
              <a:rPr kumimoji="1" lang="en-US" altLang="zh-CN" sz="1100"/>
              <a:t>3</a:t>
            </a:r>
            <a:r>
              <a:rPr kumimoji="1" lang="zh-CN" altLang="en-US" sz="1100"/>
              <a:t>，然后再切换回</a:t>
            </a:r>
            <a:r>
              <a:rPr kumimoji="1" lang="en-US" altLang="zh-CN" sz="1100"/>
              <a:t>main</a:t>
            </a:r>
            <a:r>
              <a:rPr kumimoji="1" lang="zh-CN" altLang="en-US" sz="1100"/>
              <a:t>，在</a:t>
            </a:r>
            <a:r>
              <a:rPr kumimoji="1" lang="en-US" altLang="zh-CN" sz="1100"/>
              <a:t>main</a:t>
            </a:r>
            <a:r>
              <a:rPr kumimoji="1" lang="zh-CN" altLang="en-US" sz="1100"/>
              <a:t>中切换回函数</a:t>
            </a:r>
            <a:r>
              <a:rPr kumimoji="1" lang="en-US" altLang="zh-CN" sz="1100"/>
              <a:t>B</a:t>
            </a:r>
            <a:r>
              <a:rPr kumimoji="1" lang="zh-CN" altLang="en-US" sz="1100"/>
              <a:t>，最后输出</a:t>
            </a:r>
            <a:r>
              <a:rPr kumimoji="1" lang="en-US" altLang="zh-CN" sz="1100"/>
              <a:t>y</a:t>
            </a:r>
            <a:r>
              <a:rPr kumimoji="1" lang="zh-CN" altLang="en-US" sz="1100"/>
              <a:t>、</a:t>
            </a:r>
            <a:r>
              <a:rPr kumimoji="1" lang="en-US" altLang="zh-CN" sz="1100"/>
              <a:t>z</a:t>
            </a:r>
            <a:r>
              <a:rPr kumimoji="1" lang="zh-CN" altLang="en-US" sz="1100"/>
              <a:t>；</a:t>
            </a:r>
            <a:endParaRPr kumimoji="1" lang="zh-CN" altLang="en-US" dirty="0"/>
          </a:p>
        </p:txBody>
      </p:sp>
    </p:spTree>
    <p:extLst>
      <p:ext uri="{BB962C8B-B14F-4D97-AF65-F5344CB8AC3E}">
        <p14:creationId xmlns:p14="http://schemas.microsoft.com/office/powerpoint/2010/main" val="349422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我们用协程把函数调用这件事情搞得这么复杂，到底有什么用呢？</a:t>
            </a:r>
            <a:endParaRPr kumimoji="1" lang="en-US" altLang="zh-CN" dirty="0"/>
          </a:p>
          <a:p>
            <a:r>
              <a:rPr kumimoji="1" lang="zh-CN" altLang="en-US" dirty="0"/>
              <a:t>如果说，我们在函数</a:t>
            </a:r>
            <a:r>
              <a:rPr kumimoji="1" lang="en-US" altLang="zh-CN" dirty="0"/>
              <a:t>A</a:t>
            </a:r>
            <a:r>
              <a:rPr kumimoji="1" lang="zh-CN" altLang="en-US" dirty="0"/>
              <a:t>、</a:t>
            </a:r>
            <a:r>
              <a:rPr kumimoji="1" lang="en-US" altLang="zh-CN" dirty="0"/>
              <a:t>B</a:t>
            </a:r>
            <a:r>
              <a:rPr kumimoji="1" lang="zh-CN" altLang="en-US" dirty="0"/>
              <a:t>中，做的不仅仅是简单的输出</a:t>
            </a:r>
            <a:r>
              <a:rPr kumimoji="1" lang="en-US" altLang="zh-CN" dirty="0"/>
              <a:t>1</a:t>
            </a:r>
            <a:r>
              <a:rPr kumimoji="1" lang="zh-CN" altLang="en-US" dirty="0"/>
              <a:t>，</a:t>
            </a:r>
            <a:r>
              <a:rPr kumimoji="1" lang="en-US" altLang="zh-CN" dirty="0"/>
              <a:t>2</a:t>
            </a:r>
            <a:r>
              <a:rPr kumimoji="1" lang="zh-CN" altLang="en-US" dirty="0"/>
              <a:t>，</a:t>
            </a:r>
            <a:r>
              <a:rPr kumimoji="1" lang="en-US" altLang="zh-CN" dirty="0"/>
              <a:t>3</a:t>
            </a:r>
            <a:r>
              <a:rPr kumimoji="1" lang="zh-CN" altLang="en-US" dirty="0"/>
              <a:t>，而是一些高耗时的</a:t>
            </a:r>
            <a:r>
              <a:rPr kumimoji="1" lang="en-US" altLang="zh-CN" dirty="0"/>
              <a:t>IO</a:t>
            </a:r>
            <a:r>
              <a:rPr kumimoji="1" lang="zh-CN" altLang="en-US" dirty="0"/>
              <a:t>操作，比如：</a:t>
            </a:r>
            <a:r>
              <a:rPr kumimoji="1" lang="en-US" altLang="zh-CN" dirty="0" err="1"/>
              <a:t>rpc</a:t>
            </a:r>
            <a:r>
              <a:rPr kumimoji="1" lang="zh-CN" altLang="en-US" dirty="0"/>
              <a:t>请求、文件读写等等；</a:t>
            </a:r>
            <a:endParaRPr kumimoji="1" lang="en-US" altLang="zh-CN" dirty="0"/>
          </a:p>
          <a:p>
            <a:r>
              <a:rPr kumimoji="1" lang="zh-CN" altLang="en-US" b="0" dirty="0"/>
              <a:t>那我们可以将这些操作异步化，并且</a:t>
            </a:r>
            <a:r>
              <a:rPr lang="zh-CN" altLang="en-US" sz="1100" b="0" dirty="0"/>
              <a:t>暂时切换到其他任务中执行，而在</a:t>
            </a:r>
            <a:r>
              <a:rPr lang="en-US" altLang="zh-CN" sz="1100" b="0" dirty="0"/>
              <a:t>IO</a:t>
            </a:r>
            <a:r>
              <a:rPr lang="zh-CN" altLang="en-US" sz="1100" b="0" dirty="0"/>
              <a:t>真正准备好了之后，再切换回来继续执行！</a:t>
            </a:r>
            <a:endParaRPr lang="en-US" altLang="zh-CN" sz="1100" b="0" dirty="0"/>
          </a:p>
          <a:p>
            <a:r>
              <a:rPr kumimoji="1" lang="zh-CN" altLang="en-US" b="0" dirty="0"/>
              <a:t>相比于单独开启一个线程来操作，协程更加轻量级！</a:t>
            </a:r>
          </a:p>
        </p:txBody>
      </p:sp>
    </p:spTree>
    <p:extLst>
      <p:ext uri="{BB962C8B-B14F-4D97-AF65-F5344CB8AC3E}">
        <p14:creationId xmlns:p14="http://schemas.microsoft.com/office/powerpoint/2010/main" val="1009146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从前面的介绍可以看出来，协程的优点主要有：</a:t>
            </a:r>
            <a:r>
              <a:rPr kumimoji="1" lang="en-US" altLang="zh-CN" sz="1100" b="0"/>
              <a:t>1</a:t>
            </a:r>
            <a:r>
              <a:rPr kumimoji="1" lang="zh-CN" altLang="en-US" sz="1100" b="0"/>
              <a:t>、</a:t>
            </a:r>
            <a:r>
              <a:rPr lang="zh-CN" altLang="en-US" sz="1100" b="0"/>
              <a:t>减少了线程的重复高频创建；</a:t>
            </a:r>
            <a:r>
              <a:rPr lang="en-US" altLang="zh-CN" sz="1100" b="0"/>
              <a:t>2</a:t>
            </a:r>
            <a:r>
              <a:rPr lang="zh-CN" altLang="en-US" sz="1100" b="0"/>
              <a:t>、避免了线程的阻塞；</a:t>
            </a:r>
            <a:r>
              <a:rPr lang="en-US" altLang="zh-CN" sz="1100" b="0"/>
              <a:t>3</a:t>
            </a:r>
            <a:r>
              <a:rPr lang="zh-CN" altLang="en-US" sz="1100" b="0"/>
              <a:t>、提高了代码的可维护与可理解性（毕竟我们没有引入线程，不需要那一套复杂的锁机制！）；</a:t>
            </a:r>
            <a:endParaRPr lang="en-US" altLang="zh-CN" sz="1100" b="0"/>
          </a:p>
          <a:p>
            <a:r>
              <a:rPr kumimoji="1" lang="zh-CN" altLang="en-US" b="0"/>
              <a:t>从上面这张图也可以看出来，相比于线程切换，协程仅仅使用了上下文切换，速度要更快！</a:t>
            </a:r>
            <a:endParaRPr kumimoji="1" lang="zh-CN" altLang="en-US" b="0" dirty="0"/>
          </a:p>
        </p:txBody>
      </p:sp>
    </p:spTree>
    <p:extLst>
      <p:ext uri="{BB962C8B-B14F-4D97-AF65-F5344CB8AC3E}">
        <p14:creationId xmlns:p14="http://schemas.microsoft.com/office/powerpoint/2010/main" val="38782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前面我们简单介绍了协程的概念，接下来我们要深入去探讨，我们是如何随意的编排我们的函数调用：</a:t>
            </a:r>
            <a:endParaRPr kumimoji="1" lang="en-US" altLang="zh-CN" dirty="0"/>
          </a:p>
          <a:p>
            <a:r>
              <a:rPr kumimoji="1" lang="zh-CN" altLang="en-US" dirty="0"/>
              <a:t>可以在任意位置切出、并且在任意位置恢复的！</a:t>
            </a:r>
            <a:endParaRPr kumimoji="1" lang="en-US" altLang="zh-CN" dirty="0"/>
          </a:p>
          <a:p>
            <a:r>
              <a:rPr kumimoji="1" lang="zh-CN" altLang="en-US" dirty="0"/>
              <a:t>首先来看一下我们函数调用的底层实现；</a:t>
            </a:r>
          </a:p>
        </p:txBody>
      </p:sp>
    </p:spTree>
    <p:extLst>
      <p:ext uri="{BB962C8B-B14F-4D97-AF65-F5344CB8AC3E}">
        <p14:creationId xmlns:p14="http://schemas.microsoft.com/office/powerpoint/2010/main" val="179926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提到底层实现，有个东西就不得不提了，那就是汇编；</a:t>
            </a:r>
            <a:endParaRPr kumimoji="1" lang="en-US" altLang="zh-CN" dirty="0"/>
          </a:p>
          <a:p>
            <a:r>
              <a:rPr kumimoji="1" lang="zh-CN" altLang="en-US" dirty="0"/>
              <a:t>这里简单复习一下汇编相关的知识；</a:t>
            </a:r>
            <a:endParaRPr kumimoji="1" lang="en-US" altLang="zh-CN" dirty="0"/>
          </a:p>
          <a:p>
            <a:r>
              <a:rPr kumimoji="1" lang="zh-CN" altLang="en-US" dirty="0"/>
              <a:t>汇编语言的语法主要是：助记符命令和操作数组成；</a:t>
            </a:r>
            <a:endParaRPr kumimoji="1" lang="en-US" altLang="zh-CN" dirty="0"/>
          </a:p>
          <a:p>
            <a:r>
              <a:rPr kumimoji="1" lang="zh-CN" altLang="en-US" dirty="0"/>
              <a:t>例如图中，</a:t>
            </a:r>
            <a:r>
              <a:rPr kumimoji="1" lang="en-US" altLang="zh-CN" dirty="0"/>
              <a:t>mov</a:t>
            </a:r>
            <a:r>
              <a:rPr kumimoji="1" lang="zh-CN" altLang="en-US" dirty="0"/>
              <a:t> </a:t>
            </a:r>
            <a:r>
              <a:rPr kumimoji="1" lang="en-US" altLang="zh-CN" dirty="0" err="1"/>
              <a:t>rbp</a:t>
            </a:r>
            <a:r>
              <a:rPr kumimoji="1" lang="zh-CN" altLang="en-US" dirty="0"/>
              <a:t>，</a:t>
            </a:r>
            <a:r>
              <a:rPr kumimoji="1" lang="en-US" altLang="zh-CN" dirty="0" err="1"/>
              <a:t>rsp</a:t>
            </a:r>
            <a:r>
              <a:rPr kumimoji="1" lang="zh-CN" altLang="en-US" dirty="0"/>
              <a:t> 表示把 </a:t>
            </a:r>
            <a:r>
              <a:rPr kumimoji="1" lang="en-US" altLang="zh-CN" dirty="0" err="1"/>
              <a:t>rsp</a:t>
            </a:r>
            <a:r>
              <a:rPr kumimoji="1" lang="zh-CN" altLang="en-US" dirty="0"/>
              <a:t> 寄存器中的值保存到 </a:t>
            </a:r>
            <a:r>
              <a:rPr kumimoji="1" lang="en-US" altLang="zh-CN" dirty="0" err="1"/>
              <a:t>rbp</a:t>
            </a:r>
            <a:r>
              <a:rPr kumimoji="1" lang="zh-CN" altLang="en-US" dirty="0"/>
              <a:t>里面；</a:t>
            </a:r>
            <a:endParaRPr kumimoji="1" lang="en-US" altLang="zh-CN" dirty="0"/>
          </a:p>
          <a:p>
            <a:r>
              <a:rPr kumimoji="1" lang="zh-CN" altLang="en-US" dirty="0"/>
              <a:t>这里使用的是 </a:t>
            </a:r>
            <a:r>
              <a:rPr kumimoji="1" lang="en-US" altLang="zh-CN" dirty="0"/>
              <a:t>intel</a:t>
            </a:r>
            <a:r>
              <a:rPr kumimoji="1" lang="zh-CN" altLang="en-US" dirty="0"/>
              <a:t> 风格的语法格式；</a:t>
            </a:r>
            <a:endParaRPr kumimoji="1" lang="en-US" altLang="zh-CN" dirty="0"/>
          </a:p>
          <a:p>
            <a:pPr marL="0" marR="0" indent="0" defTabSz="228600" eaLnBrk="1" fontAlgn="auto" latinLnBrk="0" hangingPunct="1">
              <a:lnSpc>
                <a:spcPct val="117999"/>
              </a:lnSpc>
              <a:spcBef>
                <a:spcPts val="0"/>
              </a:spcBef>
              <a:spcAft>
                <a:spcPts val="0"/>
              </a:spcAft>
              <a:buClrTx/>
              <a:buSzTx/>
              <a:buFontTx/>
              <a:buNone/>
              <a:tabLst/>
              <a:defRPr/>
            </a:pPr>
            <a:r>
              <a:rPr kumimoji="1" lang="zh-CN" altLang="en-US" dirty="0"/>
              <a:t>除了 </a:t>
            </a:r>
            <a:r>
              <a:rPr kumimoji="1" lang="en-US" altLang="zh-CN" dirty="0"/>
              <a:t>intel</a:t>
            </a:r>
            <a:r>
              <a:rPr kumimoji="1" lang="zh-CN" altLang="en-US" dirty="0"/>
              <a:t> 风格的语法格式之外，还有一种</a:t>
            </a:r>
            <a:r>
              <a:rPr kumimoji="1" lang="en" altLang="zh-CN" dirty="0"/>
              <a:t>AT&amp;T</a:t>
            </a:r>
            <a:r>
              <a:rPr kumimoji="1" lang="zh-CN" altLang="en-US" dirty="0"/>
              <a:t>的语法格式；</a:t>
            </a:r>
            <a:r>
              <a:rPr kumimoji="1" lang="en" altLang="zh-CN" dirty="0"/>
              <a:t>AT&amp;T</a:t>
            </a:r>
            <a:r>
              <a:rPr kumimoji="1" lang="zh-CN" altLang="en" dirty="0"/>
              <a:t>风格</a:t>
            </a:r>
            <a:r>
              <a:rPr kumimoji="1" lang="zh-CN" altLang="en-US" dirty="0"/>
              <a:t>的汇编除了助记符有些差别之外，和</a:t>
            </a:r>
            <a:r>
              <a:rPr kumimoji="1" lang="en-US" altLang="zh-CN" dirty="0"/>
              <a:t>intel</a:t>
            </a:r>
            <a:r>
              <a:rPr kumimoji="1" lang="zh-CN" altLang="en-US" dirty="0"/>
              <a:t>风格最重要的区别在于：他是源操作数在后，目标操作数在前；</a:t>
            </a:r>
            <a:endParaRPr kumimoji="1" lang="en-US" altLang="zh-CN" dirty="0"/>
          </a:p>
          <a:p>
            <a:pPr marL="0" marR="0" lvl="0" indent="0" defTabSz="228600" eaLnBrk="1" fontAlgn="auto" latinLnBrk="0" hangingPunct="1">
              <a:lnSpc>
                <a:spcPct val="117999"/>
              </a:lnSpc>
              <a:spcBef>
                <a:spcPts val="0"/>
              </a:spcBef>
              <a:spcAft>
                <a:spcPts val="0"/>
              </a:spcAft>
              <a:buClrTx/>
              <a:buSzTx/>
              <a:buFontTx/>
              <a:buNone/>
              <a:tabLst/>
              <a:defRPr/>
            </a:pPr>
            <a:r>
              <a:rPr kumimoji="1" lang="zh-CN" altLang="en-US" dirty="0"/>
              <a:t>所以上面的命令在 </a:t>
            </a:r>
            <a:r>
              <a:rPr kumimoji="1" lang="en" altLang="zh-CN" dirty="0"/>
              <a:t>AT&amp;T</a:t>
            </a:r>
            <a:r>
              <a:rPr kumimoji="1" lang="zh-CN" altLang="en-US" dirty="0"/>
              <a:t> 风格中表示把</a:t>
            </a:r>
            <a:r>
              <a:rPr kumimoji="1" lang="en" altLang="zh-CN" dirty="0" err="1"/>
              <a:t>rbp</a:t>
            </a:r>
            <a:r>
              <a:rPr kumimoji="1" lang="zh-CN" altLang="en-US" dirty="0"/>
              <a:t> 寄存器中的值保存到</a:t>
            </a:r>
            <a:r>
              <a:rPr kumimoji="1" lang="en-US" altLang="zh-CN" dirty="0" err="1"/>
              <a:t>rsp</a:t>
            </a:r>
            <a:r>
              <a:rPr kumimoji="1" lang="zh-CN" altLang="en-US" dirty="0"/>
              <a:t> 里面；</a:t>
            </a:r>
            <a:endParaRPr kumimoji="1" lang="en-US" altLang="zh-CN" dirty="0"/>
          </a:p>
        </p:txBody>
      </p:sp>
    </p:spTree>
    <p:extLst>
      <p:ext uri="{BB962C8B-B14F-4D97-AF65-F5344CB8AC3E}">
        <p14:creationId xmlns:p14="http://schemas.microsoft.com/office/powerpoint/2010/main" val="1364477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刚刚简单复习了一下汇编相关的内容。接下来还要看一下函数调用的底层实现，毕竟协程和函数调用是息息相关的！</a:t>
            </a:r>
            <a:endParaRPr kumimoji="1" lang="en-US" altLang="zh-CN" dirty="0"/>
          </a:p>
          <a:p>
            <a:r>
              <a:rPr kumimoji="1" lang="zh-CN" altLang="en-US" dirty="0"/>
              <a:t>首先来看和函数调用相关的</a:t>
            </a:r>
            <a:r>
              <a:rPr kumimoji="1" lang="en-US" altLang="zh-CN" dirty="0"/>
              <a:t>64</a:t>
            </a:r>
            <a:r>
              <a:rPr kumimoji="1" lang="zh-CN" altLang="en-US" dirty="0"/>
              <a:t>位</a:t>
            </a:r>
            <a:r>
              <a:rPr kumimoji="1" lang="en-US" altLang="zh-CN" dirty="0"/>
              <a:t>CPU</a:t>
            </a:r>
            <a:r>
              <a:rPr kumimoji="1" lang="zh-CN" altLang="en-US" dirty="0"/>
              <a:t>的寄存器；</a:t>
            </a:r>
            <a:endParaRPr kumimoji="1" lang="en-US" altLang="zh-CN" dirty="0"/>
          </a:p>
          <a:p>
            <a:r>
              <a:rPr kumimoji="1" lang="zh-CN" altLang="en-US" dirty="0"/>
              <a:t>最重要的寄存器我已经在左边列出来了，这些都是一些通用的约定，我们只需要记住即可。</a:t>
            </a:r>
            <a:endParaRPr kumimoji="1" lang="en-US" altLang="zh-CN" dirty="0"/>
          </a:p>
          <a:p>
            <a:r>
              <a:rPr kumimoji="1" lang="zh-CN" altLang="en-US" dirty="0"/>
              <a:t>需要特别注意的是，在</a:t>
            </a:r>
            <a:r>
              <a:rPr kumimoji="1" lang="en-US" altLang="zh-CN" dirty="0"/>
              <a:t>64</a:t>
            </a:r>
            <a:r>
              <a:rPr kumimoji="1" lang="zh-CN" altLang="en-US" dirty="0"/>
              <a:t>位</a:t>
            </a:r>
            <a:r>
              <a:rPr kumimoji="1" lang="en-US" altLang="zh-CN" dirty="0"/>
              <a:t>CPU</a:t>
            </a:r>
            <a:r>
              <a:rPr kumimoji="1" lang="zh-CN" altLang="en-US" dirty="0"/>
              <a:t>中使用了</a:t>
            </a:r>
            <a:r>
              <a:rPr lang="en" altLang="zh-CN" sz="1100" b="1" dirty="0" err="1"/>
              <a:t>rdi</a:t>
            </a:r>
            <a:r>
              <a:rPr lang="zh-CN" altLang="en-US" sz="1100" b="1" dirty="0"/>
              <a:t>、</a:t>
            </a:r>
            <a:r>
              <a:rPr lang="en" altLang="zh-CN" sz="1100" b="1" dirty="0" err="1"/>
              <a:t>rsi</a:t>
            </a:r>
            <a:r>
              <a:rPr lang="zh-CN" altLang="en-US" sz="1100" b="1" dirty="0"/>
              <a:t>、</a:t>
            </a:r>
            <a:r>
              <a:rPr lang="en" altLang="zh-CN" sz="1100" b="1" dirty="0" err="1"/>
              <a:t>rdx</a:t>
            </a:r>
            <a:r>
              <a:rPr lang="zh-CN" altLang="en-US" sz="1100" b="1" dirty="0"/>
              <a:t>、</a:t>
            </a:r>
            <a:r>
              <a:rPr lang="en" altLang="zh-CN" sz="1100" b="1" dirty="0" err="1"/>
              <a:t>rcx</a:t>
            </a:r>
            <a:r>
              <a:rPr lang="zh-CN" altLang="en-US" sz="1100" b="1" dirty="0"/>
              <a:t>、</a:t>
            </a:r>
            <a:r>
              <a:rPr lang="en" altLang="zh-CN" sz="1100" b="1" dirty="0"/>
              <a:t>r8</a:t>
            </a:r>
            <a:r>
              <a:rPr lang="zh-CN" altLang="en-US" sz="1100" b="1" dirty="0"/>
              <a:t>、</a:t>
            </a:r>
            <a:r>
              <a:rPr lang="en" altLang="zh-CN" sz="1100" b="1" dirty="0"/>
              <a:t>r9</a:t>
            </a:r>
            <a:r>
              <a:rPr lang="zh-CN" altLang="en" sz="1100" b="0" dirty="0"/>
              <a:t>寄存器</a:t>
            </a:r>
            <a:r>
              <a:rPr lang="zh-CN" altLang="en-US" sz="1100" b="0" dirty="0"/>
              <a:t>来传递函数参数，那么当我们的函数入参少于</a:t>
            </a:r>
            <a:r>
              <a:rPr lang="en-US" altLang="zh-CN" sz="1100" b="0" dirty="0"/>
              <a:t>6</a:t>
            </a:r>
            <a:r>
              <a:rPr lang="zh-CN" altLang="en-US" sz="1100" b="0" dirty="0"/>
              <a:t>个的时候，编译器会对我们的代码进行优化，统一都使用寄存器对参数进行传递，而不用去内存取值了。</a:t>
            </a:r>
            <a:endParaRPr lang="en-US" altLang="zh-CN" sz="1100" b="0" dirty="0"/>
          </a:p>
          <a:p>
            <a:pPr marL="0" marR="0" lvl="0" indent="0" algn="l" defTabSz="228600" eaLnBrk="1" fontAlgn="auto" latinLnBrk="0" hangingPunct="1">
              <a:lnSpc>
                <a:spcPct val="117999"/>
              </a:lnSpc>
              <a:spcBef>
                <a:spcPts val="0"/>
              </a:spcBef>
              <a:spcAft>
                <a:spcPts val="0"/>
              </a:spcAft>
              <a:buClrTx/>
              <a:buSzTx/>
              <a:buFontTx/>
              <a:buNone/>
              <a:tabLst/>
              <a:defRPr/>
            </a:pPr>
            <a:r>
              <a:rPr kumimoji="1" lang="zh-CN" altLang="en-US" sz="1100" b="0" dirty="0"/>
              <a:t>所以，</a:t>
            </a:r>
            <a:r>
              <a:rPr lang="zh-CN" altLang="en-US" sz="1100" dirty="0"/>
              <a:t>在</a:t>
            </a:r>
            <a:r>
              <a:rPr lang="en" altLang="zh-CN" sz="1100" dirty="0"/>
              <a:t>x86_64</a:t>
            </a:r>
            <a:r>
              <a:rPr lang="zh-CN" altLang="en-US" sz="1100" dirty="0"/>
              <a:t>位机器上编程时，需要注意：</a:t>
            </a:r>
            <a:r>
              <a:rPr lang="en-US" altLang="zh-CN" sz="1100" dirty="0"/>
              <a:t>……</a:t>
            </a:r>
            <a:endParaRPr lang="zh-CN" altLang="en-US" sz="1100" dirty="0"/>
          </a:p>
        </p:txBody>
      </p:sp>
    </p:spTree>
    <p:extLst>
      <p:ext uri="{BB962C8B-B14F-4D97-AF65-F5344CB8AC3E}">
        <p14:creationId xmlns:p14="http://schemas.microsoft.com/office/powerpoint/2010/main" val="132494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封面-纯色">
    <p:bg>
      <p:bgPr>
        <a:solidFill>
          <a:srgbClr val="0052D9"/>
        </a:solidFill>
        <a:effectLst/>
      </p:bgPr>
    </p:bg>
    <p:spTree>
      <p:nvGrpSpPr>
        <p:cNvPr id="1" name=""/>
        <p:cNvGrpSpPr/>
        <p:nvPr/>
      </p:nvGrpSpPr>
      <p:grpSpPr>
        <a:xfrm>
          <a:off x="0" y="0"/>
          <a:ext cx="0" cy="0"/>
          <a:chOff x="0" y="0"/>
          <a:chExt cx="0" cy="0"/>
        </a:xfrm>
      </p:grpSpPr>
      <p:pic>
        <p:nvPicPr>
          <p:cNvPr id="14" name="2-01.png" descr="2-01.png"/>
          <p:cNvPicPr>
            <a:picLocks noChangeAspect="1"/>
          </p:cNvPicPr>
          <p:nvPr/>
        </p:nvPicPr>
        <p:blipFill>
          <a:blip r:embed="rId2"/>
          <a:stretch>
            <a:fillRect/>
          </a:stretch>
        </p:blipFill>
        <p:spPr>
          <a:xfrm>
            <a:off x="4293" y="-1"/>
            <a:ext cx="12183415" cy="6858001"/>
          </a:xfrm>
          <a:prstGeom prst="rect">
            <a:avLst/>
          </a:prstGeom>
          <a:ln w="12700">
            <a:miter lim="400000"/>
          </a:ln>
        </p:spPr>
      </p:pic>
      <p:pic>
        <p:nvPicPr>
          <p:cNvPr id="15" name="图像" descr="图像"/>
          <p:cNvPicPr>
            <a:picLocks noChangeAspect="1"/>
          </p:cNvPicPr>
          <p:nvPr/>
        </p:nvPicPr>
        <p:blipFill>
          <a:blip r:embed="rId3"/>
          <a:stretch>
            <a:fillRect/>
          </a:stretch>
        </p:blipFill>
        <p:spPr>
          <a:xfrm>
            <a:off x="128311" y="6615448"/>
            <a:ext cx="207699" cy="176566"/>
          </a:xfrm>
          <a:prstGeom prst="rect">
            <a:avLst/>
          </a:prstGeom>
          <a:ln w="12700">
            <a:miter lim="400000"/>
          </a:ln>
        </p:spPr>
      </p:pic>
      <p:sp>
        <p:nvSpPr>
          <p:cNvPr id="16" name="标题文本"/>
          <p:cNvSpPr txBox="1">
            <a:spLocks noGrp="1"/>
          </p:cNvSpPr>
          <p:nvPr>
            <p:ph type="title"/>
          </p:nvPr>
        </p:nvSpPr>
        <p:spPr>
          <a:xfrm>
            <a:off x="1015074" y="80384"/>
            <a:ext cx="10305786" cy="5494966"/>
          </a:xfrm>
          <a:prstGeom prst="rect">
            <a:avLst/>
          </a:prstGeom>
        </p:spPr>
        <p:txBody>
          <a:bodyPr/>
          <a:lstStyle/>
          <a:p>
            <a:r>
              <a:t>标题文本</a:t>
            </a:r>
          </a:p>
        </p:txBody>
      </p:sp>
      <p:sp>
        <p:nvSpPr>
          <p:cNvPr id="17" name="矩形"/>
          <p:cNvSpPr/>
          <p:nvPr/>
        </p:nvSpPr>
        <p:spPr>
          <a:xfrm>
            <a:off x="-5259" y="6543146"/>
            <a:ext cx="12202518" cy="13428"/>
          </a:xfrm>
          <a:prstGeom prst="rect">
            <a:avLst/>
          </a:prstGeom>
          <a:solidFill>
            <a:srgbClr val="00CCFF"/>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sp>
        <p:nvSpPr>
          <p:cNvPr id="18" name="幻灯片编号"/>
          <p:cNvSpPr txBox="1">
            <a:spLocks noGrp="1"/>
          </p:cNvSpPr>
          <p:nvPr>
            <p:ph type="sldNum" sz="quarter" idx="2"/>
          </p:nvPr>
        </p:nvSpPr>
        <p:spPr>
          <a:xfrm>
            <a:off x="0" y="6586256"/>
            <a:ext cx="12192001" cy="28725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内容页-右侧图片 copy">
    <p:spTree>
      <p:nvGrpSpPr>
        <p:cNvPr id="1" name=""/>
        <p:cNvGrpSpPr/>
        <p:nvPr/>
      </p:nvGrpSpPr>
      <p:grpSpPr>
        <a:xfrm>
          <a:off x="0" y="0"/>
          <a:ext cx="0" cy="0"/>
          <a:chOff x="0" y="0"/>
          <a:chExt cx="0" cy="0"/>
        </a:xfrm>
      </p:grpSpPr>
      <p:sp>
        <p:nvSpPr>
          <p:cNvPr id="118" name="矩形"/>
          <p:cNvSpPr/>
          <p:nvPr/>
        </p:nvSpPr>
        <p:spPr>
          <a:xfrm>
            <a:off x="-5259" y="6543146"/>
            <a:ext cx="7591955" cy="13560"/>
          </a:xfrm>
          <a:prstGeom prst="rect">
            <a:avLst/>
          </a:prstGeom>
          <a:solidFill>
            <a:srgbClr val="000000">
              <a:alpha val="5000"/>
            </a:srgbClr>
          </a:solidFill>
          <a:ln w="12700">
            <a:miter lim="400000"/>
          </a:ln>
        </p:spPr>
        <p:txBody>
          <a:bodyPr lIns="25400" tIns="25400" rIns="25400" bIns="25400" anchor="ctr"/>
          <a:lstStyle/>
          <a:p>
            <a:pPr>
              <a:defRPr sz="2000">
                <a:solidFill>
                  <a:srgbClr val="FFFFFF"/>
                </a:solidFill>
                <a:latin typeface="Helvetica Neue Medium"/>
                <a:ea typeface="Helvetica Neue Medium"/>
                <a:cs typeface="Helvetica Neue Medium"/>
                <a:sym typeface="Helvetica Neue Medium"/>
              </a:defRPr>
            </a:pPr>
            <a:endParaRPr sz="1000"/>
          </a:p>
        </p:txBody>
      </p:sp>
      <p:sp>
        <p:nvSpPr>
          <p:cNvPr id="119" name="幻灯片编号"/>
          <p:cNvSpPr txBox="1">
            <a:spLocks noGrp="1"/>
          </p:cNvSpPr>
          <p:nvPr>
            <p:ph type="sldNum" sz="quarter" idx="2"/>
          </p:nvPr>
        </p:nvSpPr>
        <p:spPr>
          <a:xfrm>
            <a:off x="0" y="6586256"/>
            <a:ext cx="7581438" cy="287258"/>
          </a:xfrm>
          <a:prstGeom prst="rect">
            <a:avLst/>
          </a:prstGeom>
        </p:spPr>
        <p:txBody>
          <a:bodyPr/>
          <a:lstStyle/>
          <a:p>
            <a:fld id="{86CB4B4D-7CA3-9044-876B-883B54F8677D}" type="slidenum">
              <a:t>‹#›</a:t>
            </a:fld>
            <a:endParaRPr/>
          </a:p>
        </p:txBody>
      </p:sp>
      <p:sp>
        <p:nvSpPr>
          <p:cNvPr id="120" name="正文级别 1…"/>
          <p:cNvSpPr txBox="1">
            <a:spLocks noGrp="1"/>
          </p:cNvSpPr>
          <p:nvPr>
            <p:ph type="body" sz="half" idx="1"/>
          </p:nvPr>
        </p:nvSpPr>
        <p:spPr>
          <a:xfrm>
            <a:off x="1048464" y="1622954"/>
            <a:ext cx="5484511" cy="4619096"/>
          </a:xfrm>
          <a:prstGeom prst="rect">
            <a:avLst/>
          </a:prstGeom>
        </p:spPr>
        <p:txBody>
          <a:bodyPr/>
          <a:lstStyle>
            <a:lvl1pPr marL="406400" indent="-406400"/>
            <a:lvl2pPr marL="711200" indent="-406400"/>
            <a:lvl3pPr marL="1016000" indent="-406400"/>
            <a:lvl4pPr marL="1320800" indent="-406400"/>
            <a:lvl5pPr marL="1625600" indent="-406400"/>
          </a:lstStyle>
          <a:p>
            <a:r>
              <a:t>正文级别 1</a:t>
            </a:r>
          </a:p>
          <a:p>
            <a:pPr lvl="1"/>
            <a:r>
              <a:t>正文级别 2</a:t>
            </a:r>
          </a:p>
          <a:p>
            <a:pPr lvl="2"/>
            <a:r>
              <a:t>正文级别 3</a:t>
            </a:r>
          </a:p>
          <a:p>
            <a:pPr lvl="3"/>
            <a:r>
              <a:t>正文级别 4</a:t>
            </a:r>
          </a:p>
          <a:p>
            <a:pPr lvl="4"/>
            <a:r>
              <a:t>正文级别 5</a:t>
            </a:r>
          </a:p>
        </p:txBody>
      </p:sp>
      <p:sp>
        <p:nvSpPr>
          <p:cNvPr id="121"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12700">
            <a:miter lim="400000"/>
          </a:ln>
        </p:spPr>
        <p:txBody>
          <a:bodyPr lIns="22860" rIns="22860"/>
          <a:lstStyle/>
          <a:p>
            <a:pPr defTabSz="457200">
              <a:defRPr sz="2000">
                <a:solidFill>
                  <a:srgbClr val="000000"/>
                </a:solidFill>
                <a:latin typeface="Calibri"/>
                <a:ea typeface="Calibri"/>
                <a:cs typeface="Calibri"/>
                <a:sym typeface="Calibri"/>
              </a:defRPr>
            </a:pPr>
            <a:endParaRPr sz="1000"/>
          </a:p>
        </p:txBody>
      </p:sp>
      <p:sp>
        <p:nvSpPr>
          <p:cNvPr id="122" name="tencent_left.png"/>
          <p:cNvSpPr>
            <a:spLocks noGrp="1"/>
          </p:cNvSpPr>
          <p:nvPr>
            <p:ph type="pic" sz="half" idx="13"/>
          </p:nvPr>
        </p:nvSpPr>
        <p:spPr>
          <a:xfrm>
            <a:off x="7572706" y="794"/>
            <a:ext cx="4638220" cy="6856413"/>
          </a:xfrm>
          <a:prstGeom prst="rect">
            <a:avLst/>
          </a:prstGeom>
        </p:spPr>
        <p:txBody>
          <a:bodyPr lIns="91439" tIns="45719" rIns="91439" bIns="45719">
            <a:noAutofit/>
          </a:bodyPr>
          <a:lstStyle/>
          <a:p>
            <a:endParaRPr/>
          </a:p>
        </p:txBody>
      </p:sp>
      <p:sp>
        <p:nvSpPr>
          <p:cNvPr id="123" name="标题文本"/>
          <p:cNvSpPr txBox="1">
            <a:spLocks noGrp="1"/>
          </p:cNvSpPr>
          <p:nvPr>
            <p:ph type="title"/>
          </p:nvPr>
        </p:nvSpPr>
        <p:spPr>
          <a:xfrm>
            <a:off x="727789" y="180777"/>
            <a:ext cx="6125861" cy="1018283"/>
          </a:xfrm>
          <a:prstGeom prst="rect">
            <a:avLst/>
          </a:prstGeom>
        </p:spPr>
        <p:txBody>
          <a:bodyPr anchor="b"/>
          <a:lstStyle>
            <a:lvl1pPr algn="l">
              <a:defRPr sz="2600" b="0">
                <a:solidFill>
                  <a:srgbClr val="034FD8"/>
                </a:solidFill>
                <a:latin typeface="Helvetica"/>
                <a:ea typeface="Helvetica"/>
                <a:cs typeface="Helvetica"/>
                <a:sym typeface="Helvetica"/>
              </a:defRPr>
            </a:lvl1pPr>
          </a:lstStyle>
          <a:p>
            <a:r>
              <a:t>标题文本</a:t>
            </a:r>
          </a:p>
        </p:txBody>
      </p:sp>
      <p:pic>
        <p:nvPicPr>
          <p:cNvPr id="124" name="Page.png" descr="Page.png"/>
          <p:cNvPicPr>
            <a:picLocks noChangeAspect="1"/>
          </p:cNvPicPr>
          <p:nvPr/>
        </p:nvPicPr>
        <p:blipFill>
          <a:blip r:embed="rId2"/>
          <a:stretch>
            <a:fillRect/>
          </a:stretch>
        </p:blipFill>
        <p:spPr>
          <a:xfrm>
            <a:off x="-4656667" y="0"/>
            <a:ext cx="12192001" cy="6858001"/>
          </a:xfrm>
          <a:prstGeom prst="rect">
            <a:avLst/>
          </a:prstGeom>
          <a:ln w="12700">
            <a:miter lim="400000"/>
          </a:ln>
        </p:spPr>
      </p:pic>
      <p:sp>
        <p:nvSpPr>
          <p:cNvPr id="125" name="矩形"/>
          <p:cNvSpPr/>
          <p:nvPr/>
        </p:nvSpPr>
        <p:spPr>
          <a:xfrm>
            <a:off x="-7971" y="712953"/>
            <a:ext cx="696351" cy="450256"/>
          </a:xfrm>
          <a:prstGeom prst="rect">
            <a:avLst/>
          </a:prstGeom>
          <a:solidFill>
            <a:srgbClr val="0252D8"/>
          </a:solidFill>
          <a:ln w="12700">
            <a:miter lim="400000"/>
          </a:ln>
        </p:spPr>
        <p:txBody>
          <a:bodyPr lIns="25400" tIns="25400" rIns="25400" bIns="25400" anchor="ctr"/>
          <a:lstStyle/>
          <a:p>
            <a:pPr>
              <a:defRPr sz="2000">
                <a:solidFill>
                  <a:srgbClr val="FFFFFF"/>
                </a:solidFill>
                <a:latin typeface="Helvetica Neue Medium"/>
                <a:ea typeface="Helvetica Neue Medium"/>
                <a:cs typeface="Helvetica Neue Medium"/>
                <a:sym typeface="Helvetica Neue Medium"/>
              </a:defRPr>
            </a:pPr>
            <a:endParaRPr sz="1000"/>
          </a:p>
        </p:txBody>
      </p:sp>
      <p:sp>
        <p:nvSpPr>
          <p:cNvPr id="126" name="1"/>
          <p:cNvSpPr txBox="1">
            <a:spLocks noGrp="1"/>
          </p:cNvSpPr>
          <p:nvPr>
            <p:ph type="body" sz="quarter" idx="14"/>
          </p:nvPr>
        </p:nvSpPr>
        <p:spPr>
          <a:xfrm>
            <a:off x="-61587" y="649155"/>
            <a:ext cx="803583" cy="577851"/>
          </a:xfrm>
          <a:prstGeom prst="rect">
            <a:avLst/>
          </a:prstGeom>
        </p:spPr>
        <p:txBody>
          <a:bodyPr anchor="ctr">
            <a:noAutofit/>
          </a:bodyPr>
          <a:lstStyle/>
          <a:p>
            <a:pPr marL="0" lvl="1" indent="114300" algn="ctr">
              <a:lnSpc>
                <a:spcPct val="100000"/>
              </a:lnSpc>
              <a:spcBef>
                <a:spcPts val="0"/>
              </a:spcBef>
              <a:buSzTx/>
              <a:buNone/>
              <a:defRPr sz="6400">
                <a:solidFill>
                  <a:srgbClr val="FFFFFF"/>
                </a:solidFill>
                <a:latin typeface="+mn-lt"/>
                <a:ea typeface="+mn-ea"/>
                <a:cs typeface="+mn-cs"/>
                <a:sym typeface="TTTGBMedium"/>
              </a:defRPr>
            </a:pPr>
            <a:r>
              <a:t>1</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图片页">
    <p:spTree>
      <p:nvGrpSpPr>
        <p:cNvPr id="1" name=""/>
        <p:cNvGrpSpPr/>
        <p:nvPr/>
      </p:nvGrpSpPr>
      <p:grpSpPr>
        <a:xfrm>
          <a:off x="0" y="0"/>
          <a:ext cx="0" cy="0"/>
          <a:chOff x="0" y="0"/>
          <a:chExt cx="0" cy="0"/>
        </a:xfrm>
      </p:grpSpPr>
      <p:sp>
        <p:nvSpPr>
          <p:cNvPr id="133" name="矩形"/>
          <p:cNvSpPr/>
          <p:nvPr/>
        </p:nvSpPr>
        <p:spPr>
          <a:xfrm>
            <a:off x="-5259" y="6543146"/>
            <a:ext cx="12192001" cy="321172"/>
          </a:xfrm>
          <a:prstGeom prst="rect">
            <a:avLst/>
          </a:prstGeom>
          <a:solidFill>
            <a:srgbClr val="000000">
              <a:alpha val="5000"/>
            </a:srgbClr>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sp>
        <p:nvSpPr>
          <p:cNvPr id="134" name="tencent1.png"/>
          <p:cNvSpPr>
            <a:spLocks noGrp="1"/>
          </p:cNvSpPr>
          <p:nvPr>
            <p:ph type="pic" idx="13"/>
          </p:nvPr>
        </p:nvSpPr>
        <p:spPr>
          <a:xfrm>
            <a:off x="0" y="0"/>
            <a:ext cx="12192000" cy="68580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xfrm>
            <a:off x="-5259" y="6586256"/>
            <a:ext cx="12192001" cy="28725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42" name="矩形"/>
          <p:cNvSpPr/>
          <p:nvPr/>
        </p:nvSpPr>
        <p:spPr>
          <a:xfrm>
            <a:off x="-5259" y="6543146"/>
            <a:ext cx="12192001" cy="321172"/>
          </a:xfrm>
          <a:prstGeom prst="rect">
            <a:avLst/>
          </a:prstGeom>
          <a:solidFill>
            <a:srgbClr val="000000">
              <a:alpha val="5000"/>
            </a:srgbClr>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sp>
        <p:nvSpPr>
          <p:cNvPr id="143" name="cctv.png"/>
          <p:cNvSpPr>
            <a:spLocks noGrp="1"/>
          </p:cNvSpPr>
          <p:nvPr>
            <p:ph type="pic" sz="half" idx="13"/>
          </p:nvPr>
        </p:nvSpPr>
        <p:spPr>
          <a:xfrm>
            <a:off x="6094710" y="3429000"/>
            <a:ext cx="6097234" cy="3427748"/>
          </a:xfrm>
          <a:prstGeom prst="rect">
            <a:avLst/>
          </a:prstGeom>
        </p:spPr>
        <p:txBody>
          <a:bodyPr lIns="91439" tIns="45719" rIns="91439" bIns="45719">
            <a:noAutofit/>
          </a:bodyPr>
          <a:lstStyle/>
          <a:p>
            <a:endParaRPr/>
          </a:p>
        </p:txBody>
      </p:sp>
      <p:sp>
        <p:nvSpPr>
          <p:cNvPr id="144" name="VCG41108918332.jpg"/>
          <p:cNvSpPr>
            <a:spLocks noGrp="1"/>
          </p:cNvSpPr>
          <p:nvPr>
            <p:ph type="pic" sz="half" idx="14"/>
          </p:nvPr>
        </p:nvSpPr>
        <p:spPr>
          <a:xfrm>
            <a:off x="6094909" y="2137"/>
            <a:ext cx="6096881" cy="3426292"/>
          </a:xfrm>
          <a:prstGeom prst="rect">
            <a:avLst/>
          </a:prstGeom>
        </p:spPr>
        <p:txBody>
          <a:bodyPr lIns="91439" tIns="45719" rIns="91439" bIns="45719">
            <a:noAutofit/>
          </a:bodyPr>
          <a:lstStyle/>
          <a:p>
            <a:endParaRPr/>
          </a:p>
        </p:txBody>
      </p:sp>
      <p:sp>
        <p:nvSpPr>
          <p:cNvPr id="145" name="bj.png"/>
          <p:cNvSpPr>
            <a:spLocks noGrp="1"/>
          </p:cNvSpPr>
          <p:nvPr>
            <p:ph type="pic" idx="15"/>
          </p:nvPr>
        </p:nvSpPr>
        <p:spPr>
          <a:xfrm>
            <a:off x="-2330" y="99"/>
            <a:ext cx="6097402" cy="6857822"/>
          </a:xfrm>
          <a:prstGeom prst="rect">
            <a:avLst/>
          </a:prstGeom>
        </p:spPr>
        <p:txBody>
          <a:bodyPr lIns="91439" tIns="45719" rIns="91439" bIns="45719">
            <a:noAutofit/>
          </a:bodyPr>
          <a:lstStyle/>
          <a:p>
            <a:endParaRPr/>
          </a:p>
        </p:txBody>
      </p:sp>
      <p:sp>
        <p:nvSpPr>
          <p:cNvPr id="146" name="幻灯片编号"/>
          <p:cNvSpPr txBox="1">
            <a:spLocks noGrp="1"/>
          </p:cNvSpPr>
          <p:nvPr>
            <p:ph type="sldNum" sz="quarter" idx="2"/>
          </p:nvPr>
        </p:nvSpPr>
        <p:spPr>
          <a:xfrm>
            <a:off x="-5259" y="6586256"/>
            <a:ext cx="12192001" cy="287258"/>
          </a:xfrm>
          <a:prstGeom prst="rect">
            <a:avLst/>
          </a:prstGeom>
        </p:spPr>
        <p:txBody>
          <a:bodyPr/>
          <a:lstStyle/>
          <a:p>
            <a:fld id="{86CB4B4D-7CA3-9044-876B-883B54F8677D}" type="slidenum">
              <a:t>‹#›</a:t>
            </a:fld>
            <a:endParaRPr/>
          </a:p>
        </p:txBody>
      </p:sp>
      <p:sp>
        <p:nvSpPr>
          <p:cNvPr id="147"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12700">
            <a:miter lim="400000"/>
          </a:ln>
        </p:spPr>
        <p:txBody>
          <a:bodyPr lIns="22860" rIns="22860"/>
          <a:lstStyle/>
          <a:p>
            <a:pPr defTabSz="457200">
              <a:defRPr sz="1800">
                <a:solidFill>
                  <a:srgbClr val="000000"/>
                </a:solidFill>
                <a:latin typeface="Calibri"/>
                <a:ea typeface="Calibri"/>
                <a:cs typeface="Calibri"/>
                <a:sym typeface="Calibri"/>
              </a:defRPr>
            </a:pPr>
            <a:endParaRPr sz="90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4"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12700">
            <a:miter lim="400000"/>
          </a:ln>
        </p:spPr>
        <p:txBody>
          <a:bodyPr lIns="22860" rIns="22860"/>
          <a:lstStyle/>
          <a:p>
            <a:pPr defTabSz="457200">
              <a:defRPr sz="1800">
                <a:solidFill>
                  <a:srgbClr val="000000"/>
                </a:solidFill>
                <a:latin typeface="Calibri"/>
                <a:ea typeface="Calibri"/>
                <a:cs typeface="Calibri"/>
                <a:sym typeface="Calibri"/>
              </a:defRPr>
            </a:pPr>
            <a:endParaRPr sz="900"/>
          </a:p>
        </p:txBody>
      </p:sp>
      <p:sp>
        <p:nvSpPr>
          <p:cNvPr id="155" name="–Johnny Appleseed"/>
          <p:cNvSpPr txBox="1">
            <a:spLocks noGrp="1"/>
          </p:cNvSpPr>
          <p:nvPr>
            <p:ph type="body" sz="quarter" idx="13"/>
          </p:nvPr>
        </p:nvSpPr>
        <p:spPr>
          <a:xfrm>
            <a:off x="1413652" y="4467225"/>
            <a:ext cx="9371046" cy="348813"/>
          </a:xfrm>
          <a:prstGeom prst="rect">
            <a:avLst/>
          </a:prstGeom>
        </p:spPr>
        <p:txBody>
          <a:bodyPr>
            <a:spAutoFit/>
          </a:bodyPr>
          <a:lstStyle>
            <a:lvl1pPr marL="0" indent="0" algn="ctr">
              <a:lnSpc>
                <a:spcPct val="100000"/>
              </a:lnSpc>
              <a:spcBef>
                <a:spcPts val="0"/>
              </a:spcBef>
              <a:buSzTx/>
              <a:buNone/>
              <a:defRPr sz="1600" i="1">
                <a:latin typeface="Helvetica Neue"/>
                <a:ea typeface="Helvetica Neue"/>
                <a:cs typeface="Helvetica Neue"/>
                <a:sym typeface="Helvetica Neue"/>
              </a:defRPr>
            </a:lvl1pPr>
          </a:lstStyle>
          <a:p>
            <a:r>
              <a:t>–Johnny Appleseed</a:t>
            </a:r>
          </a:p>
        </p:txBody>
      </p:sp>
      <p:sp>
        <p:nvSpPr>
          <p:cNvPr id="156" name="“Type a quote here.”"/>
          <p:cNvSpPr txBox="1">
            <a:spLocks noGrp="1"/>
          </p:cNvSpPr>
          <p:nvPr>
            <p:ph type="body" sz="quarter" idx="14"/>
          </p:nvPr>
        </p:nvSpPr>
        <p:spPr>
          <a:xfrm>
            <a:off x="1413652" y="3100706"/>
            <a:ext cx="9371046" cy="656590"/>
          </a:xfrm>
          <a:prstGeom prst="rect">
            <a:avLst/>
          </a:prstGeom>
        </p:spPr>
        <p:txBody>
          <a:bodyPr anchor="ctr">
            <a:spAutoFit/>
          </a:bodyPr>
          <a:lstStyle>
            <a:lvl1pPr marL="0" indent="0" algn="ctr">
              <a:lnSpc>
                <a:spcPct val="100000"/>
              </a:lnSpc>
              <a:spcBef>
                <a:spcPts val="0"/>
              </a:spcBef>
              <a:buSzTx/>
              <a:buNone/>
              <a:defRPr sz="3600">
                <a:solidFill>
                  <a:srgbClr val="000000"/>
                </a:solidFill>
                <a:latin typeface="Helvetica Neue Medium"/>
                <a:ea typeface="Helvetica Neue Medium"/>
                <a:cs typeface="Helvetica Neue Medium"/>
                <a:sym typeface="Helvetica Neue Medium"/>
              </a:defRPr>
            </a:lvl1pPr>
          </a:lstStyle>
          <a:p>
            <a:r>
              <a:t>“Type a quote here.”</a:t>
            </a:r>
          </a:p>
        </p:txBody>
      </p:sp>
      <p:sp>
        <p:nvSpPr>
          <p:cNvPr id="157" name="幻灯片编号"/>
          <p:cNvSpPr txBox="1">
            <a:spLocks noGrp="1"/>
          </p:cNvSpPr>
          <p:nvPr>
            <p:ph type="sldNum" sz="quarter" idx="2"/>
          </p:nvPr>
        </p:nvSpPr>
        <p:spPr>
          <a:xfrm>
            <a:off x="3175" y="6586256"/>
            <a:ext cx="12192001" cy="287258"/>
          </a:xfrm>
          <a:prstGeom prst="rect">
            <a:avLst/>
          </a:prstGeom>
        </p:spPr>
        <p:txBody>
          <a:bodyPr/>
          <a:lstStyle/>
          <a:p>
            <a:fld id="{86CB4B4D-7CA3-9044-876B-883B54F8677D}" type="slidenum">
              <a:t>‹#›</a:t>
            </a:fld>
            <a:endParaRPr/>
          </a:p>
        </p:txBody>
      </p:sp>
      <p:sp>
        <p:nvSpPr>
          <p:cNvPr id="158" name="矩形"/>
          <p:cNvSpPr/>
          <p:nvPr/>
        </p:nvSpPr>
        <p:spPr>
          <a:xfrm>
            <a:off x="-5259" y="6543146"/>
            <a:ext cx="12202518" cy="13428"/>
          </a:xfrm>
          <a:prstGeom prst="rect">
            <a:avLst/>
          </a:prstGeom>
          <a:solidFill>
            <a:srgbClr val="000000">
              <a:alpha val="5000"/>
            </a:srgbClr>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pic>
        <p:nvPicPr>
          <p:cNvPr id="159" name="Page.png" descr="Page.png"/>
          <p:cNvPicPr>
            <a:picLocks noChangeAspect="1"/>
          </p:cNvPicPr>
          <p:nvPr/>
        </p:nvPicPr>
        <p:blipFill>
          <a:blip r:embed="rId2"/>
          <a:stretch>
            <a:fillRect/>
          </a:stretch>
        </p:blipFill>
        <p:spPr>
          <a:xfrm>
            <a:off x="0" y="0"/>
            <a:ext cx="12192000" cy="6858000"/>
          </a:xfrm>
          <a:prstGeom prst="rect">
            <a:avLst/>
          </a:prstGeom>
          <a:ln w="12700">
            <a:miter lim="400000"/>
          </a:ln>
        </p:spPr>
      </p:pic>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空白页-黑">
    <p:bg>
      <p:bgPr>
        <a:solidFill>
          <a:srgbClr val="000000"/>
        </a:solidFill>
        <a:effectLst/>
      </p:bgPr>
    </p:bg>
    <p:spTree>
      <p:nvGrpSpPr>
        <p:cNvPr id="1" name=""/>
        <p:cNvGrpSpPr/>
        <p:nvPr/>
      </p:nvGrpSpPr>
      <p:grpSpPr>
        <a:xfrm>
          <a:off x="0" y="0"/>
          <a:ext cx="0" cy="0"/>
          <a:chOff x="0" y="0"/>
          <a:chExt cx="0" cy="0"/>
        </a:xfrm>
      </p:grpSpPr>
      <p:sp>
        <p:nvSpPr>
          <p:cNvPr id="166" name="幻灯片编号"/>
          <p:cNvSpPr txBox="1">
            <a:spLocks noGrp="1"/>
          </p:cNvSpPr>
          <p:nvPr>
            <p:ph type="sldNum" sz="quarter" idx="2"/>
          </p:nvPr>
        </p:nvSpPr>
        <p:spPr>
          <a:xfrm>
            <a:off x="0" y="6586256"/>
            <a:ext cx="12192001" cy="287258"/>
          </a:xfrm>
          <a:prstGeom prst="rect">
            <a:avLst/>
          </a:prstGeom>
        </p:spPr>
        <p:txBody>
          <a:bodyPr/>
          <a:lstStyle/>
          <a:p>
            <a:fld id="{86CB4B4D-7CA3-9044-876B-883B54F8677D}" type="slidenum">
              <a:t>‹#›</a:t>
            </a:fld>
            <a:endParaRPr/>
          </a:p>
        </p:txBody>
      </p:sp>
      <p:sp>
        <p:nvSpPr>
          <p:cNvPr id="167"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FFFFFF">
              <a:alpha val="20000"/>
            </a:srgbClr>
          </a:solidFill>
          <a:ln w="12700">
            <a:miter lim="400000"/>
          </a:ln>
        </p:spPr>
        <p:txBody>
          <a:bodyPr lIns="22860" rIns="22860"/>
          <a:lstStyle/>
          <a:p>
            <a:pPr defTabSz="457200">
              <a:defRPr sz="1800">
                <a:solidFill>
                  <a:srgbClr val="000000"/>
                </a:solidFill>
                <a:latin typeface="Calibri"/>
                <a:ea typeface="Calibri"/>
                <a:cs typeface="Calibri"/>
                <a:sym typeface="Calibri"/>
              </a:defRPr>
            </a:pPr>
            <a:endParaRPr sz="900"/>
          </a:p>
        </p:txBody>
      </p:sp>
      <p:pic>
        <p:nvPicPr>
          <p:cNvPr id="168" name="Page.png" descr="Page.png"/>
          <p:cNvPicPr>
            <a:picLocks noChangeAspect="1"/>
          </p:cNvPicPr>
          <p:nvPr/>
        </p:nvPicPr>
        <p:blipFill>
          <a:blip r:embed="rId2"/>
          <a:stretch>
            <a:fillRect/>
          </a:stretch>
        </p:blipFill>
        <p:spPr>
          <a:xfrm>
            <a:off x="0" y="0"/>
            <a:ext cx="12192000" cy="6858000"/>
          </a:xfrm>
          <a:prstGeom prst="rect">
            <a:avLst/>
          </a:prstGeom>
          <a:ln w="12700">
            <a:miter lim="400000"/>
          </a:ln>
        </p:spPr>
      </p:pic>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空白页-灰">
    <p:spTree>
      <p:nvGrpSpPr>
        <p:cNvPr id="1" name=""/>
        <p:cNvGrpSpPr/>
        <p:nvPr/>
      </p:nvGrpSpPr>
      <p:grpSpPr>
        <a:xfrm>
          <a:off x="0" y="0"/>
          <a:ext cx="0" cy="0"/>
          <a:chOff x="0" y="0"/>
          <a:chExt cx="0" cy="0"/>
        </a:xfrm>
      </p:grpSpPr>
      <p:sp>
        <p:nvSpPr>
          <p:cNvPr id="1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6"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12700">
            <a:miter lim="400000"/>
          </a:ln>
        </p:spPr>
        <p:txBody>
          <a:bodyPr lIns="22860" rIns="22860"/>
          <a:lstStyle/>
          <a:p>
            <a:pPr defTabSz="457200">
              <a:defRPr sz="1800">
                <a:solidFill>
                  <a:srgbClr val="000000"/>
                </a:solidFill>
                <a:latin typeface="Calibri"/>
                <a:ea typeface="Calibri"/>
                <a:cs typeface="Calibri"/>
                <a:sym typeface="Calibri"/>
              </a:defRPr>
            </a:pPr>
            <a:endParaRPr sz="900"/>
          </a:p>
        </p:txBody>
      </p:sp>
      <p:sp>
        <p:nvSpPr>
          <p:cNvPr id="177" name="矩形"/>
          <p:cNvSpPr/>
          <p:nvPr/>
        </p:nvSpPr>
        <p:spPr>
          <a:xfrm>
            <a:off x="-5259" y="6543146"/>
            <a:ext cx="12202518" cy="13428"/>
          </a:xfrm>
          <a:prstGeom prst="rect">
            <a:avLst/>
          </a:prstGeom>
          <a:solidFill>
            <a:srgbClr val="000000">
              <a:alpha val="5000"/>
            </a:srgbClr>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pic>
        <p:nvPicPr>
          <p:cNvPr id="178" name="Page.png" descr="Page.png"/>
          <p:cNvPicPr>
            <a:picLocks noChangeAspect="1"/>
          </p:cNvPicPr>
          <p:nvPr/>
        </p:nvPicPr>
        <p:blipFill>
          <a:blip r:embed="rId2"/>
          <a:stretch>
            <a:fillRect/>
          </a:stretch>
        </p:blipFill>
        <p:spPr>
          <a:xfrm>
            <a:off x="0" y="0"/>
            <a:ext cx="12192000" cy="6858000"/>
          </a:xfrm>
          <a:prstGeom prst="rect">
            <a:avLst/>
          </a:prstGeom>
          <a:ln w="12700">
            <a:miter lim="400000"/>
          </a:ln>
        </p:spPr>
      </p:pic>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空白页-腾讯蓝">
    <p:bg>
      <p:bgPr>
        <a:solidFill>
          <a:srgbClr val="0252D8"/>
        </a:solidFill>
        <a:effectLst/>
      </p:bgPr>
    </p:bg>
    <p:spTree>
      <p:nvGrpSpPr>
        <p:cNvPr id="1" name=""/>
        <p:cNvGrpSpPr/>
        <p:nvPr/>
      </p:nvGrpSpPr>
      <p:grpSpPr>
        <a:xfrm>
          <a:off x="0" y="0"/>
          <a:ext cx="0" cy="0"/>
          <a:chOff x="0" y="0"/>
          <a:chExt cx="0" cy="0"/>
        </a:xfrm>
      </p:grpSpPr>
      <p:sp>
        <p:nvSpPr>
          <p:cNvPr id="185" name="矩形"/>
          <p:cNvSpPr/>
          <p:nvPr/>
        </p:nvSpPr>
        <p:spPr>
          <a:xfrm>
            <a:off x="-5259" y="6543146"/>
            <a:ext cx="12192001" cy="321172"/>
          </a:xfrm>
          <a:prstGeom prst="rect">
            <a:avLst/>
          </a:prstGeom>
          <a:solidFill>
            <a:srgbClr val="000000">
              <a:alpha val="5000"/>
            </a:srgbClr>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sp>
        <p:nvSpPr>
          <p:cNvPr id="186" name="幻灯片编号"/>
          <p:cNvSpPr txBox="1">
            <a:spLocks noGrp="1"/>
          </p:cNvSpPr>
          <p:nvPr>
            <p:ph type="sldNum" sz="quarter" idx="2"/>
          </p:nvPr>
        </p:nvSpPr>
        <p:spPr>
          <a:xfrm>
            <a:off x="-5259" y="6586256"/>
            <a:ext cx="12192001" cy="287258"/>
          </a:xfrm>
          <a:prstGeom prst="rect">
            <a:avLst/>
          </a:prstGeom>
        </p:spPr>
        <p:txBody>
          <a:bodyPr/>
          <a:lstStyle/>
          <a:p>
            <a:fld id="{86CB4B4D-7CA3-9044-876B-883B54F8677D}" type="slidenum">
              <a:t>‹#›</a:t>
            </a:fld>
            <a:endParaRPr/>
          </a:p>
        </p:txBody>
      </p:sp>
      <p:sp>
        <p:nvSpPr>
          <p:cNvPr id="187"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FFFFFF">
              <a:alpha val="20000"/>
            </a:srgbClr>
          </a:solidFill>
          <a:ln w="12700">
            <a:miter lim="400000"/>
          </a:ln>
        </p:spPr>
        <p:txBody>
          <a:bodyPr lIns="22860" rIns="22860"/>
          <a:lstStyle/>
          <a:p>
            <a:pPr defTabSz="457200">
              <a:defRPr sz="1800">
                <a:solidFill>
                  <a:srgbClr val="000000"/>
                </a:solidFill>
                <a:latin typeface="Calibri"/>
                <a:ea typeface="Calibri"/>
                <a:cs typeface="Calibri"/>
                <a:sym typeface="Calibri"/>
              </a:defRPr>
            </a:pPr>
            <a:endParaRPr sz="900"/>
          </a:p>
        </p:txBody>
      </p:sp>
      <p:pic>
        <p:nvPicPr>
          <p:cNvPr id="188" name="Page.png" descr="Page.png"/>
          <p:cNvPicPr>
            <a:picLocks noChangeAspect="1"/>
          </p:cNvPicPr>
          <p:nvPr/>
        </p:nvPicPr>
        <p:blipFill>
          <a:blip r:embed="rId2"/>
          <a:stretch>
            <a:fillRect/>
          </a:stretch>
        </p:blipFill>
        <p:spPr>
          <a:xfrm>
            <a:off x="0" y="0"/>
            <a:ext cx="12192000" cy="6858000"/>
          </a:xfrm>
          <a:prstGeom prst="rect">
            <a:avLst/>
          </a:prstGeom>
          <a:ln w="12700">
            <a:miter lim="400000"/>
          </a:ln>
        </p:spPr>
      </p:pic>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结束页">
    <p:bg>
      <p:bgPr>
        <a:solidFill>
          <a:srgbClr val="0252D8"/>
        </a:solidFill>
        <a:effectLst/>
      </p:bgPr>
    </p:bg>
    <p:spTree>
      <p:nvGrpSpPr>
        <p:cNvPr id="1" name=""/>
        <p:cNvGrpSpPr/>
        <p:nvPr/>
      </p:nvGrpSpPr>
      <p:grpSpPr>
        <a:xfrm>
          <a:off x="0" y="0"/>
          <a:ext cx="0" cy="0"/>
          <a:chOff x="0" y="0"/>
          <a:chExt cx="0" cy="0"/>
        </a:xfrm>
      </p:grpSpPr>
      <p:pic>
        <p:nvPicPr>
          <p:cNvPr id="195" name="图像" descr="图像"/>
          <p:cNvPicPr>
            <a:picLocks noChangeAspect="1"/>
          </p:cNvPicPr>
          <p:nvPr/>
        </p:nvPicPr>
        <p:blipFill>
          <a:blip r:embed="rId2"/>
          <a:stretch>
            <a:fillRect/>
          </a:stretch>
        </p:blipFill>
        <p:spPr>
          <a:xfrm>
            <a:off x="5257957" y="515350"/>
            <a:ext cx="1676086" cy="225277"/>
          </a:xfrm>
          <a:prstGeom prst="rect">
            <a:avLst/>
          </a:prstGeom>
          <a:ln w="12700">
            <a:miter lim="400000"/>
          </a:ln>
        </p:spPr>
      </p:pic>
      <p:sp>
        <p:nvSpPr>
          <p:cNvPr id="196" name="Thanks"/>
          <p:cNvSpPr txBox="1"/>
          <p:nvPr/>
        </p:nvSpPr>
        <p:spPr>
          <a:xfrm>
            <a:off x="4103649" y="2398101"/>
            <a:ext cx="4111703" cy="2205732"/>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28000" spc="-1400">
                <a:solidFill>
                  <a:srgbClr val="FFFFFF"/>
                </a:solidFill>
                <a:latin typeface="+mn-lt"/>
                <a:ea typeface="+mn-ea"/>
                <a:cs typeface="+mn-cs"/>
                <a:sym typeface="TTTGBMedium"/>
              </a:defRPr>
            </a:lvl1pPr>
          </a:lstStyle>
          <a:p>
            <a:r>
              <a:rPr sz="14000"/>
              <a:t>Thanks</a:t>
            </a:r>
          </a:p>
        </p:txBody>
      </p:sp>
      <p:sp>
        <p:nvSpPr>
          <p:cNvPr id="197" name="幻灯片编号"/>
          <p:cNvSpPr txBox="1">
            <a:spLocks noGrp="1"/>
          </p:cNvSpPr>
          <p:nvPr>
            <p:ph type="sldNum" sz="quarter" idx="2"/>
          </p:nvPr>
        </p:nvSpPr>
        <p:spPr>
          <a:xfrm>
            <a:off x="-5259" y="6586256"/>
            <a:ext cx="12192001" cy="28725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结束页-带纹理">
    <p:bg>
      <p:bgPr>
        <a:solidFill>
          <a:srgbClr val="0052D9"/>
        </a:solidFill>
        <a:effectLst/>
      </p:bgPr>
    </p:bg>
    <p:spTree>
      <p:nvGrpSpPr>
        <p:cNvPr id="1" name=""/>
        <p:cNvGrpSpPr/>
        <p:nvPr/>
      </p:nvGrpSpPr>
      <p:grpSpPr>
        <a:xfrm>
          <a:off x="0" y="0"/>
          <a:ext cx="0" cy="0"/>
          <a:chOff x="0" y="0"/>
          <a:chExt cx="0" cy="0"/>
        </a:xfrm>
      </p:grpSpPr>
      <p:pic>
        <p:nvPicPr>
          <p:cNvPr id="204" name="1-01.png" descr="1-01.png"/>
          <p:cNvPicPr>
            <a:picLocks noChangeAspect="1"/>
          </p:cNvPicPr>
          <p:nvPr/>
        </p:nvPicPr>
        <p:blipFill>
          <a:blip r:embed="rId2"/>
          <a:stretch>
            <a:fillRect/>
          </a:stretch>
        </p:blipFill>
        <p:spPr>
          <a:xfrm>
            <a:off x="4293" y="0"/>
            <a:ext cx="12183415" cy="6858000"/>
          </a:xfrm>
          <a:prstGeom prst="rect">
            <a:avLst/>
          </a:prstGeom>
          <a:ln w="12700">
            <a:miter lim="400000"/>
          </a:ln>
        </p:spPr>
      </p:pic>
      <p:sp>
        <p:nvSpPr>
          <p:cNvPr id="205" name="Thanks"/>
          <p:cNvSpPr txBox="1"/>
          <p:nvPr/>
        </p:nvSpPr>
        <p:spPr>
          <a:xfrm>
            <a:off x="561488" y="1665817"/>
            <a:ext cx="4276812" cy="182101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spAutoFit/>
          </a:bodyPr>
          <a:lstStyle>
            <a:lvl1pPr algn="l">
              <a:defRPr sz="23000" spc="-1150">
                <a:solidFill>
                  <a:srgbClr val="FFFFFF"/>
                </a:solidFill>
                <a:latin typeface="+mn-lt"/>
                <a:ea typeface="+mn-ea"/>
                <a:cs typeface="+mn-cs"/>
                <a:sym typeface="TTTGBMedium"/>
              </a:defRPr>
            </a:lvl1pPr>
          </a:lstStyle>
          <a:p>
            <a:r>
              <a:rPr sz="11500" dirty="0">
                <a:latin typeface="腾讯体 W7" panose="020C08030202040F0204" pitchFamily="34" charset="-122"/>
                <a:ea typeface="腾讯体 W7" panose="020C08030202040F0204" pitchFamily="34" charset="-122"/>
              </a:rPr>
              <a:t>Thanks</a:t>
            </a:r>
          </a:p>
        </p:txBody>
      </p:sp>
      <p:sp>
        <p:nvSpPr>
          <p:cNvPr id="206" name="幻灯片编号"/>
          <p:cNvSpPr txBox="1">
            <a:spLocks noGrp="1"/>
          </p:cNvSpPr>
          <p:nvPr>
            <p:ph type="sldNum" sz="quarter" idx="2"/>
          </p:nvPr>
        </p:nvSpPr>
        <p:spPr>
          <a:xfrm>
            <a:off x="0" y="6586256"/>
            <a:ext cx="12192001" cy="28725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封面-近景">
    <p:bg>
      <p:bgPr>
        <a:solidFill>
          <a:srgbClr val="0052D9"/>
        </a:solidFill>
        <a:effectLst/>
      </p:bgPr>
    </p:bg>
    <p:spTree>
      <p:nvGrpSpPr>
        <p:cNvPr id="1" name=""/>
        <p:cNvGrpSpPr/>
        <p:nvPr/>
      </p:nvGrpSpPr>
      <p:grpSpPr>
        <a:xfrm>
          <a:off x="0" y="0"/>
          <a:ext cx="0" cy="0"/>
          <a:chOff x="0" y="0"/>
          <a:chExt cx="0" cy="0"/>
        </a:xfrm>
      </p:grpSpPr>
      <p:pic>
        <p:nvPicPr>
          <p:cNvPr id="25" name="1-01.png" descr="1-01.png"/>
          <p:cNvPicPr>
            <a:picLocks noChangeAspect="1"/>
          </p:cNvPicPr>
          <p:nvPr/>
        </p:nvPicPr>
        <p:blipFill>
          <a:blip r:embed="rId2"/>
          <a:stretch>
            <a:fillRect/>
          </a:stretch>
        </p:blipFill>
        <p:spPr>
          <a:xfrm>
            <a:off x="4293" y="0"/>
            <a:ext cx="12183415" cy="6858000"/>
          </a:xfrm>
          <a:prstGeom prst="rect">
            <a:avLst/>
          </a:prstGeom>
          <a:ln w="12700">
            <a:miter lim="400000"/>
          </a:ln>
        </p:spPr>
      </p:pic>
      <p:sp>
        <p:nvSpPr>
          <p:cNvPr id="26" name="标题文本"/>
          <p:cNvSpPr txBox="1">
            <a:spLocks noGrp="1"/>
          </p:cNvSpPr>
          <p:nvPr>
            <p:ph type="title"/>
          </p:nvPr>
        </p:nvSpPr>
        <p:spPr>
          <a:xfrm>
            <a:off x="695457" y="2262667"/>
            <a:ext cx="10305786" cy="3200037"/>
          </a:xfrm>
          <a:prstGeom prst="rect">
            <a:avLst/>
          </a:prstGeom>
        </p:spPr>
        <p:txBody>
          <a:bodyPr anchor="t"/>
          <a:lstStyle>
            <a:lvl1pPr algn="l">
              <a:defRPr sz="7000" b="0"/>
            </a:lvl1pPr>
          </a:lstStyle>
          <a:p>
            <a:r>
              <a:t>标题文本</a:t>
            </a:r>
          </a:p>
        </p:txBody>
      </p:sp>
      <p:sp>
        <p:nvSpPr>
          <p:cNvPr id="27" name="正文级别 1…"/>
          <p:cNvSpPr txBox="1">
            <a:spLocks noGrp="1"/>
          </p:cNvSpPr>
          <p:nvPr>
            <p:ph type="body" sz="quarter" idx="1"/>
          </p:nvPr>
        </p:nvSpPr>
        <p:spPr>
          <a:xfrm>
            <a:off x="943107" y="3961243"/>
            <a:ext cx="10305786" cy="633744"/>
          </a:xfrm>
          <a:prstGeom prst="rect">
            <a:avLst/>
          </a:prstGeom>
        </p:spPr>
        <p:txBody>
          <a:bodyPr/>
          <a:lstStyle>
            <a:lvl1pPr marL="0" indent="0">
              <a:lnSpc>
                <a:spcPct val="100000"/>
              </a:lnSpc>
              <a:spcBef>
                <a:spcPts val="0"/>
              </a:spcBef>
              <a:buSzTx/>
              <a:buNone/>
              <a:defRPr sz="3200">
                <a:solidFill>
                  <a:srgbClr val="FFFFFF"/>
                </a:solidFill>
                <a:latin typeface="+mn-lt"/>
                <a:ea typeface="+mn-ea"/>
                <a:cs typeface="+mn-cs"/>
                <a:sym typeface="TTTGBMedium"/>
              </a:defRPr>
            </a:lvl1pPr>
            <a:lvl2pPr marL="0" indent="114300">
              <a:lnSpc>
                <a:spcPct val="100000"/>
              </a:lnSpc>
              <a:spcBef>
                <a:spcPts val="0"/>
              </a:spcBef>
              <a:buSzTx/>
              <a:buNone/>
              <a:defRPr sz="3200">
                <a:solidFill>
                  <a:srgbClr val="FFFFFF"/>
                </a:solidFill>
                <a:latin typeface="+mn-lt"/>
                <a:ea typeface="+mn-ea"/>
                <a:cs typeface="+mn-cs"/>
                <a:sym typeface="TTTGBMedium"/>
              </a:defRPr>
            </a:lvl2pPr>
            <a:lvl3pPr marL="0" indent="228600">
              <a:lnSpc>
                <a:spcPct val="100000"/>
              </a:lnSpc>
              <a:spcBef>
                <a:spcPts val="0"/>
              </a:spcBef>
              <a:buSzTx/>
              <a:buNone/>
              <a:defRPr sz="3200">
                <a:solidFill>
                  <a:srgbClr val="FFFFFF"/>
                </a:solidFill>
                <a:latin typeface="+mn-lt"/>
                <a:ea typeface="+mn-ea"/>
                <a:cs typeface="+mn-cs"/>
                <a:sym typeface="TTTGBMedium"/>
              </a:defRPr>
            </a:lvl3pPr>
            <a:lvl4pPr marL="0" indent="342900">
              <a:lnSpc>
                <a:spcPct val="100000"/>
              </a:lnSpc>
              <a:spcBef>
                <a:spcPts val="0"/>
              </a:spcBef>
              <a:buSzTx/>
              <a:buNone/>
              <a:defRPr sz="3200">
                <a:solidFill>
                  <a:srgbClr val="FFFFFF"/>
                </a:solidFill>
                <a:latin typeface="+mn-lt"/>
                <a:ea typeface="+mn-ea"/>
                <a:cs typeface="+mn-cs"/>
                <a:sym typeface="TTTGBMedium"/>
              </a:defRPr>
            </a:lvl4pPr>
            <a:lvl5pPr marL="0" indent="457200">
              <a:lnSpc>
                <a:spcPct val="100000"/>
              </a:lnSpc>
              <a:spcBef>
                <a:spcPts val="0"/>
              </a:spcBef>
              <a:buSzTx/>
              <a:buNone/>
              <a:defRPr sz="3200">
                <a:solidFill>
                  <a:srgbClr val="FFFFFF"/>
                </a:solidFill>
                <a:latin typeface="+mn-lt"/>
                <a:ea typeface="+mn-ea"/>
                <a:cs typeface="+mn-cs"/>
                <a:sym typeface="TTTGBMedium"/>
              </a:defRPr>
            </a:lvl5pPr>
          </a:lstStyle>
          <a:p>
            <a:r>
              <a:t>正文级别 1</a:t>
            </a:r>
          </a:p>
          <a:p>
            <a:pPr lvl="1"/>
            <a:r>
              <a:t>正文级别 2</a:t>
            </a:r>
          </a:p>
          <a:p>
            <a:pPr lvl="2"/>
            <a:r>
              <a:t>正文级别 3</a:t>
            </a:r>
          </a:p>
          <a:p>
            <a:pPr lvl="3"/>
            <a:r>
              <a:t>正文级别 4</a:t>
            </a:r>
          </a:p>
          <a:p>
            <a:pPr lvl="4"/>
            <a:r>
              <a:t>正文级别 5</a:t>
            </a:r>
          </a:p>
        </p:txBody>
      </p:sp>
      <p:sp>
        <p:nvSpPr>
          <p:cNvPr id="28" name="文本"/>
          <p:cNvSpPr txBox="1">
            <a:spLocks noGrp="1"/>
          </p:cNvSpPr>
          <p:nvPr>
            <p:ph type="body" sz="quarter" idx="13"/>
          </p:nvPr>
        </p:nvSpPr>
        <p:spPr>
          <a:xfrm>
            <a:off x="6096000" y="5560930"/>
            <a:ext cx="102657" cy="539122"/>
          </a:xfrm>
          <a:prstGeom prst="rect">
            <a:avLst/>
          </a:prstGeom>
        </p:spPr>
        <p:txBody>
          <a:bodyPr wrap="none">
            <a:spAutoFit/>
          </a:bodyPr>
          <a:lstStyle>
            <a:lvl1pPr marL="0" indent="0">
              <a:lnSpc>
                <a:spcPct val="110000"/>
              </a:lnSpc>
              <a:spcBef>
                <a:spcPts val="0"/>
              </a:spcBef>
              <a:buSzTx/>
              <a:buNone/>
              <a:defRPr sz="2800">
                <a:solidFill>
                  <a:srgbClr val="FFFFFF">
                    <a:alpha val="70052"/>
                  </a:srgbClr>
                </a:solidFill>
                <a:latin typeface="Helvetica Light"/>
                <a:sym typeface="Helvetica Light"/>
              </a:defRPr>
            </a:lvl1pPr>
          </a:lstStyle>
          <a:p>
            <a:pPr marL="0" indent="0">
              <a:lnSpc>
                <a:spcPct val="110000"/>
              </a:lnSpc>
              <a:spcBef>
                <a:spcPts val="0"/>
              </a:spcBef>
              <a:buSzTx/>
              <a:buNone/>
              <a:defRPr sz="2800">
                <a:solidFill>
                  <a:srgbClr val="FFFFFF">
                    <a:alpha val="70052"/>
                  </a:srgbClr>
                </a:solidFill>
                <a:latin typeface="Helvetica Light"/>
                <a:ea typeface="Helvetica Light"/>
                <a:cs typeface="Helvetica Light"/>
                <a:sym typeface="Helvetica Light"/>
              </a:defRPr>
            </a:pPr>
            <a:endParaRPr/>
          </a:p>
        </p:txBody>
      </p:sp>
      <p:pic>
        <p:nvPicPr>
          <p:cNvPr id="29" name="图像" descr="图像"/>
          <p:cNvPicPr>
            <a:picLocks noChangeAspect="1"/>
          </p:cNvPicPr>
          <p:nvPr/>
        </p:nvPicPr>
        <p:blipFill>
          <a:blip r:embed="rId3"/>
          <a:stretch>
            <a:fillRect/>
          </a:stretch>
        </p:blipFill>
        <p:spPr>
          <a:xfrm>
            <a:off x="822755" y="1541411"/>
            <a:ext cx="2055761" cy="276308"/>
          </a:xfrm>
          <a:prstGeom prst="rect">
            <a:avLst/>
          </a:prstGeom>
          <a:ln w="12700">
            <a:miter lim="400000"/>
          </a:ln>
        </p:spPr>
      </p:pic>
      <p:sp>
        <p:nvSpPr>
          <p:cNvPr id="30" name="幻灯片编号"/>
          <p:cNvSpPr txBox="1">
            <a:spLocks noGrp="1"/>
          </p:cNvSpPr>
          <p:nvPr>
            <p:ph type="sldNum" sz="quarter" idx="2"/>
          </p:nvPr>
        </p:nvSpPr>
        <p:spPr>
          <a:xfrm>
            <a:off x="0" y="6586256"/>
            <a:ext cx="12192001" cy="28725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封面-远景">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7" name="文本"/>
          <p:cNvSpPr txBox="1">
            <a:spLocks noGrp="1"/>
          </p:cNvSpPr>
          <p:nvPr>
            <p:ph type="body" sz="quarter" idx="13"/>
          </p:nvPr>
        </p:nvSpPr>
        <p:spPr>
          <a:xfrm>
            <a:off x="6044672" y="5560930"/>
            <a:ext cx="102657" cy="539122"/>
          </a:xfrm>
          <a:prstGeom prst="rect">
            <a:avLst/>
          </a:prstGeom>
        </p:spPr>
        <p:txBody>
          <a:bodyPr wrap="none">
            <a:spAutoFit/>
          </a:bodyPr>
          <a:lstStyle>
            <a:lvl1pPr marL="0" indent="0" algn="ctr">
              <a:lnSpc>
                <a:spcPct val="110000"/>
              </a:lnSpc>
              <a:spcBef>
                <a:spcPts val="1500"/>
              </a:spcBef>
              <a:buSzTx/>
              <a:buNone/>
              <a:defRPr sz="2800">
                <a:solidFill>
                  <a:srgbClr val="FFFFFF">
                    <a:alpha val="70052"/>
                  </a:srgbClr>
                </a:solidFill>
                <a:latin typeface="Helvetica Light"/>
                <a:sym typeface="Helvetica Light"/>
              </a:defRPr>
            </a:lvl1pPr>
          </a:lstStyle>
          <a:p>
            <a:pPr marL="0" indent="0" algn="ctr">
              <a:lnSpc>
                <a:spcPct val="110000"/>
              </a:lnSpc>
              <a:spcBef>
                <a:spcPts val="3000"/>
              </a:spcBef>
              <a:buSzTx/>
              <a:buNone/>
              <a:defRPr sz="2800">
                <a:solidFill>
                  <a:srgbClr val="FFFFFF">
                    <a:alpha val="70052"/>
                  </a:srgbClr>
                </a:solidFill>
                <a:latin typeface="Helvetica Light"/>
                <a:ea typeface="Helvetica Light"/>
                <a:cs typeface="Helvetica Light"/>
                <a:sym typeface="Helvetica Light"/>
              </a:defRPr>
            </a:pPr>
            <a:endParaRPr/>
          </a:p>
        </p:txBody>
      </p:sp>
      <p:sp>
        <p:nvSpPr>
          <p:cNvPr id="38" name="正文级别 1…"/>
          <p:cNvSpPr txBox="1">
            <a:spLocks noGrp="1"/>
          </p:cNvSpPr>
          <p:nvPr>
            <p:ph type="body" sz="quarter" idx="1"/>
          </p:nvPr>
        </p:nvSpPr>
        <p:spPr>
          <a:xfrm>
            <a:off x="943107" y="3961243"/>
            <a:ext cx="10305786" cy="633744"/>
          </a:xfrm>
          <a:prstGeom prst="rect">
            <a:avLst/>
          </a:prstGeom>
        </p:spPr>
        <p:txBody>
          <a:bodyPr/>
          <a:lstStyle>
            <a:lvl1pPr marL="0" indent="0" algn="ctr">
              <a:lnSpc>
                <a:spcPct val="100000"/>
              </a:lnSpc>
              <a:spcBef>
                <a:spcPts val="0"/>
              </a:spcBef>
              <a:buSzTx/>
              <a:buNone/>
              <a:defRPr sz="3200">
                <a:solidFill>
                  <a:srgbClr val="FFFFFF"/>
                </a:solidFill>
                <a:latin typeface="+mn-lt"/>
                <a:ea typeface="+mn-ea"/>
                <a:cs typeface="+mn-cs"/>
                <a:sym typeface="TTTGBMedium"/>
              </a:defRPr>
            </a:lvl1pPr>
            <a:lvl2pPr marL="0" indent="114300" algn="ctr">
              <a:lnSpc>
                <a:spcPct val="100000"/>
              </a:lnSpc>
              <a:spcBef>
                <a:spcPts val="0"/>
              </a:spcBef>
              <a:buSzTx/>
              <a:buNone/>
              <a:defRPr sz="3200">
                <a:solidFill>
                  <a:srgbClr val="FFFFFF"/>
                </a:solidFill>
                <a:latin typeface="+mn-lt"/>
                <a:ea typeface="+mn-ea"/>
                <a:cs typeface="+mn-cs"/>
                <a:sym typeface="TTTGBMedium"/>
              </a:defRPr>
            </a:lvl2pPr>
            <a:lvl3pPr marL="0" indent="228600" algn="ctr">
              <a:lnSpc>
                <a:spcPct val="100000"/>
              </a:lnSpc>
              <a:spcBef>
                <a:spcPts val="0"/>
              </a:spcBef>
              <a:buSzTx/>
              <a:buNone/>
              <a:defRPr sz="3200">
                <a:solidFill>
                  <a:srgbClr val="FFFFFF"/>
                </a:solidFill>
                <a:latin typeface="+mn-lt"/>
                <a:ea typeface="+mn-ea"/>
                <a:cs typeface="+mn-cs"/>
                <a:sym typeface="TTTGBMedium"/>
              </a:defRPr>
            </a:lvl3pPr>
            <a:lvl4pPr marL="0" indent="342900" algn="ctr">
              <a:lnSpc>
                <a:spcPct val="100000"/>
              </a:lnSpc>
              <a:spcBef>
                <a:spcPts val="0"/>
              </a:spcBef>
              <a:buSzTx/>
              <a:buNone/>
              <a:defRPr sz="3200">
                <a:solidFill>
                  <a:srgbClr val="FFFFFF"/>
                </a:solidFill>
                <a:latin typeface="+mn-lt"/>
                <a:ea typeface="+mn-ea"/>
                <a:cs typeface="+mn-cs"/>
                <a:sym typeface="TTTGBMedium"/>
              </a:defRPr>
            </a:lvl4pPr>
            <a:lvl5pPr marL="0" indent="457200" algn="ctr">
              <a:lnSpc>
                <a:spcPct val="100000"/>
              </a:lnSpc>
              <a:spcBef>
                <a:spcPts val="0"/>
              </a:spcBef>
              <a:buSzTx/>
              <a:buNone/>
              <a:defRPr sz="3200">
                <a:solidFill>
                  <a:srgbClr val="FFFFFF"/>
                </a:solidFill>
                <a:latin typeface="+mn-lt"/>
                <a:ea typeface="+mn-ea"/>
                <a:cs typeface="+mn-cs"/>
                <a:sym typeface="TTTGBMedium"/>
              </a:defRPr>
            </a:lvl5pPr>
          </a:lstStyle>
          <a:p>
            <a:r>
              <a:t>正文级别 1</a:t>
            </a:r>
          </a:p>
          <a:p>
            <a:pPr lvl="1"/>
            <a:r>
              <a:t>正文级别 2</a:t>
            </a:r>
          </a:p>
          <a:p>
            <a:pPr lvl="2"/>
            <a:r>
              <a:t>正文级别 3</a:t>
            </a:r>
          </a:p>
          <a:p>
            <a:pPr lvl="3"/>
            <a:r>
              <a:t>正文级别 4</a:t>
            </a:r>
          </a:p>
          <a:p>
            <a:pPr lvl="4"/>
            <a:r>
              <a:t>正文级别 5</a:t>
            </a:r>
          </a:p>
        </p:txBody>
      </p:sp>
      <p:sp>
        <p:nvSpPr>
          <p:cNvPr id="39" name="标题文本"/>
          <p:cNvSpPr txBox="1">
            <a:spLocks noGrp="1"/>
          </p:cNvSpPr>
          <p:nvPr>
            <p:ph type="title"/>
          </p:nvPr>
        </p:nvSpPr>
        <p:spPr>
          <a:xfrm>
            <a:off x="943107" y="681517"/>
            <a:ext cx="10305786" cy="3200037"/>
          </a:xfrm>
          <a:prstGeom prst="rect">
            <a:avLst/>
          </a:prstGeom>
        </p:spPr>
        <p:txBody>
          <a:bodyPr anchor="b"/>
          <a:lstStyle/>
          <a:p>
            <a:r>
              <a:t>标题文本</a:t>
            </a:r>
          </a:p>
        </p:txBody>
      </p:sp>
      <p:pic>
        <p:nvPicPr>
          <p:cNvPr id="40" name="图像" descr="图像"/>
          <p:cNvPicPr>
            <a:picLocks noChangeAspect="1"/>
          </p:cNvPicPr>
          <p:nvPr/>
        </p:nvPicPr>
        <p:blipFill>
          <a:blip r:embed="rId3"/>
          <a:stretch>
            <a:fillRect/>
          </a:stretch>
        </p:blipFill>
        <p:spPr>
          <a:xfrm>
            <a:off x="5257957" y="515350"/>
            <a:ext cx="1676086" cy="225277"/>
          </a:xfrm>
          <a:prstGeom prst="rect">
            <a:avLst/>
          </a:prstGeom>
          <a:ln w="12700">
            <a:miter lim="400000"/>
          </a:ln>
        </p:spPr>
      </p:pic>
      <p:sp>
        <p:nvSpPr>
          <p:cNvPr id="41" name="幻灯片编号"/>
          <p:cNvSpPr txBox="1">
            <a:spLocks noGrp="1"/>
          </p:cNvSpPr>
          <p:nvPr>
            <p:ph type="sldNum" sz="quarter" idx="2"/>
          </p:nvPr>
        </p:nvSpPr>
        <p:spPr>
          <a:xfrm>
            <a:off x="0" y="6586256"/>
            <a:ext cx="12192001" cy="28725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内容页-仅标题">
    <p:spTree>
      <p:nvGrpSpPr>
        <p:cNvPr id="1" name=""/>
        <p:cNvGrpSpPr/>
        <p:nvPr/>
      </p:nvGrpSpPr>
      <p:grpSpPr>
        <a:xfrm>
          <a:off x="0" y="0"/>
          <a:ext cx="0" cy="0"/>
          <a:chOff x="0" y="0"/>
          <a:chExt cx="0" cy="0"/>
        </a:xfrm>
      </p:grpSpPr>
      <p:sp>
        <p:nvSpPr>
          <p:cNvPr id="48" name="标题文本"/>
          <p:cNvSpPr txBox="1">
            <a:spLocks noGrp="1"/>
          </p:cNvSpPr>
          <p:nvPr>
            <p:ph type="title"/>
          </p:nvPr>
        </p:nvSpPr>
        <p:spPr>
          <a:xfrm>
            <a:off x="1305671" y="180777"/>
            <a:ext cx="10158541" cy="3618806"/>
          </a:xfrm>
          <a:prstGeom prst="rect">
            <a:avLst/>
          </a:prstGeom>
        </p:spPr>
        <p:txBody>
          <a:bodyPr anchor="b"/>
          <a:lstStyle>
            <a:lvl1pPr algn="l">
              <a:lnSpc>
                <a:spcPct val="80000"/>
              </a:lnSpc>
              <a:defRPr sz="6900" b="0">
                <a:solidFill>
                  <a:srgbClr val="034FD8"/>
                </a:solidFill>
              </a:defRPr>
            </a:lvl1pPr>
          </a:lstStyle>
          <a:p>
            <a:r>
              <a:t>标题文本</a:t>
            </a:r>
          </a:p>
        </p:txBody>
      </p:sp>
      <p:sp>
        <p:nvSpPr>
          <p:cNvPr id="49" name="矩形"/>
          <p:cNvSpPr/>
          <p:nvPr/>
        </p:nvSpPr>
        <p:spPr>
          <a:xfrm>
            <a:off x="-5259" y="6543146"/>
            <a:ext cx="12202518" cy="13428"/>
          </a:xfrm>
          <a:prstGeom prst="rect">
            <a:avLst/>
          </a:prstGeom>
          <a:solidFill>
            <a:srgbClr val="000000">
              <a:alpha val="5000"/>
            </a:srgbClr>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sp>
        <p:nvSpPr>
          <p:cNvPr id="50" name="幻灯片编号"/>
          <p:cNvSpPr txBox="1">
            <a:spLocks noGrp="1"/>
          </p:cNvSpPr>
          <p:nvPr>
            <p:ph type="sldNum" sz="quarter" idx="2"/>
          </p:nvPr>
        </p:nvSpPr>
        <p:spPr>
          <a:xfrm>
            <a:off x="0" y="6586256"/>
            <a:ext cx="12192000" cy="287258"/>
          </a:xfrm>
          <a:prstGeom prst="rect">
            <a:avLst/>
          </a:prstGeom>
        </p:spPr>
        <p:txBody>
          <a:bodyPr/>
          <a:lstStyle/>
          <a:p>
            <a:fld id="{86CB4B4D-7CA3-9044-876B-883B54F8677D}" type="slidenum">
              <a:t>‹#›</a:t>
            </a:fld>
            <a:endParaRPr/>
          </a:p>
        </p:txBody>
      </p:sp>
      <p:sp>
        <p:nvSpPr>
          <p:cNvPr id="51"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12700">
            <a:miter lim="400000"/>
          </a:ln>
        </p:spPr>
        <p:txBody>
          <a:bodyPr lIns="22860" rIns="22860"/>
          <a:lstStyle/>
          <a:p>
            <a:pPr defTabSz="457200">
              <a:defRPr sz="1800">
                <a:solidFill>
                  <a:srgbClr val="000000"/>
                </a:solidFill>
                <a:latin typeface="Calibri"/>
                <a:ea typeface="Calibri"/>
                <a:cs typeface="Calibri"/>
                <a:sym typeface="Calibri"/>
              </a:defRPr>
            </a:pPr>
            <a:endParaRPr sz="90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内容页-仅标题 copy">
    <p:bg>
      <p:bgPr>
        <a:gradFill>
          <a:gsLst>
            <a:gs pos="0">
              <a:srgbClr val="B1B9C0"/>
            </a:gs>
            <a:gs pos="100000">
              <a:srgbClr val="D5DBDE"/>
            </a:gs>
          </a:gsLst>
          <a:lin ang="5400000" scaled="1"/>
        </a:gradFill>
        <a:effectLst/>
      </p:bgPr>
    </p:bg>
    <p:spTree>
      <p:nvGrpSpPr>
        <p:cNvPr id="1" name=""/>
        <p:cNvGrpSpPr/>
        <p:nvPr/>
      </p:nvGrpSpPr>
      <p:grpSpPr>
        <a:xfrm>
          <a:off x="0" y="0"/>
          <a:ext cx="0" cy="0"/>
          <a:chOff x="0" y="0"/>
          <a:chExt cx="0" cy="0"/>
        </a:xfrm>
      </p:grpSpPr>
      <p:sp>
        <p:nvSpPr>
          <p:cNvPr id="58" name="标题文本"/>
          <p:cNvSpPr txBox="1">
            <a:spLocks noGrp="1"/>
          </p:cNvSpPr>
          <p:nvPr>
            <p:ph type="title"/>
          </p:nvPr>
        </p:nvSpPr>
        <p:spPr>
          <a:xfrm>
            <a:off x="1813671" y="2314377"/>
            <a:ext cx="8855237" cy="1425840"/>
          </a:xfrm>
          <a:prstGeom prst="rect">
            <a:avLst/>
          </a:prstGeom>
        </p:spPr>
        <p:txBody>
          <a:bodyPr anchor="t"/>
          <a:lstStyle>
            <a:lvl1pPr algn="l">
              <a:lnSpc>
                <a:spcPct val="80000"/>
              </a:lnSpc>
              <a:defRPr sz="6900" b="0">
                <a:solidFill>
                  <a:srgbClr val="0D4FD8"/>
                </a:solidFill>
              </a:defRPr>
            </a:lvl1pPr>
          </a:lstStyle>
          <a:p>
            <a:r>
              <a:t>标题文本</a:t>
            </a:r>
          </a:p>
        </p:txBody>
      </p:sp>
      <p:sp>
        <p:nvSpPr>
          <p:cNvPr id="60" name="矩形"/>
          <p:cNvSpPr/>
          <p:nvPr/>
        </p:nvSpPr>
        <p:spPr>
          <a:xfrm>
            <a:off x="-5259" y="6543146"/>
            <a:ext cx="12202518" cy="13428"/>
          </a:xfrm>
          <a:prstGeom prst="rect">
            <a:avLst/>
          </a:prstGeom>
          <a:solidFill>
            <a:srgbClr val="B1B9C0"/>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pic>
        <p:nvPicPr>
          <p:cNvPr id="62" name="图像" descr="图像"/>
          <p:cNvPicPr>
            <a:picLocks noChangeAspect="1"/>
          </p:cNvPicPr>
          <p:nvPr/>
        </p:nvPicPr>
        <p:blipFill>
          <a:blip r:embed="rId2"/>
          <a:stretch>
            <a:fillRect/>
          </a:stretch>
        </p:blipFill>
        <p:spPr>
          <a:xfrm>
            <a:off x="6332489" y="-379153"/>
            <a:ext cx="6672889" cy="5601239"/>
          </a:xfrm>
          <a:prstGeom prst="rect">
            <a:avLst/>
          </a:prstGeom>
          <a:ln w="12700">
            <a:miter lim="400000"/>
          </a:ln>
        </p:spPr>
      </p:pic>
      <p:sp>
        <p:nvSpPr>
          <p:cNvPr id="8" name="Freeform 5"/>
          <p:cNvSpPr/>
          <p:nvPr userDrawn="1"/>
        </p:nvSpPr>
        <p:spPr>
          <a:xfrm>
            <a:off x="129994" y="6613861"/>
            <a:ext cx="211350" cy="179741"/>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3175">
            <a:miter lim="400000"/>
          </a:ln>
        </p:spPr>
        <p:txBody>
          <a:bodyPr lIns="12192" tIns="12192" rIns="12192" bIns="12192"/>
          <a:lstStyle/>
          <a:p>
            <a:pPr defTabSz="325120">
              <a:defRPr sz="1200">
                <a:solidFill>
                  <a:srgbClr val="000000"/>
                </a:solidFill>
                <a:latin typeface="Calibri"/>
                <a:ea typeface="Calibri"/>
                <a:cs typeface="Calibri"/>
                <a:sym typeface="Calibri"/>
              </a:defRPr>
            </a:pPr>
            <a:endParaRPr sz="600"/>
          </a:p>
        </p:txBody>
      </p:sp>
      <p:sp>
        <p:nvSpPr>
          <p:cNvPr id="9" name="幻灯片编号"/>
          <p:cNvSpPr txBox="1">
            <a:spLocks noGrp="1"/>
          </p:cNvSpPr>
          <p:nvPr>
            <p:ph type="sldNum" sz="quarter" idx="2"/>
          </p:nvPr>
        </p:nvSpPr>
        <p:spPr>
          <a:xfrm>
            <a:off x="0" y="6586256"/>
            <a:ext cx="12192000" cy="287258"/>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内容页">
    <p:spTree>
      <p:nvGrpSpPr>
        <p:cNvPr id="1" name=""/>
        <p:cNvGrpSpPr/>
        <p:nvPr/>
      </p:nvGrpSpPr>
      <p:grpSpPr>
        <a:xfrm>
          <a:off x="0" y="0"/>
          <a:ext cx="0" cy="0"/>
          <a:chOff x="0" y="0"/>
          <a:chExt cx="0" cy="0"/>
        </a:xfrm>
      </p:grpSpPr>
      <p:pic>
        <p:nvPicPr>
          <p:cNvPr id="69" name="Page.png" descr="Page.pn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70" name="矩形"/>
          <p:cNvSpPr/>
          <p:nvPr/>
        </p:nvSpPr>
        <p:spPr>
          <a:xfrm>
            <a:off x="-5259" y="6543146"/>
            <a:ext cx="12192001" cy="14916"/>
          </a:xfrm>
          <a:prstGeom prst="rect">
            <a:avLst/>
          </a:prstGeom>
          <a:solidFill>
            <a:srgbClr val="000000">
              <a:alpha val="5000"/>
            </a:srgbClr>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sp>
        <p:nvSpPr>
          <p:cNvPr id="71" name="幻灯片编号"/>
          <p:cNvSpPr txBox="1">
            <a:spLocks noGrp="1"/>
          </p:cNvSpPr>
          <p:nvPr>
            <p:ph type="sldNum" sz="quarter" idx="2"/>
          </p:nvPr>
        </p:nvSpPr>
        <p:spPr>
          <a:xfrm>
            <a:off x="0" y="6586256"/>
            <a:ext cx="12192001" cy="287258"/>
          </a:xfrm>
          <a:prstGeom prst="rect">
            <a:avLst/>
          </a:prstGeom>
        </p:spPr>
        <p:txBody>
          <a:bodyPr/>
          <a:lstStyle/>
          <a:p>
            <a:fld id="{86CB4B4D-7CA3-9044-876B-883B54F8677D}" type="slidenum">
              <a:t>‹#›</a:t>
            </a:fld>
            <a:endParaRPr/>
          </a:p>
        </p:txBody>
      </p:sp>
      <p:sp>
        <p:nvSpPr>
          <p:cNvPr id="72" name="正文级别 1…"/>
          <p:cNvSpPr txBox="1">
            <a:spLocks noGrp="1"/>
          </p:cNvSpPr>
          <p:nvPr>
            <p:ph type="body" idx="1"/>
          </p:nvPr>
        </p:nvSpPr>
        <p:spPr>
          <a:xfrm>
            <a:off x="730964" y="2432910"/>
            <a:ext cx="10736423" cy="3809140"/>
          </a:xfrm>
          <a:prstGeom prst="rect">
            <a:avLst/>
          </a:prstGeom>
        </p:spPr>
        <p:txBody>
          <a:bodyPr/>
          <a:lstStyle>
            <a:lvl1pPr marL="224590" indent="-224590">
              <a:lnSpc>
                <a:spcPct val="100000"/>
              </a:lnSpc>
              <a:spcBef>
                <a:spcPts val="1250"/>
              </a:spcBef>
              <a:defRPr sz="1800">
                <a:solidFill>
                  <a:srgbClr val="303337"/>
                </a:solidFill>
              </a:defRPr>
            </a:lvl1pPr>
            <a:lvl2pPr marL="529389" indent="-224589">
              <a:lnSpc>
                <a:spcPct val="100000"/>
              </a:lnSpc>
              <a:spcBef>
                <a:spcPts val="1250"/>
              </a:spcBef>
              <a:defRPr sz="1800">
                <a:solidFill>
                  <a:srgbClr val="303337"/>
                </a:solidFill>
              </a:defRPr>
            </a:lvl2pPr>
            <a:lvl3pPr marL="834189" indent="-224589">
              <a:lnSpc>
                <a:spcPct val="100000"/>
              </a:lnSpc>
              <a:spcBef>
                <a:spcPts val="1250"/>
              </a:spcBef>
              <a:defRPr sz="1800">
                <a:solidFill>
                  <a:srgbClr val="303337"/>
                </a:solidFill>
              </a:defRPr>
            </a:lvl3pPr>
            <a:lvl4pPr marL="1138989" indent="-224589">
              <a:lnSpc>
                <a:spcPct val="100000"/>
              </a:lnSpc>
              <a:spcBef>
                <a:spcPts val="1250"/>
              </a:spcBef>
              <a:defRPr sz="1800">
                <a:solidFill>
                  <a:srgbClr val="303337"/>
                </a:solidFill>
              </a:defRPr>
            </a:lvl4pPr>
            <a:lvl5pPr marL="1443789" indent="-224589">
              <a:lnSpc>
                <a:spcPct val="100000"/>
              </a:lnSpc>
              <a:spcBef>
                <a:spcPts val="1250"/>
              </a:spcBef>
              <a:defRPr sz="1800">
                <a:solidFill>
                  <a:srgbClr val="303337"/>
                </a:solidFill>
              </a:defRPr>
            </a:lvl5pPr>
          </a:lstStyle>
          <a:p>
            <a:r>
              <a:t>正文级别 1</a:t>
            </a:r>
          </a:p>
          <a:p>
            <a:pPr lvl="1"/>
            <a:r>
              <a:t>正文级别 2</a:t>
            </a:r>
          </a:p>
          <a:p>
            <a:pPr lvl="2"/>
            <a:r>
              <a:t>正文级别 3</a:t>
            </a:r>
          </a:p>
          <a:p>
            <a:pPr lvl="3"/>
            <a:r>
              <a:t>正文级别 4</a:t>
            </a:r>
          </a:p>
          <a:p>
            <a:pPr lvl="4"/>
            <a:r>
              <a:t>正文级别 5</a:t>
            </a:r>
          </a:p>
        </p:txBody>
      </p:sp>
      <p:sp>
        <p:nvSpPr>
          <p:cNvPr id="73" name="标题文本"/>
          <p:cNvSpPr txBox="1">
            <a:spLocks noGrp="1"/>
          </p:cNvSpPr>
          <p:nvPr>
            <p:ph type="title"/>
          </p:nvPr>
        </p:nvSpPr>
        <p:spPr>
          <a:xfrm>
            <a:off x="727789" y="180777"/>
            <a:ext cx="10736423" cy="1017720"/>
          </a:xfrm>
          <a:prstGeom prst="rect">
            <a:avLst/>
          </a:prstGeom>
        </p:spPr>
        <p:txBody>
          <a:bodyPr anchor="b"/>
          <a:lstStyle>
            <a:lvl1pPr algn="l">
              <a:defRPr sz="2600" b="0">
                <a:solidFill>
                  <a:srgbClr val="034FD8"/>
                </a:solidFill>
                <a:latin typeface="Helvetica"/>
                <a:ea typeface="Helvetica"/>
                <a:cs typeface="Helvetica"/>
                <a:sym typeface="Helvetica"/>
              </a:defRPr>
            </a:lvl1pPr>
          </a:lstStyle>
          <a:p>
            <a:r>
              <a:t>标题文本</a:t>
            </a:r>
          </a:p>
        </p:txBody>
      </p:sp>
      <p:sp>
        <p:nvSpPr>
          <p:cNvPr id="74" name="文本"/>
          <p:cNvSpPr txBox="1">
            <a:spLocks noGrp="1"/>
          </p:cNvSpPr>
          <p:nvPr>
            <p:ph type="body" sz="quarter" idx="13"/>
          </p:nvPr>
        </p:nvSpPr>
        <p:spPr>
          <a:xfrm>
            <a:off x="722530" y="1814527"/>
            <a:ext cx="10736424" cy="570413"/>
          </a:xfrm>
          <a:prstGeom prst="rect">
            <a:avLst/>
          </a:prstGeom>
        </p:spPr>
        <p:txBody>
          <a:bodyPr anchor="ctr">
            <a:spAutoFit/>
          </a:bodyPr>
          <a:lstStyle>
            <a:lvl1pPr marL="0" indent="0">
              <a:spcBef>
                <a:spcPts val="0"/>
              </a:spcBef>
              <a:buSzTx/>
              <a:buNone/>
              <a:defRPr sz="3800">
                <a:solidFill>
                  <a:srgbClr val="034FD8"/>
                </a:solidFill>
                <a:latin typeface="Helvetica Light"/>
                <a:sym typeface="Helvetica Light"/>
              </a:defRPr>
            </a:lvl1pPr>
          </a:lstStyle>
          <a:p>
            <a:pPr marL="0" indent="0">
              <a:spcBef>
                <a:spcPts val="0"/>
              </a:spcBef>
              <a:buSzTx/>
              <a:buNone/>
              <a:defRPr sz="3800">
                <a:solidFill>
                  <a:srgbClr val="034FD8"/>
                </a:solidFill>
                <a:latin typeface="Helvetica Light"/>
                <a:ea typeface="Helvetica Light"/>
                <a:cs typeface="Helvetica Light"/>
                <a:sym typeface="Helvetica Light"/>
              </a:defRPr>
            </a:pPr>
            <a:endParaRPr/>
          </a:p>
        </p:txBody>
      </p:sp>
      <p:sp>
        <p:nvSpPr>
          <p:cNvPr id="75"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12700">
            <a:miter lim="400000"/>
          </a:ln>
        </p:spPr>
        <p:txBody>
          <a:bodyPr lIns="22860" rIns="22860"/>
          <a:lstStyle/>
          <a:p>
            <a:pPr defTabSz="457200">
              <a:defRPr sz="1800">
                <a:solidFill>
                  <a:srgbClr val="000000"/>
                </a:solidFill>
                <a:latin typeface="Calibri"/>
                <a:ea typeface="Calibri"/>
                <a:cs typeface="Calibri"/>
                <a:sym typeface="Calibri"/>
              </a:defRPr>
            </a:pPr>
            <a:endParaRPr sz="90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内容页 copy">
    <p:spTree>
      <p:nvGrpSpPr>
        <p:cNvPr id="1" name=""/>
        <p:cNvGrpSpPr/>
        <p:nvPr/>
      </p:nvGrpSpPr>
      <p:grpSpPr>
        <a:xfrm>
          <a:off x="0" y="0"/>
          <a:ext cx="0" cy="0"/>
          <a:chOff x="0" y="0"/>
          <a:chExt cx="0" cy="0"/>
        </a:xfrm>
      </p:grpSpPr>
      <p:pic>
        <p:nvPicPr>
          <p:cNvPr id="82" name="Page.png" descr="Page.pn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83" name="矩形"/>
          <p:cNvSpPr/>
          <p:nvPr/>
        </p:nvSpPr>
        <p:spPr>
          <a:xfrm>
            <a:off x="-5259" y="6543146"/>
            <a:ext cx="12192001" cy="14916"/>
          </a:xfrm>
          <a:prstGeom prst="rect">
            <a:avLst/>
          </a:prstGeom>
          <a:solidFill>
            <a:srgbClr val="000000">
              <a:alpha val="5000"/>
            </a:srgbClr>
          </a:solidFill>
          <a:ln w="12700">
            <a:miter lim="400000"/>
          </a:ln>
        </p:spPr>
        <p:txBody>
          <a:bodyPr lIns="25400" tIns="25400" rIns="25400" bIns="25400" anchor="ctr"/>
          <a:lstStyle/>
          <a:p>
            <a:pPr>
              <a:defRPr sz="2000">
                <a:solidFill>
                  <a:srgbClr val="FFFFFF"/>
                </a:solidFill>
                <a:latin typeface="Helvetica Neue Medium"/>
                <a:ea typeface="Helvetica Neue Medium"/>
                <a:cs typeface="Helvetica Neue Medium"/>
                <a:sym typeface="Helvetica Neue Medium"/>
              </a:defRPr>
            </a:pPr>
            <a:endParaRPr sz="1000"/>
          </a:p>
        </p:txBody>
      </p:sp>
      <p:sp>
        <p:nvSpPr>
          <p:cNvPr id="84" name="幻灯片编号"/>
          <p:cNvSpPr txBox="1">
            <a:spLocks noGrp="1"/>
          </p:cNvSpPr>
          <p:nvPr>
            <p:ph type="sldNum" sz="quarter" idx="2"/>
          </p:nvPr>
        </p:nvSpPr>
        <p:spPr>
          <a:xfrm>
            <a:off x="0" y="6586256"/>
            <a:ext cx="12192001" cy="287258"/>
          </a:xfrm>
          <a:prstGeom prst="rect">
            <a:avLst/>
          </a:prstGeom>
        </p:spPr>
        <p:txBody>
          <a:bodyPr/>
          <a:lstStyle/>
          <a:p>
            <a:fld id="{86CB4B4D-7CA3-9044-876B-883B54F8677D}" type="slidenum">
              <a:t>‹#›</a:t>
            </a:fld>
            <a:endParaRPr/>
          </a:p>
        </p:txBody>
      </p:sp>
      <p:sp>
        <p:nvSpPr>
          <p:cNvPr id="85" name="正文级别 1…"/>
          <p:cNvSpPr txBox="1">
            <a:spLocks noGrp="1"/>
          </p:cNvSpPr>
          <p:nvPr>
            <p:ph type="body" idx="1"/>
          </p:nvPr>
        </p:nvSpPr>
        <p:spPr>
          <a:xfrm>
            <a:off x="730964" y="2432910"/>
            <a:ext cx="10736423" cy="3809140"/>
          </a:xfrm>
          <a:prstGeom prst="rect">
            <a:avLst/>
          </a:prstGeom>
        </p:spPr>
        <p:txBody>
          <a:bodyPr/>
          <a:lstStyle>
            <a:lvl1pPr marL="224590" indent="-224590">
              <a:lnSpc>
                <a:spcPct val="100000"/>
              </a:lnSpc>
              <a:spcBef>
                <a:spcPts val="1250"/>
              </a:spcBef>
              <a:defRPr sz="1800">
                <a:solidFill>
                  <a:srgbClr val="303337"/>
                </a:solidFill>
              </a:defRPr>
            </a:lvl1pPr>
            <a:lvl2pPr marL="529389" indent="-224589">
              <a:lnSpc>
                <a:spcPct val="100000"/>
              </a:lnSpc>
              <a:spcBef>
                <a:spcPts val="1250"/>
              </a:spcBef>
              <a:defRPr sz="1800">
                <a:solidFill>
                  <a:srgbClr val="303337"/>
                </a:solidFill>
              </a:defRPr>
            </a:lvl2pPr>
            <a:lvl3pPr marL="834189" indent="-224589">
              <a:lnSpc>
                <a:spcPct val="100000"/>
              </a:lnSpc>
              <a:spcBef>
                <a:spcPts val="1250"/>
              </a:spcBef>
              <a:defRPr sz="1800">
                <a:solidFill>
                  <a:srgbClr val="303337"/>
                </a:solidFill>
              </a:defRPr>
            </a:lvl3pPr>
            <a:lvl4pPr marL="1138989" indent="-224589">
              <a:lnSpc>
                <a:spcPct val="100000"/>
              </a:lnSpc>
              <a:spcBef>
                <a:spcPts val="1250"/>
              </a:spcBef>
              <a:defRPr sz="1800">
                <a:solidFill>
                  <a:srgbClr val="303337"/>
                </a:solidFill>
              </a:defRPr>
            </a:lvl4pPr>
            <a:lvl5pPr marL="1443789" indent="-224589">
              <a:lnSpc>
                <a:spcPct val="100000"/>
              </a:lnSpc>
              <a:spcBef>
                <a:spcPts val="1250"/>
              </a:spcBef>
              <a:defRPr sz="1800">
                <a:solidFill>
                  <a:srgbClr val="303337"/>
                </a:solidFill>
              </a:defRPr>
            </a:lvl5pPr>
          </a:lstStyle>
          <a:p>
            <a:r>
              <a:t>正文级别 1</a:t>
            </a:r>
          </a:p>
          <a:p>
            <a:pPr lvl="1"/>
            <a:r>
              <a:t>正文级别 2</a:t>
            </a:r>
          </a:p>
          <a:p>
            <a:pPr lvl="2"/>
            <a:r>
              <a:t>正文级别 3</a:t>
            </a:r>
          </a:p>
          <a:p>
            <a:pPr lvl="3"/>
            <a:r>
              <a:t>正文级别 4</a:t>
            </a:r>
          </a:p>
          <a:p>
            <a:pPr lvl="4"/>
            <a:r>
              <a:t>正文级别 5</a:t>
            </a:r>
          </a:p>
        </p:txBody>
      </p:sp>
      <p:sp>
        <p:nvSpPr>
          <p:cNvPr id="86" name="标题文本"/>
          <p:cNvSpPr txBox="1">
            <a:spLocks noGrp="1"/>
          </p:cNvSpPr>
          <p:nvPr>
            <p:ph type="title"/>
          </p:nvPr>
        </p:nvSpPr>
        <p:spPr>
          <a:xfrm>
            <a:off x="727789" y="180777"/>
            <a:ext cx="10736423" cy="1017720"/>
          </a:xfrm>
          <a:prstGeom prst="rect">
            <a:avLst/>
          </a:prstGeom>
        </p:spPr>
        <p:txBody>
          <a:bodyPr anchor="b"/>
          <a:lstStyle>
            <a:lvl1pPr algn="l">
              <a:defRPr sz="2600" b="0">
                <a:solidFill>
                  <a:srgbClr val="034FD8"/>
                </a:solidFill>
                <a:latin typeface="Helvetica"/>
                <a:ea typeface="Helvetica"/>
                <a:cs typeface="Helvetica"/>
                <a:sym typeface="Helvetica"/>
              </a:defRPr>
            </a:lvl1pPr>
          </a:lstStyle>
          <a:p>
            <a:r>
              <a:rPr dirty="0" err="1"/>
              <a:t>标题文本</a:t>
            </a:r>
            <a:endParaRPr dirty="0"/>
          </a:p>
        </p:txBody>
      </p:sp>
      <p:sp>
        <p:nvSpPr>
          <p:cNvPr id="87" name="文本"/>
          <p:cNvSpPr txBox="1">
            <a:spLocks noGrp="1"/>
          </p:cNvSpPr>
          <p:nvPr>
            <p:ph type="body" sz="quarter" idx="13"/>
          </p:nvPr>
        </p:nvSpPr>
        <p:spPr>
          <a:xfrm>
            <a:off x="722530" y="1814527"/>
            <a:ext cx="10736424" cy="570413"/>
          </a:xfrm>
          <a:prstGeom prst="rect">
            <a:avLst/>
          </a:prstGeom>
        </p:spPr>
        <p:txBody>
          <a:bodyPr anchor="ctr">
            <a:spAutoFit/>
          </a:bodyPr>
          <a:lstStyle>
            <a:lvl1pPr marL="0" indent="0">
              <a:spcBef>
                <a:spcPts val="0"/>
              </a:spcBef>
              <a:buSzTx/>
              <a:buNone/>
              <a:defRPr sz="3800">
                <a:solidFill>
                  <a:srgbClr val="034FD8"/>
                </a:solidFill>
                <a:latin typeface="Helvetica Light"/>
                <a:sym typeface="Helvetica Light"/>
              </a:defRPr>
            </a:lvl1pPr>
          </a:lstStyle>
          <a:p>
            <a:pPr marL="0" indent="0">
              <a:spcBef>
                <a:spcPts val="0"/>
              </a:spcBef>
              <a:buSzTx/>
              <a:buNone/>
              <a:defRPr sz="3800">
                <a:solidFill>
                  <a:srgbClr val="034FD8"/>
                </a:solidFill>
                <a:latin typeface="Helvetica Light"/>
                <a:ea typeface="Helvetica Light"/>
                <a:cs typeface="Helvetica Light"/>
                <a:sym typeface="Helvetica Light"/>
              </a:defRPr>
            </a:pPr>
            <a:endParaRPr/>
          </a:p>
        </p:txBody>
      </p:sp>
      <p:sp>
        <p:nvSpPr>
          <p:cNvPr id="88"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12700">
            <a:miter lim="400000"/>
          </a:ln>
        </p:spPr>
        <p:txBody>
          <a:bodyPr lIns="22860" rIns="22860"/>
          <a:lstStyle/>
          <a:p>
            <a:pPr defTabSz="457200">
              <a:defRPr sz="2000">
                <a:solidFill>
                  <a:srgbClr val="000000"/>
                </a:solidFill>
                <a:latin typeface="Calibri"/>
                <a:ea typeface="Calibri"/>
                <a:cs typeface="Calibri"/>
                <a:sym typeface="Calibri"/>
              </a:defRPr>
            </a:pPr>
            <a:endParaRPr sz="1000"/>
          </a:p>
        </p:txBody>
      </p:sp>
      <p:sp>
        <p:nvSpPr>
          <p:cNvPr id="89" name="矩形"/>
          <p:cNvSpPr/>
          <p:nvPr userDrawn="1"/>
        </p:nvSpPr>
        <p:spPr>
          <a:xfrm>
            <a:off x="-7971" y="712953"/>
            <a:ext cx="696351" cy="450256"/>
          </a:xfrm>
          <a:prstGeom prst="rect">
            <a:avLst/>
          </a:prstGeom>
          <a:solidFill>
            <a:srgbClr val="0252D8"/>
          </a:solidFill>
          <a:ln w="12700">
            <a:miter lim="400000"/>
          </a:ln>
        </p:spPr>
        <p:txBody>
          <a:bodyPr lIns="25400" tIns="25400" rIns="25400" bIns="25400" anchor="ctr"/>
          <a:lstStyle/>
          <a:p>
            <a:pPr>
              <a:defRPr sz="2000">
                <a:solidFill>
                  <a:srgbClr val="FFFFFF"/>
                </a:solidFill>
                <a:latin typeface="Helvetica Neue Medium"/>
                <a:ea typeface="Helvetica Neue Medium"/>
                <a:cs typeface="Helvetica Neue Medium"/>
                <a:sym typeface="Helvetica Neue Medium"/>
              </a:defRPr>
            </a:pPr>
            <a:endParaRPr sz="1000"/>
          </a:p>
        </p:txBody>
      </p:sp>
      <p:sp>
        <p:nvSpPr>
          <p:cNvPr id="90" name="1"/>
          <p:cNvSpPr txBox="1">
            <a:spLocks noGrp="1"/>
          </p:cNvSpPr>
          <p:nvPr>
            <p:ph type="body" sz="quarter" idx="14"/>
          </p:nvPr>
        </p:nvSpPr>
        <p:spPr>
          <a:xfrm>
            <a:off x="-61587" y="649155"/>
            <a:ext cx="803583" cy="577851"/>
          </a:xfrm>
          <a:prstGeom prst="rect">
            <a:avLst/>
          </a:prstGeom>
        </p:spPr>
        <p:txBody>
          <a:bodyPr anchor="ctr">
            <a:noAutofit/>
          </a:bodyPr>
          <a:lstStyle/>
          <a:p>
            <a:pPr marL="0" lvl="1" indent="114300" algn="ctr">
              <a:lnSpc>
                <a:spcPct val="100000"/>
              </a:lnSpc>
              <a:spcBef>
                <a:spcPts val="0"/>
              </a:spcBef>
              <a:buSzTx/>
              <a:buNone/>
              <a:defRPr sz="6400">
                <a:solidFill>
                  <a:srgbClr val="FFFFFF"/>
                </a:solidFill>
                <a:latin typeface="+mn-lt"/>
                <a:ea typeface="+mn-ea"/>
                <a:cs typeface="+mn-cs"/>
                <a:sym typeface="TTTGBMedium"/>
              </a:defRPr>
            </a:pPr>
            <a:r>
              <a:rPr dirty="0"/>
              <a:t>1</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内容">
    <p:spTree>
      <p:nvGrpSpPr>
        <p:cNvPr id="1" name=""/>
        <p:cNvGrpSpPr/>
        <p:nvPr/>
      </p:nvGrpSpPr>
      <p:grpSpPr>
        <a:xfrm>
          <a:off x="0" y="0"/>
          <a:ext cx="0" cy="0"/>
          <a:chOff x="0" y="0"/>
          <a:chExt cx="0" cy="0"/>
        </a:xfrm>
      </p:grpSpPr>
      <p:sp>
        <p:nvSpPr>
          <p:cNvPr id="9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8"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内容页-右侧图片">
    <p:spTree>
      <p:nvGrpSpPr>
        <p:cNvPr id="1" name=""/>
        <p:cNvGrpSpPr/>
        <p:nvPr/>
      </p:nvGrpSpPr>
      <p:grpSpPr>
        <a:xfrm>
          <a:off x="0" y="0"/>
          <a:ext cx="0" cy="0"/>
          <a:chOff x="0" y="0"/>
          <a:chExt cx="0" cy="0"/>
        </a:xfrm>
      </p:grpSpPr>
      <p:sp>
        <p:nvSpPr>
          <p:cNvPr id="105" name="矩形"/>
          <p:cNvSpPr/>
          <p:nvPr/>
        </p:nvSpPr>
        <p:spPr>
          <a:xfrm>
            <a:off x="-5259" y="6543146"/>
            <a:ext cx="7591955" cy="13560"/>
          </a:xfrm>
          <a:prstGeom prst="rect">
            <a:avLst/>
          </a:prstGeom>
          <a:solidFill>
            <a:srgbClr val="000000">
              <a:alpha val="5000"/>
            </a:srgbClr>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sp>
        <p:nvSpPr>
          <p:cNvPr id="106" name="幻灯片编号"/>
          <p:cNvSpPr txBox="1">
            <a:spLocks noGrp="1"/>
          </p:cNvSpPr>
          <p:nvPr>
            <p:ph type="sldNum" sz="quarter" idx="2"/>
          </p:nvPr>
        </p:nvSpPr>
        <p:spPr>
          <a:xfrm>
            <a:off x="0" y="6586256"/>
            <a:ext cx="7581438" cy="287258"/>
          </a:xfrm>
          <a:prstGeom prst="rect">
            <a:avLst/>
          </a:prstGeom>
        </p:spPr>
        <p:txBody>
          <a:bodyPr/>
          <a:lstStyle/>
          <a:p>
            <a:fld id="{86CB4B4D-7CA3-9044-876B-883B54F8677D}" type="slidenum">
              <a:t>‹#›</a:t>
            </a:fld>
            <a:endParaRPr/>
          </a:p>
        </p:txBody>
      </p:sp>
      <p:sp>
        <p:nvSpPr>
          <p:cNvPr id="107" name="正文级别 1…"/>
          <p:cNvSpPr txBox="1">
            <a:spLocks noGrp="1"/>
          </p:cNvSpPr>
          <p:nvPr>
            <p:ph type="body" sz="half" idx="1"/>
          </p:nvPr>
        </p:nvSpPr>
        <p:spPr>
          <a:xfrm>
            <a:off x="1048464" y="1622954"/>
            <a:ext cx="5484511" cy="4619096"/>
          </a:xfrm>
          <a:prstGeom prst="rect">
            <a:avLst/>
          </a:prstGeom>
        </p:spPr>
        <p:txBody>
          <a:bodyPr/>
          <a:lstStyle>
            <a:lvl1pPr marL="406400" indent="-406400"/>
            <a:lvl2pPr marL="711200" indent="-406400"/>
            <a:lvl3pPr marL="1016000" indent="-406400"/>
            <a:lvl4pPr marL="1320800" indent="-406400"/>
            <a:lvl5pPr marL="1625600" indent="-406400"/>
          </a:lstStyle>
          <a:p>
            <a:r>
              <a:t>正文级别 1</a:t>
            </a:r>
          </a:p>
          <a:p>
            <a:pPr lvl="1"/>
            <a:r>
              <a:t>正文级别 2</a:t>
            </a:r>
          </a:p>
          <a:p>
            <a:pPr lvl="2"/>
            <a:r>
              <a:t>正文级别 3</a:t>
            </a:r>
          </a:p>
          <a:p>
            <a:pPr lvl="3"/>
            <a:r>
              <a:t>正文级别 4</a:t>
            </a:r>
          </a:p>
          <a:p>
            <a:pPr lvl="4"/>
            <a:r>
              <a:t>正文级别 5</a:t>
            </a:r>
          </a:p>
        </p:txBody>
      </p:sp>
      <p:sp>
        <p:nvSpPr>
          <p:cNvPr id="108"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12700">
            <a:miter lim="400000"/>
          </a:ln>
        </p:spPr>
        <p:txBody>
          <a:bodyPr lIns="22860" rIns="22860"/>
          <a:lstStyle/>
          <a:p>
            <a:pPr defTabSz="457200">
              <a:defRPr sz="1800">
                <a:solidFill>
                  <a:srgbClr val="000000"/>
                </a:solidFill>
                <a:latin typeface="Calibri"/>
                <a:ea typeface="Calibri"/>
                <a:cs typeface="Calibri"/>
                <a:sym typeface="Calibri"/>
              </a:defRPr>
            </a:pPr>
            <a:endParaRPr sz="900"/>
          </a:p>
        </p:txBody>
      </p:sp>
      <p:sp>
        <p:nvSpPr>
          <p:cNvPr id="109" name="tencent_left.png"/>
          <p:cNvSpPr>
            <a:spLocks noGrp="1"/>
          </p:cNvSpPr>
          <p:nvPr>
            <p:ph type="pic" sz="half" idx="13"/>
          </p:nvPr>
        </p:nvSpPr>
        <p:spPr>
          <a:xfrm>
            <a:off x="7572706" y="794"/>
            <a:ext cx="4638220" cy="6856413"/>
          </a:xfrm>
          <a:prstGeom prst="rect">
            <a:avLst/>
          </a:prstGeom>
        </p:spPr>
        <p:txBody>
          <a:bodyPr lIns="91439" tIns="45719" rIns="91439" bIns="45719">
            <a:noAutofit/>
          </a:bodyPr>
          <a:lstStyle/>
          <a:p>
            <a:endParaRPr/>
          </a:p>
        </p:txBody>
      </p:sp>
      <p:sp>
        <p:nvSpPr>
          <p:cNvPr id="110" name="标题文本"/>
          <p:cNvSpPr txBox="1">
            <a:spLocks noGrp="1"/>
          </p:cNvSpPr>
          <p:nvPr>
            <p:ph type="title"/>
          </p:nvPr>
        </p:nvSpPr>
        <p:spPr>
          <a:xfrm>
            <a:off x="727789" y="180777"/>
            <a:ext cx="6125861" cy="1016662"/>
          </a:xfrm>
          <a:prstGeom prst="rect">
            <a:avLst/>
          </a:prstGeom>
        </p:spPr>
        <p:txBody>
          <a:bodyPr anchor="b"/>
          <a:lstStyle>
            <a:lvl1pPr algn="l">
              <a:defRPr sz="2600" b="0">
                <a:solidFill>
                  <a:srgbClr val="034FD8"/>
                </a:solidFill>
                <a:latin typeface="Helvetica"/>
                <a:ea typeface="Helvetica"/>
                <a:cs typeface="Helvetica"/>
                <a:sym typeface="Helvetica"/>
              </a:defRPr>
            </a:lvl1pPr>
          </a:lstStyle>
          <a:p>
            <a:r>
              <a:t>标题文本</a:t>
            </a:r>
          </a:p>
        </p:txBody>
      </p:sp>
      <p:pic>
        <p:nvPicPr>
          <p:cNvPr id="111" name="Page.png" descr="Page.png"/>
          <p:cNvPicPr>
            <a:picLocks noChangeAspect="1"/>
          </p:cNvPicPr>
          <p:nvPr/>
        </p:nvPicPr>
        <p:blipFill>
          <a:blip r:embed="rId2"/>
          <a:stretch>
            <a:fillRect/>
          </a:stretch>
        </p:blipFill>
        <p:spPr>
          <a:xfrm>
            <a:off x="-4656667" y="0"/>
            <a:ext cx="12192001" cy="6858001"/>
          </a:xfrm>
          <a:prstGeom prst="rect">
            <a:avLst/>
          </a:pr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矩形"/>
          <p:cNvSpPr/>
          <p:nvPr/>
        </p:nvSpPr>
        <p:spPr>
          <a:xfrm>
            <a:off x="-5259" y="6543146"/>
            <a:ext cx="12192001" cy="13461"/>
          </a:xfrm>
          <a:prstGeom prst="rect">
            <a:avLst/>
          </a:prstGeom>
          <a:solidFill>
            <a:srgbClr val="000000">
              <a:alpha val="5000"/>
            </a:srgbClr>
          </a:solidFill>
          <a:ln w="12700">
            <a:miter lim="400000"/>
          </a:ln>
        </p:spPr>
        <p:txBody>
          <a:bodyPr lIns="25400" tIns="25400" rIns="25400" bIns="25400" anchor="ctr"/>
          <a:lstStyle/>
          <a:p>
            <a:pPr>
              <a:defRPr sz="1800">
                <a:solidFill>
                  <a:srgbClr val="FFFFFF"/>
                </a:solidFill>
                <a:latin typeface="Helvetica Neue Medium"/>
                <a:ea typeface="Helvetica Neue Medium"/>
                <a:cs typeface="Helvetica Neue Medium"/>
                <a:sym typeface="Helvetica Neue Medium"/>
              </a:defRPr>
            </a:pPr>
            <a:endParaRPr sz="900"/>
          </a:p>
        </p:txBody>
      </p:sp>
      <p:sp>
        <p:nvSpPr>
          <p:cNvPr id="3" name="幻灯片编号"/>
          <p:cNvSpPr txBox="1">
            <a:spLocks noGrp="1"/>
          </p:cNvSpPr>
          <p:nvPr>
            <p:ph type="sldNum" sz="quarter" idx="2"/>
          </p:nvPr>
        </p:nvSpPr>
        <p:spPr>
          <a:xfrm>
            <a:off x="-5259" y="6586256"/>
            <a:ext cx="12192001" cy="287258"/>
          </a:xfrm>
          <a:prstGeom prst="rect">
            <a:avLst/>
          </a:prstGeom>
          <a:ln w="12700">
            <a:miter lim="400000"/>
          </a:ln>
        </p:spPr>
        <p:txBody>
          <a:bodyPr lIns="50800" tIns="50800" rIns="50800" bIns="50800">
            <a:spAutoFit/>
          </a:bodyPr>
          <a:lstStyle>
            <a:lvl1pPr marR="127000" algn="r">
              <a:defRPr sz="1200">
                <a:solidFill>
                  <a:schemeClr val="accent6">
                    <a:hueOff val="7068528"/>
                    <a:satOff val="-63217"/>
                    <a:lumOff val="21330"/>
                  </a:schemeClr>
                </a:solidFill>
                <a:latin typeface="Helvetica Light"/>
                <a:ea typeface="Helvetica Light"/>
                <a:cs typeface="Helvetica Light"/>
                <a:sym typeface="Helvetica Light"/>
              </a:defRPr>
            </a:lvl1pPr>
          </a:lstStyle>
          <a:p>
            <a:fld id="{86CB4B4D-7CA3-9044-876B-883B54F8677D}" type="slidenum">
              <a:t>‹#›</a:t>
            </a:fld>
            <a:endParaRPr/>
          </a:p>
        </p:txBody>
      </p:sp>
      <p:sp>
        <p:nvSpPr>
          <p:cNvPr id="4" name="Freeform 5"/>
          <p:cNvSpPr/>
          <p:nvPr/>
        </p:nvSpPr>
        <p:spPr>
          <a:xfrm>
            <a:off x="122832" y="6613782"/>
            <a:ext cx="211536" cy="179900"/>
          </a:xfrm>
          <a:custGeom>
            <a:avLst/>
            <a:gdLst/>
            <a:ahLst/>
            <a:cxnLst>
              <a:cxn ang="0">
                <a:pos x="wd2" y="hd2"/>
              </a:cxn>
              <a:cxn ang="5400000">
                <a:pos x="wd2" y="hd2"/>
              </a:cxn>
              <a:cxn ang="10800000">
                <a:pos x="wd2" y="hd2"/>
              </a:cxn>
              <a:cxn ang="16200000">
                <a:pos x="wd2" y="hd2"/>
              </a:cxn>
            </a:cxnLst>
            <a:rect l="0" t="0" r="r" b="b"/>
            <a:pathLst>
              <a:path w="21600" h="21600" extrusionOk="0">
                <a:moveTo>
                  <a:pt x="3230" y="0"/>
                </a:moveTo>
                <a:lnTo>
                  <a:pt x="0" y="21600"/>
                </a:lnTo>
                <a:lnTo>
                  <a:pt x="18370" y="21600"/>
                </a:lnTo>
                <a:lnTo>
                  <a:pt x="21600" y="0"/>
                </a:lnTo>
                <a:lnTo>
                  <a:pt x="3230" y="0"/>
                </a:lnTo>
                <a:close/>
                <a:moveTo>
                  <a:pt x="12343" y="8334"/>
                </a:moveTo>
                <a:lnTo>
                  <a:pt x="10848" y="18595"/>
                </a:lnTo>
                <a:lnTo>
                  <a:pt x="8437" y="18595"/>
                </a:lnTo>
                <a:lnTo>
                  <a:pt x="9932" y="8334"/>
                </a:lnTo>
                <a:lnTo>
                  <a:pt x="6220" y="8334"/>
                </a:lnTo>
                <a:lnTo>
                  <a:pt x="5062" y="6576"/>
                </a:lnTo>
                <a:lnTo>
                  <a:pt x="10173" y="6576"/>
                </a:lnTo>
                <a:lnTo>
                  <a:pt x="10752" y="3005"/>
                </a:lnTo>
                <a:lnTo>
                  <a:pt x="17116" y="8334"/>
                </a:lnTo>
                <a:lnTo>
                  <a:pt x="12343" y="8334"/>
                </a:lnTo>
                <a:close/>
              </a:path>
            </a:pathLst>
          </a:custGeom>
          <a:solidFill>
            <a:srgbClr val="000000">
              <a:alpha val="20000"/>
            </a:srgbClr>
          </a:solidFill>
          <a:ln w="12700">
            <a:miter lim="400000"/>
          </a:ln>
        </p:spPr>
        <p:txBody>
          <a:bodyPr lIns="22860" rIns="22860"/>
          <a:lstStyle/>
          <a:p>
            <a:pPr defTabSz="457200">
              <a:defRPr sz="1800">
                <a:solidFill>
                  <a:srgbClr val="000000"/>
                </a:solidFill>
                <a:latin typeface="Calibri"/>
                <a:ea typeface="Calibri"/>
                <a:cs typeface="Calibri"/>
                <a:sym typeface="Calibri"/>
              </a:defRPr>
            </a:pPr>
            <a:endParaRPr sz="900"/>
          </a:p>
        </p:txBody>
      </p:sp>
      <p:sp>
        <p:nvSpPr>
          <p:cNvPr id="5" name="正文级别 1…"/>
          <p:cNvSpPr txBox="1">
            <a:spLocks noGrp="1"/>
          </p:cNvSpPr>
          <p:nvPr>
            <p:ph type="body" idx="1"/>
          </p:nvPr>
        </p:nvSpPr>
        <p:spPr>
          <a:xfrm>
            <a:off x="895350" y="1822450"/>
            <a:ext cx="10407650" cy="4419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pic>
        <p:nvPicPr>
          <p:cNvPr id="6" name="Page.png" descr="Page.png"/>
          <p:cNvPicPr>
            <a:picLocks noChangeAspect="1"/>
          </p:cNvPicPr>
          <p:nvPr/>
        </p:nvPicPr>
        <p:blipFill>
          <a:blip r:embed="rId20"/>
          <a:stretch>
            <a:fillRect/>
          </a:stretch>
        </p:blipFill>
        <p:spPr>
          <a:xfrm>
            <a:off x="0" y="0"/>
            <a:ext cx="12192000" cy="6858000"/>
          </a:xfrm>
          <a:prstGeom prst="rect">
            <a:avLst/>
          </a:prstGeom>
          <a:ln w="12700">
            <a:miter lim="400000"/>
          </a:ln>
        </p:spPr>
      </p:pic>
      <p:sp>
        <p:nvSpPr>
          <p:cNvPr id="7" name="标题文本"/>
          <p:cNvSpPr txBox="1">
            <a:spLocks noGrp="1"/>
          </p:cNvSpPr>
          <p:nvPr>
            <p:ph type="title"/>
          </p:nvPr>
        </p:nvSpPr>
        <p:spPr>
          <a:xfrm>
            <a:off x="895350" y="285750"/>
            <a:ext cx="10407650" cy="1492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med"/>
  <p:txStyles>
    <p:titleStyle>
      <a:lvl1pPr marL="0" marR="0" indent="0" algn="ctr" defTabSz="412750" rtl="0" latinLnBrk="0">
        <a:lnSpc>
          <a:spcPct val="100000"/>
        </a:lnSpc>
        <a:spcBef>
          <a:spcPts val="0"/>
        </a:spcBef>
        <a:spcAft>
          <a:spcPts val="0"/>
        </a:spcAft>
        <a:buClrTx/>
        <a:buSzTx/>
        <a:buFontTx/>
        <a:buNone/>
        <a:tabLst/>
        <a:defRPr sz="7900" b="1" i="0" u="none" strike="noStrike" cap="none" spc="0" baseline="0">
          <a:ln>
            <a:noFill/>
          </a:ln>
          <a:solidFill>
            <a:srgbClr val="FFFFFF"/>
          </a:solidFill>
          <a:uFillTx/>
          <a:latin typeface="+mn-lt"/>
          <a:ea typeface="+mn-ea"/>
          <a:cs typeface="+mn-cs"/>
          <a:sym typeface="TTTGBMedium"/>
        </a:defRPr>
      </a:lvl1pPr>
      <a:lvl2pPr marL="0" marR="0" indent="114300" algn="ctr" defTabSz="412750" rtl="0" latinLnBrk="0">
        <a:lnSpc>
          <a:spcPct val="100000"/>
        </a:lnSpc>
        <a:spcBef>
          <a:spcPts val="0"/>
        </a:spcBef>
        <a:spcAft>
          <a:spcPts val="0"/>
        </a:spcAft>
        <a:buClrTx/>
        <a:buSzTx/>
        <a:buFontTx/>
        <a:buNone/>
        <a:tabLst/>
        <a:defRPr sz="7900" b="1" i="0" u="none" strike="noStrike" cap="none" spc="0" baseline="0">
          <a:ln>
            <a:noFill/>
          </a:ln>
          <a:solidFill>
            <a:srgbClr val="FFFFFF"/>
          </a:solidFill>
          <a:uFillTx/>
          <a:latin typeface="+mn-lt"/>
          <a:ea typeface="+mn-ea"/>
          <a:cs typeface="+mn-cs"/>
          <a:sym typeface="TTTGBMedium"/>
        </a:defRPr>
      </a:lvl2pPr>
      <a:lvl3pPr marL="0" marR="0" indent="228600" algn="ctr" defTabSz="412750" rtl="0" latinLnBrk="0">
        <a:lnSpc>
          <a:spcPct val="100000"/>
        </a:lnSpc>
        <a:spcBef>
          <a:spcPts val="0"/>
        </a:spcBef>
        <a:spcAft>
          <a:spcPts val="0"/>
        </a:spcAft>
        <a:buClrTx/>
        <a:buSzTx/>
        <a:buFontTx/>
        <a:buNone/>
        <a:tabLst/>
        <a:defRPr sz="7900" b="1" i="0" u="none" strike="noStrike" cap="none" spc="0" baseline="0">
          <a:ln>
            <a:noFill/>
          </a:ln>
          <a:solidFill>
            <a:srgbClr val="FFFFFF"/>
          </a:solidFill>
          <a:uFillTx/>
          <a:latin typeface="+mn-lt"/>
          <a:ea typeface="+mn-ea"/>
          <a:cs typeface="+mn-cs"/>
          <a:sym typeface="TTTGBMedium"/>
        </a:defRPr>
      </a:lvl3pPr>
      <a:lvl4pPr marL="0" marR="0" indent="342900" algn="ctr" defTabSz="412750" rtl="0" latinLnBrk="0">
        <a:lnSpc>
          <a:spcPct val="100000"/>
        </a:lnSpc>
        <a:spcBef>
          <a:spcPts val="0"/>
        </a:spcBef>
        <a:spcAft>
          <a:spcPts val="0"/>
        </a:spcAft>
        <a:buClrTx/>
        <a:buSzTx/>
        <a:buFontTx/>
        <a:buNone/>
        <a:tabLst/>
        <a:defRPr sz="7900" b="1" i="0" u="none" strike="noStrike" cap="none" spc="0" baseline="0">
          <a:ln>
            <a:noFill/>
          </a:ln>
          <a:solidFill>
            <a:srgbClr val="FFFFFF"/>
          </a:solidFill>
          <a:uFillTx/>
          <a:latin typeface="+mn-lt"/>
          <a:ea typeface="+mn-ea"/>
          <a:cs typeface="+mn-cs"/>
          <a:sym typeface="TTTGBMedium"/>
        </a:defRPr>
      </a:lvl4pPr>
      <a:lvl5pPr marL="0" marR="0" indent="457200" algn="ctr" defTabSz="412750" rtl="0" latinLnBrk="0">
        <a:lnSpc>
          <a:spcPct val="100000"/>
        </a:lnSpc>
        <a:spcBef>
          <a:spcPts val="0"/>
        </a:spcBef>
        <a:spcAft>
          <a:spcPts val="0"/>
        </a:spcAft>
        <a:buClrTx/>
        <a:buSzTx/>
        <a:buFontTx/>
        <a:buNone/>
        <a:tabLst/>
        <a:defRPr sz="7900" b="1" i="0" u="none" strike="noStrike" cap="none" spc="0" baseline="0">
          <a:ln>
            <a:noFill/>
          </a:ln>
          <a:solidFill>
            <a:srgbClr val="FFFFFF"/>
          </a:solidFill>
          <a:uFillTx/>
          <a:latin typeface="+mn-lt"/>
          <a:ea typeface="+mn-ea"/>
          <a:cs typeface="+mn-cs"/>
          <a:sym typeface="TTTGBMedium"/>
        </a:defRPr>
      </a:lvl5pPr>
      <a:lvl6pPr marL="0" marR="0" indent="571500" algn="ctr" defTabSz="412750" rtl="0" latinLnBrk="0">
        <a:lnSpc>
          <a:spcPct val="100000"/>
        </a:lnSpc>
        <a:spcBef>
          <a:spcPts val="0"/>
        </a:spcBef>
        <a:spcAft>
          <a:spcPts val="0"/>
        </a:spcAft>
        <a:buClrTx/>
        <a:buSzTx/>
        <a:buFontTx/>
        <a:buNone/>
        <a:tabLst/>
        <a:defRPr sz="7900" b="1" i="0" u="none" strike="noStrike" cap="none" spc="0" baseline="0">
          <a:ln>
            <a:noFill/>
          </a:ln>
          <a:solidFill>
            <a:srgbClr val="FFFFFF"/>
          </a:solidFill>
          <a:uFillTx/>
          <a:latin typeface="+mn-lt"/>
          <a:ea typeface="+mn-ea"/>
          <a:cs typeface="+mn-cs"/>
          <a:sym typeface="TTTGBMedium"/>
        </a:defRPr>
      </a:lvl6pPr>
      <a:lvl7pPr marL="0" marR="0" indent="685800" algn="ctr" defTabSz="412750" rtl="0" latinLnBrk="0">
        <a:lnSpc>
          <a:spcPct val="100000"/>
        </a:lnSpc>
        <a:spcBef>
          <a:spcPts val="0"/>
        </a:spcBef>
        <a:spcAft>
          <a:spcPts val="0"/>
        </a:spcAft>
        <a:buClrTx/>
        <a:buSzTx/>
        <a:buFontTx/>
        <a:buNone/>
        <a:tabLst/>
        <a:defRPr sz="7900" b="1" i="0" u="none" strike="noStrike" cap="none" spc="0" baseline="0">
          <a:ln>
            <a:noFill/>
          </a:ln>
          <a:solidFill>
            <a:srgbClr val="FFFFFF"/>
          </a:solidFill>
          <a:uFillTx/>
          <a:latin typeface="+mn-lt"/>
          <a:ea typeface="+mn-ea"/>
          <a:cs typeface="+mn-cs"/>
          <a:sym typeface="TTTGBMedium"/>
        </a:defRPr>
      </a:lvl7pPr>
      <a:lvl8pPr marL="0" marR="0" indent="800100" algn="ctr" defTabSz="412750" rtl="0" latinLnBrk="0">
        <a:lnSpc>
          <a:spcPct val="100000"/>
        </a:lnSpc>
        <a:spcBef>
          <a:spcPts val="0"/>
        </a:spcBef>
        <a:spcAft>
          <a:spcPts val="0"/>
        </a:spcAft>
        <a:buClrTx/>
        <a:buSzTx/>
        <a:buFontTx/>
        <a:buNone/>
        <a:tabLst/>
        <a:defRPr sz="7900" b="1" i="0" u="none" strike="noStrike" cap="none" spc="0" baseline="0">
          <a:ln>
            <a:noFill/>
          </a:ln>
          <a:solidFill>
            <a:srgbClr val="FFFFFF"/>
          </a:solidFill>
          <a:uFillTx/>
          <a:latin typeface="+mn-lt"/>
          <a:ea typeface="+mn-ea"/>
          <a:cs typeface="+mn-cs"/>
          <a:sym typeface="TTTGBMedium"/>
        </a:defRPr>
      </a:lvl8pPr>
      <a:lvl9pPr marL="0" marR="0" indent="914400" algn="ctr" defTabSz="412750" rtl="0" latinLnBrk="0">
        <a:lnSpc>
          <a:spcPct val="100000"/>
        </a:lnSpc>
        <a:spcBef>
          <a:spcPts val="0"/>
        </a:spcBef>
        <a:spcAft>
          <a:spcPts val="0"/>
        </a:spcAft>
        <a:buClrTx/>
        <a:buSzTx/>
        <a:buFontTx/>
        <a:buNone/>
        <a:tabLst/>
        <a:defRPr sz="7900" b="1" i="0" u="none" strike="noStrike" cap="none" spc="0" baseline="0">
          <a:ln>
            <a:noFill/>
          </a:ln>
          <a:solidFill>
            <a:srgbClr val="FFFFFF"/>
          </a:solidFill>
          <a:uFillTx/>
          <a:latin typeface="+mn-lt"/>
          <a:ea typeface="+mn-ea"/>
          <a:cs typeface="+mn-cs"/>
          <a:sym typeface="TTTGBMedium"/>
        </a:defRPr>
      </a:lvl9pPr>
    </p:titleStyle>
    <p:bodyStyle>
      <a:lvl1pPr marL="2813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1pPr>
      <a:lvl2pPr marL="5861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2pPr>
      <a:lvl3pPr marL="8909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3pPr>
      <a:lvl4pPr marL="11957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4pPr>
      <a:lvl5pPr marL="15005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5pPr>
      <a:lvl6pPr marL="18053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6pPr>
      <a:lvl7pPr marL="21101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7pPr>
      <a:lvl8pPr marL="24149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8pPr>
      <a:lvl9pPr marL="27197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9pPr>
    </p:bodyStyle>
    <p:otherStyle>
      <a:lvl1pPr marL="0" marR="127000" indent="0" algn="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1pPr>
      <a:lvl2pPr marL="0" marR="127000" indent="114300" algn="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2pPr>
      <a:lvl3pPr marL="0" marR="127000" indent="228600" algn="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3pPr>
      <a:lvl4pPr marL="0" marR="127000" indent="342900" algn="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4pPr>
      <a:lvl5pPr marL="0" marR="127000" indent="457200" algn="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5pPr>
      <a:lvl6pPr marL="0" marR="127000" indent="571500" algn="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6pPr>
      <a:lvl7pPr marL="0" marR="127000" indent="685800" algn="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7pPr>
      <a:lvl8pPr marL="0" marR="127000" indent="800100" algn="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8pPr>
      <a:lvl9pPr marL="0" marR="127000" indent="914400" algn="r" defTabSz="41275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hyperlink" Target="https://cdn.jsdelivr.net/gh/jasonkayzk/blog_static@master/images/func-calling.jpeg" TargetMode="Externa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共享 连接的力量"/>
          <p:cNvSpPr txBox="1">
            <a:spLocks noGrp="1"/>
          </p:cNvSpPr>
          <p:nvPr>
            <p:ph type="title"/>
          </p:nvPr>
        </p:nvSpPr>
        <p:spPr>
          <a:xfrm>
            <a:off x="695457" y="2426030"/>
            <a:ext cx="10305786" cy="1208154"/>
          </a:xfrm>
          <a:prstGeom prst="rect">
            <a:avLst/>
          </a:prstGeom>
        </p:spPr>
        <p:txBody>
          <a:bodyPr anchor="ctr">
            <a:noAutofit/>
          </a:bodyPr>
          <a:lstStyle/>
          <a:p>
            <a:pPr algn="ctr"/>
            <a:r>
              <a:rPr lang="zh-CN" altLang="en-US" sz="4400" dirty="0">
                <a:latin typeface="PingFang SC" panose="020B0400000000000000" pitchFamily="34" charset="-122"/>
                <a:ea typeface="PingFang SC" panose="020B0400000000000000" pitchFamily="34" charset="-122"/>
              </a:rPr>
              <a:t>协程技术详解</a:t>
            </a:r>
          </a:p>
        </p:txBody>
      </p:sp>
      <p:sp>
        <p:nvSpPr>
          <p:cNvPr id="217" name="Keynote模版使用Demo…"/>
          <p:cNvSpPr txBox="1">
            <a:spLocks noGrp="1"/>
          </p:cNvSpPr>
          <p:nvPr>
            <p:ph type="body" idx="13"/>
          </p:nvPr>
        </p:nvSpPr>
        <p:spPr>
          <a:xfrm>
            <a:off x="695457" y="5620196"/>
            <a:ext cx="1795363" cy="836511"/>
          </a:xfrm>
          <a:prstGeom prst="rect">
            <a:avLst/>
          </a:prstGeom>
          <a:extLst>
            <a:ext uri="{C572A759-6A51-4108-AA02-DFA0A04FC94B}">
              <ma14:wrappingTextBoxFlag xmlns:ma14="http://schemas.microsoft.com/office/mac/drawingml/2011/main" xmlns="" val="1"/>
            </a:ext>
          </a:extLst>
        </p:spPr>
        <p:txBody>
          <a:bodyPr/>
          <a:lstStyle/>
          <a:p>
            <a:pPr algn="ctr">
              <a:defRPr sz="2200">
                <a:solidFill>
                  <a:srgbClr val="FFFFFF">
                    <a:alpha val="70052"/>
                  </a:srgbClr>
                </a:solidFill>
                <a:latin typeface="Helvetica Light"/>
                <a:ea typeface="Helvetica Light"/>
                <a:cs typeface="Helvetica Light"/>
                <a:sym typeface="Helvetica Light"/>
              </a:defRPr>
            </a:pPr>
            <a:r>
              <a:rPr lang="zh-CN" altLang="en-US" dirty="0">
                <a:latin typeface="PingFang SC" panose="020B0400000000000000" pitchFamily="34" charset="-122"/>
                <a:ea typeface="PingFang SC" panose="020B0400000000000000" pitchFamily="34" charset="-122"/>
              </a:rPr>
              <a:t>腾讯技术工程</a:t>
            </a:r>
            <a:endParaRPr lang="en-US" dirty="0">
              <a:latin typeface="PingFang SC" panose="020B0400000000000000" pitchFamily="34" charset="-122"/>
              <a:ea typeface="PingFang SC" panose="020B0400000000000000" pitchFamily="34" charset="-122"/>
            </a:endParaRPr>
          </a:p>
          <a:p>
            <a:pPr algn="ctr">
              <a:defRPr sz="2200">
                <a:solidFill>
                  <a:srgbClr val="FFFFFF">
                    <a:alpha val="70052"/>
                  </a:srgbClr>
                </a:solidFill>
                <a:latin typeface="Helvetica Light"/>
                <a:ea typeface="Helvetica Light"/>
                <a:cs typeface="Helvetica Light"/>
                <a:sym typeface="Helvetica Light"/>
              </a:defRPr>
            </a:pPr>
            <a:r>
              <a:rPr lang="en-US" altLang="zh-CN" dirty="0">
                <a:latin typeface="PingFang SC" panose="020B0400000000000000" pitchFamily="34" charset="-122"/>
                <a:ea typeface="PingFang SC" panose="020B0400000000000000" pitchFamily="34" charset="-122"/>
              </a:rPr>
              <a:t>2022.07.21</a:t>
            </a:r>
            <a:endParaRPr lang="en-US" dirty="0">
              <a:latin typeface="PingFang SC" panose="020B0400000000000000" pitchFamily="34" charset="-122"/>
              <a:ea typeface="PingFang SC" panose="020B0400000000000000" pitchFamily="34" charset="-122"/>
            </a:endParaRPr>
          </a:p>
        </p:txBody>
      </p:sp>
      <p:sp>
        <p:nvSpPr>
          <p:cNvPr id="4" name="文本框 3">
            <a:extLst>
              <a:ext uri="{FF2B5EF4-FFF2-40B4-BE49-F238E27FC236}">
                <a16:creationId xmlns:a16="http://schemas.microsoft.com/office/drawing/2014/main" id="{17ABC157-FEB4-4D9F-8F89-BDEE23BBEC1F}"/>
              </a:ext>
            </a:extLst>
          </p:cNvPr>
          <p:cNvSpPr txBox="1"/>
          <p:nvPr/>
        </p:nvSpPr>
        <p:spPr>
          <a:xfrm>
            <a:off x="7189954" y="3890507"/>
            <a:ext cx="3021661"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zh-CN" altLang="en-US" sz="2000" i="1" dirty="0">
                <a:solidFill>
                  <a:srgbClr val="FFFFFF"/>
                </a:solidFill>
                <a:latin typeface="PingFang SC" panose="020B0400000000000000" pitchFamily="34" charset="-122"/>
                <a:ea typeface="PingFang SC" panose="020B0400000000000000" pitchFamily="34" charset="-122"/>
                <a:sym typeface="TTTGBMedium"/>
              </a:rPr>
              <a:t>张凯 腾讯后台开发工程师</a:t>
            </a:r>
            <a:endParaRPr kumimoji="0" lang="zh-CN" altLang="en-US" sz="2000" b="0" i="1" u="none" strike="noStrike" cap="none" spc="0" normalizeH="0" baseline="0" dirty="0">
              <a:ln>
                <a:noFill/>
              </a:ln>
              <a:solidFill>
                <a:schemeClr val="accent6">
                  <a:hueOff val="10811956"/>
                  <a:satOff val="-58544"/>
                  <a:lumOff val="-9736"/>
                </a:schemeClr>
              </a:solidFill>
              <a:effectLst/>
              <a:uFillTx/>
              <a:latin typeface="PingFang SC" panose="020B0400000000000000" pitchFamily="34" charset="-122"/>
              <a:ea typeface="PingFang SC" panose="020B0400000000000000" pitchFamily="34" charset="-122"/>
              <a:sym typeface="Helvetic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10</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7031108"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函数调用底层实现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函数调用</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pic>
        <p:nvPicPr>
          <p:cNvPr id="3074" name="Picture 2">
            <a:extLst>
              <a:ext uri="{FF2B5EF4-FFF2-40B4-BE49-F238E27FC236}">
                <a16:creationId xmlns:a16="http://schemas.microsoft.com/office/drawing/2014/main" id="{AA6C00E3-A71E-49CF-91E4-B78692068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8737" y="815483"/>
            <a:ext cx="4961714" cy="416125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F655B0B1-97AD-32CF-A7FE-E94D06E6CEC5}"/>
              </a:ext>
            </a:extLst>
          </p:cNvPr>
          <p:cNvSpPr/>
          <p:nvPr/>
        </p:nvSpPr>
        <p:spPr>
          <a:xfrm>
            <a:off x="7231030" y="5166651"/>
            <a:ext cx="4377128" cy="1200329"/>
          </a:xfrm>
          <a:prstGeom prst="rect">
            <a:avLst/>
          </a:prstGeom>
        </p:spPr>
        <p:txBody>
          <a:bodyPr wrap="square">
            <a:spAutoFit/>
          </a:bodyPr>
          <a:lstStyle/>
          <a:p>
            <a:pPr algn="l"/>
            <a:r>
              <a:rPr lang="zh-CN" altLang="en-US" dirty="0">
                <a:solidFill>
                  <a:srgbClr val="444444"/>
                </a:solidFill>
                <a:latin typeface="microsoft yahei" panose="020B0503020204020204" pitchFamily="34" charset="-122"/>
                <a:ea typeface="microsoft yahei" panose="020B0503020204020204" pitchFamily="34" charset="-122"/>
              </a:rPr>
              <a:t>上图展示了在函数调用时：</a:t>
            </a:r>
            <a:endParaRPr lang="en-US" altLang="zh-CN" dirty="0">
              <a:solidFill>
                <a:srgbClr val="444444"/>
              </a:solidFill>
              <a:latin typeface="microsoft yahei" panose="020B0503020204020204" pitchFamily="34" charset="-122"/>
              <a:ea typeface="microsoft yahei" panose="020B0503020204020204" pitchFamily="34" charset="-122"/>
            </a:endParaRPr>
          </a:p>
          <a:p>
            <a:pPr algn="l"/>
            <a:r>
              <a:rPr lang="zh-CN" altLang="en-US" dirty="0">
                <a:solidFill>
                  <a:srgbClr val="444444"/>
                </a:solidFill>
                <a:latin typeface="microsoft yahei" panose="020B0503020204020204" pitchFamily="34" charset="-122"/>
                <a:ea typeface="microsoft yahei" panose="020B0503020204020204" pitchFamily="34" charset="-122"/>
              </a:rPr>
              <a:t>调用者与被调用者的栈帧结构；</a:t>
            </a:r>
          </a:p>
          <a:p>
            <a:pPr algn="l"/>
            <a:br>
              <a:rPr lang="zh-CN" altLang="en-US" dirty="0">
                <a:solidFill>
                  <a:srgbClr val="FF4E6A"/>
                </a:solidFill>
                <a:latin typeface="microsoft yahei" panose="020B0503020204020204" pitchFamily="34" charset="-122"/>
                <a:ea typeface="microsoft yahei" panose="020B0503020204020204" pitchFamily="34" charset="-122"/>
                <a:hlinkClick r:id="rId5"/>
              </a:rPr>
            </a:br>
            <a:endParaRPr lang="zh-CN" altLang="en-US" dirty="0">
              <a:solidFill>
                <a:srgbClr val="444444"/>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33CDC187-207C-4BD6-918C-33388659F9EA}"/>
              </a:ext>
            </a:extLst>
          </p:cNvPr>
          <p:cNvSpPr/>
          <p:nvPr/>
        </p:nvSpPr>
        <p:spPr>
          <a:xfrm>
            <a:off x="379781" y="850894"/>
            <a:ext cx="6096000" cy="2862322"/>
          </a:xfrm>
          <a:prstGeom prst="rect">
            <a:avLst/>
          </a:prstGeom>
        </p:spPr>
        <p:txBody>
          <a:bodyPr wrap="square">
            <a:spAutoFit/>
          </a:bodyPr>
          <a:lstStyle/>
          <a:p>
            <a:pPr algn="l"/>
            <a:r>
              <a:rPr lang="zh-CN" altLang="en-US" dirty="0">
                <a:solidFill>
                  <a:srgbClr val="444444"/>
                </a:solidFill>
                <a:latin typeface="microsoft yahei" panose="020B0503020204020204" pitchFamily="34" charset="-122"/>
                <a:ea typeface="microsoft yahei" panose="020B0503020204020204" pitchFamily="34" charset="-122"/>
              </a:rPr>
              <a:t>在子函数调用时，需要切换上下文使得当前调用栈进入到一个新的执行中：</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父函数将调用参数从后向前压栈：由函数调用者完成；</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将返回地址压栈保存：</a:t>
            </a:r>
            <a:r>
              <a:rPr lang="en" altLang="zh-CN" dirty="0">
                <a:solidFill>
                  <a:srgbClr val="444444"/>
                </a:solidFill>
                <a:latin typeface="microsoft yahei" panose="020B0503020204020204" pitchFamily="34" charset="-122"/>
                <a:ea typeface="microsoft yahei" panose="020B0503020204020204" pitchFamily="34" charset="-122"/>
              </a:rPr>
              <a:t>call </a:t>
            </a:r>
            <a:r>
              <a:rPr lang="zh-CN" altLang="en-US" dirty="0">
                <a:solidFill>
                  <a:srgbClr val="444444"/>
                </a:solidFill>
                <a:latin typeface="microsoft yahei" panose="020B0503020204020204" pitchFamily="34" charset="-122"/>
                <a:ea typeface="microsoft yahei" panose="020B0503020204020204" pitchFamily="34" charset="-122"/>
              </a:rPr>
              <a:t>指令完成；</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跳转到子函数起始地址执行：</a:t>
            </a:r>
            <a:r>
              <a:rPr lang="en" altLang="zh-CN" dirty="0">
                <a:solidFill>
                  <a:srgbClr val="444444"/>
                </a:solidFill>
                <a:latin typeface="microsoft yahei" panose="020B0503020204020204" pitchFamily="34" charset="-122"/>
                <a:ea typeface="microsoft yahei" panose="020B0503020204020204" pitchFamily="34" charset="-122"/>
              </a:rPr>
              <a:t>call </a:t>
            </a:r>
            <a:r>
              <a:rPr lang="zh-CN" altLang="en-US" dirty="0">
                <a:solidFill>
                  <a:srgbClr val="444444"/>
                </a:solidFill>
                <a:latin typeface="microsoft yahei" panose="020B0503020204020204" pitchFamily="34" charset="-122"/>
                <a:ea typeface="microsoft yahei" panose="020B0503020204020204" pitchFamily="34" charset="-122"/>
              </a:rPr>
              <a:t>指令完成；</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子函数将父函数栈帧起始地址（</a:t>
            </a:r>
            <a:r>
              <a:rPr lang="en-US" altLang="zh-CN" dirty="0">
                <a:solidFill>
                  <a:srgbClr val="444444"/>
                </a:solidFill>
                <a:latin typeface="microsoft yahei" panose="020B0503020204020204" pitchFamily="34" charset="-122"/>
                <a:ea typeface="microsoft yahei" panose="020B0503020204020204" pitchFamily="34" charset="-122"/>
              </a:rPr>
              <a:t>%</a:t>
            </a:r>
            <a:r>
              <a:rPr lang="en" altLang="zh-CN" dirty="0" err="1">
                <a:solidFill>
                  <a:srgbClr val="444444"/>
                </a:solidFill>
                <a:latin typeface="microsoft yahei" panose="020B0503020204020204" pitchFamily="34" charset="-122"/>
                <a:ea typeface="microsoft yahei" panose="020B0503020204020204" pitchFamily="34" charset="-122"/>
              </a:rPr>
              <a:t>rpb</a:t>
            </a:r>
            <a:r>
              <a:rPr lang="zh-CN" altLang="e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压栈：由函数被调用者完成；</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将 </a:t>
            </a:r>
            <a:r>
              <a:rPr lang="en-US" altLang="zh-CN" dirty="0">
                <a:solidFill>
                  <a:srgbClr val="444444"/>
                </a:solidFill>
                <a:latin typeface="microsoft yahei" panose="020B0503020204020204" pitchFamily="34" charset="-122"/>
                <a:ea typeface="microsoft yahei" panose="020B0503020204020204" pitchFamily="34" charset="-122"/>
              </a:rPr>
              <a:t>%</a:t>
            </a:r>
            <a:r>
              <a:rPr lang="en" altLang="zh-CN" dirty="0" err="1">
                <a:solidFill>
                  <a:srgbClr val="444444"/>
                </a:solidFill>
                <a:latin typeface="microsoft yahei" panose="020B0503020204020204" pitchFamily="34" charset="-122"/>
                <a:ea typeface="microsoft yahei" panose="020B0503020204020204" pitchFamily="34" charset="-122"/>
              </a:rPr>
              <a:t>rbp</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的值设置为当前 </a:t>
            </a:r>
            <a:r>
              <a:rPr lang="en-US" altLang="zh-CN" dirty="0">
                <a:solidFill>
                  <a:srgbClr val="444444"/>
                </a:solidFill>
                <a:latin typeface="microsoft yahei" panose="020B0503020204020204" pitchFamily="34" charset="-122"/>
                <a:ea typeface="microsoft yahei" panose="020B0503020204020204" pitchFamily="34" charset="-122"/>
              </a:rPr>
              <a:t>%</a:t>
            </a:r>
            <a:r>
              <a:rPr lang="en" altLang="zh-CN" dirty="0" err="1">
                <a:solidFill>
                  <a:srgbClr val="444444"/>
                </a:solidFill>
                <a:latin typeface="microsoft yahei" panose="020B0503020204020204" pitchFamily="34" charset="-122"/>
                <a:ea typeface="microsoft yahei" panose="020B0503020204020204" pitchFamily="34" charset="-122"/>
              </a:rPr>
              <a:t>rsp</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的值，即将 </a:t>
            </a:r>
            <a:r>
              <a:rPr lang="en-US" altLang="zh-CN" dirty="0">
                <a:solidFill>
                  <a:srgbClr val="444444"/>
                </a:solidFill>
                <a:latin typeface="microsoft yahei" panose="020B0503020204020204" pitchFamily="34" charset="-122"/>
                <a:ea typeface="microsoft yahei" panose="020B0503020204020204" pitchFamily="34" charset="-122"/>
              </a:rPr>
              <a:t>%</a:t>
            </a:r>
            <a:r>
              <a:rPr lang="en" altLang="zh-CN" dirty="0" err="1">
                <a:solidFill>
                  <a:srgbClr val="444444"/>
                </a:solidFill>
                <a:latin typeface="microsoft yahei" panose="020B0503020204020204" pitchFamily="34" charset="-122"/>
                <a:ea typeface="microsoft yahei" panose="020B0503020204020204" pitchFamily="34" charset="-122"/>
              </a:rPr>
              <a:t>rbp</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指向子函数栈帧的起始地址：由函数被调用者完成（上文中的</a:t>
            </a:r>
            <a:r>
              <a:rPr lang="en" altLang="zh-CN" dirty="0">
                <a:solidFill>
                  <a:srgbClr val="444444"/>
                </a:solidFill>
                <a:latin typeface="microsoft yahei" panose="020B0503020204020204" pitchFamily="34" charset="-122"/>
                <a:ea typeface="microsoft yahei" panose="020B0503020204020204" pitchFamily="34" charset="-122"/>
              </a:rPr>
              <a:t>Callee</a:t>
            </a:r>
            <a:r>
              <a:rPr lang="zh-CN" altLang="en-US" dirty="0">
                <a:solidFill>
                  <a:srgbClr val="444444"/>
                </a:solidFill>
                <a:latin typeface="microsoft yahei" panose="020B0503020204020204" pitchFamily="34" charset="-122"/>
                <a:ea typeface="microsoft yahei" panose="020B0503020204020204" pitchFamily="34" charset="-122"/>
              </a:rPr>
              <a:t>逻辑），完成函数上下文的切换；</a:t>
            </a:r>
            <a:endParaRPr lang="en-US" altLang="zh-CN" dirty="0">
              <a:solidFill>
                <a:srgbClr val="444444"/>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7960FA6C-4BD3-48A9-9621-86381475374C}"/>
              </a:ext>
            </a:extLst>
          </p:cNvPr>
          <p:cNvSpPr/>
          <p:nvPr/>
        </p:nvSpPr>
        <p:spPr>
          <a:xfrm>
            <a:off x="379781" y="3730429"/>
            <a:ext cx="6096000" cy="2862322"/>
          </a:xfrm>
          <a:prstGeom prst="rect">
            <a:avLst/>
          </a:prstGeom>
        </p:spPr>
        <p:txBody>
          <a:bodyPr wrap="square">
            <a:spAutoFit/>
          </a:bodyPr>
          <a:lstStyle/>
          <a:p>
            <a:pPr algn="l"/>
            <a:r>
              <a:rPr lang="zh-CN" altLang="en-US" b="1" dirty="0">
                <a:solidFill>
                  <a:srgbClr val="444444"/>
                </a:solidFill>
                <a:latin typeface="microsoft yahei" panose="020B0503020204020204" pitchFamily="34" charset="-122"/>
                <a:ea typeface="microsoft yahei" panose="020B0503020204020204" pitchFamily="34" charset="-122"/>
              </a:rPr>
              <a:t>注：</a:t>
            </a:r>
            <a:endParaRPr lang="en-US" altLang="zh-CN" b="1"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1" dirty="0">
                <a:solidFill>
                  <a:srgbClr val="FF0000"/>
                </a:solidFill>
                <a:latin typeface="microsoft yahei" panose="020B0503020204020204" pitchFamily="34" charset="-122"/>
                <a:ea typeface="microsoft yahei" panose="020B0503020204020204" pitchFamily="34" charset="-122"/>
              </a:rPr>
              <a:t>1</a:t>
            </a:r>
            <a:r>
              <a:rPr lang="zh-CN" altLang="en-US" b="1" dirty="0">
                <a:solidFill>
                  <a:srgbClr val="FF0000"/>
                </a:solidFill>
                <a:latin typeface="microsoft yahei" panose="020B0503020204020204" pitchFamily="34" charset="-122"/>
                <a:ea typeface="microsoft yahei" panose="020B0503020204020204" pitchFamily="34" charset="-122"/>
              </a:rPr>
              <a:t>、保存返回地址和保存上一栈帧的 </a:t>
            </a:r>
            <a:r>
              <a:rPr lang="en-US" altLang="zh-CN" b="1" dirty="0">
                <a:solidFill>
                  <a:srgbClr val="FF0000"/>
                </a:solidFill>
                <a:latin typeface="microsoft yahei" panose="020B0503020204020204" pitchFamily="34" charset="-122"/>
                <a:ea typeface="microsoft yahei" panose="020B0503020204020204" pitchFamily="34" charset="-122"/>
              </a:rPr>
              <a:t>%</a:t>
            </a:r>
            <a:r>
              <a:rPr lang="en" altLang="zh-CN" b="1" dirty="0" err="1">
                <a:solidFill>
                  <a:srgbClr val="FF0000"/>
                </a:solidFill>
                <a:latin typeface="microsoft yahei" panose="020B0503020204020204" pitchFamily="34" charset="-122"/>
                <a:ea typeface="microsoft yahei" panose="020B0503020204020204" pitchFamily="34" charset="-122"/>
              </a:rPr>
              <a:t>rbp</a:t>
            </a:r>
            <a:r>
              <a:rPr lang="en" altLang="zh-CN" b="1" dirty="0">
                <a:solidFill>
                  <a:srgbClr val="FF0000"/>
                </a:solidFill>
                <a:latin typeface="microsoft yahei" panose="020B0503020204020204" pitchFamily="34" charset="-122"/>
                <a:ea typeface="microsoft yahei" panose="020B0503020204020204" pitchFamily="34" charset="-122"/>
              </a:rPr>
              <a:t> </a:t>
            </a:r>
            <a:r>
              <a:rPr lang="zh-CN" altLang="en-US" b="1" dirty="0">
                <a:solidFill>
                  <a:srgbClr val="FF0000"/>
                </a:solidFill>
                <a:latin typeface="microsoft yahei" panose="020B0503020204020204" pitchFamily="34" charset="-122"/>
                <a:ea typeface="microsoft yahei" panose="020B0503020204020204" pitchFamily="34" charset="-122"/>
              </a:rPr>
              <a:t>都是为了函数返回时，恢复父函数的栈帧结构（保存函数调用上下文）；</a:t>
            </a:r>
            <a:endParaRPr lang="en-US" altLang="zh-CN" b="1" dirty="0">
              <a:solidFill>
                <a:srgbClr val="FF0000"/>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1" dirty="0">
                <a:solidFill>
                  <a:srgbClr val="FF0000"/>
                </a:solidFill>
                <a:latin typeface="microsoft yahei" panose="020B0503020204020204" pitchFamily="34" charset="-122"/>
                <a:ea typeface="microsoft yahei" panose="020B0503020204020204" pitchFamily="34" charset="-122"/>
              </a:rPr>
              <a:t>2</a:t>
            </a:r>
            <a:r>
              <a:rPr lang="zh-CN" altLang="en-US" b="1" dirty="0">
                <a:solidFill>
                  <a:srgbClr val="FF0000"/>
                </a:solidFill>
                <a:latin typeface="microsoft yahei" panose="020B0503020204020204" pitchFamily="34" charset="-122"/>
                <a:ea typeface="microsoft yahei" panose="020B0503020204020204" pitchFamily="34" charset="-122"/>
              </a:rPr>
              <a:t>、父函数中进行参数压栈时，顺序是从后向前进行的（调用栈空间都是从大地址向小地址延伸，这一点刚好和堆空间相反）；</a:t>
            </a:r>
          </a:p>
          <a:p>
            <a:pPr algn="l"/>
            <a:r>
              <a:rPr lang="en-US" altLang="zh-CN" dirty="0"/>
              <a:t>	</a:t>
            </a:r>
            <a:r>
              <a:rPr lang="zh-CN" altLang="en-US" dirty="0"/>
              <a:t>在使用高级语言进行函数调用时，由</a:t>
            </a:r>
            <a:r>
              <a:rPr lang="zh-CN" altLang="en-US" b="1" dirty="0"/>
              <a:t>编译器自动完成</a:t>
            </a:r>
            <a:r>
              <a:rPr lang="zh-CN" altLang="en-US" dirty="0"/>
              <a:t>上述整个流程；甚至对于”</a:t>
            </a:r>
            <a:r>
              <a:rPr lang="en" altLang="zh-CN" dirty="0"/>
              <a:t>Caller Save” </a:t>
            </a:r>
            <a:r>
              <a:rPr lang="zh-CN" altLang="en-US" dirty="0"/>
              <a:t>和 “</a:t>
            </a:r>
            <a:r>
              <a:rPr lang="en" altLang="zh-CN" dirty="0"/>
              <a:t>Callee Save” </a:t>
            </a:r>
            <a:r>
              <a:rPr lang="zh-CN" altLang="en-US" dirty="0"/>
              <a:t>寄存器的保存和恢复，也都是由编译器自动完成的；</a:t>
            </a:r>
          </a:p>
        </p:txBody>
      </p:sp>
    </p:spTree>
    <p:extLst>
      <p:ext uri="{BB962C8B-B14F-4D97-AF65-F5344CB8AC3E}">
        <p14:creationId xmlns:p14="http://schemas.microsoft.com/office/powerpoint/2010/main" val="2174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11</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7031108"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函数调用底层实现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函数调用</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sp>
        <p:nvSpPr>
          <p:cNvPr id="2" name="文本框 1">
            <a:extLst>
              <a:ext uri="{FF2B5EF4-FFF2-40B4-BE49-F238E27FC236}">
                <a16:creationId xmlns:a16="http://schemas.microsoft.com/office/drawing/2014/main" id="{605FEC0C-CD85-AC51-1100-E0DB115E2907}"/>
              </a:ext>
            </a:extLst>
          </p:cNvPr>
          <p:cNvSpPr txBox="1"/>
          <p:nvPr/>
        </p:nvSpPr>
        <p:spPr>
          <a:xfrm>
            <a:off x="291549" y="948398"/>
            <a:ext cx="218008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defTabSz="825500"/>
            <a:r>
              <a:rPr lang="zh-CN" altLang="en-US" dirty="0">
                <a:solidFill>
                  <a:srgbClr val="444444"/>
                </a:solidFill>
                <a:latin typeface="microsoft yahei" panose="020B0503020204020204" pitchFamily="34" charset="-122"/>
                <a:ea typeface="microsoft yahei" panose="020B0503020204020204" pitchFamily="34" charset="-122"/>
              </a:rPr>
              <a:t>以下面的函数为例</a:t>
            </a:r>
            <a:r>
              <a:rPr lang="zh-CN" altLang="en-US" dirty="0"/>
              <a:t>：</a:t>
            </a:r>
            <a:endParaRPr kumimoji="0" lang="zh-CN" altLang="en-US" sz="3600" b="0" i="0" u="none" strike="noStrike" cap="none" spc="0" normalizeH="0" baseline="0" dirty="0">
              <a:ln>
                <a:noFill/>
              </a:ln>
              <a:solidFill>
                <a:schemeClr val="accent6">
                  <a:hueOff val="10811956"/>
                  <a:satOff val="-58544"/>
                  <a:lumOff val="-9736"/>
                </a:schemeClr>
              </a:solidFill>
              <a:effectLst/>
              <a:uFillTx/>
              <a:latin typeface="Helvetica"/>
              <a:ea typeface="Helvetica"/>
              <a:cs typeface="Helvetica"/>
              <a:sym typeface="Helvetica"/>
            </a:endParaRPr>
          </a:p>
        </p:txBody>
      </p:sp>
      <p:pic>
        <p:nvPicPr>
          <p:cNvPr id="3" name="图片 2">
            <a:extLst>
              <a:ext uri="{FF2B5EF4-FFF2-40B4-BE49-F238E27FC236}">
                <a16:creationId xmlns:a16="http://schemas.microsoft.com/office/drawing/2014/main" id="{F2F594D7-4F75-BF9E-1D5D-6B89E2807765}"/>
              </a:ext>
            </a:extLst>
          </p:cNvPr>
          <p:cNvPicPr>
            <a:picLocks noChangeAspect="1"/>
          </p:cNvPicPr>
          <p:nvPr/>
        </p:nvPicPr>
        <p:blipFill>
          <a:blip r:embed="rId4"/>
          <a:stretch>
            <a:fillRect/>
          </a:stretch>
        </p:blipFill>
        <p:spPr>
          <a:xfrm>
            <a:off x="291549" y="1367170"/>
            <a:ext cx="2180084" cy="1645544"/>
          </a:xfrm>
          <a:prstGeom prst="rect">
            <a:avLst/>
          </a:prstGeom>
        </p:spPr>
      </p:pic>
      <p:sp>
        <p:nvSpPr>
          <p:cNvPr id="4" name="矩形 3">
            <a:extLst>
              <a:ext uri="{FF2B5EF4-FFF2-40B4-BE49-F238E27FC236}">
                <a16:creationId xmlns:a16="http://schemas.microsoft.com/office/drawing/2014/main" id="{E28CA05E-F191-9EDF-7AE4-938C3D1D44E9}"/>
              </a:ext>
            </a:extLst>
          </p:cNvPr>
          <p:cNvSpPr/>
          <p:nvPr/>
        </p:nvSpPr>
        <p:spPr>
          <a:xfrm>
            <a:off x="2717355" y="953527"/>
            <a:ext cx="1800493" cy="369332"/>
          </a:xfrm>
          <a:prstGeom prst="rect">
            <a:avLst/>
          </a:prstGeom>
        </p:spPr>
        <p:txBody>
          <a:bodyPr wrap="none">
            <a:spAutoFit/>
          </a:bodyPr>
          <a:lstStyle/>
          <a:p>
            <a:r>
              <a:rPr lang="zh-CN" altLang="en-US" dirty="0">
                <a:solidFill>
                  <a:srgbClr val="444444"/>
                </a:solidFill>
                <a:latin typeface="microsoft yahei" panose="020B0503020204020204" pitchFamily="34" charset="-122"/>
                <a:ea typeface="microsoft yahei" panose="020B0503020204020204" pitchFamily="34" charset="-122"/>
              </a:rPr>
              <a:t>对应的汇编为：</a:t>
            </a:r>
            <a:endParaRPr lang="zh-CN" altLang="en-US" dirty="0"/>
          </a:p>
        </p:txBody>
      </p:sp>
      <p:pic>
        <p:nvPicPr>
          <p:cNvPr id="6" name="图片 5">
            <a:extLst>
              <a:ext uri="{FF2B5EF4-FFF2-40B4-BE49-F238E27FC236}">
                <a16:creationId xmlns:a16="http://schemas.microsoft.com/office/drawing/2014/main" id="{B72182DB-04C5-AF62-DB7B-1F40EF6CCA00}"/>
              </a:ext>
            </a:extLst>
          </p:cNvPr>
          <p:cNvPicPr>
            <a:picLocks noChangeAspect="1"/>
          </p:cNvPicPr>
          <p:nvPr/>
        </p:nvPicPr>
        <p:blipFill>
          <a:blip r:embed="rId5"/>
          <a:stretch>
            <a:fillRect/>
          </a:stretch>
        </p:blipFill>
        <p:spPr>
          <a:xfrm>
            <a:off x="3246042" y="1367170"/>
            <a:ext cx="3416300" cy="3822700"/>
          </a:xfrm>
          <a:prstGeom prst="rect">
            <a:avLst/>
          </a:prstGeom>
        </p:spPr>
      </p:pic>
      <p:sp>
        <p:nvSpPr>
          <p:cNvPr id="7" name="矩形 6">
            <a:extLst>
              <a:ext uri="{FF2B5EF4-FFF2-40B4-BE49-F238E27FC236}">
                <a16:creationId xmlns:a16="http://schemas.microsoft.com/office/drawing/2014/main" id="{4A501EBB-77AB-7E15-0111-385FCD3137D1}"/>
              </a:ext>
            </a:extLst>
          </p:cNvPr>
          <p:cNvSpPr/>
          <p:nvPr/>
        </p:nvSpPr>
        <p:spPr>
          <a:xfrm>
            <a:off x="7000407" y="749428"/>
            <a:ext cx="4900044" cy="4247317"/>
          </a:xfrm>
          <a:prstGeom prst="rect">
            <a:avLst/>
          </a:prstGeom>
        </p:spPr>
        <p:txBody>
          <a:bodyPr wrap="square">
            <a:spAutoFit/>
          </a:bodyPr>
          <a:lstStyle/>
          <a:p>
            <a:pPr algn="l"/>
            <a:r>
              <a:rPr lang="zh-CN" altLang="en-US" dirty="0">
                <a:solidFill>
                  <a:srgbClr val="444444"/>
                </a:solidFill>
                <a:latin typeface="microsoft yahei" panose="020B0503020204020204" pitchFamily="34" charset="-122"/>
                <a:ea typeface="microsoft yahei" panose="020B0503020204020204" pitchFamily="34" charset="-122"/>
              </a:rPr>
              <a:t>在函数 </a:t>
            </a:r>
            <a:r>
              <a:rPr lang="en" altLang="zh-CN" dirty="0" err="1">
                <a:solidFill>
                  <a:srgbClr val="444444"/>
                </a:solidFill>
                <a:latin typeface="microsoft yahei" panose="020B0503020204020204" pitchFamily="34" charset="-122"/>
                <a:ea typeface="microsoft yahei" panose="020B0503020204020204" pitchFamily="34" charset="-122"/>
              </a:rPr>
              <a:t>my_func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和 </a:t>
            </a:r>
            <a:r>
              <a:rPr lang="en" altLang="zh-CN" dirty="0" err="1">
                <a:solidFill>
                  <a:srgbClr val="444444"/>
                </a:solidFill>
                <a:latin typeface="microsoft yahei" panose="020B0503020204020204" pitchFamily="34" charset="-122"/>
                <a:ea typeface="microsoft yahei" panose="020B0503020204020204" pitchFamily="34" charset="-122"/>
              </a:rPr>
              <a:t>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中：</a:t>
            </a:r>
            <a:endParaRPr lang="en-US" altLang="zh-CN" dirty="0">
              <a:solidFill>
                <a:srgbClr val="444444"/>
              </a:solidFill>
              <a:latin typeface="microsoft yahei" panose="020B0503020204020204" pitchFamily="34" charset="-122"/>
              <a:ea typeface="microsoft yahei" panose="020B0503020204020204" pitchFamily="34" charset="-122"/>
            </a:endParaRPr>
          </a:p>
          <a:p>
            <a:pPr algn="l"/>
            <a:r>
              <a:rPr lang="zh-CN" altLang="en-US" dirty="0">
                <a:solidFill>
                  <a:srgbClr val="444444"/>
                </a:solidFill>
                <a:latin typeface="microsoft yahei" panose="020B0503020204020204" pitchFamily="34" charset="-122"/>
                <a:ea typeface="microsoft yahei" panose="020B0503020204020204" pitchFamily="34" charset="-122"/>
              </a:rPr>
              <a:t>    开始的两句就是由编译器默认生成的切换上下文语句（函数 </a:t>
            </a:r>
            <a:r>
              <a:rPr lang="en" altLang="zh-CN" dirty="0" err="1">
                <a:solidFill>
                  <a:srgbClr val="444444"/>
                </a:solidFill>
                <a:latin typeface="microsoft yahei" panose="020B0503020204020204" pitchFamily="34" charset="-122"/>
                <a:ea typeface="microsoft yahei" panose="020B0503020204020204" pitchFamily="34" charset="-122"/>
              </a:rPr>
              <a:t>my_func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中也存在这个语句是因为它最终也会被其他函数</a:t>
            </a:r>
            <a:r>
              <a:rPr lang="en" altLang="zh-CN" dirty="0">
                <a:solidFill>
                  <a:srgbClr val="444444"/>
                </a:solidFill>
                <a:latin typeface="microsoft yahei" panose="020B0503020204020204" pitchFamily="34" charset="-122"/>
                <a:ea typeface="microsoft yahei" panose="020B0503020204020204" pitchFamily="34" charset="-122"/>
              </a:rPr>
              <a:t>s</a:t>
            </a:r>
            <a:r>
              <a:rPr lang="zh-CN" altLang="en-US" dirty="0">
                <a:solidFill>
                  <a:srgbClr val="444444"/>
                </a:solidFill>
                <a:latin typeface="microsoft yahei" panose="020B0503020204020204" pitchFamily="34" charset="-122"/>
                <a:ea typeface="microsoft yahei" panose="020B0503020204020204" pitchFamily="34" charset="-122"/>
              </a:rPr>
              <a:t>调用）；</a:t>
            </a:r>
            <a:endParaRPr lang="en-US" altLang="zh-CN" dirty="0">
              <a:solidFill>
                <a:srgbClr val="444444"/>
              </a:solidFill>
              <a:latin typeface="microsoft yahei" panose="020B0503020204020204" pitchFamily="34" charset="-122"/>
              <a:ea typeface="microsoft yahei" panose="020B0503020204020204" pitchFamily="34" charset="-122"/>
            </a:endParaRPr>
          </a:p>
          <a:p>
            <a:pPr algn="l"/>
            <a:endParaRPr lang="zh-CN" altLang="en-US" dirty="0">
              <a:solidFill>
                <a:srgbClr val="444444"/>
              </a:solidFill>
              <a:latin typeface="microsoft yahei" panose="020B0503020204020204" pitchFamily="34" charset="-122"/>
              <a:ea typeface="microsoft yahei" panose="020B0503020204020204" pitchFamily="34" charset="-122"/>
            </a:endParaRPr>
          </a:p>
          <a:p>
            <a:pPr algn="l"/>
            <a:r>
              <a:rPr lang="zh-CN" altLang="en-US" dirty="0">
                <a:solidFill>
                  <a:srgbClr val="444444"/>
                </a:solidFill>
                <a:latin typeface="microsoft yahei" panose="020B0503020204020204" pitchFamily="34" charset="-122"/>
                <a:ea typeface="microsoft yahei" panose="020B0503020204020204" pitchFamily="34" charset="-122"/>
              </a:rPr>
              <a:t>当 </a:t>
            </a:r>
            <a:r>
              <a:rPr lang="en" altLang="zh-CN" dirty="0">
                <a:solidFill>
                  <a:srgbClr val="444444"/>
                </a:solidFill>
                <a:latin typeface="microsoft yahei" panose="020B0503020204020204" pitchFamily="34" charset="-122"/>
                <a:ea typeface="microsoft yahei" panose="020B0503020204020204" pitchFamily="34" charset="-122"/>
              </a:rPr>
              <a:t>my-</a:t>
            </a:r>
            <a:r>
              <a:rPr lang="en" altLang="zh-CN" dirty="0" err="1">
                <a:solidFill>
                  <a:srgbClr val="444444"/>
                </a:solidFill>
                <a:latin typeface="microsoft yahei" panose="020B0503020204020204" pitchFamily="34" charset="-122"/>
                <a:ea typeface="microsoft yahei" panose="020B0503020204020204" pitchFamily="34" charset="-122"/>
              </a:rPr>
              <a:t>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函数调用 </a:t>
            </a:r>
            <a:r>
              <a:rPr lang="en" altLang="zh-CN" dirty="0" err="1">
                <a:solidFill>
                  <a:srgbClr val="444444"/>
                </a:solidFill>
                <a:latin typeface="microsoft yahei" panose="020B0503020204020204" pitchFamily="34" charset="-122"/>
                <a:ea typeface="microsoft yahei" panose="020B0503020204020204" pitchFamily="34" charset="-122"/>
              </a:rPr>
              <a:t>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函数时：</a:t>
            </a: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首先，执行 </a:t>
            </a:r>
            <a:r>
              <a:rPr lang="en" altLang="zh-CN" dirty="0">
                <a:solidFill>
                  <a:srgbClr val="444444"/>
                </a:solidFill>
                <a:latin typeface="microsoft yahei" panose="020B0503020204020204" pitchFamily="34" charset="-122"/>
                <a:ea typeface="microsoft yahei" panose="020B0503020204020204" pitchFamily="34" charset="-122"/>
              </a:rPr>
              <a:t>call </a:t>
            </a:r>
            <a:r>
              <a:rPr lang="zh-CN" altLang="en-US" dirty="0">
                <a:solidFill>
                  <a:srgbClr val="444444"/>
                </a:solidFill>
                <a:latin typeface="microsoft yahei" panose="020B0503020204020204" pitchFamily="34" charset="-122"/>
                <a:ea typeface="microsoft yahei" panose="020B0503020204020204" pitchFamily="34" charset="-122"/>
              </a:rPr>
              <a:t>指令，保存返回地址，并跳转至 </a:t>
            </a:r>
            <a:r>
              <a:rPr lang="en" altLang="zh-CN" dirty="0" err="1">
                <a:solidFill>
                  <a:srgbClr val="444444"/>
                </a:solidFill>
                <a:latin typeface="microsoft yahei" panose="020B0503020204020204" pitchFamily="34" charset="-122"/>
                <a:ea typeface="microsoft yahei" panose="020B0503020204020204" pitchFamily="34" charset="-122"/>
              </a:rPr>
              <a:t>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函数起始地址（这里没有压栈调用参数是因为 </a:t>
            </a:r>
            <a:r>
              <a:rPr lang="en" altLang="zh-CN" dirty="0" err="1">
                <a:solidFill>
                  <a:srgbClr val="444444"/>
                </a:solidFill>
                <a:latin typeface="microsoft yahei" panose="020B0503020204020204" pitchFamily="34" charset="-122"/>
                <a:ea typeface="microsoft yahei" panose="020B0503020204020204" pitchFamily="34" charset="-122"/>
              </a:rPr>
              <a:t>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入参为空）；</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随后，在 </a:t>
            </a:r>
            <a:r>
              <a:rPr lang="en" altLang="zh-CN" dirty="0" err="1">
                <a:solidFill>
                  <a:srgbClr val="444444"/>
                </a:solidFill>
                <a:latin typeface="microsoft yahei" panose="020B0503020204020204" pitchFamily="34" charset="-122"/>
                <a:ea typeface="microsoft yahei" panose="020B0503020204020204" pitchFamily="34" charset="-122"/>
              </a:rPr>
              <a:t>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函数中，使用 </a:t>
            </a:r>
            <a:r>
              <a:rPr lang="en" altLang="zh-CN" dirty="0">
                <a:solidFill>
                  <a:srgbClr val="444444"/>
                </a:solidFill>
                <a:latin typeface="microsoft yahei" panose="020B0503020204020204" pitchFamily="34" charset="-122"/>
                <a:ea typeface="microsoft yahei" panose="020B0503020204020204" pitchFamily="34" charset="-122"/>
              </a:rPr>
              <a:t>push </a:t>
            </a:r>
            <a:r>
              <a:rPr lang="en" altLang="zh-CN" dirty="0" err="1">
                <a:solidFill>
                  <a:srgbClr val="444444"/>
                </a:solidFill>
                <a:latin typeface="microsoft yahei" panose="020B0503020204020204" pitchFamily="34" charset="-122"/>
                <a:ea typeface="microsoft yahei" panose="020B0503020204020204" pitchFamily="34" charset="-122"/>
              </a:rPr>
              <a:t>rbp</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和 </a:t>
            </a:r>
            <a:r>
              <a:rPr lang="en" altLang="zh-CN" dirty="0">
                <a:solidFill>
                  <a:srgbClr val="444444"/>
                </a:solidFill>
                <a:latin typeface="microsoft yahei" panose="020B0503020204020204" pitchFamily="34" charset="-122"/>
                <a:ea typeface="microsoft yahei" panose="020B0503020204020204" pitchFamily="34" charset="-122"/>
              </a:rPr>
              <a:t>mov </a:t>
            </a:r>
            <a:r>
              <a:rPr lang="en" altLang="zh-CN" dirty="0" err="1">
                <a:solidFill>
                  <a:srgbClr val="444444"/>
                </a:solidFill>
                <a:latin typeface="microsoft yahei" panose="020B0503020204020204" pitchFamily="34" charset="-122"/>
                <a:ea typeface="microsoft yahei" panose="020B0503020204020204" pitchFamily="34" charset="-122"/>
              </a:rPr>
              <a:t>rbp</a:t>
            </a:r>
            <a:r>
              <a:rPr lang="en" altLang="zh-CN" dirty="0">
                <a:solidFill>
                  <a:srgbClr val="444444"/>
                </a:solidFill>
                <a:latin typeface="microsoft yahei" panose="020B0503020204020204" pitchFamily="34" charset="-122"/>
                <a:ea typeface="microsoft yahei" panose="020B0503020204020204" pitchFamily="34" charset="-122"/>
              </a:rPr>
              <a:t>, </a:t>
            </a:r>
            <a:r>
              <a:rPr lang="en" altLang="zh-CN" dirty="0" err="1">
                <a:solidFill>
                  <a:srgbClr val="444444"/>
                </a:solidFill>
                <a:latin typeface="microsoft yahei" panose="020B0503020204020204" pitchFamily="34" charset="-122"/>
                <a:ea typeface="microsoft yahei" panose="020B0503020204020204" pitchFamily="34" charset="-122"/>
              </a:rPr>
              <a:t>rsp</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保存上下文，随后开始执行 </a:t>
            </a:r>
            <a:r>
              <a:rPr lang="en" altLang="zh-CN" dirty="0" err="1">
                <a:solidFill>
                  <a:srgbClr val="444444"/>
                </a:solidFill>
                <a:latin typeface="microsoft yahei" panose="020B0503020204020204" pitchFamily="34" charset="-122"/>
                <a:ea typeface="microsoft yahei" panose="020B0503020204020204" pitchFamily="34" charset="-122"/>
              </a:rPr>
              <a:t>func</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函数中的逻辑；</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由于没有代码，且没有返回值，此次为 </a:t>
            </a:r>
            <a:r>
              <a:rPr lang="en" altLang="zh-CN" dirty="0" err="1">
                <a:solidFill>
                  <a:srgbClr val="444444"/>
                </a:solidFill>
                <a:latin typeface="microsoft yahei" panose="020B0503020204020204" pitchFamily="34" charset="-122"/>
                <a:ea typeface="microsoft yahei" panose="020B0503020204020204" pitchFamily="34" charset="-122"/>
              </a:rPr>
              <a:t>nop</a:t>
            </a:r>
            <a:r>
              <a:rPr lang="en"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指令；</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最后，恢复上下文，并返回；</a:t>
            </a:r>
          </a:p>
        </p:txBody>
      </p:sp>
      <p:sp>
        <p:nvSpPr>
          <p:cNvPr id="8" name="矩形 7">
            <a:extLst>
              <a:ext uri="{FF2B5EF4-FFF2-40B4-BE49-F238E27FC236}">
                <a16:creationId xmlns:a16="http://schemas.microsoft.com/office/drawing/2014/main" id="{C0B0FFBD-1C93-6040-9B44-9DD7FD7D3C9C}"/>
              </a:ext>
            </a:extLst>
          </p:cNvPr>
          <p:cNvSpPr/>
          <p:nvPr/>
        </p:nvSpPr>
        <p:spPr>
          <a:xfrm>
            <a:off x="0" y="3130891"/>
            <a:ext cx="3057993" cy="2308324"/>
          </a:xfrm>
          <a:prstGeom prst="rect">
            <a:avLst/>
          </a:prstGeom>
        </p:spPr>
        <p:txBody>
          <a:bodyPr wrap="square">
            <a:spAutoFit/>
          </a:bodyPr>
          <a:lstStyle/>
          <a:p>
            <a:pPr algn="l"/>
            <a:r>
              <a:rPr lang="zh-CN" altLang="en-US" sz="1600" dirty="0"/>
              <a:t>函数开头的：</a:t>
            </a:r>
            <a:endParaRPr lang="en-US" altLang="zh-CN" sz="1600" dirty="0"/>
          </a:p>
          <a:p>
            <a:pPr algn="l"/>
            <a:r>
              <a:rPr lang="en" altLang="zh-CN" sz="1600" b="1" dirty="0"/>
              <a:t>    push rbp </a:t>
            </a:r>
            <a:r>
              <a:rPr lang="zh-CN" altLang="en-US" sz="1600" dirty="0"/>
              <a:t>和 </a:t>
            </a:r>
            <a:r>
              <a:rPr lang="en" altLang="zh-CN" sz="1600" b="1" dirty="0"/>
              <a:t>mov </a:t>
            </a:r>
            <a:r>
              <a:rPr lang="en" altLang="zh-CN" sz="1600" b="1" dirty="0" err="1"/>
              <a:t>rbp</a:t>
            </a:r>
            <a:r>
              <a:rPr lang="en" altLang="zh-CN" sz="1600" b="1" dirty="0"/>
              <a:t>, </a:t>
            </a:r>
            <a:r>
              <a:rPr lang="en" altLang="zh-CN" sz="1600" b="1" dirty="0" err="1"/>
              <a:t>rsp</a:t>
            </a:r>
            <a:endParaRPr lang="en" altLang="zh-CN" sz="1600" b="1" dirty="0"/>
          </a:p>
          <a:p>
            <a:pPr algn="l"/>
            <a:r>
              <a:rPr lang="zh-CN" altLang="en-US" sz="1600" dirty="0"/>
              <a:t>又叫做函数的</a:t>
            </a:r>
            <a:r>
              <a:rPr lang="zh-CN" altLang="en-US" sz="1600" b="1" dirty="0"/>
              <a:t>序言</a:t>
            </a:r>
            <a:r>
              <a:rPr lang="en-US" altLang="zh-CN" sz="1600" b="1" dirty="0"/>
              <a:t>(</a:t>
            </a:r>
            <a:r>
              <a:rPr lang="en" altLang="zh-CN" sz="1600" b="1" dirty="0"/>
              <a:t>prologue)</a:t>
            </a:r>
            <a:r>
              <a:rPr lang="zh-CN" altLang="en-US" sz="1600" b="1" dirty="0"/>
              <a:t>，</a:t>
            </a:r>
            <a:r>
              <a:rPr lang="zh-CN" altLang="en-US" sz="1600" dirty="0"/>
              <a:t>几乎每个函数一开始都会该指令；</a:t>
            </a:r>
            <a:endParaRPr lang="en-US" altLang="zh-CN" sz="1600" dirty="0"/>
          </a:p>
          <a:p>
            <a:pPr algn="l"/>
            <a:endParaRPr lang="zh-CN" altLang="en-US" sz="1600" dirty="0"/>
          </a:p>
          <a:p>
            <a:pPr algn="l"/>
            <a:r>
              <a:rPr lang="zh-CN" altLang="en-US" sz="1600" dirty="0"/>
              <a:t>它和函数最后的：</a:t>
            </a:r>
            <a:endParaRPr lang="en-US" altLang="zh-CN" sz="1600" dirty="0"/>
          </a:p>
          <a:p>
            <a:pPr algn="l"/>
            <a:r>
              <a:rPr lang="en" altLang="zh-CN" sz="1600" dirty="0"/>
              <a:t>pop rbp </a:t>
            </a:r>
            <a:r>
              <a:rPr lang="zh-CN" altLang="en-US" sz="1600" dirty="0"/>
              <a:t>和 </a:t>
            </a:r>
            <a:r>
              <a:rPr lang="en" altLang="zh-CN" sz="1600" dirty="0"/>
              <a:t>ret </a:t>
            </a:r>
            <a:r>
              <a:rPr lang="en-US" altLang="zh-CN" sz="1600" dirty="0"/>
              <a:t>(</a:t>
            </a:r>
            <a:r>
              <a:rPr lang="en" altLang="zh-CN" sz="1600" dirty="0"/>
              <a:t>epilogue</a:t>
            </a:r>
            <a:r>
              <a:rPr lang="en-US" altLang="zh-CN" sz="1600" dirty="0"/>
              <a:t>)</a:t>
            </a:r>
            <a:r>
              <a:rPr lang="zh-CN" altLang="en-US" sz="1600" dirty="0"/>
              <a:t> </a:t>
            </a:r>
            <a:endParaRPr lang="en-US" altLang="zh-CN" sz="1600" dirty="0"/>
          </a:p>
          <a:p>
            <a:pPr algn="l"/>
            <a:r>
              <a:rPr lang="zh-CN" altLang="en-US" sz="1600" dirty="0"/>
              <a:t>结合起到维护函数的调用栈作用</a:t>
            </a:r>
          </a:p>
        </p:txBody>
      </p:sp>
    </p:spTree>
    <p:extLst>
      <p:ext uri="{BB962C8B-B14F-4D97-AF65-F5344CB8AC3E}">
        <p14:creationId xmlns:p14="http://schemas.microsoft.com/office/powerpoint/2010/main" val="1718547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12</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7031108"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函数调用底层实现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函数返回</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pic>
        <p:nvPicPr>
          <p:cNvPr id="3074" name="Picture 2">
            <a:extLst>
              <a:ext uri="{FF2B5EF4-FFF2-40B4-BE49-F238E27FC236}">
                <a16:creationId xmlns:a16="http://schemas.microsoft.com/office/drawing/2014/main" id="{AA6C00E3-A71E-49CF-91E4-B78692068C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569" y="815483"/>
            <a:ext cx="4462626" cy="374268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1DF7211-40D5-4230-ABEB-AE3F62CC1076}"/>
              </a:ext>
            </a:extLst>
          </p:cNvPr>
          <p:cNvSpPr txBox="1"/>
          <p:nvPr/>
        </p:nvSpPr>
        <p:spPr>
          <a:xfrm>
            <a:off x="377042" y="1174917"/>
            <a:ext cx="6097978"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0" i="0" dirty="0">
                <a:solidFill>
                  <a:srgbClr val="444444"/>
                </a:solidFill>
                <a:effectLst/>
                <a:latin typeface="microsoft yahei" panose="020B0503020204020204" pitchFamily="34" charset="-122"/>
                <a:ea typeface="microsoft yahei" panose="020B0503020204020204" pitchFamily="34" charset="-122"/>
              </a:rPr>
              <a:t>函数返回时，我们只需要得到函数的返回值（保存在 </a:t>
            </a:r>
            <a:r>
              <a:rPr lang="en-US" altLang="zh-CN"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err="1">
                <a:solidFill>
                  <a:srgbClr val="444444"/>
                </a:solidFill>
                <a:effectLst/>
                <a:latin typeface="microsoft yahei" panose="020B0503020204020204" pitchFamily="34" charset="-122"/>
                <a:ea typeface="microsoft yahei" panose="020B0503020204020204" pitchFamily="34" charset="-122"/>
              </a:rPr>
              <a:t>rax</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中），之后就需要将栈的结构恢复到函数调用之前的状态，并跳转到父函数的返回地址处继续执行即可；</a:t>
            </a:r>
          </a:p>
          <a:p>
            <a:pPr algn="l"/>
            <a:r>
              <a:rPr lang="zh-CN" altLang="en-US" b="0" i="0" dirty="0">
                <a:solidFill>
                  <a:srgbClr val="444444"/>
                </a:solidFill>
                <a:effectLst/>
                <a:latin typeface="microsoft yahei" panose="020B0503020204020204" pitchFamily="34" charset="-122"/>
                <a:ea typeface="microsoft yahei" panose="020B0503020204020204" pitchFamily="34" charset="-122"/>
              </a:rPr>
              <a:t>由于函数调用时已经保存了返回地址和父函数栈帧的起始地址，要恢复到子函数调用之前的父栈帧，我们只需要执行以下两条指令：</a:t>
            </a:r>
          </a:p>
        </p:txBody>
      </p:sp>
      <p:sp>
        <p:nvSpPr>
          <p:cNvPr id="5" name="Rectangle 1">
            <a:extLst>
              <a:ext uri="{FF2B5EF4-FFF2-40B4-BE49-F238E27FC236}">
                <a16:creationId xmlns:a16="http://schemas.microsoft.com/office/drawing/2014/main" id="{05C1C691-2558-450F-BEBA-8411D5E925D9}"/>
              </a:ext>
            </a:extLst>
          </p:cNvPr>
          <p:cNvSpPr>
            <a:spLocks noChangeArrowheads="1"/>
          </p:cNvSpPr>
          <p:nvPr/>
        </p:nvSpPr>
        <p:spPr bwMode="auto">
          <a:xfrm>
            <a:off x="535805" y="3270345"/>
            <a:ext cx="1902156" cy="74629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98C379"/>
                </a:solidFill>
                <a:effectLst/>
                <a:latin typeface="Arial Unicode MS"/>
                <a:ea typeface="Menlo"/>
              </a:rPr>
              <a:t>  </a:t>
            </a:r>
            <a:r>
              <a:rPr kumimoji="0" lang="zh-CN" altLang="zh-CN" b="0" i="0" u="none" strike="noStrike" cap="none" normalizeH="0" baseline="0" dirty="0">
                <a:ln>
                  <a:noFill/>
                </a:ln>
                <a:solidFill>
                  <a:srgbClr val="98C379"/>
                </a:solidFill>
                <a:effectLst/>
                <a:latin typeface="Arial Unicode MS"/>
                <a:ea typeface="Menlo"/>
              </a:rPr>
              <a:t>pop</a:t>
            </a:r>
            <a:r>
              <a:rPr kumimoji="0" lang="zh-CN" altLang="zh-CN" b="0" i="0" u="none" strike="noStrike" cap="none" normalizeH="0" baseline="0" dirty="0">
                <a:ln>
                  <a:noFill/>
                </a:ln>
                <a:solidFill>
                  <a:srgbClr val="ABB2BF"/>
                </a:solidFill>
                <a:effectLst/>
                <a:latin typeface="Arial Unicode MS"/>
                <a:ea typeface="Menlo"/>
              </a:rPr>
              <a:t> rbp </a:t>
            </a:r>
            <a:endParaRPr kumimoji="0" lang="en-US" altLang="zh-CN" b="0" i="0" u="none" strike="noStrike" cap="none" normalizeH="0" baseline="0" dirty="0">
              <a:ln>
                <a:noFill/>
              </a:ln>
              <a:solidFill>
                <a:srgbClr val="ABB2BF"/>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ABB2BF"/>
                </a:solidFill>
                <a:effectLst/>
                <a:latin typeface="Arial Unicode MS"/>
                <a:ea typeface="Menlo"/>
              </a:rPr>
              <a:t>  </a:t>
            </a:r>
            <a:r>
              <a:rPr kumimoji="0" lang="zh-CN" altLang="zh-CN" b="0" i="0" u="none" strike="noStrike" cap="none" normalizeH="0" baseline="0" dirty="0">
                <a:ln>
                  <a:noFill/>
                </a:ln>
                <a:solidFill>
                  <a:srgbClr val="ABB2BF"/>
                </a:solidFill>
                <a:effectLst/>
                <a:latin typeface="Arial Unicode MS"/>
                <a:ea typeface="Menlo"/>
              </a:rPr>
              <a:t>ret</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CEBCEE0-DB83-474A-8469-EB598951C999}"/>
              </a:ext>
            </a:extLst>
          </p:cNvPr>
          <p:cNvSpPr>
            <a:spLocks noChangeArrowheads="1"/>
          </p:cNvSpPr>
          <p:nvPr/>
        </p:nvSpPr>
        <p:spPr bwMode="auto">
          <a:xfrm>
            <a:off x="483803" y="4213298"/>
            <a:ext cx="5427023"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zh-CN" dirty="0">
                <a:solidFill>
                  <a:srgbClr val="444444"/>
                </a:solidFill>
                <a:latin typeface="microsoft yahei" panose="020B0503020204020204" pitchFamily="34" charset="-122"/>
                <a:ea typeface="microsoft yahei" panose="020B0503020204020204" pitchFamily="34" charset="-122"/>
              </a:rPr>
              <a:t>首先执行 pop rbp 指令，直接将调用栈地址恢复至调用函数之前的状态；</a:t>
            </a:r>
          </a:p>
          <a:p>
            <a:pPr algn="l"/>
            <a:r>
              <a:rPr lang="zh-CN" altLang="zh-CN" dirty="0">
                <a:solidFill>
                  <a:srgbClr val="444444"/>
                </a:solidFill>
                <a:latin typeface="microsoft yahei" panose="020B0503020204020204" pitchFamily="34" charset="-122"/>
                <a:ea typeface="microsoft yahei" panose="020B0503020204020204" pitchFamily="34" charset="-122"/>
              </a:rPr>
              <a:t>随后通过 ret 指令跳转至返回地址处并执行；</a:t>
            </a:r>
          </a:p>
        </p:txBody>
      </p:sp>
    </p:spTree>
    <p:extLst>
      <p:ext uri="{BB962C8B-B14F-4D97-AF65-F5344CB8AC3E}">
        <p14:creationId xmlns:p14="http://schemas.microsoft.com/office/powerpoint/2010/main" val="455485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13</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6524125"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函数调用底层实现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函数参数传递</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pic>
        <p:nvPicPr>
          <p:cNvPr id="5" name="图片 4">
            <a:extLst>
              <a:ext uri="{FF2B5EF4-FFF2-40B4-BE49-F238E27FC236}">
                <a16:creationId xmlns:a16="http://schemas.microsoft.com/office/drawing/2014/main" id="{1E7D7751-A4BC-4636-83EA-87BC092337F1}"/>
              </a:ext>
            </a:extLst>
          </p:cNvPr>
          <p:cNvPicPr>
            <a:picLocks noChangeAspect="1"/>
          </p:cNvPicPr>
          <p:nvPr/>
        </p:nvPicPr>
        <p:blipFill>
          <a:blip r:embed="rId4"/>
          <a:stretch>
            <a:fillRect/>
          </a:stretch>
        </p:blipFill>
        <p:spPr>
          <a:xfrm>
            <a:off x="4818581" y="961377"/>
            <a:ext cx="3376747" cy="2467623"/>
          </a:xfrm>
          <a:prstGeom prst="rect">
            <a:avLst/>
          </a:prstGeom>
        </p:spPr>
      </p:pic>
      <p:pic>
        <p:nvPicPr>
          <p:cNvPr id="10" name="图片 9">
            <a:extLst>
              <a:ext uri="{FF2B5EF4-FFF2-40B4-BE49-F238E27FC236}">
                <a16:creationId xmlns:a16="http://schemas.microsoft.com/office/drawing/2014/main" id="{421340FA-175A-4248-A50C-DA885805DF18}"/>
              </a:ext>
            </a:extLst>
          </p:cNvPr>
          <p:cNvPicPr>
            <a:picLocks noChangeAspect="1"/>
          </p:cNvPicPr>
          <p:nvPr/>
        </p:nvPicPr>
        <p:blipFill>
          <a:blip r:embed="rId5"/>
          <a:stretch>
            <a:fillRect/>
          </a:stretch>
        </p:blipFill>
        <p:spPr>
          <a:xfrm>
            <a:off x="8276809" y="978021"/>
            <a:ext cx="3491066" cy="4457648"/>
          </a:xfrm>
          <a:prstGeom prst="rect">
            <a:avLst/>
          </a:prstGeom>
        </p:spPr>
      </p:pic>
      <p:sp>
        <p:nvSpPr>
          <p:cNvPr id="17" name="文本框 16">
            <a:extLst>
              <a:ext uri="{FF2B5EF4-FFF2-40B4-BE49-F238E27FC236}">
                <a16:creationId xmlns:a16="http://schemas.microsoft.com/office/drawing/2014/main" id="{D31C0903-6776-4ED8-8FC7-AF9C0D769398}"/>
              </a:ext>
            </a:extLst>
          </p:cNvPr>
          <p:cNvSpPr txBox="1"/>
          <p:nvPr/>
        </p:nvSpPr>
        <p:spPr>
          <a:xfrm>
            <a:off x="233207" y="1083187"/>
            <a:ext cx="4503893"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b="1">
                <a:solidFill>
                  <a:srgbClr val="444444"/>
                </a:solidFill>
                <a:latin typeface="microsoft yahei" panose="020B0503020204020204" pitchFamily="34" charset="-122"/>
                <a:ea typeface="microsoft yahei" panose="020B0503020204020204" pitchFamily="34" charset="-122"/>
              </a:defRPr>
            </a:lvl1pPr>
          </a:lstStyle>
          <a:p>
            <a:r>
              <a:rPr lang="zh-CN" altLang="en-US" b="0" dirty="0"/>
              <a:t>从右边的汇编代码可以看到：</a:t>
            </a:r>
            <a:endParaRPr lang="en-US" altLang="zh-CN" b="0" dirty="0"/>
          </a:p>
          <a:p>
            <a:r>
              <a:rPr lang="zh-CN" altLang="en-US" b="0" dirty="0"/>
              <a:t>在</a:t>
            </a:r>
            <a:r>
              <a:rPr lang="en-US" altLang="zh-CN" b="0" dirty="0"/>
              <a:t>main</a:t>
            </a:r>
            <a:r>
              <a:rPr lang="zh-CN" altLang="en-US" b="0" dirty="0"/>
              <a:t>里面，变量</a:t>
            </a:r>
            <a:r>
              <a:rPr lang="en-US" altLang="zh-CN" b="0" dirty="0" err="1"/>
              <a:t>i</a:t>
            </a:r>
            <a:r>
              <a:rPr lang="zh-CN" altLang="en-US" b="0" dirty="0"/>
              <a:t>对应的 </a:t>
            </a:r>
            <a:r>
              <a:rPr lang="en-US" altLang="zh-CN" b="0" dirty="0"/>
              <a:t>4</a:t>
            </a:r>
            <a:r>
              <a:rPr lang="zh-CN" altLang="en-US" b="0" dirty="0"/>
              <a:t> 先存到栈上：</a:t>
            </a:r>
            <a:endParaRPr lang="en-US" altLang="zh-CN" b="0" dirty="0"/>
          </a:p>
          <a:p>
            <a:r>
              <a:rPr lang="zh-CN" altLang="en-US" b="0" dirty="0"/>
              <a:t>（</a:t>
            </a:r>
            <a:r>
              <a:rPr lang="en-US" altLang="zh-CN" b="0" dirty="0"/>
              <a:t>mov DWORD PTR [rbp-4], 4</a:t>
            </a:r>
            <a:r>
              <a:rPr lang="zh-CN" altLang="en-US" b="0" dirty="0"/>
              <a:t>）；</a:t>
            </a:r>
            <a:endParaRPr lang="en-US" altLang="zh-CN" b="0" dirty="0"/>
          </a:p>
          <a:p>
            <a:endParaRPr lang="en-US" altLang="zh-CN" b="0" dirty="0"/>
          </a:p>
          <a:p>
            <a:r>
              <a:rPr lang="zh-CN" altLang="en-US" b="0" dirty="0"/>
              <a:t>然后存在</a:t>
            </a:r>
            <a:r>
              <a:rPr lang="en-US" altLang="zh-CN" b="0" dirty="0" err="1"/>
              <a:t>edi</a:t>
            </a:r>
            <a:r>
              <a:rPr lang="zh-CN" altLang="en-US" b="0" dirty="0"/>
              <a:t>里面（</a:t>
            </a:r>
            <a:r>
              <a:rPr lang="en-US" altLang="zh-CN" b="0" dirty="0"/>
              <a:t>mov </a:t>
            </a:r>
            <a:r>
              <a:rPr lang="en-US" altLang="zh-CN" b="0" dirty="0" err="1"/>
              <a:t>eax</a:t>
            </a:r>
            <a:r>
              <a:rPr lang="en-US" altLang="zh-CN" b="0" dirty="0"/>
              <a:t>, DWORD PTR [rbp-4]</a:t>
            </a:r>
            <a:r>
              <a:rPr lang="zh-CN" altLang="en-US" b="0" dirty="0"/>
              <a:t>、</a:t>
            </a:r>
            <a:r>
              <a:rPr lang="en-US" altLang="zh-CN" b="0" dirty="0"/>
              <a:t>mov </a:t>
            </a:r>
            <a:r>
              <a:rPr lang="en-US" altLang="zh-CN" b="0" dirty="0" err="1"/>
              <a:t>edi</a:t>
            </a:r>
            <a:r>
              <a:rPr lang="en-US" altLang="zh-CN" b="0" dirty="0"/>
              <a:t>, </a:t>
            </a:r>
            <a:r>
              <a:rPr lang="en-US" altLang="zh-CN" b="0" dirty="0" err="1"/>
              <a:t>eax</a:t>
            </a:r>
            <a:r>
              <a:rPr lang="zh-CN" altLang="en-US" b="0" dirty="0"/>
              <a:t>）；</a:t>
            </a:r>
            <a:endParaRPr lang="en-US" altLang="zh-CN" b="0" dirty="0"/>
          </a:p>
          <a:p>
            <a:endParaRPr lang="en-US" altLang="zh-CN" b="0" dirty="0"/>
          </a:p>
          <a:p>
            <a:r>
              <a:rPr lang="zh-CN" altLang="en-US" b="0" dirty="0"/>
              <a:t>而</a:t>
            </a:r>
            <a:r>
              <a:rPr lang="en-US" altLang="zh-CN" b="0" dirty="0" err="1"/>
              <a:t>sqaure</a:t>
            </a:r>
            <a:r>
              <a:rPr lang="zh-CN" altLang="en-US" b="0" dirty="0"/>
              <a:t>函数直接就从</a:t>
            </a:r>
            <a:r>
              <a:rPr lang="en-US" altLang="zh-CN" b="0" dirty="0" err="1"/>
              <a:t>edi</a:t>
            </a:r>
            <a:r>
              <a:rPr lang="zh-CN" altLang="en-US" b="0" dirty="0"/>
              <a:t>里面读取</a:t>
            </a:r>
            <a:r>
              <a:rPr lang="en-US" altLang="zh-CN" b="0" dirty="0"/>
              <a:t>4</a:t>
            </a:r>
            <a:r>
              <a:rPr lang="zh-CN" altLang="en-US" b="0" dirty="0"/>
              <a:t>的值了！这说明了：参数 </a:t>
            </a:r>
            <a:r>
              <a:rPr lang="en-US" altLang="zh-CN" b="0" dirty="0"/>
              <a:t>4 </a:t>
            </a:r>
            <a:r>
              <a:rPr lang="zh-CN" altLang="en-US" b="0" dirty="0"/>
              <a:t>是通过寄存器 </a:t>
            </a:r>
            <a:r>
              <a:rPr lang="en-US" altLang="zh-CN" b="0" dirty="0" err="1"/>
              <a:t>edi</a:t>
            </a:r>
            <a:r>
              <a:rPr lang="en-US" altLang="zh-CN" b="0" dirty="0"/>
              <a:t> </a:t>
            </a:r>
            <a:r>
              <a:rPr lang="zh-CN" altLang="en-US" b="0" dirty="0"/>
              <a:t>传给了</a:t>
            </a:r>
            <a:r>
              <a:rPr lang="en-US" altLang="zh-CN" b="0" dirty="0"/>
              <a:t>callee (</a:t>
            </a:r>
            <a:r>
              <a:rPr lang="en-US" altLang="zh-CN" b="0" dirty="0" err="1"/>
              <a:t>sqaure</a:t>
            </a:r>
            <a:r>
              <a:rPr lang="en-US" altLang="zh-CN" b="0" dirty="0"/>
              <a:t>) </a:t>
            </a:r>
            <a:r>
              <a:rPr lang="zh-CN" altLang="en-US" b="0" dirty="0"/>
              <a:t>；</a:t>
            </a:r>
            <a:endParaRPr lang="en-US" altLang="zh-CN" b="0" dirty="0"/>
          </a:p>
          <a:p>
            <a:endParaRPr lang="zh-CN" altLang="en-US" b="0" dirty="0"/>
          </a:p>
          <a:p>
            <a:r>
              <a:rPr lang="zh-CN" altLang="en-US" b="0" dirty="0"/>
              <a:t>可能有同学会认为，从代码看，参数不是直接就传给了</a:t>
            </a:r>
            <a:r>
              <a:rPr lang="en-US" altLang="zh-CN" b="0" dirty="0" err="1"/>
              <a:t>sqaure</a:t>
            </a:r>
            <a:r>
              <a:rPr lang="zh-CN" altLang="en-US" b="0" dirty="0"/>
              <a:t>吗？</a:t>
            </a:r>
            <a:endParaRPr lang="en-US" altLang="zh-CN" b="0" dirty="0"/>
          </a:p>
          <a:p>
            <a:endParaRPr lang="zh-CN" altLang="en-US" b="0" dirty="0"/>
          </a:p>
          <a:p>
            <a:r>
              <a:rPr lang="zh-CN" altLang="en-US" dirty="0">
                <a:solidFill>
                  <a:srgbClr val="FF0000"/>
                </a:solidFill>
              </a:rPr>
              <a:t>实际上，在汇编中，这个变量 </a:t>
            </a:r>
            <a:r>
              <a:rPr lang="en-US" altLang="zh-CN" dirty="0" err="1">
                <a:solidFill>
                  <a:srgbClr val="FF0000"/>
                </a:solidFill>
              </a:rPr>
              <a:t>i</a:t>
            </a:r>
            <a:r>
              <a:rPr lang="en-US" altLang="zh-CN" dirty="0">
                <a:solidFill>
                  <a:srgbClr val="FF0000"/>
                </a:solidFill>
              </a:rPr>
              <a:t> </a:t>
            </a:r>
            <a:r>
              <a:rPr lang="zh-CN" altLang="en-US" dirty="0">
                <a:solidFill>
                  <a:srgbClr val="FF0000"/>
                </a:solidFill>
              </a:rPr>
              <a:t>是不存在的，只有寄存器和内存，因此我们需要约定好入参 </a:t>
            </a:r>
            <a:r>
              <a:rPr lang="en-US" altLang="zh-CN" dirty="0" err="1">
                <a:solidFill>
                  <a:srgbClr val="FF0000"/>
                </a:solidFill>
              </a:rPr>
              <a:t>i</a:t>
            </a:r>
            <a:r>
              <a:rPr lang="en-US" altLang="zh-CN" dirty="0">
                <a:solidFill>
                  <a:srgbClr val="FF0000"/>
                </a:solidFill>
              </a:rPr>
              <a:t> </a:t>
            </a:r>
            <a:r>
              <a:rPr lang="zh-CN" altLang="en-US" dirty="0">
                <a:solidFill>
                  <a:srgbClr val="FF0000"/>
                </a:solidFill>
              </a:rPr>
              <a:t>的值存在哪里；</a:t>
            </a:r>
          </a:p>
        </p:txBody>
      </p:sp>
    </p:spTree>
    <p:extLst>
      <p:ext uri="{BB962C8B-B14F-4D97-AF65-F5344CB8AC3E}">
        <p14:creationId xmlns:p14="http://schemas.microsoft.com/office/powerpoint/2010/main" val="2910297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14</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6524125" cy="790082"/>
          </a:xfrm>
          <a:prstGeom prst="rect">
            <a:avLst/>
          </a:prstGeom>
        </p:spPr>
        <p:txBody>
          <a:bodyPr>
            <a:normAutofit fontScale="90000"/>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函数调用底层实现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函数参数传递约定</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sp>
        <p:nvSpPr>
          <p:cNvPr id="7" name="文本框 6">
            <a:extLst>
              <a:ext uri="{FF2B5EF4-FFF2-40B4-BE49-F238E27FC236}">
                <a16:creationId xmlns:a16="http://schemas.microsoft.com/office/drawing/2014/main" id="{1A07AC1C-FF6E-436F-8388-09464D85425E}"/>
              </a:ext>
            </a:extLst>
          </p:cNvPr>
          <p:cNvSpPr txBox="1"/>
          <p:nvPr/>
        </p:nvSpPr>
        <p:spPr>
          <a:xfrm>
            <a:off x="170159" y="815835"/>
            <a:ext cx="6096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0" i="0" dirty="0">
                <a:solidFill>
                  <a:srgbClr val="444444"/>
                </a:solidFill>
                <a:effectLst/>
                <a:latin typeface="microsoft yahei" panose="020B0503020204020204" pitchFamily="34" charset="-122"/>
                <a:ea typeface="microsoft yahei" panose="020B0503020204020204" pitchFamily="34" charset="-122"/>
              </a:rPr>
              <a:t>常见寄存器负责传递的参数以及一些作用</a:t>
            </a:r>
            <a:endParaRPr lang="zh-CN" altLang="en-US" dirty="0"/>
          </a:p>
        </p:txBody>
      </p:sp>
      <p:pic>
        <p:nvPicPr>
          <p:cNvPr id="6" name="图片 5">
            <a:extLst>
              <a:ext uri="{FF2B5EF4-FFF2-40B4-BE49-F238E27FC236}">
                <a16:creationId xmlns:a16="http://schemas.microsoft.com/office/drawing/2014/main" id="{BCB64B9C-289D-4C6F-B963-8048588D2624}"/>
              </a:ext>
            </a:extLst>
          </p:cNvPr>
          <p:cNvPicPr>
            <a:picLocks noChangeAspect="1"/>
          </p:cNvPicPr>
          <p:nvPr/>
        </p:nvPicPr>
        <p:blipFill>
          <a:blip r:embed="rId4"/>
          <a:stretch>
            <a:fillRect/>
          </a:stretch>
        </p:blipFill>
        <p:spPr>
          <a:xfrm>
            <a:off x="38100" y="1296794"/>
            <a:ext cx="3828571" cy="3780952"/>
          </a:xfrm>
          <a:prstGeom prst="rect">
            <a:avLst/>
          </a:prstGeom>
        </p:spPr>
      </p:pic>
      <p:pic>
        <p:nvPicPr>
          <p:cNvPr id="9" name="图片 8">
            <a:extLst>
              <a:ext uri="{FF2B5EF4-FFF2-40B4-BE49-F238E27FC236}">
                <a16:creationId xmlns:a16="http://schemas.microsoft.com/office/drawing/2014/main" id="{5AE1CAB4-BF04-496B-8FA3-F9E66846CC44}"/>
              </a:ext>
            </a:extLst>
          </p:cNvPr>
          <p:cNvPicPr>
            <a:picLocks noChangeAspect="1"/>
          </p:cNvPicPr>
          <p:nvPr/>
        </p:nvPicPr>
        <p:blipFill>
          <a:blip r:embed="rId5"/>
          <a:stretch>
            <a:fillRect/>
          </a:stretch>
        </p:blipFill>
        <p:spPr>
          <a:xfrm>
            <a:off x="3866671" y="1291528"/>
            <a:ext cx="3914286" cy="3723809"/>
          </a:xfrm>
          <a:prstGeom prst="rect">
            <a:avLst/>
          </a:prstGeom>
        </p:spPr>
      </p:pic>
      <p:sp>
        <p:nvSpPr>
          <p:cNvPr id="18" name="文本框 17">
            <a:extLst>
              <a:ext uri="{FF2B5EF4-FFF2-40B4-BE49-F238E27FC236}">
                <a16:creationId xmlns:a16="http://schemas.microsoft.com/office/drawing/2014/main" id="{36B7DF88-ECFB-428E-8458-8D44822537BD}"/>
              </a:ext>
            </a:extLst>
          </p:cNvPr>
          <p:cNvSpPr txBox="1"/>
          <p:nvPr/>
        </p:nvSpPr>
        <p:spPr>
          <a:xfrm>
            <a:off x="7780957" y="314131"/>
            <a:ext cx="3914286"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在左边的列表中：</a:t>
            </a:r>
          </a:p>
          <a:p>
            <a:pPr algn="l"/>
            <a:endParaRPr lang="zh-CN" altLang="en-US" dirty="0"/>
          </a:p>
          <a:p>
            <a:pPr marL="285750" indent="-285750" algn="l">
              <a:buFont typeface="Arial" panose="020B0604020202020204" pitchFamily="34" charset="0"/>
              <a:buChar char="•"/>
            </a:pPr>
            <a:r>
              <a:rPr lang="zh-CN" altLang="en-US" dirty="0"/>
              <a:t>蓝色的是 </a:t>
            </a:r>
            <a:r>
              <a:rPr lang="en-US" altLang="zh-CN" dirty="0"/>
              <a:t>callee-owned</a:t>
            </a:r>
            <a:r>
              <a:rPr lang="zh-CN" altLang="en-US" dirty="0"/>
              <a:t>、绿色背景的是</a:t>
            </a:r>
            <a:r>
              <a:rPr lang="en-US" altLang="zh-CN" dirty="0"/>
              <a:t>caller-owned</a:t>
            </a:r>
            <a:r>
              <a:rPr lang="zh-CN" altLang="en-US" dirty="0"/>
              <a:t>；</a:t>
            </a:r>
            <a:endParaRPr lang="en-US" altLang="zh-CN" dirty="0"/>
          </a:p>
          <a:p>
            <a:pPr marL="285750" indent="-285750" algn="l">
              <a:buFont typeface="Arial" panose="020B0604020202020204" pitchFamily="34" charset="0"/>
              <a:buChar char="•"/>
            </a:pPr>
            <a:r>
              <a:rPr lang="en-US" altLang="zh-CN" dirty="0"/>
              <a:t>callee-owned</a:t>
            </a:r>
            <a:r>
              <a:rPr lang="zh-CN" altLang="en-US" dirty="0"/>
              <a:t>表明：</a:t>
            </a:r>
            <a:r>
              <a:rPr lang="en-US" altLang="zh-CN" dirty="0"/>
              <a:t>callee</a:t>
            </a:r>
            <a:r>
              <a:rPr lang="zh-CN" altLang="en-US" dirty="0"/>
              <a:t>可以自由地使用这些寄存器，覆盖已有的值；如果</a:t>
            </a:r>
            <a:r>
              <a:rPr lang="en-US" altLang="zh-CN" dirty="0"/>
              <a:t>caller</a:t>
            </a:r>
            <a:r>
              <a:rPr lang="zh-CN" altLang="en-US" dirty="0"/>
              <a:t>要使用这些寄存机，那么它在调用</a:t>
            </a:r>
            <a:r>
              <a:rPr lang="en-US" altLang="zh-CN" dirty="0"/>
              <a:t>callee</a:t>
            </a:r>
            <a:r>
              <a:rPr lang="zh-CN" altLang="en-US" dirty="0"/>
              <a:t>前，要把这些寄存器保存好；例如：如果寄存器 </a:t>
            </a:r>
            <a:r>
              <a:rPr lang="en-US" altLang="zh-CN" dirty="0"/>
              <a:t>%</a:t>
            </a:r>
            <a:r>
              <a:rPr lang="en-US" altLang="zh-CN" dirty="0" err="1"/>
              <a:t>rax</a:t>
            </a:r>
            <a:r>
              <a:rPr lang="en-US" altLang="zh-CN" dirty="0"/>
              <a:t> </a:t>
            </a:r>
            <a:r>
              <a:rPr lang="zh-CN" altLang="en-US" dirty="0"/>
              <a:t>的值</a:t>
            </a:r>
            <a:r>
              <a:rPr lang="en-US" altLang="zh-CN" dirty="0"/>
              <a:t>caller</a:t>
            </a:r>
            <a:r>
              <a:rPr lang="zh-CN" altLang="en-US" dirty="0"/>
              <a:t>想要保留，那么在调用函数之前，</a:t>
            </a:r>
            <a:r>
              <a:rPr lang="en-US" altLang="zh-CN" dirty="0"/>
              <a:t>caller</a:t>
            </a:r>
            <a:r>
              <a:rPr lang="zh-CN" altLang="en-US" dirty="0"/>
              <a:t>需要赋值这个值到“安全”的地方；</a:t>
            </a:r>
            <a:endParaRPr lang="en-US" altLang="zh-CN" dirty="0"/>
          </a:p>
          <a:p>
            <a:pPr marL="285750" indent="-285750" algn="l">
              <a:buFont typeface="Arial" panose="020B0604020202020204" pitchFamily="34" charset="0"/>
              <a:buChar char="•"/>
            </a:pPr>
            <a:r>
              <a:rPr lang="en-US" altLang="zh-CN" dirty="0"/>
              <a:t>caller-owned</a:t>
            </a:r>
            <a:r>
              <a:rPr lang="zh-CN" altLang="en-US" dirty="0"/>
              <a:t>表明：如果</a:t>
            </a:r>
            <a:r>
              <a:rPr lang="en-US" altLang="zh-CN" dirty="0"/>
              <a:t>callee</a:t>
            </a:r>
            <a:r>
              <a:rPr lang="zh-CN" altLang="en-US" dirty="0"/>
              <a:t>要使用这些寄存器，那么它就要保存好这些寄存器的值，并且返回到</a:t>
            </a:r>
            <a:r>
              <a:rPr lang="en-US" altLang="zh-CN" dirty="0"/>
              <a:t>caller</a:t>
            </a:r>
            <a:r>
              <a:rPr lang="zh-CN" altLang="en-US" dirty="0"/>
              <a:t>的时候要将这些值恢复；</a:t>
            </a:r>
            <a:r>
              <a:rPr lang="en-US" altLang="zh-CN" dirty="0"/>
              <a:t>caller-owned</a:t>
            </a:r>
            <a:r>
              <a:rPr lang="zh-CN" altLang="en-US" dirty="0"/>
              <a:t>的寄存器通常用于</a:t>
            </a:r>
            <a:r>
              <a:rPr lang="en-US" altLang="zh-CN" dirty="0"/>
              <a:t>caller</a:t>
            </a:r>
            <a:r>
              <a:rPr lang="zh-CN" altLang="en-US" dirty="0"/>
              <a:t>需要在函数之间保留的局部状态；</a:t>
            </a:r>
          </a:p>
        </p:txBody>
      </p:sp>
      <p:sp>
        <p:nvSpPr>
          <p:cNvPr id="2" name="文本框 1">
            <a:extLst>
              <a:ext uri="{FF2B5EF4-FFF2-40B4-BE49-F238E27FC236}">
                <a16:creationId xmlns:a16="http://schemas.microsoft.com/office/drawing/2014/main" id="{2605C8F4-B46B-75EB-059F-F004FA1AA65B}"/>
              </a:ext>
            </a:extLst>
          </p:cNvPr>
          <p:cNvSpPr txBox="1"/>
          <p:nvPr/>
        </p:nvSpPr>
        <p:spPr>
          <a:xfrm>
            <a:off x="91615" y="5169427"/>
            <a:ext cx="7833104"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1" i="0" dirty="0">
                <a:solidFill>
                  <a:srgbClr val="444444"/>
                </a:solidFill>
                <a:effectLst/>
                <a:latin typeface="microsoft yahei" panose="020B0503020204020204" pitchFamily="34" charset="-122"/>
                <a:ea typeface="microsoft yahei" panose="020B0503020204020204" pitchFamily="34" charset="-122"/>
              </a:rPr>
              <a:t>什么是函数调用约定？</a:t>
            </a:r>
          </a:p>
          <a:p>
            <a:pPr algn="l"/>
            <a:r>
              <a:rPr lang="zh-CN" altLang="en-US" b="0" i="0" dirty="0">
                <a:solidFill>
                  <a:srgbClr val="444444"/>
                </a:solidFill>
                <a:effectLst/>
                <a:latin typeface="microsoft yahei" panose="020B0503020204020204" pitchFamily="34" charset="-122"/>
                <a:ea typeface="microsoft yahei" panose="020B0503020204020204" pitchFamily="34" charset="-122"/>
              </a:rPr>
              <a:t>在</a:t>
            </a:r>
            <a:r>
              <a:rPr lang="en-US" altLang="zh-CN" b="0" i="0" dirty="0">
                <a:solidFill>
                  <a:srgbClr val="444444"/>
                </a:solidFill>
                <a:effectLst/>
                <a:latin typeface="microsoft yahei" panose="020B0503020204020204" pitchFamily="34" charset="-122"/>
                <a:ea typeface="microsoft yahei" panose="020B0503020204020204" pitchFamily="34" charset="-122"/>
              </a:rPr>
              <a:t>Caller</a:t>
            </a:r>
            <a:r>
              <a:rPr lang="zh-CN" altLang="en-US" b="0" i="0" dirty="0">
                <a:solidFill>
                  <a:srgbClr val="444444"/>
                </a:solidFill>
                <a:effectLst/>
                <a:latin typeface="microsoft yahei" panose="020B0503020204020204" pitchFamily="34" charset="-122"/>
                <a:ea typeface="microsoft yahei" panose="020B0503020204020204" pitchFamily="34" charset="-122"/>
              </a:rPr>
              <a:t>调用</a:t>
            </a:r>
            <a:r>
              <a:rPr lang="en-US" altLang="zh-CN" b="0" i="0" dirty="0">
                <a:solidFill>
                  <a:srgbClr val="444444"/>
                </a:solidFill>
                <a:effectLst/>
                <a:latin typeface="microsoft yahei" panose="020B0503020204020204" pitchFamily="34" charset="-122"/>
                <a:ea typeface="microsoft yahei" panose="020B0503020204020204" pitchFamily="34" charset="-122"/>
              </a:rPr>
              <a:t>Callee</a:t>
            </a:r>
            <a:r>
              <a:rPr lang="zh-CN" altLang="en-US" b="0" i="0" dirty="0">
                <a:solidFill>
                  <a:srgbClr val="444444"/>
                </a:solidFill>
                <a:effectLst/>
                <a:latin typeface="microsoft yahei" panose="020B0503020204020204" pitchFamily="34" charset="-122"/>
                <a:ea typeface="microsoft yahei" panose="020B0503020204020204" pitchFamily="34" charset="-122"/>
              </a:rPr>
              <a:t>时，要将参数</a:t>
            </a:r>
            <a:r>
              <a:rPr lang="en-US" altLang="zh-CN"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err="1">
                <a:solidFill>
                  <a:srgbClr val="444444"/>
                </a:solidFill>
                <a:effectLst/>
                <a:latin typeface="microsoft yahei" panose="020B0503020204020204" pitchFamily="34" charset="-122"/>
                <a:ea typeface="microsoft yahei" panose="020B0503020204020204" pitchFamily="34" charset="-122"/>
              </a:rPr>
              <a:t>arguements</a:t>
            </a:r>
            <a:r>
              <a:rPr lang="en-US" altLang="zh-CN" b="0" i="0" dirty="0">
                <a:solidFill>
                  <a:srgbClr val="444444"/>
                </a:solidFill>
                <a:effectLst/>
                <a:latin typeface="microsoft yahei" panose="020B0503020204020204" pitchFamily="34" charset="-122"/>
                <a:ea typeface="microsoft yahei" panose="020B0503020204020204" pitchFamily="34" charset="-122"/>
              </a:rPr>
              <a:t>)</a:t>
            </a:r>
            <a:r>
              <a:rPr lang="zh-CN" altLang="en-US" b="0" i="0" dirty="0">
                <a:solidFill>
                  <a:srgbClr val="444444"/>
                </a:solidFill>
                <a:effectLst/>
                <a:latin typeface="microsoft yahei" panose="020B0503020204020204" pitchFamily="34" charset="-122"/>
                <a:ea typeface="microsoft yahei" panose="020B0503020204020204" pitchFamily="34" charset="-122"/>
              </a:rPr>
              <a:t>传递给</a:t>
            </a:r>
            <a:r>
              <a:rPr lang="en-US" altLang="zh-CN" b="0" i="0" dirty="0">
                <a:solidFill>
                  <a:srgbClr val="444444"/>
                </a:solidFill>
                <a:effectLst/>
                <a:latin typeface="microsoft yahei" panose="020B0503020204020204" pitchFamily="34" charset="-122"/>
                <a:ea typeface="microsoft yahei" panose="020B0503020204020204" pitchFamily="34" charset="-122"/>
              </a:rPr>
              <a:t>Callee</a:t>
            </a:r>
            <a:r>
              <a:rPr lang="zh-CN" altLang="en-US" b="0" i="0" dirty="0">
                <a:solidFill>
                  <a:srgbClr val="444444"/>
                </a:solidFill>
                <a:effectLst/>
                <a:latin typeface="microsoft yahei" panose="020B0503020204020204" pitchFamily="34" charset="-122"/>
                <a:ea typeface="microsoft yahei" panose="020B0503020204020204" pitchFamily="34" charset="-122"/>
              </a:rPr>
              <a:t>，一个函数可以接收多个参数，而</a:t>
            </a:r>
            <a:r>
              <a:rPr lang="en-US" altLang="zh-CN" b="0" i="0" dirty="0">
                <a:solidFill>
                  <a:srgbClr val="444444"/>
                </a:solidFill>
                <a:effectLst/>
                <a:latin typeface="microsoft yahei" panose="020B0503020204020204" pitchFamily="34" charset="-122"/>
                <a:ea typeface="microsoft yahei" panose="020B0503020204020204" pitchFamily="34" charset="-122"/>
              </a:rPr>
              <a:t>Caller</a:t>
            </a:r>
            <a:r>
              <a:rPr lang="zh-CN" altLang="en-US" b="0" i="0" dirty="0">
                <a:solidFill>
                  <a:srgbClr val="444444"/>
                </a:solidFill>
                <a:effectLst/>
                <a:latin typeface="microsoft yahei" panose="020B0503020204020204" pitchFamily="34" charset="-122"/>
                <a:ea typeface="microsoft yahei" panose="020B0503020204020204" pitchFamily="34" charset="-122"/>
              </a:rPr>
              <a:t>与</a:t>
            </a:r>
            <a:r>
              <a:rPr lang="en-US" altLang="zh-CN" b="0" i="0" dirty="0">
                <a:solidFill>
                  <a:srgbClr val="444444"/>
                </a:solidFill>
                <a:effectLst/>
                <a:latin typeface="microsoft yahei" panose="020B0503020204020204" pitchFamily="34" charset="-122"/>
                <a:ea typeface="microsoft yahei" panose="020B0503020204020204" pitchFamily="34" charset="-122"/>
              </a:rPr>
              <a:t>Callee</a:t>
            </a:r>
            <a:r>
              <a:rPr lang="zh-CN" altLang="en-US" b="0" i="0" dirty="0">
                <a:solidFill>
                  <a:srgbClr val="444444"/>
                </a:solidFill>
                <a:effectLst/>
                <a:latin typeface="microsoft yahei" panose="020B0503020204020204" pitchFamily="34" charset="-122"/>
                <a:ea typeface="microsoft yahei" panose="020B0503020204020204" pitchFamily="34" charset="-122"/>
              </a:rPr>
              <a:t>之间约定的每个参数的应该怎么传递就是调用习惯；这样，</a:t>
            </a:r>
            <a:r>
              <a:rPr lang="en-US" altLang="zh-CN" b="0" i="0" dirty="0">
                <a:solidFill>
                  <a:srgbClr val="444444"/>
                </a:solidFill>
                <a:effectLst/>
                <a:latin typeface="microsoft yahei" panose="020B0503020204020204" pitchFamily="34" charset="-122"/>
                <a:ea typeface="microsoft yahei" panose="020B0503020204020204" pitchFamily="34" charset="-122"/>
              </a:rPr>
              <a:t>Callee </a:t>
            </a:r>
            <a:r>
              <a:rPr lang="zh-CN" altLang="en-US" b="0" i="0" dirty="0">
                <a:solidFill>
                  <a:srgbClr val="444444"/>
                </a:solidFill>
                <a:effectLst/>
                <a:latin typeface="microsoft yahei" panose="020B0503020204020204" pitchFamily="34" charset="-122"/>
                <a:ea typeface="microsoft yahei" panose="020B0503020204020204" pitchFamily="34" charset="-122"/>
              </a:rPr>
              <a:t>才能到指定的位置获取到相应的参数；</a:t>
            </a:r>
          </a:p>
        </p:txBody>
      </p:sp>
    </p:spTree>
    <p:extLst>
      <p:ext uri="{BB962C8B-B14F-4D97-AF65-F5344CB8AC3E}">
        <p14:creationId xmlns:p14="http://schemas.microsoft.com/office/powerpoint/2010/main" val="3057265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15</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6524125"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保存函数上下文</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sp>
        <p:nvSpPr>
          <p:cNvPr id="8" name="文本框 7">
            <a:extLst>
              <a:ext uri="{FF2B5EF4-FFF2-40B4-BE49-F238E27FC236}">
                <a16:creationId xmlns:a16="http://schemas.microsoft.com/office/drawing/2014/main" id="{3DF656A0-927D-43D0-B5B8-73684D531AD4}"/>
              </a:ext>
            </a:extLst>
          </p:cNvPr>
          <p:cNvSpPr txBox="1"/>
          <p:nvPr/>
        </p:nvSpPr>
        <p:spPr>
          <a:xfrm>
            <a:off x="233207" y="1045381"/>
            <a:ext cx="5466949"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前面我们看到了函数调用；</a:t>
            </a:r>
            <a:endParaRPr lang="en-US" altLang="zh-CN" dirty="0"/>
          </a:p>
          <a:p>
            <a:pPr algn="l"/>
            <a:r>
              <a:rPr lang="zh-CN" altLang="en-US" dirty="0"/>
              <a:t>那么，协程与函数调用相比有什么区别呢？</a:t>
            </a:r>
            <a:endParaRPr lang="en-US" altLang="zh-CN" dirty="0"/>
          </a:p>
          <a:p>
            <a:pPr algn="l"/>
            <a:r>
              <a:rPr lang="zh-CN" altLang="en-US" dirty="0"/>
              <a:t>区别仅有一个就是：</a:t>
            </a:r>
          </a:p>
          <a:p>
            <a:pPr algn="l"/>
            <a:r>
              <a:rPr lang="en-US" altLang="zh-CN" b="1" dirty="0">
                <a:solidFill>
                  <a:srgbClr val="FF0000"/>
                </a:solidFill>
              </a:rPr>
              <a:t>Coroutine</a:t>
            </a:r>
            <a:r>
              <a:rPr lang="zh-CN" altLang="en-US" b="1" dirty="0">
                <a:solidFill>
                  <a:srgbClr val="FF0000"/>
                </a:solidFill>
              </a:rPr>
              <a:t>可以主动中断并恢复，对应的操作就是： </a:t>
            </a:r>
            <a:r>
              <a:rPr lang="en-US" altLang="zh-CN" b="1" dirty="0">
                <a:solidFill>
                  <a:srgbClr val="FF0000"/>
                </a:solidFill>
              </a:rPr>
              <a:t>yield/resume</a:t>
            </a:r>
            <a:endParaRPr lang="zh-CN" altLang="en-US" b="1" dirty="0">
              <a:solidFill>
                <a:srgbClr val="FF0000"/>
              </a:solidFill>
            </a:endParaRPr>
          </a:p>
        </p:txBody>
      </p:sp>
      <p:sp>
        <p:nvSpPr>
          <p:cNvPr id="13" name="文本框 12">
            <a:extLst>
              <a:ext uri="{FF2B5EF4-FFF2-40B4-BE49-F238E27FC236}">
                <a16:creationId xmlns:a16="http://schemas.microsoft.com/office/drawing/2014/main" id="{7ADA4AD2-27A5-4E86-BCEE-0DA9CAB475E9}"/>
              </a:ext>
            </a:extLst>
          </p:cNvPr>
          <p:cNvSpPr txBox="1"/>
          <p:nvPr/>
        </p:nvSpPr>
        <p:spPr>
          <a:xfrm>
            <a:off x="5700156" y="1045381"/>
            <a:ext cx="6181106"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1" dirty="0"/>
              <a:t>通常的做法是：</a:t>
            </a:r>
            <a:endParaRPr lang="en-US" altLang="zh-CN" b="1" dirty="0"/>
          </a:p>
          <a:p>
            <a:pPr algn="l"/>
            <a:endParaRPr lang="en-US" altLang="zh-CN" dirty="0"/>
          </a:p>
          <a:p>
            <a:pPr algn="l"/>
            <a:r>
              <a:rPr lang="en-US" altLang="zh-CN" dirty="0"/>
              <a:t>    </a:t>
            </a:r>
            <a:r>
              <a:rPr lang="zh-CN" altLang="en-US" b="1" dirty="0">
                <a:solidFill>
                  <a:srgbClr val="FF0000"/>
                </a:solidFill>
              </a:rPr>
              <a:t>在协程内部存储自身的上下文，并在需要切换的时候把上下文切换；我们知道上下文其实本质上就是寄存器，所以保存上下文实际上就是把寄存器的值保存下来；</a:t>
            </a:r>
          </a:p>
        </p:txBody>
      </p:sp>
      <p:sp>
        <p:nvSpPr>
          <p:cNvPr id="14" name="文本框 13">
            <a:extLst>
              <a:ext uri="{FF2B5EF4-FFF2-40B4-BE49-F238E27FC236}">
                <a16:creationId xmlns:a16="http://schemas.microsoft.com/office/drawing/2014/main" id="{F9F705CC-EEFC-411C-A22B-06371AB9574E}"/>
              </a:ext>
            </a:extLst>
          </p:cNvPr>
          <p:cNvSpPr txBox="1"/>
          <p:nvPr/>
        </p:nvSpPr>
        <p:spPr>
          <a:xfrm>
            <a:off x="3002307" y="3034889"/>
            <a:ext cx="4926622" cy="26776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2400" dirty="0"/>
              <a:t>相对应的，有下面几种方法：</a:t>
            </a:r>
            <a:endParaRPr lang="en-US" altLang="zh-CN" sz="2400" dirty="0"/>
          </a:p>
          <a:p>
            <a:pPr algn="l"/>
            <a:endParaRPr lang="zh-CN" altLang="en-US" sz="2400" dirty="0"/>
          </a:p>
          <a:p>
            <a:pPr marL="285750" indent="-285750" algn="l">
              <a:buFont typeface="Arial" panose="020B0604020202020204" pitchFamily="34" charset="0"/>
              <a:buChar char="•"/>
            </a:pPr>
            <a:r>
              <a:rPr lang="zh-CN" altLang="en-US" sz="2400" dirty="0"/>
              <a:t>使用 </a:t>
            </a:r>
            <a:r>
              <a:rPr lang="en-US" altLang="zh-CN" sz="2400" dirty="0" err="1"/>
              <a:t>setjmp</a:t>
            </a:r>
            <a:r>
              <a:rPr lang="en-US" altLang="zh-CN" sz="2400" dirty="0"/>
              <a:t>/</a:t>
            </a:r>
            <a:r>
              <a:rPr lang="en-US" altLang="zh-CN" sz="2400" dirty="0" err="1"/>
              <a:t>longjmp</a:t>
            </a:r>
            <a:r>
              <a:rPr lang="zh-CN" altLang="en-US" sz="2400" dirty="0"/>
              <a:t>；</a:t>
            </a:r>
            <a:endParaRPr lang="en-US" altLang="zh-CN" sz="2400" dirty="0"/>
          </a:p>
          <a:p>
            <a:pPr marL="285750" indent="-285750" algn="l">
              <a:buFont typeface="Arial" panose="020B0604020202020204" pitchFamily="34" charset="0"/>
              <a:buChar char="•"/>
            </a:pPr>
            <a:r>
              <a:rPr lang="zh-CN" altLang="en-US" sz="2400" dirty="0"/>
              <a:t>使用汇编操作切换寄存器中的值，</a:t>
            </a:r>
            <a:r>
              <a:rPr lang="en-US" altLang="zh-CN" sz="2400" dirty="0" err="1"/>
              <a:t>libco</a:t>
            </a:r>
            <a:r>
              <a:rPr lang="zh-CN" altLang="en-US" sz="2400" dirty="0"/>
              <a:t>就使用了这种方法；</a:t>
            </a:r>
            <a:endParaRPr lang="en-US" altLang="zh-CN" sz="2400" dirty="0"/>
          </a:p>
          <a:p>
            <a:pPr marL="285750" indent="-285750" algn="l">
              <a:buFont typeface="Arial" panose="020B0604020202020204" pitchFamily="34" charset="0"/>
              <a:buChar char="•"/>
            </a:pPr>
            <a:r>
              <a:rPr lang="zh-CN" altLang="en-US" sz="2400" dirty="0"/>
              <a:t>使用 </a:t>
            </a:r>
            <a:r>
              <a:rPr lang="en-US" altLang="zh-CN" sz="2400" dirty="0" err="1"/>
              <a:t>ucontext.h</a:t>
            </a:r>
            <a:r>
              <a:rPr lang="en-US" altLang="zh-CN" sz="2400" dirty="0"/>
              <a:t> </a:t>
            </a:r>
            <a:r>
              <a:rPr lang="zh-CN" altLang="en-US" sz="2400" dirty="0"/>
              <a:t>这个封装好的库帮我们完成上下文的相关工作；</a:t>
            </a:r>
          </a:p>
        </p:txBody>
      </p:sp>
    </p:spTree>
    <p:extLst>
      <p:ext uri="{BB962C8B-B14F-4D97-AF65-F5344CB8AC3E}">
        <p14:creationId xmlns:p14="http://schemas.microsoft.com/office/powerpoint/2010/main" val="100421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16</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6524125" cy="790082"/>
          </a:xfrm>
          <a:prstGeom prst="rect">
            <a:avLst/>
          </a:prstGeom>
        </p:spPr>
        <p:txBody>
          <a:bodyPr>
            <a:normAutofit fontScale="90000"/>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保存函数上下文</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使用</a:t>
            </a:r>
            <a:r>
              <a:rPr lang="en-US" altLang="zh-CN" sz="3200" dirty="0" err="1">
                <a:latin typeface="Microsoft YaHei" panose="020B0503020204020204" pitchFamily="34" charset="-122"/>
                <a:ea typeface="Microsoft YaHei" panose="020B0503020204020204" pitchFamily="34" charset="-122"/>
              </a:rPr>
              <a:t>setjmp</a:t>
            </a:r>
            <a:r>
              <a:rPr lang="en-US" altLang="zh-CN" sz="3200" dirty="0">
                <a:latin typeface="Microsoft YaHei" panose="020B0503020204020204" pitchFamily="34" charset="-122"/>
                <a:ea typeface="Microsoft YaHei" panose="020B0503020204020204" pitchFamily="34" charset="-122"/>
              </a:rPr>
              <a:t>/</a:t>
            </a:r>
            <a:r>
              <a:rPr lang="en-US" altLang="zh-CN" sz="3200" dirty="0" err="1">
                <a:latin typeface="Microsoft YaHei" panose="020B0503020204020204" pitchFamily="34" charset="-122"/>
                <a:ea typeface="Microsoft YaHei" panose="020B0503020204020204" pitchFamily="34" charset="-122"/>
              </a:rPr>
              <a:t>longjmp</a:t>
            </a:r>
            <a:endParaRPr lang="zh-CN" altLang="en-US"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pic>
        <p:nvPicPr>
          <p:cNvPr id="5" name="图片 4">
            <a:extLst>
              <a:ext uri="{FF2B5EF4-FFF2-40B4-BE49-F238E27FC236}">
                <a16:creationId xmlns:a16="http://schemas.microsoft.com/office/drawing/2014/main" id="{427146C5-9CA9-42DE-912D-CC1C8C39CC19}"/>
              </a:ext>
            </a:extLst>
          </p:cNvPr>
          <p:cNvPicPr>
            <a:picLocks noChangeAspect="1"/>
          </p:cNvPicPr>
          <p:nvPr/>
        </p:nvPicPr>
        <p:blipFill>
          <a:blip r:embed="rId4"/>
          <a:stretch>
            <a:fillRect/>
          </a:stretch>
        </p:blipFill>
        <p:spPr>
          <a:xfrm>
            <a:off x="5798930" y="919589"/>
            <a:ext cx="5914286" cy="5666667"/>
          </a:xfrm>
          <a:prstGeom prst="rect">
            <a:avLst/>
          </a:prstGeom>
        </p:spPr>
      </p:pic>
      <p:sp>
        <p:nvSpPr>
          <p:cNvPr id="15" name="文本框 14">
            <a:extLst>
              <a:ext uri="{FF2B5EF4-FFF2-40B4-BE49-F238E27FC236}">
                <a16:creationId xmlns:a16="http://schemas.microsoft.com/office/drawing/2014/main" id="{8BED77C8-3C53-4C36-886B-FEB1BE1AB5BB}"/>
              </a:ext>
            </a:extLst>
          </p:cNvPr>
          <p:cNvSpPr txBox="1"/>
          <p:nvPr/>
        </p:nvSpPr>
        <p:spPr>
          <a:xfrm>
            <a:off x="128061" y="745424"/>
            <a:ext cx="5542808"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首先，我们定义了三个保存调用栈的节点：</a:t>
            </a:r>
          </a:p>
          <a:p>
            <a:pPr algn="l"/>
            <a:r>
              <a:rPr lang="en-US" altLang="zh-CN" dirty="0" err="1"/>
              <a:t>jmp_buf</a:t>
            </a:r>
            <a:r>
              <a:rPr lang="en-US" altLang="zh-CN" dirty="0"/>
              <a:t> Main;</a:t>
            </a:r>
          </a:p>
          <a:p>
            <a:pPr algn="l"/>
            <a:r>
              <a:rPr lang="en-US" altLang="zh-CN" dirty="0" err="1"/>
              <a:t>jmp_buf</a:t>
            </a:r>
            <a:r>
              <a:rPr lang="en-US" altLang="zh-CN" dirty="0"/>
              <a:t> </a:t>
            </a:r>
            <a:r>
              <a:rPr lang="en-US" altLang="zh-CN" dirty="0" err="1"/>
              <a:t>PointPing</a:t>
            </a:r>
            <a:r>
              <a:rPr lang="en-US" altLang="zh-CN" dirty="0"/>
              <a:t>;</a:t>
            </a:r>
          </a:p>
          <a:p>
            <a:pPr algn="l"/>
            <a:r>
              <a:rPr lang="en-US" altLang="zh-CN" dirty="0" err="1"/>
              <a:t>jmp_buf</a:t>
            </a:r>
            <a:r>
              <a:rPr lang="en-US" altLang="zh-CN" dirty="0"/>
              <a:t> </a:t>
            </a:r>
            <a:r>
              <a:rPr lang="en-US" altLang="zh-CN" dirty="0" err="1"/>
              <a:t>PointPong</a:t>
            </a:r>
            <a:r>
              <a:rPr lang="en-US" altLang="zh-CN" dirty="0"/>
              <a:t>;</a:t>
            </a:r>
          </a:p>
          <a:p>
            <a:pPr algn="l"/>
            <a:endParaRPr lang="en-US" altLang="zh-CN" dirty="0"/>
          </a:p>
          <a:p>
            <a:pPr algn="l"/>
            <a:r>
              <a:rPr lang="zh-CN" altLang="en-US" dirty="0"/>
              <a:t>并在 </a:t>
            </a:r>
            <a:r>
              <a:rPr lang="en-US" altLang="zh-CN" dirty="0"/>
              <a:t>main </a:t>
            </a:r>
            <a:r>
              <a:rPr lang="zh-CN" altLang="en-US" dirty="0"/>
              <a:t>函数中首先创建（启动）了两个函数：</a:t>
            </a:r>
            <a:r>
              <a:rPr lang="en-US" altLang="zh-CN" dirty="0"/>
              <a:t>Ping</a:t>
            </a:r>
            <a:r>
              <a:rPr lang="zh-CN" altLang="en-US" dirty="0"/>
              <a:t>、</a:t>
            </a:r>
            <a:r>
              <a:rPr lang="en-US" altLang="zh-CN" dirty="0"/>
              <a:t>Pong</a:t>
            </a:r>
            <a:r>
              <a:rPr lang="zh-CN" altLang="en-US" dirty="0"/>
              <a:t>；</a:t>
            </a:r>
          </a:p>
          <a:p>
            <a:pPr algn="l"/>
            <a:endParaRPr lang="zh-CN" altLang="en-US" dirty="0"/>
          </a:p>
          <a:p>
            <a:pPr algn="l"/>
            <a:r>
              <a:rPr lang="zh-CN" altLang="en-US" dirty="0"/>
              <a:t>在调用了 </a:t>
            </a:r>
            <a:r>
              <a:rPr lang="en-US" altLang="zh-CN" dirty="0" err="1"/>
              <a:t>longjmp</a:t>
            </a:r>
            <a:r>
              <a:rPr lang="en-US" altLang="zh-CN" dirty="0"/>
              <a:t>(</a:t>
            </a:r>
            <a:r>
              <a:rPr lang="en-US" altLang="zh-CN" dirty="0" err="1"/>
              <a:t>PointPing</a:t>
            </a:r>
            <a:r>
              <a:rPr lang="en-US" altLang="zh-CN" dirty="0"/>
              <a:t>, 1)</a:t>
            </a:r>
            <a:r>
              <a:rPr lang="zh-CN" altLang="en-US" dirty="0"/>
              <a:t> 之后，</a:t>
            </a:r>
            <a:r>
              <a:rPr lang="en-US" altLang="zh-CN" dirty="0" err="1"/>
              <a:t>PointPing</a:t>
            </a:r>
            <a:r>
              <a:rPr lang="en-US" altLang="zh-CN" dirty="0"/>
              <a:t> </a:t>
            </a:r>
            <a:r>
              <a:rPr lang="zh-CN" altLang="en-US" dirty="0"/>
              <a:t>不再是</a:t>
            </a:r>
            <a:r>
              <a:rPr lang="en-US" altLang="zh-CN" dirty="0"/>
              <a:t>0</a:t>
            </a:r>
            <a:r>
              <a:rPr lang="zh-CN" altLang="en-US" dirty="0"/>
              <a:t>，从而启动了 </a:t>
            </a:r>
            <a:r>
              <a:rPr lang="en-US" altLang="zh-CN" dirty="0"/>
              <a:t>Ping </a:t>
            </a:r>
            <a:r>
              <a:rPr lang="zh-CN" altLang="en-US" dirty="0"/>
              <a:t>协程；</a:t>
            </a:r>
          </a:p>
          <a:p>
            <a:pPr algn="l"/>
            <a:r>
              <a:rPr lang="zh-CN" altLang="en-US" dirty="0"/>
              <a:t>此后，函数 </a:t>
            </a:r>
            <a:r>
              <a:rPr lang="en-US" altLang="zh-CN" dirty="0"/>
              <a:t>Ping </a:t>
            </a:r>
            <a:r>
              <a:rPr lang="zh-CN" altLang="en-US" dirty="0"/>
              <a:t>和 函数 </a:t>
            </a:r>
            <a:r>
              <a:rPr lang="en-US" altLang="zh-CN" dirty="0"/>
              <a:t>Pong </a:t>
            </a:r>
            <a:r>
              <a:rPr lang="zh-CN" altLang="en-US" dirty="0"/>
              <a:t>在 </a:t>
            </a:r>
            <a:r>
              <a:rPr lang="en-US" altLang="zh-CN" dirty="0"/>
              <a:t>while (1) </a:t>
            </a:r>
            <a:r>
              <a:rPr lang="zh-CN" altLang="en-US" dirty="0"/>
              <a:t>中交替执行，而不再返回 </a:t>
            </a:r>
            <a:r>
              <a:rPr lang="en-US" altLang="zh-CN" dirty="0"/>
              <a:t>main </a:t>
            </a:r>
            <a:r>
              <a:rPr lang="zh-CN" altLang="en-US" dirty="0"/>
              <a:t>函数中；</a:t>
            </a:r>
          </a:p>
          <a:p>
            <a:pPr algn="l"/>
            <a:r>
              <a:rPr lang="zh-CN" altLang="en-US" dirty="0"/>
              <a:t>最后，当 </a:t>
            </a:r>
            <a:r>
              <a:rPr lang="en-US" altLang="zh-CN" dirty="0" err="1"/>
              <a:t>iter</a:t>
            </a:r>
            <a:r>
              <a:rPr lang="en-US" altLang="zh-CN" dirty="0"/>
              <a:t> &gt; </a:t>
            </a:r>
            <a:r>
              <a:rPr lang="en-US" altLang="zh-CN" dirty="0" err="1"/>
              <a:t>max_iteration</a:t>
            </a:r>
            <a:r>
              <a:rPr lang="en-US" altLang="zh-CN" dirty="0"/>
              <a:t> </a:t>
            </a:r>
            <a:r>
              <a:rPr lang="zh-CN" altLang="en-US" dirty="0"/>
              <a:t>时，调用 </a:t>
            </a:r>
            <a:r>
              <a:rPr lang="en-US" altLang="zh-CN" dirty="0"/>
              <a:t>exit(0) </a:t>
            </a:r>
            <a:r>
              <a:rPr lang="zh-CN" altLang="en-US" dirty="0"/>
              <a:t>退出！</a:t>
            </a:r>
          </a:p>
        </p:txBody>
      </p:sp>
      <p:sp>
        <p:nvSpPr>
          <p:cNvPr id="17" name="文本框 16">
            <a:extLst>
              <a:ext uri="{FF2B5EF4-FFF2-40B4-BE49-F238E27FC236}">
                <a16:creationId xmlns:a16="http://schemas.microsoft.com/office/drawing/2014/main" id="{E77892E8-E732-4CEB-978D-75999BA55271}"/>
              </a:ext>
            </a:extLst>
          </p:cNvPr>
          <p:cNvSpPr txBox="1"/>
          <p:nvPr/>
        </p:nvSpPr>
        <p:spPr>
          <a:xfrm>
            <a:off x="170159" y="4447080"/>
            <a:ext cx="609797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执行输出如下：</a:t>
            </a:r>
            <a:endParaRPr lang="en-US" altLang="zh-CN" dirty="0"/>
          </a:p>
        </p:txBody>
      </p:sp>
      <p:pic>
        <p:nvPicPr>
          <p:cNvPr id="24" name="图片 23">
            <a:extLst>
              <a:ext uri="{FF2B5EF4-FFF2-40B4-BE49-F238E27FC236}">
                <a16:creationId xmlns:a16="http://schemas.microsoft.com/office/drawing/2014/main" id="{8D86526C-051C-4BA9-A8DA-69522AC39798}"/>
              </a:ext>
            </a:extLst>
          </p:cNvPr>
          <p:cNvPicPr>
            <a:picLocks noChangeAspect="1"/>
          </p:cNvPicPr>
          <p:nvPr/>
        </p:nvPicPr>
        <p:blipFill>
          <a:blip r:embed="rId5"/>
          <a:stretch>
            <a:fillRect/>
          </a:stretch>
        </p:blipFill>
        <p:spPr>
          <a:xfrm>
            <a:off x="2097970" y="4456215"/>
            <a:ext cx="1602990" cy="2144691"/>
          </a:xfrm>
          <a:prstGeom prst="rect">
            <a:avLst/>
          </a:prstGeom>
        </p:spPr>
      </p:pic>
    </p:spTree>
    <p:extLst>
      <p:ext uri="{BB962C8B-B14F-4D97-AF65-F5344CB8AC3E}">
        <p14:creationId xmlns:p14="http://schemas.microsoft.com/office/powerpoint/2010/main" val="2782584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6524125"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保存函数上下文</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使用</a:t>
            </a:r>
            <a:r>
              <a:rPr lang="en-US" altLang="zh-CN" sz="3200" dirty="0" err="1">
                <a:latin typeface="Microsoft YaHei" panose="020B0503020204020204" pitchFamily="34" charset="-122"/>
                <a:ea typeface="Microsoft YaHei" panose="020B0503020204020204" pitchFamily="34" charset="-122"/>
              </a:rPr>
              <a:t>ucontext</a:t>
            </a:r>
            <a:endParaRPr lang="zh-CN" altLang="en-US"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sp>
        <p:nvSpPr>
          <p:cNvPr id="14" name="文本框 13">
            <a:extLst>
              <a:ext uri="{FF2B5EF4-FFF2-40B4-BE49-F238E27FC236}">
                <a16:creationId xmlns:a16="http://schemas.microsoft.com/office/drawing/2014/main" id="{647C7A17-341C-49EF-8BAB-28047AF4115E}"/>
              </a:ext>
            </a:extLst>
          </p:cNvPr>
          <p:cNvSpPr txBox="1"/>
          <p:nvPr/>
        </p:nvSpPr>
        <p:spPr>
          <a:xfrm>
            <a:off x="353291" y="988357"/>
            <a:ext cx="379119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b="0" i="0" dirty="0" err="1">
                <a:solidFill>
                  <a:srgbClr val="444444"/>
                </a:solidFill>
                <a:effectLst/>
                <a:latin typeface="microsoft yahei" panose="020B0503020204020204" pitchFamily="34" charset="-122"/>
                <a:ea typeface="microsoft yahei" panose="020B0503020204020204" pitchFamily="34" charset="-122"/>
              </a:rPr>
              <a:t>linux</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系统一般都存在 </a:t>
            </a:r>
            <a:r>
              <a:rPr lang="en-US" altLang="zh-CN" b="0" i="0" dirty="0" err="1">
                <a:solidFill>
                  <a:srgbClr val="444444"/>
                </a:solidFill>
                <a:effectLst/>
                <a:latin typeface="microsoft yahei" panose="020B0503020204020204" pitchFamily="34" charset="-122"/>
                <a:ea typeface="microsoft yahei" panose="020B0503020204020204" pitchFamily="34" charset="-122"/>
              </a:rPr>
              <a:t>ucontext</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这个 </a:t>
            </a:r>
            <a:r>
              <a:rPr lang="en-US" altLang="zh-CN" b="0" i="0" dirty="0">
                <a:solidFill>
                  <a:srgbClr val="444444"/>
                </a:solidFill>
                <a:effectLst/>
                <a:latin typeface="microsoft yahei" panose="020B0503020204020204" pitchFamily="34" charset="-122"/>
                <a:ea typeface="microsoft yahei" panose="020B0503020204020204" pitchFamily="34" charset="-122"/>
              </a:rPr>
              <a:t>C</a:t>
            </a:r>
            <a:r>
              <a:rPr lang="zh-CN" altLang="en-US" b="0" i="0" dirty="0">
                <a:solidFill>
                  <a:srgbClr val="444444"/>
                </a:solidFill>
                <a:effectLst/>
                <a:latin typeface="microsoft yahei" panose="020B0503020204020204" pitchFamily="34" charset="-122"/>
                <a:ea typeface="microsoft yahei" panose="020B0503020204020204" pitchFamily="34" charset="-122"/>
              </a:rPr>
              <a:t>语言库，这个库主要用于：</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l"/>
            <a:r>
              <a:rPr lang="zh-CN" altLang="en-US" b="1" i="0" dirty="0">
                <a:solidFill>
                  <a:srgbClr val="444444"/>
                </a:solidFill>
                <a:effectLst/>
                <a:latin typeface="microsoft yahei" panose="020B0503020204020204" pitchFamily="34" charset="-122"/>
                <a:ea typeface="microsoft yahei" panose="020B0503020204020204" pitchFamily="34" charset="-122"/>
              </a:rPr>
              <a:t>操控当前线程下的 </a:t>
            </a:r>
            <a:r>
              <a:rPr lang="en-US" altLang="zh-CN" b="1" i="0" dirty="0">
                <a:solidFill>
                  <a:srgbClr val="444444"/>
                </a:solidFill>
                <a:effectLst/>
                <a:latin typeface="microsoft yahei" panose="020B0503020204020204" pitchFamily="34" charset="-122"/>
                <a:ea typeface="microsoft yahei" panose="020B0503020204020204" pitchFamily="34" charset="-122"/>
              </a:rPr>
              <a:t>CPU </a:t>
            </a:r>
            <a:r>
              <a:rPr lang="zh-CN" altLang="en-US" b="1" i="0" dirty="0">
                <a:solidFill>
                  <a:srgbClr val="444444"/>
                </a:solidFill>
                <a:effectLst/>
                <a:latin typeface="microsoft yahei" panose="020B0503020204020204" pitchFamily="34" charset="-122"/>
                <a:ea typeface="microsoft yahei" panose="020B0503020204020204" pitchFamily="34" charset="-122"/>
              </a:rPr>
              <a:t>上下文；</a:t>
            </a:r>
            <a:endParaRPr lang="zh-CN" altLang="en-US" dirty="0"/>
          </a:p>
        </p:txBody>
      </p:sp>
      <p:sp>
        <p:nvSpPr>
          <p:cNvPr id="18" name="文本框 17">
            <a:extLst>
              <a:ext uri="{FF2B5EF4-FFF2-40B4-BE49-F238E27FC236}">
                <a16:creationId xmlns:a16="http://schemas.microsoft.com/office/drawing/2014/main" id="{91BB8AC3-39E9-4AC6-A0AD-760EEE376AB5}"/>
              </a:ext>
            </a:extLst>
          </p:cNvPr>
          <p:cNvSpPr txBox="1"/>
          <p:nvPr/>
        </p:nvSpPr>
        <p:spPr>
          <a:xfrm>
            <a:off x="353291" y="1926265"/>
            <a:ext cx="3974329"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和 </a:t>
            </a:r>
            <a:r>
              <a:rPr lang="en-US" altLang="zh-CN" dirty="0" err="1"/>
              <a:t>setjmp</a:t>
            </a:r>
            <a:r>
              <a:rPr lang="en-US" altLang="zh-CN" dirty="0"/>
              <a:t>/</a:t>
            </a:r>
            <a:r>
              <a:rPr lang="en-US" altLang="zh-CN" dirty="0" err="1"/>
              <a:t>longjmp</a:t>
            </a:r>
            <a:r>
              <a:rPr lang="en-US" altLang="zh-CN" dirty="0"/>
              <a:t> </a:t>
            </a:r>
            <a:r>
              <a:rPr lang="zh-CN" altLang="en-US" dirty="0"/>
              <a:t>不同，</a:t>
            </a:r>
            <a:r>
              <a:rPr lang="en-US" altLang="zh-CN" dirty="0" err="1"/>
              <a:t>ucontext</a:t>
            </a:r>
            <a:r>
              <a:rPr lang="en-US" altLang="zh-CN" dirty="0"/>
              <a:t> </a:t>
            </a:r>
            <a:r>
              <a:rPr lang="zh-CN" altLang="en-US" dirty="0"/>
              <a:t>直接提供了设置函数运行时栈的方式（</a:t>
            </a:r>
            <a:r>
              <a:rPr lang="en-US" altLang="zh-CN" dirty="0" err="1"/>
              <a:t>makecontext</a:t>
            </a:r>
            <a:r>
              <a:rPr lang="zh-CN" altLang="en-US" dirty="0"/>
              <a:t>），避免不同函数栈空间的重叠；</a:t>
            </a:r>
          </a:p>
        </p:txBody>
      </p:sp>
      <p:sp>
        <p:nvSpPr>
          <p:cNvPr id="21" name="文本框 20">
            <a:extLst>
              <a:ext uri="{FF2B5EF4-FFF2-40B4-BE49-F238E27FC236}">
                <a16:creationId xmlns:a16="http://schemas.microsoft.com/office/drawing/2014/main" id="{C4A8B2C4-781C-4B4F-886C-89D0FC929C7F}"/>
              </a:ext>
            </a:extLst>
          </p:cNvPr>
          <p:cNvSpPr txBox="1"/>
          <p:nvPr/>
        </p:nvSpPr>
        <p:spPr>
          <a:xfrm>
            <a:off x="4204591" y="801752"/>
            <a:ext cx="7241304"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dirty="0" err="1"/>
              <a:t>ucontext.h</a:t>
            </a:r>
            <a:r>
              <a:rPr lang="en-US" altLang="zh-CN" dirty="0"/>
              <a:t> </a:t>
            </a:r>
            <a:r>
              <a:rPr lang="zh-CN" altLang="en-US" dirty="0"/>
              <a:t>头文件中定义了四个函数：</a:t>
            </a:r>
            <a:endParaRPr lang="en-US" altLang="zh-CN" dirty="0"/>
          </a:p>
          <a:p>
            <a:pPr algn="l"/>
            <a:r>
              <a:rPr lang="zh-CN" altLang="en-US" b="1" dirty="0">
                <a:solidFill>
                  <a:srgbClr val="FF0000"/>
                </a:solidFill>
              </a:rPr>
              <a:t>相比于 </a:t>
            </a:r>
            <a:r>
              <a:rPr lang="en-US" altLang="zh-CN" b="1" dirty="0" err="1">
                <a:solidFill>
                  <a:srgbClr val="FF0000"/>
                </a:solidFill>
              </a:rPr>
              <a:t>setjml</a:t>
            </a:r>
            <a:r>
              <a:rPr lang="en-US" altLang="zh-CN" b="1" dirty="0">
                <a:solidFill>
                  <a:srgbClr val="FF0000"/>
                </a:solidFill>
              </a:rPr>
              <a:t> </a:t>
            </a:r>
            <a:r>
              <a:rPr lang="zh-CN" altLang="en-US" b="1" dirty="0">
                <a:solidFill>
                  <a:srgbClr val="FF0000"/>
                </a:solidFill>
              </a:rPr>
              <a:t>略微简单的功能，使用 </a:t>
            </a:r>
            <a:r>
              <a:rPr lang="en-US" altLang="zh-CN" b="1" dirty="0" err="1">
                <a:solidFill>
                  <a:srgbClr val="FF0000"/>
                </a:solidFill>
              </a:rPr>
              <a:t>ucontext</a:t>
            </a:r>
            <a:r>
              <a:rPr lang="en-US" altLang="zh-CN" b="1" dirty="0">
                <a:solidFill>
                  <a:srgbClr val="FF0000"/>
                </a:solidFill>
              </a:rPr>
              <a:t> </a:t>
            </a:r>
            <a:r>
              <a:rPr lang="zh-CN" altLang="en-US" b="1" dirty="0">
                <a:solidFill>
                  <a:srgbClr val="FF0000"/>
                </a:solidFill>
              </a:rPr>
              <a:t>我们可以方便的获取当前调用函数的上下文，进而实现协程！</a:t>
            </a:r>
          </a:p>
          <a:p>
            <a:pPr algn="l"/>
            <a:endParaRPr lang="en-US" altLang="zh-CN" dirty="0"/>
          </a:p>
        </p:txBody>
      </p:sp>
      <p:pic>
        <p:nvPicPr>
          <p:cNvPr id="30" name="图片 29">
            <a:extLst>
              <a:ext uri="{FF2B5EF4-FFF2-40B4-BE49-F238E27FC236}">
                <a16:creationId xmlns:a16="http://schemas.microsoft.com/office/drawing/2014/main" id="{0F51ED70-DA34-48C0-8632-AA2A543A83CF}"/>
              </a:ext>
            </a:extLst>
          </p:cNvPr>
          <p:cNvPicPr>
            <a:picLocks noChangeAspect="1"/>
          </p:cNvPicPr>
          <p:nvPr/>
        </p:nvPicPr>
        <p:blipFill>
          <a:blip r:embed="rId4"/>
          <a:stretch>
            <a:fillRect/>
          </a:stretch>
        </p:blipFill>
        <p:spPr>
          <a:xfrm>
            <a:off x="4291969" y="1714212"/>
            <a:ext cx="7511089" cy="1297465"/>
          </a:xfrm>
          <a:prstGeom prst="rect">
            <a:avLst/>
          </a:prstGeom>
        </p:spPr>
      </p:pic>
      <p:sp>
        <p:nvSpPr>
          <p:cNvPr id="33" name="文本框 32">
            <a:extLst>
              <a:ext uri="{FF2B5EF4-FFF2-40B4-BE49-F238E27FC236}">
                <a16:creationId xmlns:a16="http://schemas.microsoft.com/office/drawing/2014/main" id="{373CA89C-2A16-4374-A640-F421D02D93A0}"/>
              </a:ext>
            </a:extLst>
          </p:cNvPr>
          <p:cNvSpPr txBox="1"/>
          <p:nvPr/>
        </p:nvSpPr>
        <p:spPr>
          <a:xfrm>
            <a:off x="-64693" y="3601727"/>
            <a:ext cx="372999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fr-FR" altLang="zh-CN" sz="1200" b="1" i="0" dirty="0">
                <a:solidFill>
                  <a:srgbClr val="C678DD"/>
                </a:solidFill>
                <a:effectLst/>
                <a:latin typeface="Menlo"/>
              </a:rPr>
              <a:t>int</a:t>
            </a:r>
            <a:r>
              <a:rPr lang="fr-FR" altLang="zh-CN" sz="1200" b="1" i="0" dirty="0">
                <a:solidFill>
                  <a:srgbClr val="ABB2BF"/>
                </a:solidFill>
                <a:effectLst/>
                <a:latin typeface="Menlo"/>
              </a:rPr>
              <a:t> </a:t>
            </a:r>
            <a:r>
              <a:rPr lang="fr-FR" altLang="zh-CN" sz="1200" b="1" i="0" dirty="0">
                <a:solidFill>
                  <a:srgbClr val="61AEEE"/>
                </a:solidFill>
                <a:effectLst/>
                <a:latin typeface="Menlo"/>
              </a:rPr>
              <a:t>getcontext</a:t>
            </a:r>
            <a:r>
              <a:rPr lang="fr-FR" altLang="zh-CN" sz="1200" b="1" i="0" dirty="0">
                <a:solidFill>
                  <a:srgbClr val="ABB2BF"/>
                </a:solidFill>
                <a:effectLst/>
                <a:latin typeface="Menlo"/>
              </a:rPr>
              <a:t>(uconte </a:t>
            </a:r>
            <a:r>
              <a:rPr lang="fr-FR" altLang="zh-CN" sz="1200" b="1" i="0" dirty="0" err="1">
                <a:solidFill>
                  <a:srgbClr val="C678DD"/>
                </a:solidFill>
                <a:effectLst/>
                <a:latin typeface="Menlo"/>
              </a:rPr>
              <a:t>t_t</a:t>
            </a:r>
            <a:r>
              <a:rPr lang="fr-FR" altLang="zh-CN" sz="1200" b="1" i="0" dirty="0">
                <a:solidFill>
                  <a:srgbClr val="ABB2BF"/>
                </a:solidFill>
                <a:effectLst/>
                <a:latin typeface="Menlo"/>
              </a:rPr>
              <a:t> *</a:t>
            </a:r>
            <a:r>
              <a:rPr lang="fr-FR" altLang="zh-CN" sz="1200" b="1" i="0" dirty="0" err="1">
                <a:solidFill>
                  <a:srgbClr val="ABB2BF"/>
                </a:solidFill>
                <a:effectLst/>
                <a:latin typeface="Menlo"/>
              </a:rPr>
              <a:t>ucp</a:t>
            </a:r>
            <a:r>
              <a:rPr lang="fr-FR" altLang="zh-CN" sz="1200" b="1" i="0" dirty="0">
                <a:solidFill>
                  <a:srgbClr val="ABB2BF"/>
                </a:solidFill>
                <a:effectLst/>
                <a:latin typeface="Menlo"/>
              </a:rPr>
              <a:t>);</a:t>
            </a:r>
            <a:endParaRPr lang="en-US" altLang="zh-CN" sz="1200" b="1" i="0" dirty="0">
              <a:solidFill>
                <a:srgbClr val="111111"/>
              </a:solidFill>
              <a:effectLst/>
              <a:latin typeface="microsoft yahei" panose="020B0503020204020204" pitchFamily="34" charset="-122"/>
              <a:ea typeface="microsoft yahei" panose="020B0503020204020204" pitchFamily="34" charset="-122"/>
            </a:endParaRPr>
          </a:p>
        </p:txBody>
      </p:sp>
      <p:sp>
        <p:nvSpPr>
          <p:cNvPr id="37" name="文本框 36">
            <a:extLst>
              <a:ext uri="{FF2B5EF4-FFF2-40B4-BE49-F238E27FC236}">
                <a16:creationId xmlns:a16="http://schemas.microsoft.com/office/drawing/2014/main" id="{C1CA6BE7-A4B9-40A4-89C9-DD35B31D8580}"/>
              </a:ext>
            </a:extLst>
          </p:cNvPr>
          <p:cNvSpPr txBox="1"/>
          <p:nvPr/>
        </p:nvSpPr>
        <p:spPr>
          <a:xfrm>
            <a:off x="3311269" y="3601917"/>
            <a:ext cx="3468142"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defRPr b="1">
                <a:solidFill>
                  <a:srgbClr val="111111"/>
                </a:solidFill>
                <a:latin typeface="microsoft yahei" panose="020B0503020204020204" pitchFamily="34" charset="-122"/>
                <a:ea typeface="microsoft yahei" panose="020B0503020204020204" pitchFamily="34" charset="-122"/>
              </a:defRPr>
            </a:lvl1pPr>
          </a:lstStyle>
          <a:p>
            <a:r>
              <a:rPr lang="fr-FR" altLang="zh-CN" sz="1200" i="0" dirty="0">
                <a:solidFill>
                  <a:srgbClr val="C678DD"/>
                </a:solidFill>
                <a:effectLst/>
                <a:latin typeface="Menlo"/>
              </a:rPr>
              <a:t>int</a:t>
            </a:r>
            <a:r>
              <a:rPr lang="fr-FR" altLang="zh-CN" sz="1200" i="0" dirty="0">
                <a:solidFill>
                  <a:srgbClr val="ABB2BF"/>
                </a:solidFill>
                <a:effectLst/>
                <a:latin typeface="Menlo"/>
              </a:rPr>
              <a:t> </a:t>
            </a:r>
            <a:r>
              <a:rPr lang="fr-FR" altLang="zh-CN" sz="1200" i="0" dirty="0">
                <a:solidFill>
                  <a:srgbClr val="61AEEE"/>
                </a:solidFill>
                <a:effectLst/>
                <a:latin typeface="Menlo"/>
              </a:rPr>
              <a:t>setcontext</a:t>
            </a:r>
            <a:r>
              <a:rPr lang="fr-FR" altLang="zh-CN" sz="1200" i="0" dirty="0">
                <a:solidFill>
                  <a:srgbClr val="ABB2BF"/>
                </a:solidFill>
                <a:effectLst/>
                <a:latin typeface="Menlo"/>
              </a:rPr>
              <a:t>(</a:t>
            </a:r>
            <a:r>
              <a:rPr lang="fr-FR" altLang="zh-CN" sz="1200" i="0" dirty="0">
                <a:solidFill>
                  <a:srgbClr val="C678DD"/>
                </a:solidFill>
                <a:effectLst/>
                <a:latin typeface="Menlo"/>
              </a:rPr>
              <a:t>ucontext_t</a:t>
            </a:r>
            <a:r>
              <a:rPr lang="fr-FR" altLang="zh-CN" sz="1200" i="0" dirty="0">
                <a:solidFill>
                  <a:srgbClr val="ABB2BF"/>
                </a:solidFill>
                <a:effectLst/>
                <a:latin typeface="Menlo"/>
              </a:rPr>
              <a:t> *ucp);</a:t>
            </a:r>
            <a:endParaRPr lang="en-US" altLang="zh-CN" sz="1200" dirty="0"/>
          </a:p>
        </p:txBody>
      </p:sp>
      <p:sp>
        <p:nvSpPr>
          <p:cNvPr id="41" name="文本框 40">
            <a:extLst>
              <a:ext uri="{FF2B5EF4-FFF2-40B4-BE49-F238E27FC236}">
                <a16:creationId xmlns:a16="http://schemas.microsoft.com/office/drawing/2014/main" id="{3FBD7E71-386B-4B61-8510-1E12B8175B71}"/>
              </a:ext>
            </a:extLst>
          </p:cNvPr>
          <p:cNvSpPr txBox="1"/>
          <p:nvPr/>
        </p:nvSpPr>
        <p:spPr>
          <a:xfrm>
            <a:off x="6550339" y="3582548"/>
            <a:ext cx="299484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defRPr b="1">
                <a:solidFill>
                  <a:srgbClr val="111111"/>
                </a:solidFill>
                <a:latin typeface="microsoft yahei" panose="020B0503020204020204" pitchFamily="34" charset="-122"/>
                <a:ea typeface="microsoft yahei" panose="020B0503020204020204" pitchFamily="34" charset="-122"/>
              </a:defRPr>
            </a:lvl1pPr>
          </a:lstStyle>
          <a:p>
            <a:r>
              <a:rPr lang="en-US" altLang="zh-CN" sz="1200" i="0" dirty="0">
                <a:solidFill>
                  <a:srgbClr val="C678DD"/>
                </a:solidFill>
                <a:effectLst/>
                <a:latin typeface="Menlo"/>
              </a:rPr>
              <a:t>void</a:t>
            </a:r>
            <a:r>
              <a:rPr lang="en-US" altLang="zh-CN" sz="1200" i="0" dirty="0">
                <a:solidFill>
                  <a:srgbClr val="ABB2BF"/>
                </a:solidFill>
                <a:effectLst/>
                <a:latin typeface="Menlo"/>
              </a:rPr>
              <a:t> </a:t>
            </a:r>
            <a:r>
              <a:rPr lang="en-US" altLang="zh-CN" sz="1200" i="0" dirty="0" err="1">
                <a:solidFill>
                  <a:srgbClr val="61AEEE"/>
                </a:solidFill>
                <a:effectLst/>
                <a:latin typeface="Menlo"/>
              </a:rPr>
              <a:t>makecontext</a:t>
            </a:r>
            <a:r>
              <a:rPr lang="en-US" altLang="zh-CN" sz="1200" i="0" dirty="0">
                <a:solidFill>
                  <a:srgbClr val="ABB2BF"/>
                </a:solidFill>
                <a:effectLst/>
                <a:latin typeface="Menlo"/>
              </a:rPr>
              <a:t>(</a:t>
            </a:r>
            <a:r>
              <a:rPr lang="en-US" altLang="zh-CN" sz="1200" i="0" dirty="0" err="1">
                <a:solidFill>
                  <a:srgbClr val="C678DD"/>
                </a:solidFill>
                <a:effectLst/>
                <a:latin typeface="Menlo"/>
              </a:rPr>
              <a:t>ucontext_t</a:t>
            </a:r>
            <a:r>
              <a:rPr lang="en-US" altLang="zh-CN" sz="1200" i="0" dirty="0">
                <a:solidFill>
                  <a:srgbClr val="ABB2BF"/>
                </a:solidFill>
                <a:effectLst/>
                <a:latin typeface="Menlo"/>
              </a:rPr>
              <a:t> *</a:t>
            </a:r>
            <a:r>
              <a:rPr lang="en-US" altLang="zh-CN" sz="1200" i="0" dirty="0" err="1">
                <a:solidFill>
                  <a:srgbClr val="ABB2BF"/>
                </a:solidFill>
                <a:effectLst/>
                <a:latin typeface="Menlo"/>
              </a:rPr>
              <a:t>ucp</a:t>
            </a:r>
            <a:r>
              <a:rPr lang="en-US" altLang="zh-CN" sz="1200" i="0" dirty="0">
                <a:solidFill>
                  <a:srgbClr val="ABB2BF"/>
                </a:solidFill>
                <a:effectLst/>
                <a:latin typeface="Menlo"/>
              </a:rPr>
              <a:t>, (</a:t>
            </a:r>
            <a:r>
              <a:rPr lang="en-US" altLang="zh-CN" sz="1200" i="0" dirty="0">
                <a:solidFill>
                  <a:srgbClr val="C678DD"/>
                </a:solidFill>
                <a:effectLst/>
                <a:latin typeface="Menlo"/>
              </a:rPr>
              <a:t>void</a:t>
            </a:r>
            <a:r>
              <a:rPr lang="en-US" altLang="zh-CN" sz="1200" i="0" dirty="0">
                <a:solidFill>
                  <a:srgbClr val="ABB2BF"/>
                </a:solidFill>
                <a:effectLst/>
                <a:latin typeface="Menlo"/>
              </a:rPr>
              <a:t> *</a:t>
            </a:r>
            <a:r>
              <a:rPr lang="en-US" altLang="zh-CN" sz="1200" i="0" dirty="0" err="1">
                <a:solidFill>
                  <a:srgbClr val="ABB2BF"/>
                </a:solidFill>
                <a:effectLst/>
                <a:latin typeface="Menlo"/>
              </a:rPr>
              <a:t>func</a:t>
            </a:r>
            <a:r>
              <a:rPr lang="en-US" altLang="zh-CN" sz="1200" i="0" dirty="0">
                <a:solidFill>
                  <a:srgbClr val="ABB2BF"/>
                </a:solidFill>
                <a:effectLst/>
                <a:latin typeface="Menlo"/>
              </a:rPr>
              <a:t>)(), </a:t>
            </a:r>
            <a:r>
              <a:rPr lang="en-US" altLang="zh-CN" sz="1200" i="0" dirty="0">
                <a:solidFill>
                  <a:srgbClr val="C678DD"/>
                </a:solidFill>
                <a:effectLst/>
                <a:latin typeface="Menlo"/>
              </a:rPr>
              <a:t>int</a:t>
            </a:r>
            <a:r>
              <a:rPr lang="en-US" altLang="zh-CN" sz="1200" i="0" dirty="0">
                <a:solidFill>
                  <a:srgbClr val="ABB2BF"/>
                </a:solidFill>
                <a:effectLst/>
                <a:latin typeface="Menlo"/>
              </a:rPr>
              <a:t> </a:t>
            </a:r>
            <a:r>
              <a:rPr lang="en-US" altLang="zh-CN" sz="1200" i="0" dirty="0" err="1">
                <a:solidFill>
                  <a:srgbClr val="ABB2BF"/>
                </a:solidFill>
                <a:effectLst/>
                <a:latin typeface="Menlo"/>
              </a:rPr>
              <a:t>argc</a:t>
            </a:r>
            <a:r>
              <a:rPr lang="en-US" altLang="zh-CN" sz="1200" i="0" dirty="0">
                <a:solidFill>
                  <a:srgbClr val="ABB2BF"/>
                </a:solidFill>
                <a:effectLst/>
                <a:latin typeface="Menlo"/>
              </a:rPr>
              <a:t>, ...);</a:t>
            </a:r>
            <a:endParaRPr lang="zh-CN" altLang="en-US" sz="1200" dirty="0"/>
          </a:p>
        </p:txBody>
      </p:sp>
      <p:sp>
        <p:nvSpPr>
          <p:cNvPr id="43" name="文本框 42">
            <a:extLst>
              <a:ext uri="{FF2B5EF4-FFF2-40B4-BE49-F238E27FC236}">
                <a16:creationId xmlns:a16="http://schemas.microsoft.com/office/drawing/2014/main" id="{A7251E9F-66AD-4872-8EDA-205795CE31DE}"/>
              </a:ext>
            </a:extLst>
          </p:cNvPr>
          <p:cNvSpPr txBox="1"/>
          <p:nvPr/>
        </p:nvSpPr>
        <p:spPr>
          <a:xfrm>
            <a:off x="9505256" y="3491930"/>
            <a:ext cx="2297802"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defRPr b="1">
                <a:solidFill>
                  <a:srgbClr val="111111"/>
                </a:solidFill>
                <a:latin typeface="microsoft yahei" panose="020B0503020204020204" pitchFamily="34" charset="-122"/>
                <a:ea typeface="microsoft yahei" panose="020B0503020204020204" pitchFamily="34" charset="-122"/>
              </a:defRPr>
            </a:lvl1pPr>
          </a:lstStyle>
          <a:p>
            <a:r>
              <a:rPr lang="fr-FR" altLang="zh-CN" sz="1200" i="0" dirty="0">
                <a:solidFill>
                  <a:srgbClr val="C678DD"/>
                </a:solidFill>
                <a:effectLst/>
                <a:latin typeface="Menlo"/>
              </a:rPr>
              <a:t>int </a:t>
            </a:r>
            <a:r>
              <a:rPr lang="fr-FR" altLang="zh-CN" sz="1200" i="0" dirty="0">
                <a:solidFill>
                  <a:srgbClr val="61AEEE"/>
                </a:solidFill>
                <a:effectLst/>
                <a:latin typeface="Menlo"/>
              </a:rPr>
              <a:t>swapcontext</a:t>
            </a:r>
            <a:r>
              <a:rPr lang="fr-FR" altLang="zh-CN" sz="1200" i="0" dirty="0">
                <a:solidFill>
                  <a:srgbClr val="ABB2BF"/>
                </a:solidFill>
                <a:effectLst/>
                <a:latin typeface="Menlo"/>
              </a:rPr>
              <a:t>(</a:t>
            </a:r>
            <a:r>
              <a:rPr lang="fr-FR" altLang="zh-CN" sz="1200" i="0" dirty="0">
                <a:solidFill>
                  <a:srgbClr val="C678DD"/>
                </a:solidFill>
                <a:effectLst/>
                <a:latin typeface="Menlo"/>
              </a:rPr>
              <a:t>ucontext_t</a:t>
            </a:r>
            <a:r>
              <a:rPr lang="fr-FR" altLang="zh-CN" sz="1200" i="0" dirty="0">
                <a:solidFill>
                  <a:srgbClr val="ABB2BF"/>
                </a:solidFill>
                <a:effectLst/>
                <a:latin typeface="Menlo"/>
              </a:rPr>
              <a:t> *oucp, </a:t>
            </a:r>
            <a:r>
              <a:rPr lang="fr-FR" altLang="zh-CN" sz="1200" i="0" dirty="0">
                <a:solidFill>
                  <a:srgbClr val="C678DD"/>
                </a:solidFill>
                <a:effectLst/>
                <a:latin typeface="Menlo"/>
              </a:rPr>
              <a:t>const</a:t>
            </a:r>
            <a:r>
              <a:rPr lang="fr-FR" altLang="zh-CN" sz="1200" i="0" dirty="0">
                <a:solidFill>
                  <a:srgbClr val="ABB2BF"/>
                </a:solidFill>
                <a:effectLst/>
                <a:latin typeface="Menlo"/>
              </a:rPr>
              <a:t> </a:t>
            </a:r>
            <a:r>
              <a:rPr lang="fr-FR" altLang="zh-CN" sz="1200" i="0" dirty="0">
                <a:solidFill>
                  <a:srgbClr val="C678DD"/>
                </a:solidFill>
                <a:effectLst/>
                <a:latin typeface="Menlo"/>
              </a:rPr>
              <a:t>ucontext_t</a:t>
            </a:r>
            <a:r>
              <a:rPr lang="fr-FR" altLang="zh-CN" sz="1200" i="0" dirty="0">
                <a:solidFill>
                  <a:srgbClr val="ABB2BF"/>
                </a:solidFill>
                <a:effectLst/>
                <a:latin typeface="Menlo"/>
              </a:rPr>
              <a:t> *ucp);</a:t>
            </a:r>
            <a:endParaRPr lang="en-US" altLang="zh-CN" sz="1200" dirty="0"/>
          </a:p>
        </p:txBody>
      </p:sp>
      <p:sp>
        <p:nvSpPr>
          <p:cNvPr id="46" name="文本框 45">
            <a:extLst>
              <a:ext uri="{FF2B5EF4-FFF2-40B4-BE49-F238E27FC236}">
                <a16:creationId xmlns:a16="http://schemas.microsoft.com/office/drawing/2014/main" id="{4902ABAE-5DD9-4E0C-B8A4-16AB6E9479EE}"/>
              </a:ext>
            </a:extLst>
          </p:cNvPr>
          <p:cNvSpPr txBox="1"/>
          <p:nvPr/>
        </p:nvSpPr>
        <p:spPr>
          <a:xfrm>
            <a:off x="252875" y="3922296"/>
            <a:ext cx="3168361"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dirty="0" err="1"/>
              <a:t>getcontext</a:t>
            </a:r>
            <a:r>
              <a:rPr lang="en-US" altLang="zh-CN" dirty="0"/>
              <a:t> </a:t>
            </a:r>
            <a:r>
              <a:rPr lang="zh-CN" altLang="en-US" dirty="0"/>
              <a:t>函数使用当前 </a:t>
            </a:r>
            <a:r>
              <a:rPr lang="en-US" altLang="zh-CN" dirty="0"/>
              <a:t>CPU </a:t>
            </a:r>
            <a:r>
              <a:rPr lang="zh-CN" altLang="en-US" dirty="0"/>
              <a:t>上下文初始化 </a:t>
            </a:r>
            <a:r>
              <a:rPr lang="en-US" altLang="zh-CN" dirty="0" err="1"/>
              <a:t>ucp</a:t>
            </a:r>
            <a:r>
              <a:rPr lang="en-US" altLang="zh-CN" dirty="0"/>
              <a:t> </a:t>
            </a:r>
            <a:r>
              <a:rPr lang="zh-CN" altLang="en-US" dirty="0"/>
              <a:t>所指向的结构体，初始化的内容包括： </a:t>
            </a:r>
            <a:r>
              <a:rPr lang="en-US" altLang="zh-CN" dirty="0"/>
              <a:t>CPU </a:t>
            </a:r>
            <a:r>
              <a:rPr lang="zh-CN" altLang="en-US" dirty="0"/>
              <a:t>寄存器、信号 </a:t>
            </a:r>
            <a:r>
              <a:rPr lang="en-US" altLang="zh-CN" dirty="0"/>
              <a:t>mask </a:t>
            </a:r>
            <a:r>
              <a:rPr lang="zh-CN" altLang="en-US" dirty="0"/>
              <a:t>和当前线程所使用的栈空间；</a:t>
            </a:r>
          </a:p>
          <a:p>
            <a:pPr algn="l"/>
            <a:r>
              <a:rPr lang="zh-CN" altLang="en-US" dirty="0"/>
              <a:t>返回值：</a:t>
            </a:r>
            <a:r>
              <a:rPr lang="en-US" altLang="zh-CN" dirty="0" err="1"/>
              <a:t>getcontext</a:t>
            </a:r>
            <a:r>
              <a:rPr lang="en-US" altLang="zh-CN" dirty="0"/>
              <a:t> </a:t>
            </a:r>
            <a:r>
              <a:rPr lang="zh-CN" altLang="en-US" dirty="0"/>
              <a:t>成功返回 </a:t>
            </a:r>
            <a:r>
              <a:rPr lang="en-US" altLang="zh-CN" dirty="0"/>
              <a:t>0</a:t>
            </a:r>
            <a:r>
              <a:rPr lang="zh-CN" altLang="en-US" dirty="0"/>
              <a:t>，失败返回 </a:t>
            </a:r>
            <a:r>
              <a:rPr lang="en-US" altLang="zh-CN" dirty="0"/>
              <a:t>-1</a:t>
            </a:r>
            <a:r>
              <a:rPr lang="zh-CN" altLang="en-US" dirty="0"/>
              <a:t>；</a:t>
            </a:r>
          </a:p>
        </p:txBody>
      </p:sp>
      <p:sp>
        <p:nvSpPr>
          <p:cNvPr id="49" name="文本框 48">
            <a:extLst>
              <a:ext uri="{FF2B5EF4-FFF2-40B4-BE49-F238E27FC236}">
                <a16:creationId xmlns:a16="http://schemas.microsoft.com/office/drawing/2014/main" id="{83075079-0CDC-4577-9EE8-8A6FFE6DEB9E}"/>
              </a:ext>
            </a:extLst>
          </p:cNvPr>
          <p:cNvSpPr txBox="1"/>
          <p:nvPr/>
        </p:nvSpPr>
        <p:spPr>
          <a:xfrm>
            <a:off x="3502081" y="3957363"/>
            <a:ext cx="3273804"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和 </a:t>
            </a:r>
            <a:r>
              <a:rPr lang="en-US" altLang="zh-CN" dirty="0" err="1"/>
              <a:t>getcontext</a:t>
            </a:r>
            <a:r>
              <a:rPr lang="en-US" altLang="zh-CN" dirty="0"/>
              <a:t> </a:t>
            </a:r>
            <a:r>
              <a:rPr lang="zh-CN" altLang="en-US" dirty="0"/>
              <a:t>函数类似，</a:t>
            </a:r>
            <a:r>
              <a:rPr lang="en-US" altLang="zh-CN" dirty="0" err="1"/>
              <a:t>setcontext</a:t>
            </a:r>
            <a:r>
              <a:rPr lang="en-US" altLang="zh-CN" dirty="0"/>
              <a:t> </a:t>
            </a:r>
            <a:r>
              <a:rPr lang="zh-CN" altLang="en-US" dirty="0"/>
              <a:t>函数用于：设置</a:t>
            </a:r>
            <a:r>
              <a:rPr lang="en-US" altLang="zh-CN" dirty="0"/>
              <a:t>CPU </a:t>
            </a:r>
            <a:r>
              <a:rPr lang="zh-CN" altLang="en-US" dirty="0"/>
              <a:t>寄存器、信号 </a:t>
            </a:r>
            <a:r>
              <a:rPr lang="en-US" altLang="zh-CN" dirty="0"/>
              <a:t>mask </a:t>
            </a:r>
            <a:r>
              <a:rPr lang="zh-CN" altLang="en-US" dirty="0"/>
              <a:t>和当前线程所使用的栈空间；</a:t>
            </a:r>
          </a:p>
          <a:p>
            <a:pPr algn="l"/>
            <a:r>
              <a:rPr lang="zh-CN" altLang="en-US" dirty="0"/>
              <a:t>如果函数 </a:t>
            </a:r>
            <a:r>
              <a:rPr lang="en-US" altLang="zh-CN" dirty="0" err="1"/>
              <a:t>setcontext</a:t>
            </a:r>
            <a:r>
              <a:rPr lang="en-US" altLang="zh-CN" dirty="0"/>
              <a:t> </a:t>
            </a:r>
            <a:r>
              <a:rPr lang="zh-CN" altLang="en-US" dirty="0"/>
              <a:t>执行成功，那么调用 </a:t>
            </a:r>
            <a:r>
              <a:rPr lang="en-US" altLang="zh-CN" dirty="0" err="1"/>
              <a:t>setcontext</a:t>
            </a:r>
            <a:r>
              <a:rPr lang="en-US" altLang="zh-CN" dirty="0"/>
              <a:t> </a:t>
            </a:r>
            <a:r>
              <a:rPr lang="zh-CN" altLang="en-US" dirty="0"/>
              <a:t>的函数将不会返回，因为当前 </a:t>
            </a:r>
            <a:r>
              <a:rPr lang="en-US" altLang="zh-CN" dirty="0"/>
              <a:t>CPU </a:t>
            </a:r>
            <a:r>
              <a:rPr lang="zh-CN" altLang="en-US" dirty="0"/>
              <a:t>的上下文已经交给其他函数或者过程了！</a:t>
            </a:r>
          </a:p>
        </p:txBody>
      </p:sp>
      <p:sp>
        <p:nvSpPr>
          <p:cNvPr id="53" name="文本框 52">
            <a:extLst>
              <a:ext uri="{FF2B5EF4-FFF2-40B4-BE49-F238E27FC236}">
                <a16:creationId xmlns:a16="http://schemas.microsoft.com/office/drawing/2014/main" id="{EB129AF3-9940-4D87-B7EE-E254AF50F739}"/>
              </a:ext>
            </a:extLst>
          </p:cNvPr>
          <p:cNvSpPr txBox="1"/>
          <p:nvPr/>
        </p:nvSpPr>
        <p:spPr>
          <a:xfrm>
            <a:off x="6741947" y="4397657"/>
            <a:ext cx="2994842"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修改由 </a:t>
            </a:r>
            <a:r>
              <a:rPr lang="en-US" altLang="zh-CN" dirty="0" err="1"/>
              <a:t>getcontext</a:t>
            </a:r>
            <a:r>
              <a:rPr lang="en-US" altLang="zh-CN" dirty="0"/>
              <a:t> </a:t>
            </a:r>
            <a:r>
              <a:rPr lang="zh-CN" altLang="en-US" dirty="0"/>
              <a:t>创建的上下文 </a:t>
            </a:r>
            <a:r>
              <a:rPr lang="en-US" altLang="zh-CN" dirty="0" err="1"/>
              <a:t>ucp</a:t>
            </a:r>
            <a:r>
              <a:rPr lang="zh-CN" altLang="en-US" dirty="0"/>
              <a:t>；</a:t>
            </a:r>
          </a:p>
          <a:p>
            <a:pPr algn="l"/>
            <a:r>
              <a:rPr lang="zh-CN" altLang="en-US" dirty="0"/>
              <a:t>如果 </a:t>
            </a:r>
            <a:r>
              <a:rPr lang="en-US" altLang="zh-CN" dirty="0" err="1"/>
              <a:t>ucp</a:t>
            </a:r>
            <a:r>
              <a:rPr lang="en-US" altLang="zh-CN" dirty="0"/>
              <a:t> </a:t>
            </a:r>
            <a:r>
              <a:rPr lang="zh-CN" altLang="en-US" dirty="0"/>
              <a:t>指向的上下文由 </a:t>
            </a:r>
            <a:r>
              <a:rPr lang="en-US" altLang="zh-CN" dirty="0" err="1"/>
              <a:t>swapcontext</a:t>
            </a:r>
            <a:r>
              <a:rPr lang="en-US" altLang="zh-CN" dirty="0"/>
              <a:t> </a:t>
            </a:r>
            <a:r>
              <a:rPr lang="zh-CN" altLang="en-US" dirty="0"/>
              <a:t>或 </a:t>
            </a:r>
            <a:r>
              <a:rPr lang="en-US" altLang="zh-CN" dirty="0" err="1"/>
              <a:t>setcontext</a:t>
            </a:r>
            <a:r>
              <a:rPr lang="en-US" altLang="zh-CN" dirty="0"/>
              <a:t> </a:t>
            </a:r>
            <a:r>
              <a:rPr lang="zh-CN" altLang="en-US" dirty="0"/>
              <a:t>恢复，那么当前线程将执行传递给 </a:t>
            </a:r>
            <a:r>
              <a:rPr lang="en-US" altLang="zh-CN" dirty="0" err="1"/>
              <a:t>makecontext</a:t>
            </a:r>
            <a:r>
              <a:rPr lang="en-US" altLang="zh-CN" dirty="0"/>
              <a:t> </a:t>
            </a:r>
            <a:r>
              <a:rPr lang="zh-CN" altLang="en-US" dirty="0"/>
              <a:t>的函数 </a:t>
            </a:r>
            <a:r>
              <a:rPr lang="en-US" altLang="zh-CN" dirty="0" err="1"/>
              <a:t>func</a:t>
            </a:r>
            <a:r>
              <a:rPr lang="en-US" altLang="zh-CN" dirty="0"/>
              <a:t>(...)</a:t>
            </a:r>
            <a:r>
              <a:rPr lang="zh-CN" altLang="en-US" dirty="0"/>
              <a:t>！</a:t>
            </a:r>
          </a:p>
        </p:txBody>
      </p:sp>
      <p:sp>
        <p:nvSpPr>
          <p:cNvPr id="56" name="文本框 55">
            <a:extLst>
              <a:ext uri="{FF2B5EF4-FFF2-40B4-BE49-F238E27FC236}">
                <a16:creationId xmlns:a16="http://schemas.microsoft.com/office/drawing/2014/main" id="{2F98B722-8A7D-429F-A41C-AAFC98B2C6C1}"/>
              </a:ext>
            </a:extLst>
          </p:cNvPr>
          <p:cNvSpPr txBox="1"/>
          <p:nvPr/>
        </p:nvSpPr>
        <p:spPr>
          <a:xfrm>
            <a:off x="9736789" y="4329292"/>
            <a:ext cx="2298192"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dirty="0" err="1"/>
              <a:t>swapcontext</a:t>
            </a:r>
            <a:r>
              <a:rPr lang="en-US" altLang="zh-CN" dirty="0"/>
              <a:t> </a:t>
            </a:r>
            <a:r>
              <a:rPr lang="zh-CN" altLang="en-US" dirty="0"/>
              <a:t>将当前上下文信息保存到 </a:t>
            </a:r>
            <a:r>
              <a:rPr lang="en-US" altLang="zh-CN" dirty="0" err="1"/>
              <a:t>oucp</a:t>
            </a:r>
            <a:r>
              <a:rPr lang="en-US" altLang="zh-CN" dirty="0"/>
              <a:t> </a:t>
            </a:r>
            <a:r>
              <a:rPr lang="zh-CN" altLang="en-US" dirty="0"/>
              <a:t>中并使用 </a:t>
            </a:r>
            <a:r>
              <a:rPr lang="en-US" altLang="zh-CN" dirty="0" err="1"/>
              <a:t>ucp</a:t>
            </a:r>
            <a:r>
              <a:rPr lang="en-US" altLang="zh-CN" dirty="0"/>
              <a:t> </a:t>
            </a:r>
            <a:r>
              <a:rPr lang="zh-CN" altLang="en-US" dirty="0"/>
              <a:t>重置 </a:t>
            </a:r>
            <a:r>
              <a:rPr lang="en-US" altLang="zh-CN" dirty="0"/>
              <a:t>CPU </a:t>
            </a:r>
            <a:r>
              <a:rPr lang="zh-CN" altLang="en-US" dirty="0"/>
              <a:t>上下文；</a:t>
            </a:r>
          </a:p>
          <a:p>
            <a:pPr algn="l"/>
            <a:r>
              <a:rPr lang="zh-CN" altLang="en-US" dirty="0"/>
              <a:t>返回值：成功则返回 </a:t>
            </a:r>
            <a:r>
              <a:rPr lang="en-US" altLang="zh-CN" dirty="0"/>
              <a:t>0</a:t>
            </a:r>
            <a:r>
              <a:rPr lang="zh-CN" altLang="en-US" dirty="0"/>
              <a:t>；失败返回 </a:t>
            </a:r>
            <a:r>
              <a:rPr lang="en-US" altLang="zh-CN" dirty="0"/>
              <a:t>-1 </a:t>
            </a:r>
            <a:r>
              <a:rPr lang="zh-CN" altLang="en-US" dirty="0"/>
              <a:t>并置 </a:t>
            </a:r>
            <a:r>
              <a:rPr lang="en-US" altLang="zh-CN" dirty="0" err="1"/>
              <a:t>errno</a:t>
            </a:r>
            <a:r>
              <a:rPr lang="zh-CN" altLang="en-US" dirty="0"/>
              <a:t>；</a:t>
            </a:r>
          </a:p>
        </p:txBody>
      </p:sp>
    </p:spTree>
    <p:extLst>
      <p:ext uri="{BB962C8B-B14F-4D97-AF65-F5344CB8AC3E}">
        <p14:creationId xmlns:p14="http://schemas.microsoft.com/office/powerpoint/2010/main" val="1723255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0B8BF"/>
            </a:gs>
            <a:gs pos="100000">
              <a:srgbClr val="D5DBDE"/>
            </a:gs>
          </a:gsLst>
          <a:lin ang="5400000" scaled="0"/>
        </a:gradFill>
        <a:effectLst/>
      </p:bgPr>
    </p:bg>
    <p:spTree>
      <p:nvGrpSpPr>
        <p:cNvPr id="1" name=""/>
        <p:cNvGrpSpPr/>
        <p:nvPr/>
      </p:nvGrpSpPr>
      <p:grpSpPr>
        <a:xfrm>
          <a:off x="0" y="0"/>
          <a:ext cx="0" cy="0"/>
          <a:chOff x="0" y="0"/>
          <a:chExt cx="0" cy="0"/>
        </a:xfrm>
      </p:grpSpPr>
      <p:sp>
        <p:nvSpPr>
          <p:cNvPr id="237" name="色彩体系"/>
          <p:cNvSpPr txBox="1">
            <a:spLocks noGrp="1"/>
          </p:cNvSpPr>
          <p:nvPr>
            <p:ph type="title"/>
          </p:nvPr>
        </p:nvSpPr>
        <p:spPr>
          <a:xfrm>
            <a:off x="1881404" y="1433843"/>
            <a:ext cx="9829650" cy="1425840"/>
          </a:xfrm>
          <a:prstGeom prst="rect">
            <a:avLst/>
          </a:prstGeom>
        </p:spPr>
        <p:txBody>
          <a:bodyPr>
            <a:normAutofit fontScale="90000"/>
          </a:bodyPr>
          <a:lstStyle>
            <a:lvl1pPr>
              <a:lnSpc>
                <a:spcPct val="100000"/>
              </a:lnSpc>
              <a:defRPr sz="10800"/>
            </a:lvl1pPr>
          </a:lstStyle>
          <a:p>
            <a:pPr marL="211015" indent="-211015">
              <a:defRPr sz="4200"/>
            </a:pPr>
            <a:r>
              <a:rPr lang="zh-CN" altLang="en-US" sz="9600" dirty="0">
                <a:latin typeface="PingFang SC" panose="020B0400000000000000" pitchFamily="34" charset="-122"/>
                <a:ea typeface="PingFang SC" panose="020B0400000000000000" pitchFamily="34" charset="-122"/>
              </a:rPr>
              <a:t>协程的种类</a:t>
            </a:r>
          </a:p>
        </p:txBody>
      </p:sp>
      <p:pic>
        <p:nvPicPr>
          <p:cNvPr id="238" name="图像" descr="图像"/>
          <p:cNvPicPr>
            <a:picLocks noChangeAspect="1"/>
          </p:cNvPicPr>
          <p:nvPr/>
        </p:nvPicPr>
        <p:blipFill>
          <a:blip r:embed="rId3"/>
          <a:stretch>
            <a:fillRect/>
          </a:stretch>
        </p:blipFill>
        <p:spPr>
          <a:xfrm>
            <a:off x="552703" y="1439173"/>
            <a:ext cx="1095928" cy="931654"/>
          </a:xfrm>
          <a:prstGeom prst="rect">
            <a:avLst/>
          </a:prstGeom>
          <a:ln w="12700">
            <a:miter lim="400000"/>
          </a:ln>
        </p:spPr>
      </p:pic>
      <p:sp>
        <p:nvSpPr>
          <p:cNvPr id="239" name="幻灯片编号"/>
          <p:cNvSpPr txBox="1">
            <a:spLocks noGrp="1"/>
          </p:cNvSpPr>
          <p:nvPr>
            <p:ph type="sldNum" sz="quarter" idx="2"/>
          </p:nvPr>
        </p:nvSpPr>
        <p:spPr>
          <a:xfrm>
            <a:off x="0" y="6586256"/>
            <a:ext cx="12192000" cy="287258"/>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18</a:t>
            </a:fld>
            <a:endParaRPr/>
          </a:p>
        </p:txBody>
      </p:sp>
      <p:sp>
        <p:nvSpPr>
          <p:cNvPr id="240" name="2"/>
          <p:cNvSpPr txBox="1"/>
          <p:nvPr/>
        </p:nvSpPr>
        <p:spPr>
          <a:xfrm>
            <a:off x="480946" y="1533104"/>
            <a:ext cx="1163241" cy="74379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spAutoFit/>
          </a:bodyPr>
          <a:lstStyle>
            <a:lvl1pPr>
              <a:defRPr sz="9000" b="1">
                <a:solidFill>
                  <a:srgbClr val="FFFFFF"/>
                </a:solidFill>
                <a:latin typeface="+mn-lt"/>
                <a:ea typeface="+mn-ea"/>
                <a:cs typeface="+mn-cs"/>
                <a:sym typeface="TTTGBMedium"/>
              </a:defRPr>
            </a:lvl1pPr>
          </a:lstStyle>
          <a:p>
            <a:r>
              <a:rPr lang="en-US" sz="4500" dirty="0">
                <a:latin typeface="腾讯体 W7" panose="020C08030202040F0204" pitchFamily="34" charset="-122"/>
                <a:ea typeface="腾讯体 W7" panose="020C08030202040F0204" pitchFamily="34" charset="-122"/>
              </a:rPr>
              <a:t>3</a:t>
            </a:r>
            <a:endParaRPr sz="4500" dirty="0">
              <a:latin typeface="腾讯体 W7" panose="020C08030202040F0204" pitchFamily="34" charset="-122"/>
              <a:ea typeface="腾讯体 W7" panose="020C08030202040F0204" pitchFamily="34" charset="-122"/>
            </a:endParaRPr>
          </a:p>
        </p:txBody>
      </p:sp>
    </p:spTree>
    <p:extLst>
      <p:ext uri="{BB962C8B-B14F-4D97-AF65-F5344CB8AC3E}">
        <p14:creationId xmlns:p14="http://schemas.microsoft.com/office/powerpoint/2010/main" val="112463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349895" cy="790082"/>
          </a:xfrm>
          <a:prstGeom prst="rect">
            <a:avLst/>
          </a:prstGeom>
        </p:spPr>
        <p:txBody>
          <a:bodyPr>
            <a:normAutofit/>
          </a:bodyPr>
          <a:lstStyle>
            <a:lvl1pPr defTabSz="817244">
              <a:defRPr sz="2970"/>
            </a:lvl1pPr>
          </a:lstStyle>
          <a:p>
            <a:r>
              <a:rPr lang="en-US" sz="3200" dirty="0">
                <a:latin typeface="Microsoft YaHei" panose="020B0503020204020204" pitchFamily="34" charset="-122"/>
                <a:ea typeface="Microsoft YaHei" panose="020B0503020204020204" pitchFamily="34" charset="-122"/>
              </a:rPr>
              <a:t>协程分类</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3</a:t>
            </a:r>
            <a:endParaRPr sz="2000" dirty="0">
              <a:latin typeface="腾讯体 W7" panose="020C08030202040F0204" pitchFamily="34" charset="-122"/>
              <a:ea typeface="腾讯体 W7" panose="020C08030202040F0204" pitchFamily="34" charset="-122"/>
            </a:endParaRPr>
          </a:p>
        </p:txBody>
      </p:sp>
      <p:sp>
        <p:nvSpPr>
          <p:cNvPr id="4" name="文本占位符 1">
            <a:extLst>
              <a:ext uri="{FF2B5EF4-FFF2-40B4-BE49-F238E27FC236}">
                <a16:creationId xmlns:a16="http://schemas.microsoft.com/office/drawing/2014/main" id="{46974D50-31A7-6F5A-0A24-9FE77B72FCDB}"/>
              </a:ext>
            </a:extLst>
          </p:cNvPr>
          <p:cNvSpPr>
            <a:spLocks noGrp="1"/>
          </p:cNvSpPr>
          <p:nvPr>
            <p:ph type="body" idx="1"/>
          </p:nvPr>
        </p:nvSpPr>
        <p:spPr>
          <a:xfrm>
            <a:off x="222489" y="882923"/>
            <a:ext cx="11747022" cy="5339764"/>
          </a:xfrm>
        </p:spPr>
        <p:txBody>
          <a:bodyPr>
            <a:noAutofit/>
          </a:bodyPr>
          <a:lstStyle/>
          <a:p>
            <a:pPr marL="0" indent="0">
              <a:buNone/>
            </a:pPr>
            <a:r>
              <a:rPr lang="zh-CN" altLang="en-US" sz="2000" dirty="0"/>
              <a:t>协程的实现不只有一种，很多活跃的语言如 </a:t>
            </a:r>
            <a:r>
              <a:rPr lang="en" altLang="zh-CN" sz="2000" dirty="0"/>
              <a:t>Python</a:t>
            </a:r>
            <a:r>
              <a:rPr lang="zh-CN" altLang="en" sz="2000" dirty="0"/>
              <a:t>、</a:t>
            </a:r>
            <a:r>
              <a:rPr lang="en" altLang="zh-CN" sz="2000" dirty="0"/>
              <a:t>Rust</a:t>
            </a:r>
            <a:r>
              <a:rPr lang="zh-CN" altLang="en" sz="2000" dirty="0"/>
              <a:t>、</a:t>
            </a:r>
            <a:r>
              <a:rPr lang="en" altLang="zh-CN" sz="2000" dirty="0"/>
              <a:t>Golang</a:t>
            </a:r>
            <a:r>
              <a:rPr lang="zh-CN" altLang="en-US" sz="2000" dirty="0"/>
              <a:t>等都是支持协程的；</a:t>
            </a:r>
          </a:p>
          <a:p>
            <a:pPr marL="0" indent="0">
              <a:buNone/>
            </a:pPr>
            <a:r>
              <a:rPr lang="zh-CN" altLang="en-US" sz="2000" dirty="0"/>
              <a:t>尽管这些协程可能名称不同，甚至用法也不同，但它们都可以被划分为两大类：</a:t>
            </a:r>
          </a:p>
          <a:p>
            <a:r>
              <a:rPr lang="zh-CN" altLang="en-US" sz="2000" b="1" dirty="0"/>
              <a:t>有栈（</a:t>
            </a:r>
            <a:r>
              <a:rPr lang="en" altLang="zh-CN" sz="2000" b="1" dirty="0" err="1"/>
              <a:t>stackful</a:t>
            </a:r>
            <a:r>
              <a:rPr lang="zh-CN" altLang="en" sz="2000" b="1" dirty="0"/>
              <a:t>）</a:t>
            </a:r>
            <a:r>
              <a:rPr lang="zh-CN" altLang="en-US" sz="2000" b="1" dirty="0"/>
              <a:t>协程：</a:t>
            </a:r>
            <a:r>
              <a:rPr lang="zh-CN" altLang="en-US" sz="2000" dirty="0"/>
              <a:t>这类协程的实现类似于内核态线程的实现，不同协程间切换还是要切换对应的栈上下文，只是不用陷入内核而已；例如：</a:t>
            </a:r>
            <a:r>
              <a:rPr lang="en" altLang="zh-CN" sz="2000" dirty="0"/>
              <a:t>goroutine</a:t>
            </a:r>
            <a:r>
              <a:rPr lang="zh-CN" altLang="en" sz="2000" dirty="0"/>
              <a:t>、</a:t>
            </a:r>
            <a:r>
              <a:rPr lang="en" altLang="zh-CN" sz="2000" dirty="0" err="1"/>
              <a:t>libco</a:t>
            </a:r>
            <a:r>
              <a:rPr lang="zh-CN" altLang="en" sz="2000" dirty="0"/>
              <a:t>；</a:t>
            </a:r>
            <a:endParaRPr lang="en" altLang="zh-CN" sz="2000" dirty="0"/>
          </a:p>
          <a:p>
            <a:r>
              <a:rPr lang="zh-CN" altLang="en-US" sz="2000" b="1" dirty="0"/>
              <a:t>无栈（</a:t>
            </a:r>
            <a:r>
              <a:rPr lang="en" altLang="zh-CN" sz="2000" b="1" dirty="0" err="1"/>
              <a:t>stackless</a:t>
            </a:r>
            <a:r>
              <a:rPr lang="zh-CN" altLang="en" sz="2000" b="1" dirty="0"/>
              <a:t>）</a:t>
            </a:r>
            <a:r>
              <a:rPr lang="zh-CN" altLang="en-US" sz="2000" b="1" dirty="0"/>
              <a:t>协程：</a:t>
            </a:r>
            <a:r>
              <a:rPr lang="zh-CN" altLang="en-US" sz="2000" dirty="0"/>
              <a:t>无栈协程的上下文都会放到公共内存中，在协程切换时使用状态机来切换，而不用切换对应的上下文（因为都已经在堆中了），因此相比有栈协程要轻量许多；例如：</a:t>
            </a:r>
            <a:r>
              <a:rPr lang="en" altLang="zh-CN" sz="2000" dirty="0"/>
              <a:t>C++20</a:t>
            </a:r>
            <a:r>
              <a:rPr lang="zh-CN" altLang="en" sz="2000" dirty="0"/>
              <a:t>、</a:t>
            </a:r>
            <a:r>
              <a:rPr lang="en" altLang="zh-CN" sz="2000" dirty="0"/>
              <a:t>Rust</a:t>
            </a:r>
            <a:r>
              <a:rPr lang="zh-CN" altLang="en" sz="2000" dirty="0"/>
              <a:t>、</a:t>
            </a:r>
            <a:r>
              <a:rPr lang="en" altLang="zh-CN" sz="2000" dirty="0"/>
              <a:t>JavaScript </a:t>
            </a:r>
            <a:r>
              <a:rPr lang="zh-CN" altLang="en-US" sz="2000" dirty="0"/>
              <a:t>中的协程；</a:t>
            </a:r>
            <a:endParaRPr lang="en-US" altLang="zh-CN" sz="2000" dirty="0"/>
          </a:p>
          <a:p>
            <a:pPr marL="0" indent="0">
              <a:buNone/>
            </a:pPr>
            <a:r>
              <a:rPr lang="zh-CN" altLang="en-US" sz="2000" dirty="0"/>
              <a:t>同时，根据协程之间是否有明显的调用关系，我们又可以把协程分为：</a:t>
            </a:r>
          </a:p>
          <a:p>
            <a:r>
              <a:rPr lang="zh-CN" altLang="en-US" sz="2000" b="1" dirty="0"/>
              <a:t>非对称协程：协程之间有明显的调用关系；</a:t>
            </a:r>
            <a:endParaRPr lang="zh-CN" altLang="en-US" sz="2000" dirty="0"/>
          </a:p>
          <a:p>
            <a:r>
              <a:rPr lang="zh-CN" altLang="en-US" sz="2000" b="1" dirty="0"/>
              <a:t>对称协程：协程之间无明显的调用关系</a:t>
            </a:r>
            <a:endParaRPr lang="en-US" altLang="zh-CN" sz="2000" b="1" dirty="0"/>
          </a:p>
          <a:p>
            <a:pPr marL="0" indent="0">
              <a:buNone/>
            </a:pPr>
            <a:r>
              <a:rPr lang="zh-CN" altLang="en-US" sz="2000" dirty="0"/>
              <a:t>例如，协程 </a:t>
            </a:r>
            <a:r>
              <a:rPr lang="en" altLang="zh-CN" sz="2000" dirty="0"/>
              <a:t>A </a:t>
            </a:r>
            <a:r>
              <a:rPr lang="zh-CN" altLang="en-US" sz="2000" dirty="0"/>
              <a:t>调用了协程 </a:t>
            </a:r>
            <a:r>
              <a:rPr lang="en" altLang="zh-CN" sz="2000" dirty="0"/>
              <a:t>B</a:t>
            </a:r>
            <a:r>
              <a:rPr lang="zh-CN" altLang="en" sz="2000" dirty="0"/>
              <a:t>：</a:t>
            </a:r>
          </a:p>
          <a:p>
            <a:r>
              <a:rPr lang="zh-CN" altLang="en-US" sz="2000" b="1" dirty="0"/>
              <a:t>如果只有 </a:t>
            </a:r>
            <a:r>
              <a:rPr lang="en" altLang="zh-CN" sz="2000" b="1" dirty="0"/>
              <a:t>B </a:t>
            </a:r>
            <a:r>
              <a:rPr lang="zh-CN" altLang="en-US" sz="2000" b="1" dirty="0"/>
              <a:t>完成之后才能调用 </a:t>
            </a:r>
            <a:r>
              <a:rPr lang="en" altLang="zh-CN" sz="2000" b="1" dirty="0"/>
              <a:t>A</a:t>
            </a:r>
            <a:r>
              <a:rPr lang="zh-CN" altLang="en" sz="2000" b="1" dirty="0"/>
              <a:t>，</a:t>
            </a:r>
            <a:r>
              <a:rPr lang="zh-CN" altLang="en-US" sz="2000" b="1" dirty="0"/>
              <a:t>那么此时 </a:t>
            </a:r>
            <a:r>
              <a:rPr lang="en" altLang="zh-CN" sz="2000" b="1" dirty="0"/>
              <a:t>A/B </a:t>
            </a:r>
            <a:r>
              <a:rPr lang="zh-CN" altLang="en-US" sz="2000" b="1" dirty="0"/>
              <a:t>是非对称协程；</a:t>
            </a:r>
            <a:endParaRPr lang="zh-CN" altLang="en-US" sz="2000" dirty="0"/>
          </a:p>
          <a:p>
            <a:r>
              <a:rPr lang="zh-CN" altLang="en-US" sz="2000" b="1" dirty="0"/>
              <a:t>如果 </a:t>
            </a:r>
            <a:r>
              <a:rPr lang="en" altLang="zh-CN" sz="2000" b="1" dirty="0"/>
              <a:t>A/B </a:t>
            </a:r>
            <a:r>
              <a:rPr lang="zh-CN" altLang="en-US" sz="2000" b="1" dirty="0"/>
              <a:t>被调用的概率相同，那么此时 </a:t>
            </a:r>
            <a:r>
              <a:rPr lang="en" altLang="zh-CN" sz="2000" b="1" dirty="0"/>
              <a:t>A/B </a:t>
            </a:r>
            <a:r>
              <a:rPr lang="zh-CN" altLang="en-US" sz="2000" b="1" dirty="0"/>
              <a:t>是对称协程；</a:t>
            </a:r>
            <a:endParaRPr lang="zh-CN" altLang="en-US" sz="2000" dirty="0"/>
          </a:p>
          <a:p>
            <a:pPr marL="0" indent="0">
              <a:buNone/>
            </a:pPr>
            <a:endParaRPr lang="en-US" altLang="zh-CN" sz="2000" dirty="0"/>
          </a:p>
        </p:txBody>
      </p:sp>
    </p:spTree>
    <p:extLst>
      <p:ext uri="{BB962C8B-B14F-4D97-AF65-F5344CB8AC3E}">
        <p14:creationId xmlns:p14="http://schemas.microsoft.com/office/powerpoint/2010/main" val="2232448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a:t>
            </a:fld>
            <a:endParaRPr/>
          </a:p>
        </p:txBody>
      </p:sp>
      <p:sp>
        <p:nvSpPr>
          <p:cNvPr id="220" name="版式设计…"/>
          <p:cNvSpPr txBox="1">
            <a:spLocks noGrp="1"/>
          </p:cNvSpPr>
          <p:nvPr>
            <p:ph type="body" sz="half" idx="4294967295"/>
          </p:nvPr>
        </p:nvSpPr>
        <p:spPr>
          <a:xfrm>
            <a:off x="899887" y="2135937"/>
            <a:ext cx="9637484" cy="4046197"/>
          </a:xfrm>
          <a:prstGeom prst="rect">
            <a:avLst/>
          </a:prstGeom>
        </p:spPr>
        <p:txBody>
          <a:bodyPr>
            <a:normAutofit fontScale="92500" lnSpcReduction="20000"/>
          </a:bodyPr>
          <a:lstStyle/>
          <a:p>
            <a:pPr marL="211015" indent="-211015">
              <a:defRPr sz="4200"/>
            </a:pPr>
            <a:r>
              <a:rPr lang="zh-CN" altLang="en-US" sz="3200" dirty="0">
                <a:latin typeface="PingFang SC" panose="020B0400000000000000" pitchFamily="34" charset="-122"/>
                <a:ea typeface="PingFang SC" panose="020B0400000000000000" pitchFamily="34" charset="-122"/>
                <a:cs typeface="+mn-cs"/>
              </a:rPr>
              <a:t> </a:t>
            </a:r>
            <a:r>
              <a:rPr lang="en-US" altLang="zh-CN" sz="3200" dirty="0">
                <a:latin typeface="PingFang SC" panose="020B0400000000000000" pitchFamily="34" charset="-122"/>
                <a:ea typeface="PingFang SC" panose="020B0400000000000000" pitchFamily="34" charset="-122"/>
                <a:cs typeface="+mn-cs"/>
              </a:rPr>
              <a:t>1.</a:t>
            </a:r>
            <a:r>
              <a:rPr lang="zh-CN" altLang="en-US" sz="3200" dirty="0">
                <a:latin typeface="PingFang SC" panose="020B0400000000000000" pitchFamily="34" charset="-122"/>
                <a:ea typeface="PingFang SC" panose="020B0400000000000000" pitchFamily="34" charset="-122"/>
                <a:cs typeface="+mn-cs"/>
              </a:rPr>
              <a:t> 协程概览</a:t>
            </a:r>
            <a:endParaRPr lang="en-US" altLang="zh-CN" sz="3200" dirty="0">
              <a:latin typeface="PingFang SC" panose="020B0400000000000000" pitchFamily="34" charset="-122"/>
              <a:ea typeface="PingFang SC" panose="020B0400000000000000" pitchFamily="34" charset="-122"/>
              <a:cs typeface="+mn-cs"/>
            </a:endParaRPr>
          </a:p>
          <a:p>
            <a:pPr marL="820615" lvl="2" indent="-211015">
              <a:defRPr sz="4200"/>
            </a:pPr>
            <a:r>
              <a:rPr lang="zh-CN" altLang="en-US" sz="2800" dirty="0">
                <a:latin typeface="PingFang SC" panose="020B0400000000000000" pitchFamily="34" charset="-122"/>
                <a:ea typeface="PingFang SC" panose="020B0400000000000000" pitchFamily="34" charset="-122"/>
                <a:cs typeface="+mn-cs"/>
              </a:rPr>
              <a:t>什么是协程？为什么要使用协程？</a:t>
            </a:r>
            <a:endParaRPr lang="en-US" altLang="zh-CN" sz="2800" dirty="0">
              <a:latin typeface="PingFang SC" panose="020B0400000000000000" pitchFamily="34" charset="-122"/>
              <a:ea typeface="PingFang SC" panose="020B0400000000000000" pitchFamily="34" charset="-122"/>
              <a:cs typeface="+mn-cs"/>
            </a:endParaRPr>
          </a:p>
          <a:p>
            <a:pPr marL="211015" indent="-211015">
              <a:defRPr sz="4200"/>
            </a:pPr>
            <a:r>
              <a:rPr lang="zh-CN" altLang="en-US" sz="3200" dirty="0">
                <a:latin typeface="PingFang SC" panose="020B0400000000000000" pitchFamily="34" charset="-122"/>
                <a:ea typeface="PingFang SC" panose="020B0400000000000000" pitchFamily="34" charset="-122"/>
                <a:cs typeface="+mn-cs"/>
              </a:rPr>
              <a:t> </a:t>
            </a:r>
            <a:r>
              <a:rPr lang="en-US" altLang="zh-CN" sz="3200" dirty="0">
                <a:latin typeface="PingFang SC" panose="020B0400000000000000" pitchFamily="34" charset="-122"/>
                <a:ea typeface="PingFang SC" panose="020B0400000000000000" pitchFamily="34" charset="-122"/>
                <a:cs typeface="+mn-cs"/>
              </a:rPr>
              <a:t>2.</a:t>
            </a:r>
            <a:r>
              <a:rPr lang="zh-CN" altLang="en-US" sz="3200" dirty="0">
                <a:latin typeface="PingFang SC" panose="020B0400000000000000" pitchFamily="34" charset="-122"/>
                <a:ea typeface="PingFang SC" panose="020B0400000000000000" pitchFamily="34" charset="-122"/>
                <a:cs typeface="+mn-cs"/>
              </a:rPr>
              <a:t> 协程的种类及底层实现</a:t>
            </a:r>
          </a:p>
          <a:p>
            <a:pPr marL="820615" lvl="2" indent="-211015">
              <a:defRPr sz="4200"/>
            </a:pPr>
            <a:r>
              <a:rPr lang="zh-CN" altLang="en-US" sz="2800" dirty="0">
                <a:latin typeface="PingFang SC" panose="020B0400000000000000" pitchFamily="34" charset="-122"/>
                <a:ea typeface="PingFang SC" panose="020B0400000000000000" pitchFamily="34" charset="-122"/>
              </a:rPr>
              <a:t>协程的种类；</a:t>
            </a:r>
            <a:endParaRPr lang="en-US" altLang="zh-CN" sz="2800" dirty="0">
              <a:latin typeface="PingFang SC" panose="020B0400000000000000" pitchFamily="34" charset="-122"/>
              <a:ea typeface="PingFang SC" panose="020B0400000000000000" pitchFamily="34" charset="-122"/>
            </a:endParaRPr>
          </a:p>
          <a:p>
            <a:pPr marL="820615" lvl="2" indent="-211015">
              <a:defRPr sz="4200"/>
            </a:pPr>
            <a:r>
              <a:rPr lang="zh-CN" altLang="en-US" sz="2800" dirty="0">
                <a:latin typeface="PingFang SC" panose="020B0400000000000000" pitchFamily="34" charset="-122"/>
                <a:ea typeface="PingFang SC" panose="020B0400000000000000" pitchFamily="34" charset="-122"/>
                <a:cs typeface="+mn-cs"/>
              </a:rPr>
              <a:t>函数调用以及协程的底层实现；</a:t>
            </a:r>
            <a:endParaRPr lang="zh-CN" altLang="en-US" sz="3200" dirty="0">
              <a:latin typeface="PingFang SC" panose="020B0400000000000000" pitchFamily="34" charset="-122"/>
              <a:ea typeface="PingFang SC" panose="020B0400000000000000" pitchFamily="34" charset="-122"/>
              <a:cs typeface="+mn-cs"/>
            </a:endParaRPr>
          </a:p>
          <a:p>
            <a:pPr marL="211015" indent="-211015">
              <a:defRPr sz="4200"/>
            </a:pPr>
            <a:r>
              <a:rPr lang="en-US" altLang="zh-CN" sz="3200" dirty="0">
                <a:latin typeface="PingFang SC" panose="020B0400000000000000" pitchFamily="34" charset="-122"/>
                <a:ea typeface="PingFang SC" panose="020B0400000000000000" pitchFamily="34" charset="-122"/>
              </a:rPr>
              <a:t>3.</a:t>
            </a:r>
            <a:r>
              <a:rPr lang="zh-CN" altLang="en-US" sz="3200" dirty="0">
                <a:latin typeface="PingFang SC" panose="020B0400000000000000" pitchFamily="34" charset="-122"/>
                <a:ea typeface="PingFang SC" panose="020B0400000000000000" pitchFamily="34" charset="-122"/>
              </a:rPr>
              <a:t> 手动实践实现协程</a:t>
            </a:r>
            <a:endParaRPr lang="en-US" altLang="zh-CN" sz="3200" dirty="0">
              <a:latin typeface="PingFang SC" panose="020B0400000000000000" pitchFamily="34" charset="-122"/>
              <a:ea typeface="PingFang SC" panose="020B0400000000000000" pitchFamily="34" charset="-122"/>
              <a:cs typeface="+mn-cs"/>
            </a:endParaRPr>
          </a:p>
          <a:p>
            <a:pPr marL="211015" indent="-211015">
              <a:defRPr sz="4200"/>
            </a:pPr>
            <a:r>
              <a:rPr lang="en-US" altLang="zh-CN" sz="3200" dirty="0">
                <a:latin typeface="PingFang SC" panose="020B0400000000000000" pitchFamily="34" charset="-122"/>
                <a:ea typeface="PingFang SC" panose="020B0400000000000000" pitchFamily="34" charset="-122"/>
                <a:cs typeface="+mn-cs"/>
              </a:rPr>
              <a:t>4.</a:t>
            </a:r>
            <a:r>
              <a:rPr lang="zh-CN" altLang="en-US" sz="3200" dirty="0">
                <a:latin typeface="PingFang SC" panose="020B0400000000000000" pitchFamily="34" charset="-122"/>
                <a:ea typeface="PingFang SC" panose="020B0400000000000000" pitchFamily="34" charset="-122"/>
                <a:cs typeface="+mn-cs"/>
              </a:rPr>
              <a:t> 总结</a:t>
            </a:r>
          </a:p>
        </p:txBody>
      </p:sp>
      <p:sp>
        <p:nvSpPr>
          <p:cNvPr id="221" name="目录"/>
          <p:cNvSpPr txBox="1">
            <a:spLocks noGrp="1"/>
          </p:cNvSpPr>
          <p:nvPr>
            <p:ph type="title"/>
          </p:nvPr>
        </p:nvSpPr>
        <p:spPr>
          <a:xfrm>
            <a:off x="422495" y="496403"/>
            <a:ext cx="2102992" cy="1016662"/>
          </a:xfrm>
          <a:prstGeom prst="rect">
            <a:avLst/>
          </a:prstGeom>
        </p:spPr>
        <p:txBody>
          <a:bodyPr>
            <a:normAutofit/>
          </a:bodyPr>
          <a:lstStyle>
            <a:lvl1pPr>
              <a:defRPr sz="5200"/>
            </a:lvl1pPr>
          </a:lstStyle>
          <a:p>
            <a:pPr algn="ctr"/>
            <a:r>
              <a:rPr sz="4800" dirty="0" err="1">
                <a:latin typeface="PingFang SC" panose="020B0400000000000000" pitchFamily="34" charset="-122"/>
                <a:ea typeface="PingFang SC" panose="020B0400000000000000" pitchFamily="34" charset="-122"/>
              </a:rPr>
              <a:t>目录</a:t>
            </a:r>
            <a:endParaRPr sz="4800" dirty="0">
              <a:latin typeface="PingFang SC" panose="020B0400000000000000" pitchFamily="34" charset="-122"/>
              <a:ea typeface="PingFang SC" panose="020B0400000000000000" pitchFamily="34" charset="-122"/>
            </a:endParaRPr>
          </a:p>
        </p:txBody>
      </p:sp>
      <p:cxnSp>
        <p:nvCxnSpPr>
          <p:cNvPr id="3" name="直接连接符 2">
            <a:extLst>
              <a:ext uri="{FF2B5EF4-FFF2-40B4-BE49-F238E27FC236}">
                <a16:creationId xmlns:a16="http://schemas.microsoft.com/office/drawing/2014/main" id="{CF5E8CEC-270A-4F1B-B38D-2F56D3145F38}"/>
              </a:ext>
            </a:extLst>
          </p:cNvPr>
          <p:cNvCxnSpPr>
            <a:cxnSpLocks/>
          </p:cNvCxnSpPr>
          <p:nvPr/>
        </p:nvCxnSpPr>
        <p:spPr>
          <a:xfrm>
            <a:off x="899886" y="1607457"/>
            <a:ext cx="1175657" cy="0"/>
          </a:xfrm>
          <a:prstGeom prst="line">
            <a:avLst/>
          </a:prstGeom>
          <a:noFill/>
          <a:ln w="76200" cap="flat">
            <a:solidFill>
              <a:schemeClr val="bg2">
                <a:lumMod val="90000"/>
              </a:schemeClr>
            </a:solidFill>
            <a:prstDash val="solid"/>
            <a:miter lim="400000"/>
          </a:ln>
          <a:effectLst/>
          <a:sp3d/>
        </p:spPr>
        <p:style>
          <a:lnRef idx="0">
            <a:scrgbClr r="0" g="0" b="0"/>
          </a:lnRef>
          <a:fillRef idx="0">
            <a:scrgbClr r="0" g="0" b="0"/>
          </a:fillRef>
          <a:effectRef idx="0">
            <a:scrgbClr r="0" g="0" b="0"/>
          </a:effectRef>
          <a:fontRef idx="none"/>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20</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349895" cy="790082"/>
          </a:xfrm>
          <a:prstGeom prst="rect">
            <a:avLst/>
          </a:prstGeom>
        </p:spPr>
        <p:txBody>
          <a:bodyPr>
            <a:normAutofit/>
          </a:bodyPr>
          <a:lstStyle>
            <a:lvl1pPr defTabSz="817244">
              <a:defRPr sz="2970"/>
            </a:lvl1pPr>
          </a:lstStyle>
          <a:p>
            <a:r>
              <a:rPr lang="en-US" sz="3200" dirty="0">
                <a:latin typeface="Microsoft YaHei" panose="020B0503020204020204" pitchFamily="34" charset="-122"/>
                <a:ea typeface="Microsoft YaHei" panose="020B0503020204020204" pitchFamily="34" charset="-122"/>
              </a:rPr>
              <a:t>协程分类</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有栈协程</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3</a:t>
            </a:r>
            <a:endParaRPr sz="2000" dirty="0">
              <a:latin typeface="腾讯体 W7" panose="020C08030202040F0204" pitchFamily="34" charset="-122"/>
              <a:ea typeface="腾讯体 W7" panose="020C08030202040F0204" pitchFamily="34" charset="-122"/>
            </a:endParaRPr>
          </a:p>
        </p:txBody>
      </p:sp>
      <p:sp>
        <p:nvSpPr>
          <p:cNvPr id="7" name="文本框 6">
            <a:extLst>
              <a:ext uri="{FF2B5EF4-FFF2-40B4-BE49-F238E27FC236}">
                <a16:creationId xmlns:a16="http://schemas.microsoft.com/office/drawing/2014/main" id="{00570710-C1AC-4073-900A-48CBDEBB8B1F}"/>
              </a:ext>
            </a:extLst>
          </p:cNvPr>
          <p:cNvSpPr txBox="1"/>
          <p:nvPr/>
        </p:nvSpPr>
        <p:spPr>
          <a:xfrm>
            <a:off x="170159" y="1059327"/>
            <a:ext cx="560834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开源库 </a:t>
            </a:r>
            <a:r>
              <a:rPr lang="en-US" altLang="zh-CN" b="0" i="0" dirty="0" err="1">
                <a:solidFill>
                  <a:srgbClr val="444444"/>
                </a:solidFill>
                <a:effectLst/>
                <a:latin typeface="microsoft yahei" panose="020B0503020204020204" pitchFamily="34" charset="-122"/>
                <a:ea typeface="microsoft yahei" panose="020B0503020204020204" pitchFamily="34" charset="-122"/>
              </a:rPr>
              <a:t>libco</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就是通过汇编语言实现的有栈协程库</a:t>
            </a:r>
            <a:r>
              <a:rPr lang="zh-CN" altLang="en-US" dirty="0">
                <a:solidFill>
                  <a:srgbClr val="444444"/>
                </a:solidFill>
                <a:latin typeface="microsoft yahei" panose="020B0503020204020204" pitchFamily="34" charset="-122"/>
                <a:ea typeface="microsoft yahei" panose="020B0503020204020204" pitchFamily="34" charset="-122"/>
              </a:rPr>
              <a:t>！</a:t>
            </a:r>
            <a:endParaRPr lang="zh-CN" altLang="en-US" dirty="0"/>
          </a:p>
        </p:txBody>
      </p:sp>
      <p:sp>
        <p:nvSpPr>
          <p:cNvPr id="3" name="Rectangle 1">
            <a:extLst>
              <a:ext uri="{FF2B5EF4-FFF2-40B4-BE49-F238E27FC236}">
                <a16:creationId xmlns:a16="http://schemas.microsoft.com/office/drawing/2014/main" id="{09D96B74-2B53-488F-A08D-7EFF14BBF781}"/>
              </a:ext>
            </a:extLst>
          </p:cNvPr>
          <p:cNvSpPr>
            <a:spLocks noChangeArrowheads="1"/>
          </p:cNvSpPr>
          <p:nvPr/>
        </p:nvSpPr>
        <p:spPr bwMode="auto">
          <a:xfrm>
            <a:off x="233207" y="1664610"/>
            <a:ext cx="5278593"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zh-CN" dirty="0">
                <a:solidFill>
                  <a:srgbClr val="444444"/>
                </a:solidFill>
                <a:latin typeface="microsoft yahei" panose="020B0503020204020204" pitchFamily="34" charset="-122"/>
                <a:ea typeface="microsoft yahei" panose="020B0503020204020204" pitchFamily="34" charset="-122"/>
              </a:rPr>
              <a:t>无论是 co_yield_ct 还是 co_resume，在协程切出和恢复时，都调用了同一个函数</a:t>
            </a:r>
            <a:r>
              <a:rPr lang="zh-CN" altLang="en-US" dirty="0">
                <a:solidFill>
                  <a:srgbClr val="444444"/>
                </a:solidFill>
                <a:latin typeface="microsoft yahei" panose="020B0503020204020204" pitchFamily="34" charset="-122"/>
                <a:ea typeface="microsoft yahei" panose="020B0503020204020204" pitchFamily="34" charset="-122"/>
              </a:rPr>
              <a:t>：</a:t>
            </a:r>
            <a:r>
              <a:rPr lang="zh-CN" altLang="zh-CN" dirty="0">
                <a:solidFill>
                  <a:srgbClr val="444444"/>
                </a:solidFill>
                <a:latin typeface="microsoft yahei" panose="020B0503020204020204" pitchFamily="34" charset="-122"/>
                <a:ea typeface="microsoft yahei" panose="020B0503020204020204" pitchFamily="34" charset="-122"/>
              </a:rPr>
              <a:t>co_swap</a:t>
            </a:r>
            <a:r>
              <a:rPr lang="zh-CN" altLang="en-US" dirty="0">
                <a:solidFill>
                  <a:srgbClr val="444444"/>
                </a:solidFill>
                <a:latin typeface="microsoft yahei" panose="020B0503020204020204" pitchFamily="34" charset="-122"/>
                <a:ea typeface="microsoft yahei" panose="020B0503020204020204" pitchFamily="34" charset="-122"/>
              </a:rPr>
              <a:t>；</a:t>
            </a:r>
            <a:endParaRPr lang="en-US" altLang="zh-CN" dirty="0">
              <a:solidFill>
                <a:srgbClr val="444444"/>
              </a:solidFill>
              <a:latin typeface="microsoft yahei" panose="020B0503020204020204" pitchFamily="34" charset="-122"/>
              <a:ea typeface="microsoft yahei" panose="020B0503020204020204" pitchFamily="34" charset="-122"/>
            </a:endParaRPr>
          </a:p>
          <a:p>
            <a:pPr algn="l"/>
            <a:endParaRPr lang="en-US" altLang="zh-CN" dirty="0">
              <a:solidFill>
                <a:srgbClr val="444444"/>
              </a:solidFill>
              <a:latin typeface="microsoft yahei" panose="020B0503020204020204" pitchFamily="34" charset="-122"/>
              <a:ea typeface="microsoft yahei" panose="020B0503020204020204" pitchFamily="34" charset="-122"/>
            </a:endParaRPr>
          </a:p>
          <a:p>
            <a:pPr algn="l"/>
            <a:r>
              <a:rPr lang="zh-CN" altLang="en-US" dirty="0"/>
              <a:t>无论是 </a:t>
            </a:r>
            <a:r>
              <a:rPr lang="en-US" altLang="zh-CN" dirty="0" err="1"/>
              <a:t>co_yield_ct</a:t>
            </a:r>
            <a:r>
              <a:rPr lang="en-US" altLang="zh-CN" dirty="0"/>
              <a:t> </a:t>
            </a:r>
            <a:r>
              <a:rPr lang="zh-CN" altLang="en-US" dirty="0"/>
              <a:t>还是 </a:t>
            </a:r>
            <a:r>
              <a:rPr lang="en-US" altLang="zh-CN" dirty="0" err="1"/>
              <a:t>co_resume</a:t>
            </a:r>
            <a:r>
              <a:rPr lang="zh-CN" altLang="en-US" dirty="0"/>
              <a:t>，在协程切出和恢复时，都调用了同一个函数</a:t>
            </a:r>
            <a:r>
              <a:rPr lang="en-US" altLang="zh-CN" dirty="0" err="1"/>
              <a:t>co_swap</a:t>
            </a:r>
            <a:r>
              <a:rPr lang="zh-CN" altLang="en-US" dirty="0"/>
              <a:t>，在这个函数中调用了 </a:t>
            </a:r>
            <a:r>
              <a:rPr lang="en-US" altLang="zh-CN" dirty="0" err="1"/>
              <a:t>coctx_swap</a:t>
            </a:r>
            <a:r>
              <a:rPr lang="en-US" altLang="zh-CN" dirty="0"/>
              <a:t> </a:t>
            </a:r>
            <a:r>
              <a:rPr lang="zh-CN" altLang="en-US" dirty="0"/>
              <a:t>来实现协程的切换，这一函数的原型是：</a:t>
            </a:r>
          </a:p>
        </p:txBody>
      </p:sp>
      <p:sp>
        <p:nvSpPr>
          <p:cNvPr id="4" name="Rectangle 2">
            <a:extLst>
              <a:ext uri="{FF2B5EF4-FFF2-40B4-BE49-F238E27FC236}">
                <a16:creationId xmlns:a16="http://schemas.microsoft.com/office/drawing/2014/main" id="{3A3C6D76-3C35-4D0B-87C6-EF509AB81455}"/>
              </a:ext>
            </a:extLst>
          </p:cNvPr>
          <p:cNvSpPr>
            <a:spLocks noChangeArrowheads="1"/>
          </p:cNvSpPr>
          <p:nvPr/>
        </p:nvSpPr>
        <p:spPr bwMode="auto">
          <a:xfrm>
            <a:off x="410915" y="4423354"/>
            <a:ext cx="5608340"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solidFill>
                  <a:srgbClr val="444444"/>
                </a:solidFill>
                <a:latin typeface="microsoft yahei" panose="020B0503020204020204" pitchFamily="34" charset="-122"/>
                <a:ea typeface="microsoft yahei" panose="020B0503020204020204" pitchFamily="34" charset="-122"/>
              </a:rPr>
              <a:t>两个参数都是 </a:t>
            </a:r>
            <a:r>
              <a:rPr lang="en-US" altLang="zh-CN" dirty="0" err="1">
                <a:solidFill>
                  <a:srgbClr val="444444"/>
                </a:solidFill>
                <a:latin typeface="microsoft yahei" panose="020B0503020204020204" pitchFamily="34" charset="-122"/>
                <a:ea typeface="microsoft yahei" panose="020B0503020204020204" pitchFamily="34" charset="-122"/>
              </a:rPr>
              <a:t>coctx_t</a:t>
            </a:r>
            <a:r>
              <a:rPr lang="en-US" altLang="zh-CN" dirty="0">
                <a:solidFill>
                  <a:srgbClr val="444444"/>
                </a:solidFill>
                <a:latin typeface="microsoft yahei" panose="020B0503020204020204" pitchFamily="34" charset="-122"/>
                <a:ea typeface="microsoft yahei" panose="020B0503020204020204" pitchFamily="34" charset="-122"/>
              </a:rPr>
              <a:t> * </a:t>
            </a:r>
            <a:r>
              <a:rPr lang="zh-CN" altLang="en-US" dirty="0">
                <a:solidFill>
                  <a:srgbClr val="444444"/>
                </a:solidFill>
                <a:latin typeface="microsoft yahei" panose="020B0503020204020204" pitchFamily="34" charset="-122"/>
                <a:ea typeface="microsoft yahei" panose="020B0503020204020204" pitchFamily="34" charset="-122"/>
              </a:rPr>
              <a:t>指针类型，其中：</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第一个参数表示要切出的协程；</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dirty="0">
                <a:solidFill>
                  <a:srgbClr val="444444"/>
                </a:solidFill>
                <a:latin typeface="microsoft yahei" panose="020B0503020204020204" pitchFamily="34" charset="-122"/>
                <a:ea typeface="microsoft yahei" panose="020B0503020204020204" pitchFamily="34" charset="-122"/>
              </a:rPr>
              <a:t>第二个参数表示切出后要进入的协程；</a:t>
            </a:r>
          </a:p>
          <a:p>
            <a:pPr algn="l"/>
            <a:endParaRPr lang="zh-CN" altLang="en-US" dirty="0">
              <a:solidFill>
                <a:srgbClr val="444444"/>
              </a:solidFill>
              <a:latin typeface="microsoft yahei" panose="020B0503020204020204" pitchFamily="34" charset="-122"/>
              <a:ea typeface="microsoft yahei" panose="020B0503020204020204" pitchFamily="34" charset="-122"/>
            </a:endParaRPr>
          </a:p>
          <a:p>
            <a:pPr algn="l"/>
            <a:r>
              <a:rPr lang="en-US" altLang="zh-CN" dirty="0" err="1">
                <a:solidFill>
                  <a:srgbClr val="444444"/>
                </a:solidFill>
                <a:latin typeface="microsoft yahei" panose="020B0503020204020204" pitchFamily="34" charset="-122"/>
                <a:ea typeface="microsoft yahei" panose="020B0503020204020204" pitchFamily="34" charset="-122"/>
              </a:rPr>
              <a:t>coctx_swap</a:t>
            </a:r>
            <a:r>
              <a:rPr lang="en-US" altLang="zh-CN" dirty="0">
                <a:solidFill>
                  <a:srgbClr val="444444"/>
                </a:solidFill>
                <a:latin typeface="microsoft yahei" panose="020B0503020204020204" pitchFamily="34" charset="-122"/>
                <a:ea typeface="microsoft yahei" panose="020B0503020204020204" pitchFamily="34" charset="-122"/>
              </a:rPr>
              <a:t> </a:t>
            </a:r>
            <a:r>
              <a:rPr lang="zh-CN" altLang="en-US" dirty="0">
                <a:solidFill>
                  <a:srgbClr val="444444"/>
                </a:solidFill>
                <a:latin typeface="microsoft yahei" panose="020B0503020204020204" pitchFamily="34" charset="-122"/>
                <a:ea typeface="microsoft yahei" panose="020B0503020204020204" pitchFamily="34" charset="-122"/>
              </a:rPr>
              <a:t>函数是用汇编实现的，代码如右所示；</a:t>
            </a:r>
            <a:endParaRPr lang="zh-CN" altLang="zh-CN" dirty="0">
              <a:solidFill>
                <a:srgbClr val="444444"/>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67B78EBD-2E0A-4741-BF9B-76795CEA72F6}"/>
              </a:ext>
            </a:extLst>
          </p:cNvPr>
          <p:cNvPicPr>
            <a:picLocks noChangeAspect="1"/>
          </p:cNvPicPr>
          <p:nvPr/>
        </p:nvPicPr>
        <p:blipFill>
          <a:blip r:embed="rId4"/>
          <a:stretch>
            <a:fillRect/>
          </a:stretch>
        </p:blipFill>
        <p:spPr>
          <a:xfrm>
            <a:off x="328613" y="3705804"/>
            <a:ext cx="5126828" cy="516285"/>
          </a:xfrm>
          <a:prstGeom prst="rect">
            <a:avLst/>
          </a:prstGeom>
        </p:spPr>
      </p:pic>
      <p:sp>
        <p:nvSpPr>
          <p:cNvPr id="25" name="文本框 24">
            <a:extLst>
              <a:ext uri="{FF2B5EF4-FFF2-40B4-BE49-F238E27FC236}">
                <a16:creationId xmlns:a16="http://schemas.microsoft.com/office/drawing/2014/main" id="{73669165-8316-4332-BE29-8C4B6F8D2CAD}"/>
              </a:ext>
            </a:extLst>
          </p:cNvPr>
          <p:cNvSpPr txBox="1"/>
          <p:nvPr/>
        </p:nvSpPr>
        <p:spPr>
          <a:xfrm>
            <a:off x="5599741" y="5158499"/>
            <a:ext cx="618134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b="1" dirty="0">
                <a:solidFill>
                  <a:srgbClr val="0070C0"/>
                </a:solidFill>
              </a:rPr>
              <a:t>可以看出，</a:t>
            </a:r>
            <a:r>
              <a:rPr lang="en-US" altLang="zh-CN" b="1" dirty="0" err="1">
                <a:solidFill>
                  <a:srgbClr val="0070C0"/>
                </a:solidFill>
              </a:rPr>
              <a:t>coctx_swap</a:t>
            </a:r>
            <a:r>
              <a:rPr lang="en-US" altLang="zh-CN" b="1" dirty="0">
                <a:solidFill>
                  <a:srgbClr val="0070C0"/>
                </a:solidFill>
              </a:rPr>
              <a:t> </a:t>
            </a:r>
            <a:r>
              <a:rPr lang="zh-CN" altLang="en-US" b="1" dirty="0">
                <a:solidFill>
                  <a:srgbClr val="0070C0"/>
                </a:solidFill>
              </a:rPr>
              <a:t>中并未像常规被调用函数一样创立新的栈帧！</a:t>
            </a:r>
          </a:p>
          <a:p>
            <a:endParaRPr lang="zh-CN" altLang="en-US" dirty="0"/>
          </a:p>
        </p:txBody>
      </p:sp>
      <p:pic>
        <p:nvPicPr>
          <p:cNvPr id="26" name="图片 25">
            <a:extLst>
              <a:ext uri="{FF2B5EF4-FFF2-40B4-BE49-F238E27FC236}">
                <a16:creationId xmlns:a16="http://schemas.microsoft.com/office/drawing/2014/main" id="{DE5A8BE3-50D9-49FC-B2B3-1F07764A14F2}"/>
              </a:ext>
            </a:extLst>
          </p:cNvPr>
          <p:cNvPicPr>
            <a:picLocks noChangeAspect="1"/>
          </p:cNvPicPr>
          <p:nvPr/>
        </p:nvPicPr>
        <p:blipFill>
          <a:blip r:embed="rId5"/>
          <a:stretch>
            <a:fillRect/>
          </a:stretch>
        </p:blipFill>
        <p:spPr>
          <a:xfrm>
            <a:off x="5545951" y="91638"/>
            <a:ext cx="3085714" cy="4885714"/>
          </a:xfrm>
          <a:prstGeom prst="rect">
            <a:avLst/>
          </a:prstGeom>
        </p:spPr>
      </p:pic>
      <p:pic>
        <p:nvPicPr>
          <p:cNvPr id="28" name="图片 27">
            <a:extLst>
              <a:ext uri="{FF2B5EF4-FFF2-40B4-BE49-F238E27FC236}">
                <a16:creationId xmlns:a16="http://schemas.microsoft.com/office/drawing/2014/main" id="{6508B616-6FEE-4EDB-941B-25A3131C2AB9}"/>
              </a:ext>
            </a:extLst>
          </p:cNvPr>
          <p:cNvPicPr>
            <a:picLocks noChangeAspect="1"/>
          </p:cNvPicPr>
          <p:nvPr/>
        </p:nvPicPr>
        <p:blipFill>
          <a:blip r:embed="rId6"/>
          <a:stretch>
            <a:fillRect/>
          </a:stretch>
        </p:blipFill>
        <p:spPr>
          <a:xfrm>
            <a:off x="8812685" y="96762"/>
            <a:ext cx="2895238" cy="4809524"/>
          </a:xfrm>
          <a:prstGeom prst="rect">
            <a:avLst/>
          </a:prstGeom>
        </p:spPr>
      </p:pic>
    </p:spTree>
    <p:extLst>
      <p:ext uri="{BB962C8B-B14F-4D97-AF65-F5344CB8AC3E}">
        <p14:creationId xmlns:p14="http://schemas.microsoft.com/office/powerpoint/2010/main" val="562098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21</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349895" cy="790082"/>
          </a:xfrm>
          <a:prstGeom prst="rect">
            <a:avLst/>
          </a:prstGeom>
        </p:spPr>
        <p:txBody>
          <a:bodyPr>
            <a:normAutofit/>
          </a:bodyPr>
          <a:lstStyle>
            <a:lvl1pPr defTabSz="817244">
              <a:defRPr sz="2970"/>
            </a:lvl1pPr>
          </a:lstStyle>
          <a:p>
            <a:r>
              <a:rPr lang="en-US" sz="3200" dirty="0">
                <a:latin typeface="Microsoft YaHei" panose="020B0503020204020204" pitchFamily="34" charset="-122"/>
                <a:ea typeface="Microsoft YaHei" panose="020B0503020204020204" pitchFamily="34" charset="-122"/>
              </a:rPr>
              <a:t>协程分类</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无栈协程</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3</a:t>
            </a:r>
            <a:endParaRPr sz="2000" dirty="0">
              <a:latin typeface="腾讯体 W7" panose="020C08030202040F0204" pitchFamily="34" charset="-122"/>
              <a:ea typeface="腾讯体 W7" panose="020C08030202040F0204" pitchFamily="34" charset="-122"/>
            </a:endParaRPr>
          </a:p>
        </p:txBody>
      </p:sp>
      <p:sp>
        <p:nvSpPr>
          <p:cNvPr id="7" name="文本框 6">
            <a:extLst>
              <a:ext uri="{FF2B5EF4-FFF2-40B4-BE49-F238E27FC236}">
                <a16:creationId xmlns:a16="http://schemas.microsoft.com/office/drawing/2014/main" id="{A1D4A9FE-14FA-4B5B-A03A-27E3AAF9C3FF}"/>
              </a:ext>
            </a:extLst>
          </p:cNvPr>
          <p:cNvSpPr txBox="1"/>
          <p:nvPr/>
        </p:nvSpPr>
        <p:spPr>
          <a:xfrm>
            <a:off x="233207" y="1028936"/>
            <a:ext cx="4533865"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1" i="0" dirty="0">
                <a:solidFill>
                  <a:srgbClr val="444444"/>
                </a:solidFill>
                <a:effectLst/>
                <a:latin typeface="microsoft yahei" panose="020B0503020204020204" pitchFamily="34" charset="-122"/>
                <a:ea typeface="microsoft yahei" panose="020B0503020204020204" pitchFamily="34" charset="-122"/>
              </a:rPr>
              <a:t>无栈协程的本质就是一个状态机（</a:t>
            </a:r>
            <a:r>
              <a:rPr lang="en-US" altLang="zh-CN" b="1" i="0" dirty="0">
                <a:solidFill>
                  <a:srgbClr val="444444"/>
                </a:solidFill>
                <a:effectLst/>
                <a:latin typeface="microsoft yahei" panose="020B0503020204020204" pitchFamily="34" charset="-122"/>
                <a:ea typeface="microsoft yahei" panose="020B0503020204020204" pitchFamily="34" charset="-122"/>
              </a:rPr>
              <a:t>state machine</a:t>
            </a:r>
            <a:r>
              <a:rPr lang="zh-CN" altLang="en-US" b="1" i="0" dirty="0">
                <a:solidFill>
                  <a:srgbClr val="444444"/>
                </a:solidFill>
                <a:effectLst/>
                <a:latin typeface="microsoft yahei" panose="020B0503020204020204" pitchFamily="34" charset="-122"/>
                <a:ea typeface="microsoft yahei" panose="020B0503020204020204" pitchFamily="34" charset="-122"/>
              </a:rPr>
              <a:t>）</a:t>
            </a:r>
            <a:r>
              <a:rPr lang="zh-CN" altLang="en-US" dirty="0">
                <a:solidFill>
                  <a:srgbClr val="444444"/>
                </a:solidFill>
                <a:latin typeface="microsoft yahei" panose="020B0503020204020204" pitchFamily="34" charset="-122"/>
                <a:ea typeface="microsoft yahei" panose="020B0503020204020204" pitchFamily="34" charset="-122"/>
              </a:rPr>
              <a:t>；</a:t>
            </a:r>
            <a:r>
              <a:rPr lang="zh-CN" altLang="en-US" b="0" i="0" dirty="0">
                <a:solidFill>
                  <a:srgbClr val="444444"/>
                </a:solidFill>
                <a:effectLst/>
                <a:latin typeface="microsoft yahei" panose="020B0503020204020204" pitchFamily="34" charset="-122"/>
                <a:ea typeface="microsoft yahei" panose="020B0503020204020204" pitchFamily="34" charset="-122"/>
              </a:rPr>
              <a:t>它可以理解为在另一个角度去看问题，即：</a:t>
            </a:r>
            <a:r>
              <a:rPr lang="zh-CN" altLang="en-US" b="1" i="0" dirty="0">
                <a:solidFill>
                  <a:srgbClr val="444444"/>
                </a:solidFill>
                <a:effectLst/>
                <a:latin typeface="microsoft yahei" panose="020B0503020204020204" pitchFamily="34" charset="-122"/>
                <a:ea typeface="microsoft yahei" panose="020B0503020204020204" pitchFamily="34" charset="-122"/>
              </a:rPr>
              <a:t>同一协程协程的切换本质不过是指令指针寄存器的改变；</a:t>
            </a:r>
            <a:endParaRPr lang="zh-CN" altLang="en-US" b="0" i="0" dirty="0">
              <a:solidFill>
                <a:srgbClr val="444444"/>
              </a:solidFill>
              <a:effectLst/>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EDE57127-0C20-482B-9F40-BF69EA049645}"/>
              </a:ext>
            </a:extLst>
          </p:cNvPr>
          <p:cNvSpPr txBox="1"/>
          <p:nvPr/>
        </p:nvSpPr>
        <p:spPr>
          <a:xfrm>
            <a:off x="356714" y="2347647"/>
            <a:ext cx="428843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我们来看一个使用 </a:t>
            </a:r>
            <a:r>
              <a:rPr lang="en-US" altLang="zh-CN" b="0" i="0" dirty="0" err="1">
                <a:solidFill>
                  <a:srgbClr val="444444"/>
                </a:solidFill>
                <a:effectLst/>
                <a:latin typeface="microsoft yahei" panose="020B0503020204020204" pitchFamily="34" charset="-122"/>
                <a:ea typeface="microsoft yahei" panose="020B0503020204020204" pitchFamily="34" charset="-122"/>
              </a:rPr>
              <a:t>libco</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的协程的例子：（当然</a:t>
            </a:r>
            <a:r>
              <a:rPr lang="en-US" altLang="zh-CN" b="0" i="0" dirty="0" err="1">
                <a:solidFill>
                  <a:srgbClr val="444444"/>
                </a:solidFill>
                <a:effectLst/>
                <a:latin typeface="microsoft yahei" panose="020B0503020204020204" pitchFamily="34" charset="-122"/>
                <a:ea typeface="microsoft yahei" panose="020B0503020204020204" pitchFamily="34" charset="-122"/>
              </a:rPr>
              <a:t>libco</a:t>
            </a:r>
            <a:r>
              <a:rPr lang="zh-CN" altLang="en-US" b="0" i="0" dirty="0">
                <a:solidFill>
                  <a:srgbClr val="444444"/>
                </a:solidFill>
                <a:effectLst/>
                <a:latin typeface="microsoft yahei" panose="020B0503020204020204" pitchFamily="34" charset="-122"/>
                <a:ea typeface="microsoft yahei" panose="020B0503020204020204" pitchFamily="34" charset="-122"/>
              </a:rPr>
              <a:t>是一个有栈协程）</a:t>
            </a:r>
            <a:endParaRPr lang="zh-CN" altLang="en-US" dirty="0"/>
          </a:p>
        </p:txBody>
      </p:sp>
      <p:pic>
        <p:nvPicPr>
          <p:cNvPr id="5" name="图片 4">
            <a:extLst>
              <a:ext uri="{FF2B5EF4-FFF2-40B4-BE49-F238E27FC236}">
                <a16:creationId xmlns:a16="http://schemas.microsoft.com/office/drawing/2014/main" id="{9A0ABC3D-FB65-48EF-9A55-7474F340A1F7}"/>
              </a:ext>
            </a:extLst>
          </p:cNvPr>
          <p:cNvPicPr>
            <a:picLocks noChangeAspect="1"/>
          </p:cNvPicPr>
          <p:nvPr/>
        </p:nvPicPr>
        <p:blipFill>
          <a:blip r:embed="rId4"/>
          <a:stretch>
            <a:fillRect/>
          </a:stretch>
        </p:blipFill>
        <p:spPr>
          <a:xfrm>
            <a:off x="359926" y="2993978"/>
            <a:ext cx="4760647" cy="3549421"/>
          </a:xfrm>
          <a:prstGeom prst="rect">
            <a:avLst/>
          </a:prstGeom>
        </p:spPr>
      </p:pic>
      <p:sp>
        <p:nvSpPr>
          <p:cNvPr id="14" name="文本框 13">
            <a:extLst>
              <a:ext uri="{FF2B5EF4-FFF2-40B4-BE49-F238E27FC236}">
                <a16:creationId xmlns:a16="http://schemas.microsoft.com/office/drawing/2014/main" id="{04D8CEE7-E22D-4A5A-AEA3-AA85E27A1F9B}"/>
              </a:ext>
            </a:extLst>
          </p:cNvPr>
          <p:cNvSpPr txBox="1"/>
          <p:nvPr/>
        </p:nvSpPr>
        <p:spPr>
          <a:xfrm>
            <a:off x="5000625" y="103941"/>
            <a:ext cx="6445269"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这段代码实际的意义就是：</a:t>
            </a:r>
            <a:endParaRPr lang="en-US" altLang="zh-CN" dirty="0"/>
          </a:p>
          <a:p>
            <a:pPr algn="l"/>
            <a:r>
              <a:rPr lang="zh-CN" altLang="en-US" dirty="0"/>
              <a:t>主协程跑一个协程去执行 </a:t>
            </a:r>
            <a:r>
              <a:rPr lang="en-US" altLang="zh-CN" dirty="0"/>
              <a:t>test </a:t>
            </a:r>
            <a:r>
              <a:rPr lang="zh-CN" altLang="en-US" dirty="0"/>
              <a:t>函数，在</a:t>
            </a:r>
            <a:r>
              <a:rPr lang="en-US" altLang="zh-CN" dirty="0"/>
              <a:t>test</a:t>
            </a:r>
            <a:r>
              <a:rPr lang="zh-CN" altLang="en-US" dirty="0"/>
              <a:t>中我们两次从协程中切换出去，这里对应了两个 </a:t>
            </a:r>
            <a:r>
              <a:rPr lang="en-US" altLang="zh-CN" dirty="0"/>
              <a:t>poll </a:t>
            </a:r>
            <a:r>
              <a:rPr lang="zh-CN" altLang="en-US" dirty="0"/>
              <a:t>操作（</a:t>
            </a:r>
            <a:r>
              <a:rPr lang="en-US" altLang="zh-CN" dirty="0"/>
              <a:t>hook</a:t>
            </a:r>
            <a:r>
              <a:rPr lang="zh-CN" altLang="en-US" dirty="0"/>
              <a:t>机制），</a:t>
            </a:r>
            <a:r>
              <a:rPr lang="en-US" altLang="zh-CN" dirty="0"/>
              <a:t>hook</a:t>
            </a:r>
            <a:r>
              <a:rPr lang="zh-CN" altLang="en-US" dirty="0"/>
              <a:t>后的 </a:t>
            </a:r>
            <a:r>
              <a:rPr lang="en-US" altLang="zh-CN" dirty="0"/>
              <a:t>poll </a:t>
            </a:r>
            <a:r>
              <a:rPr lang="zh-CN" altLang="en-US" dirty="0"/>
              <a:t>所做的事情就是把当前协程的</a:t>
            </a:r>
            <a:r>
              <a:rPr lang="en-US" altLang="zh-CN" dirty="0"/>
              <a:t>CPU</a:t>
            </a:r>
            <a:r>
              <a:rPr lang="zh-CN" altLang="en-US" dirty="0"/>
              <a:t>执行权切换到调用栈的上一层，并在超时或注册的 </a:t>
            </a:r>
            <a:r>
              <a:rPr lang="en-US" altLang="zh-CN" dirty="0" err="1"/>
              <a:t>fd</a:t>
            </a:r>
            <a:r>
              <a:rPr lang="en-US" altLang="zh-CN" dirty="0"/>
              <a:t> </a:t>
            </a:r>
            <a:r>
              <a:rPr lang="zh-CN" altLang="en-US" dirty="0"/>
              <a:t>就绪时返回（当然样例这里就只是超时了）；</a:t>
            </a:r>
          </a:p>
          <a:p>
            <a:pPr algn="l"/>
            <a:r>
              <a:rPr lang="zh-CN" altLang="en-US" dirty="0"/>
              <a:t>如果是无栈协程，其实就是翻译成类似于以下状态机的代码：</a:t>
            </a:r>
          </a:p>
        </p:txBody>
      </p:sp>
      <p:pic>
        <p:nvPicPr>
          <p:cNvPr id="13" name="图片 12">
            <a:extLst>
              <a:ext uri="{FF2B5EF4-FFF2-40B4-BE49-F238E27FC236}">
                <a16:creationId xmlns:a16="http://schemas.microsoft.com/office/drawing/2014/main" id="{B4DACB8E-E3A2-41DB-B0F7-6D6243EED003}"/>
              </a:ext>
            </a:extLst>
          </p:cNvPr>
          <p:cNvPicPr>
            <a:picLocks noChangeAspect="1"/>
          </p:cNvPicPr>
          <p:nvPr/>
        </p:nvPicPr>
        <p:blipFill>
          <a:blip r:embed="rId5"/>
          <a:stretch>
            <a:fillRect/>
          </a:stretch>
        </p:blipFill>
        <p:spPr>
          <a:xfrm>
            <a:off x="5474075" y="2177198"/>
            <a:ext cx="2572378" cy="4348326"/>
          </a:xfrm>
          <a:prstGeom prst="rect">
            <a:avLst/>
          </a:prstGeom>
        </p:spPr>
      </p:pic>
      <p:sp>
        <p:nvSpPr>
          <p:cNvPr id="19" name="文本框 18">
            <a:extLst>
              <a:ext uri="{FF2B5EF4-FFF2-40B4-BE49-F238E27FC236}">
                <a16:creationId xmlns:a16="http://schemas.microsoft.com/office/drawing/2014/main" id="{5D3AEB97-9B48-4C79-B4B9-CF64781295BB}"/>
              </a:ext>
            </a:extLst>
          </p:cNvPr>
          <p:cNvSpPr txBox="1"/>
          <p:nvPr/>
        </p:nvSpPr>
        <p:spPr>
          <a:xfrm>
            <a:off x="8302981" y="2135266"/>
            <a:ext cx="3632492" cy="47705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1600" dirty="0"/>
              <a:t>我们可以看到：相比与有栈协程中的 </a:t>
            </a:r>
            <a:r>
              <a:rPr lang="en-US" altLang="zh-CN" sz="1600" dirty="0"/>
              <a:t>test </a:t>
            </a:r>
            <a:r>
              <a:rPr lang="zh-CN" altLang="en-US" sz="1600" dirty="0"/>
              <a:t>函数，这里</a:t>
            </a:r>
            <a:r>
              <a:rPr lang="zh-CN" altLang="en-US" sz="1600" b="1" dirty="0"/>
              <a:t>把整个协程抽象成一个类</a:t>
            </a:r>
            <a:r>
              <a:rPr lang="zh-CN" altLang="en-US" sz="1600" dirty="0"/>
              <a:t>，以原本需要执行切换的语句处为界限，把函数划分为几个部分，并在某一个部分执行完以后进行状态转移，在下一次调用此函数的时候就会执行下一部分；</a:t>
            </a:r>
            <a:endParaRPr lang="en-US" altLang="zh-CN" sz="1600" dirty="0"/>
          </a:p>
          <a:p>
            <a:pPr algn="l"/>
            <a:endParaRPr lang="en-US" altLang="zh-CN" sz="1600" dirty="0"/>
          </a:p>
          <a:p>
            <a:pPr algn="l"/>
            <a:r>
              <a:rPr lang="zh-CN" altLang="en-US" sz="1600" dirty="0"/>
              <a:t>这样，我们就完全没有必要像有栈协程那样显式的执行上下文切换了，我们只需要一个简易的调度器来调度这些函数即可；</a:t>
            </a:r>
            <a:endParaRPr lang="en-US" altLang="zh-CN" sz="1600" dirty="0"/>
          </a:p>
          <a:p>
            <a:pPr algn="l"/>
            <a:endParaRPr lang="en-US" altLang="zh-CN" sz="1600" dirty="0"/>
          </a:p>
          <a:p>
            <a:pPr algn="l"/>
            <a:r>
              <a:rPr lang="zh-CN" altLang="en-US" sz="1600" b="0" i="0" dirty="0">
                <a:solidFill>
                  <a:srgbClr val="444444"/>
                </a:solidFill>
                <a:effectLst/>
                <a:latin typeface="microsoft yahei" panose="020B0503020204020204" pitchFamily="34" charset="-122"/>
                <a:ea typeface="microsoft yahei" panose="020B0503020204020204" pitchFamily="34" charset="-122"/>
              </a:rPr>
              <a:t>如果从执行时栈的角度来看：</a:t>
            </a:r>
          </a:p>
          <a:p>
            <a:pPr algn="l"/>
            <a:r>
              <a:rPr lang="zh-CN" altLang="en-US" sz="1600" b="1" i="0" dirty="0">
                <a:solidFill>
                  <a:srgbClr val="444444"/>
                </a:solidFill>
                <a:effectLst/>
                <a:latin typeface="microsoft yahei" panose="020B0503020204020204" pitchFamily="34" charset="-122"/>
                <a:ea typeface="microsoft yahei" panose="020B0503020204020204" pitchFamily="34" charset="-122"/>
              </a:rPr>
              <a:t>所有的协程共用的都是一个栈，即系统栈，也就也不必我们自行去给协程分配栈，因为是函数调用，我们当然也不必去显示的保存寄存器的值；</a:t>
            </a:r>
          </a:p>
          <a:p>
            <a:pPr algn="l"/>
            <a:endParaRPr lang="en-US" altLang="zh-CN" sz="1600" dirty="0"/>
          </a:p>
        </p:txBody>
      </p:sp>
    </p:spTree>
    <p:extLst>
      <p:ext uri="{BB962C8B-B14F-4D97-AF65-F5344CB8AC3E}">
        <p14:creationId xmlns:p14="http://schemas.microsoft.com/office/powerpoint/2010/main" val="26842888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xfrm>
            <a:off x="9053" y="6586256"/>
            <a:ext cx="12192001" cy="28725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22</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764423" cy="790082"/>
          </a:xfrm>
          <a:prstGeom prst="rect">
            <a:avLst/>
          </a:prstGeom>
        </p:spPr>
        <p:txBody>
          <a:bodyPr>
            <a:normAutofit/>
          </a:bodyPr>
          <a:lstStyle>
            <a:lvl1pPr defTabSz="817244">
              <a:defRPr sz="2970"/>
            </a:lvl1pPr>
          </a:lstStyle>
          <a:p>
            <a:r>
              <a:rPr lang="en-US" sz="3200" dirty="0">
                <a:latin typeface="Microsoft YaHei" panose="020B0503020204020204" pitchFamily="34" charset="-122"/>
                <a:ea typeface="Microsoft YaHei" panose="020B0503020204020204" pitchFamily="34" charset="-122"/>
              </a:rPr>
              <a:t>协程分类</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N:1</a:t>
            </a:r>
            <a:r>
              <a:rPr lang="zh-CN" altLang="en-US" sz="3200" dirty="0">
                <a:latin typeface="Microsoft YaHei" panose="020B0503020204020204" pitchFamily="34" charset="-122"/>
                <a:ea typeface="Microsoft YaHei" panose="020B0503020204020204" pitchFamily="34" charset="-122"/>
              </a:rPr>
              <a:t>和</a:t>
            </a:r>
            <a:r>
              <a:rPr lang="en-US" altLang="zh-CN" sz="3200" dirty="0">
                <a:latin typeface="Microsoft YaHei" panose="020B0503020204020204" pitchFamily="34" charset="-122"/>
                <a:ea typeface="Microsoft YaHei" panose="020B0503020204020204" pitchFamily="34" charset="-122"/>
              </a:rPr>
              <a:t>N:M</a:t>
            </a:r>
            <a:r>
              <a:rPr lang="zh-CN" altLang="en-US" sz="3200" dirty="0">
                <a:latin typeface="Microsoft YaHei" panose="020B0503020204020204" pitchFamily="34" charset="-122"/>
                <a:ea typeface="Microsoft YaHei" panose="020B0503020204020204" pitchFamily="34" charset="-122"/>
              </a:rPr>
              <a:t>协程</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3</a:t>
            </a:r>
            <a:endParaRPr sz="2000" dirty="0">
              <a:latin typeface="腾讯体 W7" panose="020C08030202040F0204" pitchFamily="34" charset="-122"/>
              <a:ea typeface="腾讯体 W7" panose="020C08030202040F0204" pitchFamily="34" charset="-122"/>
            </a:endParaRPr>
          </a:p>
        </p:txBody>
      </p:sp>
      <p:sp>
        <p:nvSpPr>
          <p:cNvPr id="8" name="文本框 7">
            <a:extLst>
              <a:ext uri="{FF2B5EF4-FFF2-40B4-BE49-F238E27FC236}">
                <a16:creationId xmlns:a16="http://schemas.microsoft.com/office/drawing/2014/main" id="{3E5A7283-C619-4AB4-A6CF-6E2A64F9CE1C}"/>
              </a:ext>
            </a:extLst>
          </p:cNvPr>
          <p:cNvSpPr txBox="1"/>
          <p:nvPr/>
        </p:nvSpPr>
        <p:spPr>
          <a:xfrm>
            <a:off x="329184" y="996826"/>
            <a:ext cx="6278880"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我们知道，和线程绑定的协程只有在对应线程运行的时候才有被执行的可能，如果对应线程中的某一个协程完全占有了当前线程（如调用</a:t>
            </a:r>
            <a:r>
              <a:rPr lang="en-US" altLang="zh-CN" dirty="0"/>
              <a:t>sleep</a:t>
            </a:r>
            <a:r>
              <a:rPr lang="zh-CN" altLang="en-US" dirty="0"/>
              <a:t>），那么当前线程中的其他所有协程都不会被执行；</a:t>
            </a:r>
          </a:p>
          <a:p>
            <a:pPr algn="l"/>
            <a:r>
              <a:rPr lang="zh-CN" altLang="en-US" dirty="0"/>
              <a:t>如果能将不同上下文分发给不同的线程就可以实现协程的跨线程执行，那么协程被阻塞的概率将减小；</a:t>
            </a:r>
          </a:p>
        </p:txBody>
      </p:sp>
      <p:sp>
        <p:nvSpPr>
          <p:cNvPr id="10" name="文本框 9">
            <a:extLst>
              <a:ext uri="{FF2B5EF4-FFF2-40B4-BE49-F238E27FC236}">
                <a16:creationId xmlns:a16="http://schemas.microsoft.com/office/drawing/2014/main" id="{DA7FEF2B-203F-4946-B224-095A529852D9}"/>
              </a:ext>
            </a:extLst>
          </p:cNvPr>
          <p:cNvSpPr txBox="1"/>
          <p:nvPr/>
        </p:nvSpPr>
        <p:spPr>
          <a:xfrm>
            <a:off x="6565392" y="3134978"/>
            <a:ext cx="5340096"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0" i="0" dirty="0">
                <a:solidFill>
                  <a:srgbClr val="444444"/>
                </a:solidFill>
                <a:effectLst/>
                <a:latin typeface="microsoft yahei" panose="020B0503020204020204" pitchFamily="34" charset="-122"/>
                <a:ea typeface="microsoft yahei" panose="020B0503020204020204" pitchFamily="34" charset="-122"/>
              </a:rPr>
              <a:t>这么看来 貌似 </a:t>
            </a:r>
            <a:r>
              <a:rPr lang="en-US" altLang="zh-CN" b="0" i="0" dirty="0" err="1">
                <a:solidFill>
                  <a:srgbClr val="444444"/>
                </a:solidFill>
                <a:effectLst/>
                <a:latin typeface="microsoft yahei" panose="020B0503020204020204" pitchFamily="34" charset="-122"/>
                <a:ea typeface="microsoft yahei" panose="020B0503020204020204" pitchFamily="34" charset="-122"/>
              </a:rPr>
              <a:t>bthread</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自己实现了 </a:t>
            </a:r>
            <a:r>
              <a:rPr lang="en-US" altLang="zh-CN" b="0" i="0" dirty="0" err="1">
                <a:solidFill>
                  <a:srgbClr val="444444"/>
                </a:solidFill>
                <a:effectLst/>
                <a:latin typeface="microsoft yahei" panose="020B0503020204020204" pitchFamily="34" charset="-122"/>
                <a:ea typeface="microsoft yahei" panose="020B0503020204020204" pitchFamily="34" charset="-122"/>
              </a:rPr>
              <a:t>golang</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的 </a:t>
            </a:r>
            <a:r>
              <a:rPr lang="en-US" altLang="zh-CN" b="0" i="0" dirty="0">
                <a:solidFill>
                  <a:srgbClr val="444444"/>
                </a:solidFill>
                <a:effectLst/>
                <a:latin typeface="microsoft yahei" panose="020B0503020204020204" pitchFamily="34" charset="-122"/>
                <a:ea typeface="microsoft yahei" panose="020B0503020204020204" pitchFamily="34" charset="-122"/>
              </a:rPr>
              <a:t>goroutine</a:t>
            </a:r>
            <a:r>
              <a:rPr lang="zh-CN" altLang="en-US" b="0" i="0" dirty="0">
                <a:solidFill>
                  <a:srgbClr val="444444"/>
                </a:solidFill>
                <a:effectLst/>
                <a:latin typeface="microsoft yahei" panose="020B0503020204020204" pitchFamily="34" charset="-122"/>
                <a:ea typeface="microsoft yahei" panose="020B0503020204020204" pitchFamily="34" charset="-122"/>
              </a:rPr>
              <a:t>？</a:t>
            </a:r>
          </a:p>
          <a:p>
            <a:pPr algn="l"/>
            <a:r>
              <a:rPr lang="zh-CN" altLang="en-US" b="0" i="0" dirty="0">
                <a:solidFill>
                  <a:srgbClr val="444444"/>
                </a:solidFill>
                <a:effectLst/>
                <a:latin typeface="microsoft yahei" panose="020B0503020204020204" pitchFamily="34" charset="-122"/>
                <a:ea typeface="microsoft yahei" panose="020B0503020204020204" pitchFamily="34" charset="-122"/>
              </a:rPr>
              <a:t>表面看起来的却如此：两者都实现了 </a:t>
            </a:r>
            <a:r>
              <a:rPr lang="en-US" altLang="zh-CN" b="0" i="0" dirty="0">
                <a:solidFill>
                  <a:srgbClr val="444444"/>
                </a:solidFill>
                <a:effectLst/>
                <a:latin typeface="microsoft yahei" panose="020B0503020204020204" pitchFamily="34" charset="-122"/>
                <a:ea typeface="microsoft yahei" panose="020B0503020204020204" pitchFamily="34" charset="-122"/>
              </a:rPr>
              <a:t>M:N </a:t>
            </a:r>
            <a:r>
              <a:rPr lang="zh-CN" altLang="en-US" b="0" i="0" dirty="0">
                <a:solidFill>
                  <a:srgbClr val="444444"/>
                </a:solidFill>
                <a:effectLst/>
                <a:latin typeface="microsoft yahei" panose="020B0503020204020204" pitchFamily="34" charset="-122"/>
                <a:ea typeface="microsoft yahei" panose="020B0503020204020204" pitchFamily="34" charset="-122"/>
              </a:rPr>
              <a:t>用户态线程；</a:t>
            </a:r>
          </a:p>
          <a:p>
            <a:pPr algn="l"/>
            <a:r>
              <a:rPr lang="zh-CN" altLang="en-US" b="0" i="0" dirty="0">
                <a:solidFill>
                  <a:srgbClr val="444444"/>
                </a:solidFill>
                <a:effectLst/>
                <a:latin typeface="microsoft yahei" panose="020B0503020204020204" pitchFamily="34" charset="-122"/>
                <a:ea typeface="microsoft yahei" panose="020B0503020204020204" pitchFamily="34" charset="-122"/>
              </a:rPr>
              <a:t>但是事实上， </a:t>
            </a:r>
            <a:r>
              <a:rPr lang="en-US" altLang="zh-CN" b="0" i="0" dirty="0" err="1">
                <a:solidFill>
                  <a:srgbClr val="444444"/>
                </a:solidFill>
                <a:effectLst/>
                <a:latin typeface="microsoft yahei" panose="020B0503020204020204" pitchFamily="34" charset="-122"/>
                <a:ea typeface="microsoft yahei" panose="020B0503020204020204" pitchFamily="34" charset="-122"/>
              </a:rPr>
              <a:t>golang</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中的 </a:t>
            </a:r>
            <a:r>
              <a:rPr lang="en-US" altLang="zh-CN" b="0" i="0" dirty="0">
                <a:solidFill>
                  <a:srgbClr val="444444"/>
                </a:solidFill>
                <a:effectLst/>
                <a:latin typeface="microsoft yahei" panose="020B0503020204020204" pitchFamily="34" charset="-122"/>
                <a:ea typeface="microsoft yahei" panose="020B0503020204020204" pitchFamily="34" charset="-122"/>
              </a:rPr>
              <a:t>goroutine </a:t>
            </a:r>
            <a:r>
              <a:rPr lang="zh-CN" altLang="en-US" b="0" i="0" dirty="0">
                <a:solidFill>
                  <a:srgbClr val="444444"/>
                </a:solidFill>
                <a:effectLst/>
                <a:latin typeface="microsoft yahei" panose="020B0503020204020204" pitchFamily="34" charset="-122"/>
                <a:ea typeface="microsoft yahei" panose="020B0503020204020204" pitchFamily="34" charset="-122"/>
              </a:rPr>
              <a:t>的实现要更为复杂一些：</a:t>
            </a:r>
          </a:p>
          <a:p>
            <a:pPr algn="l"/>
            <a:r>
              <a:rPr lang="en-US" altLang="zh-CN" b="0" i="0" dirty="0" err="1">
                <a:solidFill>
                  <a:srgbClr val="444444"/>
                </a:solidFill>
                <a:effectLst/>
                <a:latin typeface="microsoft yahei" panose="020B0503020204020204" pitchFamily="34" charset="-122"/>
                <a:ea typeface="microsoft yahei" panose="020B0503020204020204" pitchFamily="34" charset="-122"/>
              </a:rPr>
              <a:t>bthread</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的设计比较接近 </a:t>
            </a:r>
            <a:r>
              <a:rPr lang="en-US" altLang="zh-CN" b="0" i="0" dirty="0">
                <a:solidFill>
                  <a:srgbClr val="444444"/>
                </a:solidFill>
                <a:effectLst/>
                <a:latin typeface="microsoft yahei" panose="020B0503020204020204" pitchFamily="34" charset="-122"/>
                <a:ea typeface="microsoft yahei" panose="020B0503020204020204" pitchFamily="34" charset="-122"/>
              </a:rPr>
              <a:t>go 1.0 </a:t>
            </a:r>
            <a:r>
              <a:rPr lang="zh-CN" altLang="en-US" b="0" i="0" dirty="0">
                <a:solidFill>
                  <a:srgbClr val="444444"/>
                </a:solidFill>
                <a:effectLst/>
                <a:latin typeface="microsoft yahei" panose="020B0503020204020204" pitchFamily="34" charset="-122"/>
                <a:ea typeface="microsoft yahei" panose="020B0503020204020204" pitchFamily="34" charset="-122"/>
              </a:rPr>
              <a:t>版本：</a:t>
            </a:r>
            <a:r>
              <a:rPr lang="en-US" altLang="zh-CN" b="0" i="0" dirty="0">
                <a:solidFill>
                  <a:srgbClr val="444444"/>
                </a:solidFill>
                <a:effectLst/>
                <a:latin typeface="microsoft yahei" panose="020B0503020204020204" pitchFamily="34" charset="-122"/>
                <a:ea typeface="microsoft yahei" panose="020B0503020204020204" pitchFamily="34" charset="-122"/>
              </a:rPr>
              <a:t>OS </a:t>
            </a:r>
            <a:r>
              <a:rPr lang="zh-CN" altLang="en-US" b="0" i="0" dirty="0">
                <a:solidFill>
                  <a:srgbClr val="444444"/>
                </a:solidFill>
                <a:effectLst/>
                <a:latin typeface="microsoft yahei" panose="020B0503020204020204" pitchFamily="34" charset="-122"/>
                <a:ea typeface="microsoft yahei" panose="020B0503020204020204" pitchFamily="34" charset="-122"/>
              </a:rPr>
              <a:t>线程不会动态增加，在有大量的阻塞性 </a:t>
            </a:r>
            <a:r>
              <a:rPr lang="en-US" altLang="zh-CN" b="0" i="0" dirty="0" err="1">
                <a:solidFill>
                  <a:srgbClr val="444444"/>
                </a:solidFill>
                <a:effectLst/>
                <a:latin typeface="microsoft yahei" panose="020B0503020204020204" pitchFamily="34" charset="-122"/>
                <a:ea typeface="microsoft yahei" panose="020B0503020204020204" pitchFamily="34" charset="-122"/>
              </a:rPr>
              <a:t>syscall</a:t>
            </a:r>
            <a:r>
              <a:rPr lang="en-US" altLang="zh-CN" b="0" i="0" dirty="0">
                <a:solidFill>
                  <a:srgbClr val="444444"/>
                </a:solidFill>
                <a:effectLst/>
                <a:latin typeface="microsoft yahei" panose="020B0503020204020204" pitchFamily="34" charset="-122"/>
                <a:ea typeface="microsoft yahei" panose="020B0503020204020204" pitchFamily="34" charset="-122"/>
              </a:rPr>
              <a:t> </a:t>
            </a:r>
            <a:r>
              <a:rPr lang="zh-CN" altLang="en-US" b="0" i="0" dirty="0">
                <a:solidFill>
                  <a:srgbClr val="444444"/>
                </a:solidFill>
                <a:effectLst/>
                <a:latin typeface="microsoft yahei" panose="020B0503020204020204" pitchFamily="34" charset="-122"/>
                <a:ea typeface="microsoft yahei" panose="020B0503020204020204" pitchFamily="34" charset="-122"/>
              </a:rPr>
              <a:t>下，会有影响；</a:t>
            </a:r>
          </a:p>
          <a:p>
            <a:pPr algn="l"/>
            <a:r>
              <a:rPr lang="zh-CN" altLang="en-US" b="0" i="0" dirty="0">
                <a:solidFill>
                  <a:srgbClr val="444444"/>
                </a:solidFill>
                <a:effectLst/>
                <a:latin typeface="microsoft yahei" panose="020B0503020204020204" pitchFamily="34" charset="-122"/>
                <a:ea typeface="microsoft yahei" panose="020B0503020204020204" pitchFamily="34" charset="-122"/>
              </a:rPr>
              <a:t>而 </a:t>
            </a:r>
            <a:r>
              <a:rPr lang="en-US" altLang="zh-CN" b="0" i="0" dirty="0">
                <a:solidFill>
                  <a:srgbClr val="444444"/>
                </a:solidFill>
                <a:effectLst/>
                <a:latin typeface="microsoft yahei" panose="020B0503020204020204" pitchFamily="34" charset="-122"/>
                <a:ea typeface="microsoft yahei" panose="020B0503020204020204" pitchFamily="34" charset="-122"/>
              </a:rPr>
              <a:t>go 1.1 </a:t>
            </a:r>
            <a:r>
              <a:rPr lang="zh-CN" altLang="en-US" b="0" i="0" dirty="0">
                <a:solidFill>
                  <a:srgbClr val="444444"/>
                </a:solidFill>
                <a:effectLst/>
                <a:latin typeface="microsoft yahei" panose="020B0503020204020204" pitchFamily="34" charset="-122"/>
                <a:ea typeface="microsoft yahei" panose="020B0503020204020204" pitchFamily="34" charset="-122"/>
              </a:rPr>
              <a:t>之后的设计就是动态增减 </a:t>
            </a:r>
            <a:r>
              <a:rPr lang="en-US" altLang="zh-CN" b="0" i="0" dirty="0">
                <a:solidFill>
                  <a:srgbClr val="444444"/>
                </a:solidFill>
                <a:effectLst/>
                <a:latin typeface="microsoft yahei" panose="020B0503020204020204" pitchFamily="34" charset="-122"/>
                <a:ea typeface="microsoft yahei" panose="020B0503020204020204" pitchFamily="34" charset="-122"/>
              </a:rPr>
              <a:t>OS </a:t>
            </a:r>
            <a:r>
              <a:rPr lang="zh-CN" altLang="en-US" b="0" i="0" dirty="0">
                <a:solidFill>
                  <a:srgbClr val="444444"/>
                </a:solidFill>
                <a:effectLst/>
                <a:latin typeface="microsoft yahei" panose="020B0503020204020204" pitchFamily="34" charset="-122"/>
                <a:ea typeface="microsoft yahei" panose="020B0503020204020204" pitchFamily="34" charset="-122"/>
              </a:rPr>
              <a:t>线程，而且提供了 </a:t>
            </a:r>
            <a:r>
              <a:rPr lang="en-US" altLang="zh-CN" b="0" i="0" dirty="0" err="1">
                <a:solidFill>
                  <a:srgbClr val="444444"/>
                </a:solidFill>
                <a:effectLst/>
                <a:latin typeface="microsoft yahei" panose="020B0503020204020204" pitchFamily="34" charset="-122"/>
                <a:ea typeface="microsoft yahei" panose="020B0503020204020204" pitchFamily="34" charset="-122"/>
              </a:rPr>
              <a:t>LockOSThread</a:t>
            </a:r>
            <a:r>
              <a:rPr lang="zh-CN" altLang="en-US" b="0" i="0" dirty="0">
                <a:solidFill>
                  <a:srgbClr val="444444"/>
                </a:solidFill>
                <a:effectLst/>
                <a:latin typeface="microsoft yahei" panose="020B0503020204020204" pitchFamily="34" charset="-122"/>
                <a:ea typeface="microsoft yahei" panose="020B0503020204020204" pitchFamily="34" charset="-122"/>
              </a:rPr>
              <a:t>，可以让 </a:t>
            </a:r>
            <a:r>
              <a:rPr lang="en-US" altLang="zh-CN" b="0" i="0" dirty="0">
                <a:solidFill>
                  <a:srgbClr val="444444"/>
                </a:solidFill>
                <a:effectLst/>
                <a:latin typeface="microsoft yahei" panose="020B0503020204020204" pitchFamily="34" charset="-122"/>
                <a:ea typeface="microsoft yahei" panose="020B0503020204020204" pitchFamily="34" charset="-122"/>
              </a:rPr>
              <a:t>goroutine </a:t>
            </a:r>
            <a:r>
              <a:rPr lang="zh-CN" altLang="en-US" b="0" i="0" dirty="0">
                <a:solidFill>
                  <a:srgbClr val="444444"/>
                </a:solidFill>
                <a:effectLst/>
                <a:latin typeface="microsoft yahei" panose="020B0503020204020204" pitchFamily="34" charset="-122"/>
                <a:ea typeface="microsoft yahei" panose="020B0503020204020204" pitchFamily="34" charset="-122"/>
              </a:rPr>
              <a:t>和 </a:t>
            </a:r>
            <a:r>
              <a:rPr lang="en-US" altLang="zh-CN" b="0" i="0" dirty="0">
                <a:solidFill>
                  <a:srgbClr val="444444"/>
                </a:solidFill>
                <a:effectLst/>
                <a:latin typeface="microsoft yahei" panose="020B0503020204020204" pitchFamily="34" charset="-122"/>
                <a:ea typeface="microsoft yahei" panose="020B0503020204020204" pitchFamily="34" charset="-122"/>
              </a:rPr>
              <a:t>OS </a:t>
            </a:r>
            <a:r>
              <a:rPr lang="zh-CN" altLang="en-US" b="0" i="0" dirty="0">
                <a:solidFill>
                  <a:srgbClr val="444444"/>
                </a:solidFill>
                <a:effectLst/>
                <a:latin typeface="microsoft yahei" panose="020B0503020204020204" pitchFamily="34" charset="-122"/>
                <a:ea typeface="microsoft yahei" panose="020B0503020204020204" pitchFamily="34" charset="-122"/>
              </a:rPr>
              <a:t>线程 </a:t>
            </a:r>
            <a:r>
              <a:rPr lang="en-US" altLang="zh-CN" b="0" i="0" dirty="0">
                <a:solidFill>
                  <a:srgbClr val="444444"/>
                </a:solidFill>
                <a:effectLst/>
                <a:latin typeface="microsoft yahei" panose="020B0503020204020204" pitchFamily="34" charset="-122"/>
                <a:ea typeface="microsoft yahei" panose="020B0503020204020204" pitchFamily="34" charset="-122"/>
              </a:rPr>
              <a:t>1:1</a:t>
            </a:r>
            <a:r>
              <a:rPr lang="zh-CN" altLang="en-US" b="0" i="0" dirty="0">
                <a:solidFill>
                  <a:srgbClr val="444444"/>
                </a:solidFill>
                <a:effectLst/>
                <a:latin typeface="microsoft yahei" panose="020B0503020204020204" pitchFamily="34" charset="-122"/>
                <a:ea typeface="microsoft yahei" panose="020B0503020204020204" pitchFamily="34" charset="-122"/>
              </a:rPr>
              <a:t>；</a:t>
            </a:r>
          </a:p>
        </p:txBody>
      </p:sp>
      <p:sp>
        <p:nvSpPr>
          <p:cNvPr id="13" name="文本框 12">
            <a:extLst>
              <a:ext uri="{FF2B5EF4-FFF2-40B4-BE49-F238E27FC236}">
                <a16:creationId xmlns:a16="http://schemas.microsoft.com/office/drawing/2014/main" id="{3D4572E6-2780-48D1-88D5-C8C7654B4918}"/>
              </a:ext>
            </a:extLst>
          </p:cNvPr>
          <p:cNvSpPr txBox="1"/>
          <p:nvPr/>
        </p:nvSpPr>
        <p:spPr>
          <a:xfrm>
            <a:off x="329184" y="2827677"/>
            <a:ext cx="6236208"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因此，借用 </a:t>
            </a:r>
            <a:r>
              <a:rPr lang="en-US" altLang="zh-CN" dirty="0"/>
              <a:t>BRPC </a:t>
            </a:r>
            <a:r>
              <a:rPr lang="zh-CN" altLang="en-US" dirty="0"/>
              <a:t>中对 </a:t>
            </a:r>
            <a:r>
              <a:rPr lang="en-US" altLang="zh-CN" dirty="0"/>
              <a:t>N:M </a:t>
            </a:r>
            <a:r>
              <a:rPr lang="zh-CN" altLang="en-US" dirty="0"/>
              <a:t>协程的介绍，来解释下什么是 </a:t>
            </a:r>
            <a:r>
              <a:rPr lang="en-US" altLang="zh-CN" dirty="0"/>
              <a:t>N:M </a:t>
            </a:r>
            <a:r>
              <a:rPr lang="zh-CN" altLang="en-US" dirty="0"/>
              <a:t>协程：</a:t>
            </a:r>
            <a:r>
              <a:rPr lang="en-US" altLang="zh-CN" dirty="0" err="1"/>
              <a:t>bthread</a:t>
            </a:r>
            <a:r>
              <a:rPr lang="en-US" altLang="zh-CN" dirty="0"/>
              <a:t> </a:t>
            </a:r>
            <a:r>
              <a:rPr lang="zh-CN" altLang="en-US" dirty="0"/>
              <a:t>是一个 </a:t>
            </a:r>
            <a:r>
              <a:rPr lang="en-US" altLang="zh-CN" dirty="0"/>
              <a:t>N:M </a:t>
            </a:r>
            <a:r>
              <a:rPr lang="zh-CN" altLang="en-US" dirty="0"/>
              <a:t>线程库，一个</a:t>
            </a:r>
            <a:r>
              <a:rPr lang="en-US" altLang="zh-CN" dirty="0" err="1"/>
              <a:t>bthread</a:t>
            </a:r>
            <a:r>
              <a:rPr lang="zh-CN" altLang="en-US" dirty="0"/>
              <a:t>被卡住不会影响其他</a:t>
            </a:r>
            <a:r>
              <a:rPr lang="en-US" altLang="zh-CN" dirty="0" err="1"/>
              <a:t>bthread</a:t>
            </a:r>
            <a:r>
              <a:rPr lang="zh-CN" altLang="en-US" dirty="0"/>
              <a:t>；</a:t>
            </a:r>
          </a:p>
          <a:p>
            <a:pPr algn="l"/>
            <a:endParaRPr lang="zh-CN" altLang="en-US" dirty="0"/>
          </a:p>
          <a:p>
            <a:pPr algn="l"/>
            <a:r>
              <a:rPr lang="zh-CN" altLang="en-US" dirty="0"/>
              <a:t>其中的关键技术有两点：</a:t>
            </a:r>
          </a:p>
          <a:p>
            <a:pPr marL="285750" indent="-285750" algn="l">
              <a:buFont typeface="Arial" panose="020B0604020202020204" pitchFamily="34" charset="0"/>
              <a:buChar char="•"/>
            </a:pPr>
            <a:r>
              <a:rPr lang="en-US" altLang="zh-CN" dirty="0"/>
              <a:t>work stealing </a:t>
            </a:r>
            <a:r>
              <a:rPr lang="zh-CN" altLang="en-US" dirty="0"/>
              <a:t>调度；</a:t>
            </a:r>
            <a:endParaRPr lang="en-US" altLang="zh-CN" dirty="0"/>
          </a:p>
          <a:p>
            <a:pPr marL="285750" indent="-285750" algn="l">
              <a:buFont typeface="Arial" panose="020B0604020202020204" pitchFamily="34" charset="0"/>
              <a:buChar char="•"/>
            </a:pPr>
            <a:r>
              <a:rPr lang="en-US" altLang="zh-CN" dirty="0" err="1"/>
              <a:t>butex</a:t>
            </a:r>
            <a:r>
              <a:rPr lang="zh-CN" altLang="en-US" dirty="0"/>
              <a:t>；</a:t>
            </a:r>
            <a:endParaRPr lang="en-US" altLang="zh-CN" dirty="0"/>
          </a:p>
          <a:p>
            <a:pPr marL="285750" indent="-285750" algn="l">
              <a:buFont typeface="Arial" panose="020B0604020202020204" pitchFamily="34" charset="0"/>
              <a:buChar char="•"/>
            </a:pPr>
            <a:endParaRPr lang="zh-CN" altLang="en-US" dirty="0"/>
          </a:p>
          <a:p>
            <a:pPr algn="l"/>
            <a:r>
              <a:rPr lang="zh-CN" altLang="en-US" dirty="0"/>
              <a:t>    前者让 </a:t>
            </a:r>
            <a:r>
              <a:rPr lang="en-US" altLang="zh-CN" dirty="0" err="1"/>
              <a:t>bthread</a:t>
            </a:r>
            <a:r>
              <a:rPr lang="en-US" altLang="zh-CN" dirty="0"/>
              <a:t> </a:t>
            </a:r>
            <a:r>
              <a:rPr lang="zh-CN" altLang="en-US" dirty="0"/>
              <a:t>更快地被调度到更多的核心上，后者让 </a:t>
            </a:r>
            <a:r>
              <a:rPr lang="en-US" altLang="zh-CN" dirty="0" err="1"/>
              <a:t>bthread</a:t>
            </a:r>
            <a:r>
              <a:rPr lang="en-US" altLang="zh-CN" dirty="0"/>
              <a:t> </a:t>
            </a:r>
            <a:r>
              <a:rPr lang="zh-CN" altLang="en-US" dirty="0"/>
              <a:t>和 </a:t>
            </a:r>
            <a:r>
              <a:rPr lang="en-US" altLang="zh-CN" dirty="0" err="1"/>
              <a:t>pthread</a:t>
            </a:r>
            <a:r>
              <a:rPr lang="en-US" altLang="zh-CN" dirty="0"/>
              <a:t> </a:t>
            </a:r>
            <a:r>
              <a:rPr lang="zh-CN" altLang="en-US" dirty="0"/>
              <a:t>可以相互等待和唤醒，这两点协程都不需要；</a:t>
            </a:r>
          </a:p>
        </p:txBody>
      </p:sp>
      <p:pic>
        <p:nvPicPr>
          <p:cNvPr id="9219" name="Picture 3" descr="brpc">
            <a:extLst>
              <a:ext uri="{FF2B5EF4-FFF2-40B4-BE49-F238E27FC236}">
                <a16:creationId xmlns:a16="http://schemas.microsoft.com/office/drawing/2014/main" id="{5C45F5C3-3028-4424-B498-32AEB301D9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392" y="633222"/>
            <a:ext cx="2129028" cy="2129028"/>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Go - 维基百科，自由的百科全书">
            <a:extLst>
              <a:ext uri="{FF2B5EF4-FFF2-40B4-BE49-F238E27FC236}">
                <a16:creationId xmlns:a16="http://schemas.microsoft.com/office/drawing/2014/main" id="{C2EA1DBF-5B6E-4A19-8329-E78A5CBD1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2416" y="1144370"/>
            <a:ext cx="2494992" cy="931373"/>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左右 5">
            <a:extLst>
              <a:ext uri="{FF2B5EF4-FFF2-40B4-BE49-F238E27FC236}">
                <a16:creationId xmlns:a16="http://schemas.microsoft.com/office/drawing/2014/main" id="{A61AC765-A299-4A9E-A504-7623BA4EFE09}"/>
              </a:ext>
            </a:extLst>
          </p:cNvPr>
          <p:cNvSpPr/>
          <p:nvPr/>
        </p:nvSpPr>
        <p:spPr>
          <a:xfrm>
            <a:off x="8672880" y="1402080"/>
            <a:ext cx="859536" cy="519023"/>
          </a:xfrm>
          <a:prstGeom prst="leftRightArrow">
            <a:avLst/>
          </a:prstGeom>
          <a:ln/>
        </p:spPr>
        <p:style>
          <a:lnRef idx="0">
            <a:schemeClr val="accent5"/>
          </a:lnRef>
          <a:fillRef idx="3">
            <a:schemeClr val="accent5"/>
          </a:fillRef>
          <a:effectRef idx="3">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88771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色彩体系"/>
          <p:cNvSpPr txBox="1">
            <a:spLocks noGrp="1"/>
          </p:cNvSpPr>
          <p:nvPr>
            <p:ph type="title"/>
          </p:nvPr>
        </p:nvSpPr>
        <p:spPr>
          <a:xfrm>
            <a:off x="1881404" y="1433843"/>
            <a:ext cx="8855237" cy="1425840"/>
          </a:xfrm>
          <a:prstGeom prst="rect">
            <a:avLst/>
          </a:prstGeom>
        </p:spPr>
        <p:txBody>
          <a:bodyPr>
            <a:normAutofit fontScale="90000"/>
          </a:bodyPr>
          <a:lstStyle>
            <a:lvl1pPr>
              <a:lnSpc>
                <a:spcPct val="100000"/>
              </a:lnSpc>
              <a:defRPr sz="10800"/>
            </a:lvl1pPr>
          </a:lstStyle>
          <a:p>
            <a:pPr marL="211015" indent="-211015">
              <a:defRPr sz="4200"/>
            </a:pPr>
            <a:r>
              <a:rPr lang="zh-CN" altLang="en-US" sz="9600" dirty="0">
                <a:latin typeface="PingFang SC" panose="020B0400000000000000" pitchFamily="34" charset="-122"/>
                <a:ea typeface="PingFang SC" panose="020B0400000000000000" pitchFamily="34" charset="-122"/>
              </a:rPr>
              <a:t>手动实践实现协程</a:t>
            </a:r>
          </a:p>
        </p:txBody>
      </p:sp>
      <p:pic>
        <p:nvPicPr>
          <p:cNvPr id="238" name="图像" descr="图像"/>
          <p:cNvPicPr>
            <a:picLocks noChangeAspect="1"/>
          </p:cNvPicPr>
          <p:nvPr/>
        </p:nvPicPr>
        <p:blipFill>
          <a:blip r:embed="rId3"/>
          <a:stretch>
            <a:fillRect/>
          </a:stretch>
        </p:blipFill>
        <p:spPr>
          <a:xfrm>
            <a:off x="552703" y="1439173"/>
            <a:ext cx="1095928" cy="931654"/>
          </a:xfrm>
          <a:prstGeom prst="rect">
            <a:avLst/>
          </a:prstGeom>
          <a:ln w="12700">
            <a:miter lim="400000"/>
          </a:ln>
        </p:spPr>
      </p:pic>
      <p:sp>
        <p:nvSpPr>
          <p:cNvPr id="239" name="幻灯片编号"/>
          <p:cNvSpPr txBox="1">
            <a:spLocks noGrp="1"/>
          </p:cNvSpPr>
          <p:nvPr>
            <p:ph type="sldNum" sz="quarter" idx="2"/>
          </p:nvPr>
        </p:nvSpPr>
        <p:spPr>
          <a:xfrm>
            <a:off x="0" y="6586256"/>
            <a:ext cx="12192000" cy="28725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23</a:t>
            </a:fld>
            <a:endParaRPr/>
          </a:p>
        </p:txBody>
      </p:sp>
      <p:sp>
        <p:nvSpPr>
          <p:cNvPr id="240" name="2"/>
          <p:cNvSpPr txBox="1"/>
          <p:nvPr/>
        </p:nvSpPr>
        <p:spPr>
          <a:xfrm>
            <a:off x="480946" y="1533104"/>
            <a:ext cx="1163241" cy="74379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defRPr sz="9000" b="1">
                <a:solidFill>
                  <a:srgbClr val="FFFFFF"/>
                </a:solidFill>
                <a:latin typeface="+mn-lt"/>
                <a:ea typeface="+mn-ea"/>
                <a:cs typeface="+mn-cs"/>
                <a:sym typeface="TTTGBMedium"/>
              </a:defRPr>
            </a:lvl1pPr>
          </a:lstStyle>
          <a:p>
            <a:r>
              <a:rPr lang="en-US" sz="4500" dirty="0">
                <a:latin typeface="腾讯体 W7" panose="020C08030202040F0204" pitchFamily="34" charset="-122"/>
                <a:ea typeface="腾讯体 W7" panose="020C08030202040F0204" pitchFamily="34" charset="-122"/>
              </a:rPr>
              <a:t>4</a:t>
            </a:r>
            <a:endParaRPr sz="4500" dirty="0">
              <a:latin typeface="腾讯体 W7" panose="020C08030202040F0204" pitchFamily="34" charset="-122"/>
              <a:ea typeface="腾讯体 W7" panose="020C08030202040F0204" pitchFamily="34" charset="-122"/>
            </a:endParaRPr>
          </a:p>
        </p:txBody>
      </p:sp>
    </p:spTree>
    <p:extLst>
      <p:ext uri="{BB962C8B-B14F-4D97-AF65-F5344CB8AC3E}">
        <p14:creationId xmlns:p14="http://schemas.microsoft.com/office/powerpoint/2010/main" val="354704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24</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861959" cy="790082"/>
          </a:xfrm>
          <a:prstGeom prst="rect">
            <a:avLst/>
          </a:prstGeom>
        </p:spPr>
        <p:txBody>
          <a:bodyPr>
            <a:normAutofit fontScale="90000"/>
          </a:bodyPr>
          <a:lstStyle>
            <a:lvl1pPr defTabSz="817244">
              <a:defRPr sz="2970"/>
            </a:lvl1pPr>
          </a:lstStyle>
          <a:p>
            <a:r>
              <a:rPr lang="en-US" sz="3200" dirty="0" err="1">
                <a:latin typeface="Microsoft YaHei" panose="020B0503020204020204" pitchFamily="34" charset="-122"/>
                <a:ea typeface="Microsoft YaHei" panose="020B0503020204020204" pitchFamily="34" charset="-122"/>
              </a:rPr>
              <a:t>基于汇编实现的有栈协程</a:t>
            </a:r>
            <a:r>
              <a:rPr lang="en-US"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协程环境</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4</a:t>
            </a:r>
            <a:endParaRPr sz="2000" dirty="0">
              <a:latin typeface="腾讯体 W7" panose="020C08030202040F0204" pitchFamily="34" charset="-122"/>
              <a:ea typeface="腾讯体 W7" panose="020C08030202040F0204" pitchFamily="34" charset="-122"/>
            </a:endParaRPr>
          </a:p>
        </p:txBody>
      </p:sp>
      <p:sp>
        <p:nvSpPr>
          <p:cNvPr id="9" name="文本框 8">
            <a:extLst>
              <a:ext uri="{FF2B5EF4-FFF2-40B4-BE49-F238E27FC236}">
                <a16:creationId xmlns:a16="http://schemas.microsoft.com/office/drawing/2014/main" id="{1942464E-9374-4453-B29B-BB227109E7A3}"/>
              </a:ext>
            </a:extLst>
          </p:cNvPr>
          <p:cNvSpPr txBox="1"/>
          <p:nvPr/>
        </p:nvSpPr>
        <p:spPr>
          <a:xfrm>
            <a:off x="1302622" y="815483"/>
            <a:ext cx="360655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i="0" dirty="0" err="1">
                <a:solidFill>
                  <a:srgbClr val="444444"/>
                </a:solidFill>
                <a:effectLst/>
                <a:latin typeface="microsoft yahei" panose="020B0503020204020204" pitchFamily="34" charset="-122"/>
                <a:ea typeface="microsoft yahei" panose="020B0503020204020204" pitchFamily="34" charset="-122"/>
              </a:rPr>
              <a:t>stack_co</a:t>
            </a:r>
            <a:r>
              <a:rPr lang="en-US" altLang="zh-CN"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err="1">
                <a:solidFill>
                  <a:srgbClr val="444444"/>
                </a:solidFill>
                <a:effectLst/>
                <a:latin typeface="microsoft yahei" panose="020B0503020204020204" pitchFamily="34" charset="-122"/>
                <a:ea typeface="microsoft yahei" panose="020B0503020204020204" pitchFamily="34" charset="-122"/>
              </a:rPr>
              <a:t>environment.h</a:t>
            </a:r>
            <a:endParaRPr lang="zh-CN" altLang="en-US" dirty="0"/>
          </a:p>
        </p:txBody>
      </p:sp>
      <p:pic>
        <p:nvPicPr>
          <p:cNvPr id="19" name="图片 18">
            <a:extLst>
              <a:ext uri="{FF2B5EF4-FFF2-40B4-BE49-F238E27FC236}">
                <a16:creationId xmlns:a16="http://schemas.microsoft.com/office/drawing/2014/main" id="{01DCF7E6-9BA6-411A-AD12-156FC8553440}"/>
              </a:ext>
            </a:extLst>
          </p:cNvPr>
          <p:cNvPicPr>
            <a:picLocks noChangeAspect="1"/>
          </p:cNvPicPr>
          <p:nvPr/>
        </p:nvPicPr>
        <p:blipFill>
          <a:blip r:embed="rId4"/>
          <a:stretch>
            <a:fillRect/>
          </a:stretch>
        </p:blipFill>
        <p:spPr>
          <a:xfrm>
            <a:off x="130789" y="1173058"/>
            <a:ext cx="5950225" cy="5280824"/>
          </a:xfrm>
          <a:prstGeom prst="rect">
            <a:avLst/>
          </a:prstGeom>
        </p:spPr>
      </p:pic>
      <p:sp>
        <p:nvSpPr>
          <p:cNvPr id="27" name="文本框 26">
            <a:extLst>
              <a:ext uri="{FF2B5EF4-FFF2-40B4-BE49-F238E27FC236}">
                <a16:creationId xmlns:a16="http://schemas.microsoft.com/office/drawing/2014/main" id="{8AAA6BD1-D4C0-45D3-BD6B-EE488ABEEB78}"/>
              </a:ext>
            </a:extLst>
          </p:cNvPr>
          <p:cNvSpPr txBox="1"/>
          <p:nvPr/>
        </p:nvSpPr>
        <p:spPr>
          <a:xfrm>
            <a:off x="6110988" y="1058912"/>
            <a:ext cx="609600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0" i="0" dirty="0">
                <a:solidFill>
                  <a:srgbClr val="444444"/>
                </a:solidFill>
                <a:effectLst/>
                <a:latin typeface="microsoft yahei" panose="020B0503020204020204" pitchFamily="34" charset="-122"/>
                <a:ea typeface="microsoft yahei" panose="020B0503020204020204" pitchFamily="34" charset="-122"/>
              </a:rPr>
              <a:t>代码定义了协程运行的环境（</a:t>
            </a:r>
            <a:r>
              <a:rPr lang="en-US" altLang="zh-CN" b="0" i="0" dirty="0">
                <a:solidFill>
                  <a:srgbClr val="444444"/>
                </a:solidFill>
                <a:effectLst/>
                <a:latin typeface="microsoft yahei" panose="020B0503020204020204" pitchFamily="34" charset="-122"/>
                <a:ea typeface="microsoft yahei" panose="020B0503020204020204" pitchFamily="34" charset="-122"/>
              </a:rPr>
              <a:t>Environment</a:t>
            </a:r>
            <a:r>
              <a:rPr lang="zh-CN" altLang="en-US" b="0" i="0" dirty="0">
                <a:solidFill>
                  <a:srgbClr val="444444"/>
                </a:solidFill>
                <a:effectLst/>
                <a:latin typeface="microsoft yahei" panose="020B0503020204020204" pitchFamily="34" charset="-122"/>
                <a:ea typeface="microsoft yahei" panose="020B0503020204020204" pitchFamily="34" charset="-122"/>
              </a:rPr>
              <a:t>）；</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algn="l"/>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algn="l"/>
            <a:r>
              <a:rPr lang="zh-CN" altLang="en-US" b="1" i="0" dirty="0">
                <a:solidFill>
                  <a:srgbClr val="444444"/>
                </a:solidFill>
                <a:effectLst/>
                <a:latin typeface="microsoft yahei" panose="020B0503020204020204" pitchFamily="34" charset="-122"/>
                <a:ea typeface="microsoft yahei" panose="020B0503020204020204" pitchFamily="34" charset="-122"/>
              </a:rPr>
              <a:t>需要注意的是：</a:t>
            </a:r>
            <a:endParaRPr lang="zh-CN" altLang="en-US" b="0" i="0" dirty="0">
              <a:solidFill>
                <a:srgbClr val="444444"/>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1" i="0" dirty="0">
                <a:solidFill>
                  <a:srgbClr val="444444"/>
                </a:solidFill>
                <a:effectLst/>
                <a:latin typeface="microsoft yahei" panose="020B0503020204020204" pitchFamily="34" charset="-122"/>
                <a:ea typeface="microsoft yahei" panose="020B0503020204020204" pitchFamily="34" charset="-122"/>
              </a:rPr>
              <a:t>显式的删除了 </a:t>
            </a:r>
            <a:r>
              <a:rPr lang="en-US" altLang="zh-CN" b="1" i="0" dirty="0">
                <a:solidFill>
                  <a:srgbClr val="444444"/>
                </a:solidFill>
                <a:effectLst/>
                <a:latin typeface="microsoft yahei" panose="020B0503020204020204" pitchFamily="34" charset="-122"/>
                <a:ea typeface="microsoft yahei" panose="020B0503020204020204" pitchFamily="34" charset="-122"/>
              </a:rPr>
              <a:t>Environment </a:t>
            </a:r>
            <a:r>
              <a:rPr lang="zh-CN" altLang="en-US" b="1" i="0" dirty="0">
                <a:solidFill>
                  <a:srgbClr val="444444"/>
                </a:solidFill>
                <a:effectLst/>
                <a:latin typeface="microsoft yahei" panose="020B0503020204020204" pitchFamily="34" charset="-122"/>
                <a:ea typeface="microsoft yahei" panose="020B0503020204020204" pitchFamily="34" charset="-122"/>
              </a:rPr>
              <a:t>的拷贝构造函数和赋值运算符，并且将构造函数声明为 </a:t>
            </a:r>
            <a:r>
              <a:rPr lang="en-US" altLang="zh-CN" b="1" i="0" dirty="0">
                <a:solidFill>
                  <a:srgbClr val="444444"/>
                </a:solidFill>
                <a:effectLst/>
                <a:latin typeface="microsoft yahei" panose="020B0503020204020204" pitchFamily="34" charset="-122"/>
                <a:ea typeface="microsoft yahei" panose="020B0503020204020204" pitchFamily="34" charset="-122"/>
              </a:rPr>
              <a:t>private</a:t>
            </a:r>
            <a:r>
              <a:rPr lang="zh-CN" altLang="en-US" b="1" i="0" dirty="0">
                <a:solidFill>
                  <a:srgbClr val="444444"/>
                </a:solidFill>
                <a:effectLst/>
                <a:latin typeface="microsoft yahei" panose="020B0503020204020204" pitchFamily="34" charset="-122"/>
                <a:ea typeface="microsoft yahei" panose="020B0503020204020204" pitchFamily="34" charset="-122"/>
              </a:rPr>
              <a:t>，仅提供工厂方法来创建 </a:t>
            </a:r>
            <a:r>
              <a:rPr lang="en-US" altLang="zh-CN" b="1" i="0" dirty="0">
                <a:solidFill>
                  <a:srgbClr val="444444"/>
                </a:solidFill>
                <a:effectLst/>
                <a:latin typeface="microsoft yahei" panose="020B0503020204020204" pitchFamily="34" charset="-122"/>
                <a:ea typeface="microsoft yahei" panose="020B0503020204020204" pitchFamily="34" charset="-122"/>
              </a:rPr>
              <a:t>Environment </a:t>
            </a:r>
            <a:r>
              <a:rPr lang="zh-CN" altLang="en-US" b="1" i="0" dirty="0">
                <a:solidFill>
                  <a:srgbClr val="444444"/>
                </a:solidFill>
                <a:effectLst/>
                <a:latin typeface="microsoft yahei" panose="020B0503020204020204" pitchFamily="34" charset="-122"/>
                <a:ea typeface="microsoft yahei" panose="020B0503020204020204" pitchFamily="34" charset="-122"/>
              </a:rPr>
              <a:t>实例；</a:t>
            </a:r>
            <a:endParaRPr lang="en-US" altLang="zh-CN" b="1"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b="1" i="0" dirty="0">
                <a:solidFill>
                  <a:srgbClr val="444444"/>
                </a:solidFill>
                <a:effectLst/>
                <a:latin typeface="microsoft yahei" panose="020B0503020204020204" pitchFamily="34" charset="-122"/>
                <a:ea typeface="microsoft yahei" panose="020B0503020204020204" pitchFamily="34" charset="-122"/>
              </a:rPr>
              <a:t>而 </a:t>
            </a:r>
            <a:r>
              <a:rPr lang="en-US" altLang="zh-CN" b="1" i="0" dirty="0">
                <a:solidFill>
                  <a:srgbClr val="444444"/>
                </a:solidFill>
                <a:effectLst/>
                <a:latin typeface="microsoft yahei" panose="020B0503020204020204" pitchFamily="34" charset="-122"/>
                <a:ea typeface="microsoft yahei" panose="020B0503020204020204" pitchFamily="34" charset="-122"/>
              </a:rPr>
              <a:t>Environment </a:t>
            </a:r>
            <a:r>
              <a:rPr lang="zh-CN" altLang="en-US" b="1" i="0" dirty="0">
                <a:solidFill>
                  <a:srgbClr val="444444"/>
                </a:solidFill>
                <a:effectLst/>
                <a:latin typeface="microsoft yahei" panose="020B0503020204020204" pitchFamily="34" charset="-122"/>
                <a:ea typeface="microsoft yahei" panose="020B0503020204020204" pitchFamily="34" charset="-122"/>
              </a:rPr>
              <a:t>在实现时，使用的是 </a:t>
            </a:r>
            <a:r>
              <a:rPr lang="en-US" altLang="zh-CN" b="1" i="0" dirty="0" err="1">
                <a:solidFill>
                  <a:srgbClr val="444444"/>
                </a:solidFill>
                <a:effectLst/>
                <a:latin typeface="microsoft yahei" panose="020B0503020204020204" pitchFamily="34" charset="-122"/>
                <a:ea typeface="microsoft yahei" panose="020B0503020204020204" pitchFamily="34" charset="-122"/>
              </a:rPr>
              <a:t>thread_local</a:t>
            </a:r>
            <a:r>
              <a:rPr lang="zh-CN" altLang="en-US" b="1" i="0" dirty="0">
                <a:solidFill>
                  <a:srgbClr val="444444"/>
                </a:solidFill>
                <a:effectLst/>
                <a:latin typeface="microsoft yahei" panose="020B0503020204020204" pitchFamily="34" charset="-122"/>
                <a:ea typeface="microsoft yahei" panose="020B0503020204020204" pitchFamily="34" charset="-122"/>
              </a:rPr>
              <a:t>，从而保证了每个线程仅会存在单个实例！</a:t>
            </a:r>
            <a:endParaRPr lang="zh-CN" altLang="en-US" b="0" i="0" dirty="0">
              <a:solidFill>
                <a:srgbClr val="444444"/>
              </a:solidFill>
              <a:effectLst/>
              <a:latin typeface="microsoft yahei" panose="020B0503020204020204" pitchFamily="34" charset="-122"/>
              <a:ea typeface="microsoft yahei" panose="020B0503020204020204" pitchFamily="34" charset="-122"/>
            </a:endParaRPr>
          </a:p>
        </p:txBody>
      </p:sp>
      <p:sp>
        <p:nvSpPr>
          <p:cNvPr id="29" name="文本框 28">
            <a:extLst>
              <a:ext uri="{FF2B5EF4-FFF2-40B4-BE49-F238E27FC236}">
                <a16:creationId xmlns:a16="http://schemas.microsoft.com/office/drawing/2014/main" id="{2740D874-6179-4546-84E5-5DAF562F59E7}"/>
              </a:ext>
            </a:extLst>
          </p:cNvPr>
          <p:cNvSpPr txBox="1"/>
          <p:nvPr/>
        </p:nvSpPr>
        <p:spPr>
          <a:xfrm>
            <a:off x="6121912" y="3367236"/>
            <a:ext cx="61150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0" i="0" dirty="0">
                <a:solidFill>
                  <a:srgbClr val="444444"/>
                </a:solidFill>
                <a:effectLst/>
                <a:latin typeface="microsoft yahei" panose="020B0503020204020204" pitchFamily="34" charset="-122"/>
                <a:ea typeface="microsoft yahei" panose="020B0503020204020204" pitchFamily="34" charset="-122"/>
              </a:rPr>
              <a:t>对外暴露了 </a:t>
            </a:r>
            <a:r>
              <a:rPr lang="en-US" altLang="zh-CN" b="0" i="0" dirty="0">
                <a:solidFill>
                  <a:srgbClr val="444444"/>
                </a:solidFill>
                <a:effectLst/>
                <a:latin typeface="microsoft yahei" panose="020B0503020204020204" pitchFamily="34" charset="-122"/>
                <a:ea typeface="microsoft yahei" panose="020B0503020204020204" pitchFamily="34" charset="-122"/>
              </a:rPr>
              <a:t>current </a:t>
            </a:r>
            <a:r>
              <a:rPr lang="zh-CN" altLang="en-US" b="0" i="0" dirty="0">
                <a:solidFill>
                  <a:srgbClr val="444444"/>
                </a:solidFill>
                <a:effectLst/>
                <a:latin typeface="microsoft yahei" panose="020B0503020204020204" pitchFamily="34" charset="-122"/>
                <a:ea typeface="microsoft yahei" panose="020B0503020204020204" pitchFamily="34" charset="-122"/>
              </a:rPr>
              <a:t>方法用于获取当前环境下调用栈中的协程；</a:t>
            </a:r>
          </a:p>
          <a:p>
            <a:pPr algn="l"/>
            <a:r>
              <a:rPr lang="zh-CN" altLang="en-US" b="0" i="0" dirty="0">
                <a:solidFill>
                  <a:srgbClr val="444444"/>
                </a:solidFill>
                <a:effectLst/>
                <a:latin typeface="microsoft yahei" panose="020B0503020204020204" pitchFamily="34" charset="-122"/>
                <a:ea typeface="microsoft yahei" panose="020B0503020204020204" pitchFamily="34" charset="-122"/>
              </a:rPr>
              <a:t>而三个成员变量是用来保存或记录当前调用协程的：</a:t>
            </a:r>
          </a:p>
          <a:p>
            <a:pPr marL="285750" lvl="1"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_</a:t>
            </a:r>
            <a:r>
              <a:rPr lang="en-US" altLang="zh-CN" b="0" i="0" dirty="0" err="1">
                <a:solidFill>
                  <a:srgbClr val="444444"/>
                </a:solidFill>
                <a:effectLst/>
                <a:latin typeface="microsoft yahei" panose="020B0503020204020204" pitchFamily="34" charset="-122"/>
                <a:ea typeface="microsoft yahei" panose="020B0503020204020204" pitchFamily="34" charset="-122"/>
              </a:rPr>
              <a:t>c_stack</a:t>
            </a:r>
            <a:r>
              <a:rPr lang="zh-CN" altLang="en-US" b="0" i="0" dirty="0">
                <a:solidFill>
                  <a:srgbClr val="444444"/>
                </a:solidFill>
                <a:effectLst/>
                <a:latin typeface="microsoft yahei" panose="020B0503020204020204" pitchFamily="34" charset="-122"/>
                <a:ea typeface="microsoft yahei" panose="020B0503020204020204" pitchFamily="34" charset="-122"/>
              </a:rPr>
              <a:t>；</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lvl="1"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_</a:t>
            </a:r>
            <a:r>
              <a:rPr lang="en-US" altLang="zh-CN" b="0" i="0" dirty="0" err="1">
                <a:solidFill>
                  <a:srgbClr val="444444"/>
                </a:solidFill>
                <a:effectLst/>
                <a:latin typeface="microsoft yahei" panose="020B0503020204020204" pitchFamily="34" charset="-122"/>
                <a:ea typeface="microsoft yahei" panose="020B0503020204020204" pitchFamily="34" charset="-122"/>
              </a:rPr>
              <a:t>c_stack_top</a:t>
            </a:r>
            <a:r>
              <a:rPr lang="zh-CN" altLang="en-US" b="0" i="0" dirty="0">
                <a:solidFill>
                  <a:srgbClr val="444444"/>
                </a:solidFill>
                <a:effectLst/>
                <a:latin typeface="microsoft yahei" panose="020B0503020204020204" pitchFamily="34" charset="-122"/>
                <a:ea typeface="microsoft yahei" panose="020B0503020204020204" pitchFamily="34" charset="-122"/>
              </a:rPr>
              <a:t>；</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marL="285750" lvl="1"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_main</a:t>
            </a:r>
            <a:r>
              <a:rPr lang="zh-CN" altLang="en-US" b="0" i="0" dirty="0">
                <a:solidFill>
                  <a:srgbClr val="444444"/>
                </a:solidFill>
                <a:effectLst/>
                <a:latin typeface="microsoft yahei" panose="020B0503020204020204" pitchFamily="34" charset="-122"/>
                <a:ea typeface="microsoft yahei" panose="020B0503020204020204" pitchFamily="34" charset="-122"/>
              </a:rPr>
              <a:t>；</a:t>
            </a:r>
          </a:p>
          <a:p>
            <a:endParaRPr lang="en-US" altLang="zh-CN" dirty="0"/>
          </a:p>
          <a:p>
            <a:pPr algn="l"/>
            <a:r>
              <a:rPr lang="zh-CN" altLang="en-US" b="0" i="0" dirty="0">
                <a:solidFill>
                  <a:srgbClr val="444444"/>
                </a:solidFill>
                <a:effectLst/>
                <a:latin typeface="microsoft yahei" panose="020B0503020204020204" pitchFamily="34" charset="-122"/>
                <a:ea typeface="microsoft yahei" panose="020B0503020204020204" pitchFamily="34" charset="-122"/>
              </a:rPr>
              <a:t>实现内容比较简单，主要是：</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instance</a:t>
            </a:r>
            <a:r>
              <a:rPr lang="zh-CN" altLang="en-US" b="0" i="0" dirty="0">
                <a:solidFill>
                  <a:srgbClr val="444444"/>
                </a:solidFill>
                <a:effectLst/>
                <a:latin typeface="microsoft yahei" panose="020B0503020204020204" pitchFamily="34" charset="-122"/>
                <a:ea typeface="microsoft yahei" panose="020B0503020204020204" pitchFamily="34" charset="-122"/>
              </a:rPr>
              <a:t>：工厂方法；</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current</a:t>
            </a:r>
            <a:r>
              <a:rPr lang="zh-CN" altLang="en-US" b="0" i="0" dirty="0">
                <a:solidFill>
                  <a:srgbClr val="444444"/>
                </a:solidFill>
                <a:effectLst/>
                <a:latin typeface="microsoft yahei" panose="020B0503020204020204" pitchFamily="34" charset="-122"/>
                <a:ea typeface="microsoft yahei" panose="020B0503020204020204" pitchFamily="34" charset="-122"/>
              </a:rPr>
              <a:t>：获取当前环境下栈顶的协程实例；</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push/pop</a:t>
            </a:r>
            <a:r>
              <a:rPr lang="zh-CN" altLang="en-US" b="0" i="0" dirty="0">
                <a:solidFill>
                  <a:srgbClr val="444444"/>
                </a:solidFill>
                <a:effectLst/>
                <a:latin typeface="microsoft yahei" panose="020B0503020204020204" pitchFamily="34" charset="-122"/>
                <a:ea typeface="microsoft yahei" panose="020B0503020204020204" pitchFamily="34" charset="-122"/>
              </a:rPr>
              <a:t>：协程压栈</a:t>
            </a:r>
            <a:r>
              <a:rPr lang="en-US" altLang="zh-CN" b="0" i="0" dirty="0">
                <a:solidFill>
                  <a:srgbClr val="444444"/>
                </a:solidFill>
                <a:effectLst/>
                <a:latin typeface="microsoft yahei" panose="020B0503020204020204" pitchFamily="34" charset="-122"/>
                <a:ea typeface="microsoft yahei" panose="020B0503020204020204" pitchFamily="34" charset="-122"/>
              </a:rPr>
              <a:t>/</a:t>
            </a:r>
            <a:r>
              <a:rPr lang="zh-CN" altLang="en-US" b="0" i="0" dirty="0">
                <a:solidFill>
                  <a:srgbClr val="444444"/>
                </a:solidFill>
                <a:effectLst/>
                <a:latin typeface="microsoft yahei" panose="020B0503020204020204" pitchFamily="34" charset="-122"/>
                <a:ea typeface="microsoft yahei" panose="020B0503020204020204" pitchFamily="34" charset="-122"/>
              </a:rPr>
              <a:t>出栈；</a:t>
            </a:r>
          </a:p>
        </p:txBody>
      </p:sp>
    </p:spTree>
    <p:extLst>
      <p:ext uri="{BB962C8B-B14F-4D97-AF65-F5344CB8AC3E}">
        <p14:creationId xmlns:p14="http://schemas.microsoft.com/office/powerpoint/2010/main" val="2703190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25</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861959" cy="790082"/>
          </a:xfrm>
          <a:prstGeom prst="rect">
            <a:avLst/>
          </a:prstGeom>
        </p:spPr>
        <p:txBody>
          <a:bodyPr>
            <a:normAutofit fontScale="90000"/>
          </a:bodyPr>
          <a:lstStyle>
            <a:lvl1pPr defTabSz="817244">
              <a:defRPr sz="2970"/>
            </a:lvl1pPr>
          </a:lstStyle>
          <a:p>
            <a:r>
              <a:rPr lang="en-US" sz="3200" dirty="0" err="1">
                <a:latin typeface="Microsoft YaHei" panose="020B0503020204020204" pitchFamily="34" charset="-122"/>
                <a:ea typeface="Microsoft YaHei" panose="020B0503020204020204" pitchFamily="34" charset="-122"/>
              </a:rPr>
              <a:t>基于汇编实现的有栈协程</a:t>
            </a:r>
            <a:r>
              <a:rPr lang="en-US"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协程实例</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4</a:t>
            </a:r>
            <a:endParaRPr sz="2000" dirty="0">
              <a:latin typeface="腾讯体 W7" panose="020C08030202040F0204" pitchFamily="34" charset="-122"/>
              <a:ea typeface="腾讯体 W7" panose="020C08030202040F0204" pitchFamily="34" charset="-122"/>
            </a:endParaRPr>
          </a:p>
        </p:txBody>
      </p:sp>
      <p:sp>
        <p:nvSpPr>
          <p:cNvPr id="13" name="文本框 12">
            <a:extLst>
              <a:ext uri="{FF2B5EF4-FFF2-40B4-BE49-F238E27FC236}">
                <a16:creationId xmlns:a16="http://schemas.microsoft.com/office/drawing/2014/main" id="{564184E6-2064-48E2-8B33-449F286E1657}"/>
              </a:ext>
            </a:extLst>
          </p:cNvPr>
          <p:cNvSpPr txBox="1"/>
          <p:nvPr/>
        </p:nvSpPr>
        <p:spPr>
          <a:xfrm>
            <a:off x="6492096" y="257688"/>
            <a:ext cx="4486295"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defTabSz="914400"/>
            <a:r>
              <a:rPr lang="zh-CN" altLang="en-US" sz="2000" dirty="0">
                <a:solidFill>
                  <a:srgbClr val="444444"/>
                </a:solidFill>
                <a:latin typeface="微软雅黑" panose="020B0503020204020204" pitchFamily="34" charset="-122"/>
                <a:ea typeface="微软雅黑" panose="020B0503020204020204" pitchFamily="34" charset="-122"/>
              </a:rPr>
              <a:t>协程的实例主要是用于：</a:t>
            </a:r>
            <a:endParaRPr lang="en-US" altLang="zh-CN" sz="2000" dirty="0">
              <a:solidFill>
                <a:srgbClr val="444444"/>
              </a:solidFill>
              <a:latin typeface="微软雅黑" panose="020B0503020204020204" pitchFamily="34" charset="-122"/>
              <a:ea typeface="微软雅黑" panose="020B0503020204020204" pitchFamily="34" charset="-122"/>
            </a:endParaRPr>
          </a:p>
          <a:p>
            <a:pPr lvl="0" defTabSz="914400"/>
            <a:r>
              <a:rPr lang="zh-CN" altLang="en-US" sz="2000" b="1" dirty="0">
                <a:solidFill>
                  <a:srgbClr val="444444"/>
                </a:solidFill>
                <a:latin typeface="微软雅黑" panose="020B0503020204020204" pitchFamily="34" charset="-122"/>
                <a:ea typeface="微软雅黑" panose="020B0503020204020204" pitchFamily="34" charset="-122"/>
              </a:rPr>
              <a:t>支持接口 </a:t>
            </a:r>
            <a:r>
              <a:rPr lang="en-US" altLang="zh-CN" sz="2000" b="1" dirty="0">
                <a:solidFill>
                  <a:srgbClr val="444444"/>
                </a:solidFill>
                <a:latin typeface="微软雅黑" panose="020B0503020204020204" pitchFamily="34" charset="-122"/>
                <a:ea typeface="微软雅黑" panose="020B0503020204020204" pitchFamily="34" charset="-122"/>
              </a:rPr>
              <a:t>resume </a:t>
            </a:r>
            <a:r>
              <a:rPr lang="zh-CN" altLang="en-US" sz="2000" b="1" dirty="0">
                <a:solidFill>
                  <a:srgbClr val="444444"/>
                </a:solidFill>
                <a:latin typeface="微软雅黑" panose="020B0503020204020204" pitchFamily="34" charset="-122"/>
                <a:ea typeface="微软雅黑" panose="020B0503020204020204" pitchFamily="34" charset="-122"/>
              </a:rPr>
              <a:t>和 </a:t>
            </a:r>
            <a:r>
              <a:rPr lang="en-US" altLang="zh-CN" sz="2000" b="1" dirty="0">
                <a:solidFill>
                  <a:srgbClr val="444444"/>
                </a:solidFill>
                <a:latin typeface="微软雅黑" panose="020B0503020204020204" pitchFamily="34" charset="-122"/>
                <a:ea typeface="微软雅黑" panose="020B0503020204020204" pitchFamily="34" charset="-122"/>
              </a:rPr>
              <a:t>yield</a:t>
            </a:r>
            <a:r>
              <a:rPr lang="zh-CN" altLang="en-US" sz="2000" b="1" dirty="0">
                <a:solidFill>
                  <a:srgbClr val="444444"/>
                </a:solidFill>
                <a:latin typeface="微软雅黑" panose="020B0503020204020204" pitchFamily="34" charset="-122"/>
                <a:ea typeface="微软雅黑" panose="020B0503020204020204" pitchFamily="34" charset="-122"/>
              </a:rPr>
              <a:t>；</a:t>
            </a:r>
            <a:endParaRPr kumimoji="0" lang="zh-CN" altLang="zh-CN" sz="2000" b="1" i="0" u="none" strike="noStrike" cap="none" normalizeH="0" baseline="0" dirty="0">
              <a:ln>
                <a:noFill/>
              </a:ln>
              <a:solidFill>
                <a:schemeClr val="tx1"/>
              </a:solidFill>
              <a:effectLst/>
              <a:latin typeface="Arial" panose="020B0604020202020204" pitchFamily="34" charset="0"/>
            </a:endParaRPr>
          </a:p>
        </p:txBody>
      </p:sp>
      <p:sp>
        <p:nvSpPr>
          <p:cNvPr id="15" name="文本框 14">
            <a:extLst>
              <a:ext uri="{FF2B5EF4-FFF2-40B4-BE49-F238E27FC236}">
                <a16:creationId xmlns:a16="http://schemas.microsoft.com/office/drawing/2014/main" id="{50EB9AA0-203D-4F2E-BB48-09FF2B3B720B}"/>
              </a:ext>
            </a:extLst>
          </p:cNvPr>
          <p:cNvSpPr txBox="1"/>
          <p:nvPr/>
        </p:nvSpPr>
        <p:spPr>
          <a:xfrm>
            <a:off x="130659" y="735934"/>
            <a:ext cx="6096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i="0" dirty="0" err="1">
                <a:solidFill>
                  <a:srgbClr val="444444"/>
                </a:solidFill>
                <a:effectLst/>
                <a:latin typeface="microsoft yahei" panose="020B0503020204020204" pitchFamily="34" charset="-122"/>
                <a:ea typeface="microsoft yahei" panose="020B0503020204020204" pitchFamily="34" charset="-122"/>
              </a:rPr>
              <a:t>stack_co</a:t>
            </a:r>
            <a:r>
              <a:rPr lang="en-US" altLang="zh-CN"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err="1">
                <a:solidFill>
                  <a:srgbClr val="444444"/>
                </a:solidFill>
                <a:effectLst/>
                <a:latin typeface="microsoft yahei" panose="020B0503020204020204" pitchFamily="34" charset="-122"/>
                <a:ea typeface="microsoft yahei" panose="020B0503020204020204" pitchFamily="34" charset="-122"/>
              </a:rPr>
              <a:t>coroutine.h</a:t>
            </a:r>
            <a:endParaRPr lang="zh-CN" altLang="en-US" dirty="0"/>
          </a:p>
        </p:txBody>
      </p:sp>
      <p:pic>
        <p:nvPicPr>
          <p:cNvPr id="6" name="图片 5">
            <a:extLst>
              <a:ext uri="{FF2B5EF4-FFF2-40B4-BE49-F238E27FC236}">
                <a16:creationId xmlns:a16="http://schemas.microsoft.com/office/drawing/2014/main" id="{68E69460-EABA-4448-AC73-1DF9B3D8899C}"/>
              </a:ext>
            </a:extLst>
          </p:cNvPr>
          <p:cNvPicPr>
            <a:picLocks noChangeAspect="1"/>
          </p:cNvPicPr>
          <p:nvPr/>
        </p:nvPicPr>
        <p:blipFill>
          <a:blip r:embed="rId4"/>
          <a:stretch>
            <a:fillRect/>
          </a:stretch>
        </p:blipFill>
        <p:spPr>
          <a:xfrm>
            <a:off x="307231" y="1081312"/>
            <a:ext cx="5742857" cy="5533333"/>
          </a:xfrm>
          <a:prstGeom prst="rect">
            <a:avLst/>
          </a:prstGeom>
        </p:spPr>
      </p:pic>
      <p:sp>
        <p:nvSpPr>
          <p:cNvPr id="21" name="文本框 20">
            <a:extLst>
              <a:ext uri="{FF2B5EF4-FFF2-40B4-BE49-F238E27FC236}">
                <a16:creationId xmlns:a16="http://schemas.microsoft.com/office/drawing/2014/main" id="{569DBB8B-6A44-4EAC-8C0F-E7E5ADA8554D}"/>
              </a:ext>
            </a:extLst>
          </p:cNvPr>
          <p:cNvSpPr txBox="1"/>
          <p:nvPr/>
        </p:nvSpPr>
        <p:spPr>
          <a:xfrm>
            <a:off x="6241351" y="1019817"/>
            <a:ext cx="6096000"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0" i="0" dirty="0">
                <a:solidFill>
                  <a:srgbClr val="444444"/>
                </a:solidFill>
                <a:effectLst/>
                <a:latin typeface="microsoft yahei" panose="020B0503020204020204" pitchFamily="34" charset="-122"/>
                <a:ea typeface="microsoft yahei" panose="020B0503020204020204" pitchFamily="34" charset="-122"/>
              </a:rPr>
              <a:t>在 </a:t>
            </a:r>
            <a:r>
              <a:rPr lang="en-US" altLang="zh-CN" b="0" i="0" dirty="0">
                <a:solidFill>
                  <a:srgbClr val="444444"/>
                </a:solidFill>
                <a:effectLst/>
                <a:latin typeface="microsoft yahei" panose="020B0503020204020204" pitchFamily="34" charset="-122"/>
                <a:ea typeface="microsoft yahei" panose="020B0503020204020204" pitchFamily="34" charset="-122"/>
              </a:rPr>
              <a:t>Coroutine </a:t>
            </a:r>
            <a:r>
              <a:rPr lang="zh-CN" altLang="en-US" b="0" i="0" dirty="0">
                <a:solidFill>
                  <a:srgbClr val="444444"/>
                </a:solidFill>
                <a:effectLst/>
                <a:latin typeface="microsoft yahei" panose="020B0503020204020204" pitchFamily="34" charset="-122"/>
                <a:ea typeface="microsoft yahei" panose="020B0503020204020204" pitchFamily="34" charset="-122"/>
              </a:rPr>
              <a:t>中定义了：</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_runtime</a:t>
            </a:r>
            <a:r>
              <a:rPr lang="zh-CN" altLang="en-US" b="0" i="0" dirty="0">
                <a:solidFill>
                  <a:srgbClr val="444444"/>
                </a:solidFill>
                <a:effectLst/>
                <a:latin typeface="microsoft yahei" panose="020B0503020204020204" pitchFamily="34" charset="-122"/>
                <a:ea typeface="microsoft yahei" panose="020B0503020204020204" pitchFamily="34" charset="-122"/>
              </a:rPr>
              <a:t>：当前线程的状态；</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1" i="0" dirty="0">
                <a:solidFill>
                  <a:srgbClr val="FF0000"/>
                </a:solidFill>
                <a:effectLst/>
                <a:latin typeface="microsoft yahei" panose="020B0503020204020204" pitchFamily="34" charset="-122"/>
                <a:ea typeface="microsoft yahei" panose="020B0503020204020204" pitchFamily="34" charset="-122"/>
              </a:rPr>
              <a:t>_context</a:t>
            </a:r>
            <a:r>
              <a:rPr lang="zh-CN" altLang="en-US" b="1" i="0" dirty="0">
                <a:solidFill>
                  <a:srgbClr val="FF0000"/>
                </a:solidFill>
                <a:effectLst/>
                <a:latin typeface="microsoft yahei" panose="020B0503020204020204" pitchFamily="34" charset="-122"/>
                <a:ea typeface="microsoft yahei" panose="020B0503020204020204" pitchFamily="34" charset="-122"/>
              </a:rPr>
              <a:t>：当前协程的上下文信息（核心！）；</a:t>
            </a:r>
            <a:endParaRPr lang="en-US" altLang="zh-CN" b="1" i="0" dirty="0">
              <a:solidFill>
                <a:srgbClr val="FF0000"/>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_entry</a:t>
            </a:r>
            <a:r>
              <a:rPr lang="zh-CN" altLang="en-US" b="0" i="0" dirty="0">
                <a:solidFill>
                  <a:srgbClr val="444444"/>
                </a:solidFill>
                <a:effectLst/>
                <a:latin typeface="microsoft yahei" panose="020B0503020204020204" pitchFamily="34" charset="-122"/>
                <a:ea typeface="microsoft yahei" panose="020B0503020204020204" pitchFamily="34" charset="-122"/>
              </a:rPr>
              <a:t>：协程函数入口；</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_master</a:t>
            </a:r>
            <a:r>
              <a:rPr lang="zh-CN" altLang="en-US" b="0" i="0" dirty="0">
                <a:solidFill>
                  <a:srgbClr val="444444"/>
                </a:solidFill>
                <a:effectLst/>
                <a:latin typeface="microsoft yahei" panose="020B0503020204020204" pitchFamily="34" charset="-122"/>
                <a:ea typeface="microsoft yahei" panose="020B0503020204020204" pitchFamily="34" charset="-122"/>
              </a:rPr>
              <a:t>：协程调用环境；</a:t>
            </a:r>
          </a:p>
        </p:txBody>
      </p:sp>
      <p:sp>
        <p:nvSpPr>
          <p:cNvPr id="25" name="文本框 24">
            <a:extLst>
              <a:ext uri="{FF2B5EF4-FFF2-40B4-BE49-F238E27FC236}">
                <a16:creationId xmlns:a16="http://schemas.microsoft.com/office/drawing/2014/main" id="{517A4A3A-68FC-49E7-9DCC-8EA1324E09A5}"/>
              </a:ext>
            </a:extLst>
          </p:cNvPr>
          <p:cNvSpPr txBox="1"/>
          <p:nvPr/>
        </p:nvSpPr>
        <p:spPr>
          <a:xfrm>
            <a:off x="6122693" y="2448873"/>
            <a:ext cx="6229350"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b="0" i="0" dirty="0">
                <a:solidFill>
                  <a:srgbClr val="444444"/>
                </a:solidFill>
                <a:effectLst/>
                <a:latin typeface="microsoft yahei" panose="020B0503020204020204" pitchFamily="34" charset="-122"/>
                <a:ea typeface="microsoft yahei" panose="020B0503020204020204" pitchFamily="34" charset="-122"/>
              </a:rPr>
              <a:t>同时，定义了协程相关的状态，主要包括了下面几类：</a:t>
            </a: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MAIN</a:t>
            </a:r>
            <a:r>
              <a:rPr lang="zh-CN" altLang="en-US" b="0" i="0" dirty="0">
                <a:solidFill>
                  <a:srgbClr val="444444"/>
                </a:solidFill>
                <a:effectLst/>
                <a:latin typeface="microsoft yahei" panose="020B0503020204020204" pitchFamily="34" charset="-122"/>
                <a:ea typeface="microsoft yahei" panose="020B0503020204020204" pitchFamily="34" charset="-122"/>
              </a:rPr>
              <a:t>：仅作为协程入口调用栈的标记；</a:t>
            </a:r>
            <a:endParaRPr lang="en-US" altLang="zh-CN"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IDLE</a:t>
            </a:r>
            <a:r>
              <a:rPr lang="zh-CN" altLang="en-US" b="0" i="0" dirty="0">
                <a:solidFill>
                  <a:srgbClr val="444444"/>
                </a:solidFill>
                <a:effectLst/>
                <a:latin typeface="microsoft yahei" panose="020B0503020204020204" pitchFamily="34" charset="-122"/>
                <a:ea typeface="microsoft yahei" panose="020B0503020204020204" pitchFamily="34" charset="-122"/>
              </a:rPr>
              <a:t>：空闲状态；</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RUNNING</a:t>
            </a:r>
            <a:r>
              <a:rPr lang="zh-CN" altLang="en-US" b="0" i="0" dirty="0">
                <a:solidFill>
                  <a:srgbClr val="444444"/>
                </a:solidFill>
                <a:effectLst/>
                <a:latin typeface="microsoft yahei" panose="020B0503020204020204" pitchFamily="34" charset="-122"/>
                <a:ea typeface="microsoft yahei" panose="020B0503020204020204" pitchFamily="34" charset="-122"/>
              </a:rPr>
              <a:t>：执行中；</a:t>
            </a:r>
            <a:endParaRPr lang="en-US" altLang="zh-CN" b="0" i="0" dirty="0">
              <a:solidFill>
                <a:srgbClr val="444444"/>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en-US" altLang="zh-CN" b="0" i="0" dirty="0">
                <a:solidFill>
                  <a:srgbClr val="444444"/>
                </a:solidFill>
                <a:effectLst/>
                <a:latin typeface="microsoft yahei" panose="020B0503020204020204" pitchFamily="34" charset="-122"/>
                <a:ea typeface="microsoft yahei" panose="020B0503020204020204" pitchFamily="34" charset="-122"/>
              </a:rPr>
              <a:t>EXIT</a:t>
            </a:r>
            <a:r>
              <a:rPr lang="zh-CN" altLang="en-US" b="0" i="0" dirty="0">
                <a:solidFill>
                  <a:srgbClr val="444444"/>
                </a:solidFill>
                <a:effectLst/>
                <a:latin typeface="microsoft yahei" panose="020B0503020204020204" pitchFamily="34" charset="-122"/>
                <a:ea typeface="microsoft yahei" panose="020B0503020204020204" pitchFamily="34" charset="-122"/>
              </a:rPr>
              <a:t>：线程退出；</a:t>
            </a:r>
          </a:p>
        </p:txBody>
      </p:sp>
      <p:pic>
        <p:nvPicPr>
          <p:cNvPr id="22" name="图片 21">
            <a:extLst>
              <a:ext uri="{FF2B5EF4-FFF2-40B4-BE49-F238E27FC236}">
                <a16:creationId xmlns:a16="http://schemas.microsoft.com/office/drawing/2014/main" id="{DD55DBA6-965E-45E4-A907-59D373A795A2}"/>
              </a:ext>
            </a:extLst>
          </p:cNvPr>
          <p:cNvPicPr>
            <a:picLocks noChangeAspect="1"/>
          </p:cNvPicPr>
          <p:nvPr/>
        </p:nvPicPr>
        <p:blipFill>
          <a:blip r:embed="rId5"/>
          <a:stretch>
            <a:fillRect/>
          </a:stretch>
        </p:blipFill>
        <p:spPr>
          <a:xfrm>
            <a:off x="6513340" y="4085864"/>
            <a:ext cx="5371429" cy="2590476"/>
          </a:xfrm>
          <a:prstGeom prst="rect">
            <a:avLst/>
          </a:prstGeom>
        </p:spPr>
      </p:pic>
      <p:sp>
        <p:nvSpPr>
          <p:cNvPr id="29" name="文本框 28">
            <a:extLst>
              <a:ext uri="{FF2B5EF4-FFF2-40B4-BE49-F238E27FC236}">
                <a16:creationId xmlns:a16="http://schemas.microsoft.com/office/drawing/2014/main" id="{F0AB1EC5-80BC-4983-8A69-EBAE4ABD06F2}"/>
              </a:ext>
            </a:extLst>
          </p:cNvPr>
          <p:cNvSpPr txBox="1"/>
          <p:nvPr/>
        </p:nvSpPr>
        <p:spPr>
          <a:xfrm>
            <a:off x="8172155" y="3741535"/>
            <a:ext cx="21304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i="0" dirty="0" err="1">
                <a:solidFill>
                  <a:srgbClr val="444444"/>
                </a:solidFill>
                <a:effectLst/>
                <a:latin typeface="microsoft yahei" panose="020B0503020204020204" pitchFamily="34" charset="-122"/>
                <a:ea typeface="microsoft yahei" panose="020B0503020204020204" pitchFamily="34" charset="-122"/>
              </a:rPr>
              <a:t>stack_co</a:t>
            </a:r>
            <a:r>
              <a:rPr lang="en-US" altLang="zh-CN"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err="1">
                <a:solidFill>
                  <a:srgbClr val="444444"/>
                </a:solidFill>
                <a:effectLst/>
                <a:latin typeface="microsoft yahei" panose="020B0503020204020204" pitchFamily="34" charset="-122"/>
                <a:ea typeface="microsoft yahei" panose="020B0503020204020204" pitchFamily="34" charset="-122"/>
              </a:rPr>
              <a:t>status.h</a:t>
            </a:r>
            <a:endParaRPr lang="zh-CN" altLang="en-US" dirty="0"/>
          </a:p>
        </p:txBody>
      </p:sp>
    </p:spTree>
    <p:extLst>
      <p:ext uri="{BB962C8B-B14F-4D97-AF65-F5344CB8AC3E}">
        <p14:creationId xmlns:p14="http://schemas.microsoft.com/office/powerpoint/2010/main" val="998542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26</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861959" cy="790082"/>
          </a:xfrm>
          <a:prstGeom prst="rect">
            <a:avLst/>
          </a:prstGeom>
        </p:spPr>
        <p:txBody>
          <a:bodyPr>
            <a:normAutofit fontScale="90000"/>
          </a:bodyPr>
          <a:lstStyle>
            <a:lvl1pPr defTabSz="817244">
              <a:defRPr sz="2970"/>
            </a:lvl1pPr>
          </a:lstStyle>
          <a:p>
            <a:r>
              <a:rPr lang="en-US" sz="3200" dirty="0" err="1">
                <a:latin typeface="Microsoft YaHei" panose="020B0503020204020204" pitchFamily="34" charset="-122"/>
                <a:ea typeface="Microsoft YaHei" panose="020B0503020204020204" pitchFamily="34" charset="-122"/>
              </a:rPr>
              <a:t>基于汇编实现的有栈协程</a:t>
            </a:r>
            <a:r>
              <a:rPr lang="en-US"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协程实例</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4</a:t>
            </a:r>
            <a:endParaRPr sz="2000" dirty="0">
              <a:latin typeface="腾讯体 W7" panose="020C08030202040F0204" pitchFamily="34" charset="-122"/>
              <a:ea typeface="腾讯体 W7" panose="020C08030202040F0204" pitchFamily="34" charset="-122"/>
            </a:endParaRPr>
          </a:p>
        </p:txBody>
      </p:sp>
      <p:sp>
        <p:nvSpPr>
          <p:cNvPr id="15" name="文本框 14">
            <a:extLst>
              <a:ext uri="{FF2B5EF4-FFF2-40B4-BE49-F238E27FC236}">
                <a16:creationId xmlns:a16="http://schemas.microsoft.com/office/drawing/2014/main" id="{50EB9AA0-203D-4F2E-BB48-09FF2B3B720B}"/>
              </a:ext>
            </a:extLst>
          </p:cNvPr>
          <p:cNvSpPr txBox="1"/>
          <p:nvPr/>
        </p:nvSpPr>
        <p:spPr>
          <a:xfrm>
            <a:off x="3048000" y="857250"/>
            <a:ext cx="6096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i="0" dirty="0">
                <a:solidFill>
                  <a:srgbClr val="444444"/>
                </a:solidFill>
                <a:effectLst/>
                <a:latin typeface="microsoft yahei" panose="020B0503020204020204" pitchFamily="34" charset="-122"/>
                <a:ea typeface="microsoft yahei" panose="020B0503020204020204" pitchFamily="34" charset="-122"/>
              </a:rPr>
              <a:t>stack_co/coroutine.cc</a:t>
            </a:r>
            <a:endParaRPr lang="zh-CN" altLang="en-US" dirty="0"/>
          </a:p>
        </p:txBody>
      </p:sp>
      <p:sp>
        <p:nvSpPr>
          <p:cNvPr id="14" name="文本框 13">
            <a:extLst>
              <a:ext uri="{FF2B5EF4-FFF2-40B4-BE49-F238E27FC236}">
                <a16:creationId xmlns:a16="http://schemas.microsoft.com/office/drawing/2014/main" id="{62D85EAD-BAC6-4A1D-81FC-4ACCB8BD0153}"/>
              </a:ext>
            </a:extLst>
          </p:cNvPr>
          <p:cNvSpPr txBox="1"/>
          <p:nvPr/>
        </p:nvSpPr>
        <p:spPr>
          <a:xfrm>
            <a:off x="1401010" y="4396345"/>
            <a:ext cx="329398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协程内部的各种操作主要是调用其内部的 </a:t>
            </a:r>
            <a:r>
              <a:rPr lang="en-US" altLang="zh-CN" b="0" i="0" dirty="0">
                <a:solidFill>
                  <a:srgbClr val="444444"/>
                </a:solidFill>
                <a:effectLst/>
                <a:latin typeface="microsoft yahei" panose="020B0503020204020204" pitchFamily="34" charset="-122"/>
                <a:ea typeface="microsoft yahei" panose="020B0503020204020204" pitchFamily="34" charset="-122"/>
              </a:rPr>
              <a:t>Context </a:t>
            </a:r>
            <a:r>
              <a:rPr lang="zh-CN" altLang="en-US" b="0" i="0" dirty="0">
                <a:solidFill>
                  <a:srgbClr val="444444"/>
                </a:solidFill>
                <a:effectLst/>
                <a:latin typeface="microsoft yahei" panose="020B0503020204020204" pitchFamily="34" charset="-122"/>
                <a:ea typeface="microsoft yahei" panose="020B0503020204020204" pitchFamily="34" charset="-122"/>
              </a:rPr>
              <a:t>实现的！</a:t>
            </a:r>
            <a:endParaRPr lang="zh-CN" altLang="en-US" dirty="0"/>
          </a:p>
        </p:txBody>
      </p:sp>
      <p:pic>
        <p:nvPicPr>
          <p:cNvPr id="4" name="图片 3">
            <a:extLst>
              <a:ext uri="{FF2B5EF4-FFF2-40B4-BE49-F238E27FC236}">
                <a16:creationId xmlns:a16="http://schemas.microsoft.com/office/drawing/2014/main" id="{CF6CCCAA-879C-4BDB-9C25-8A3A226883B1}"/>
              </a:ext>
            </a:extLst>
          </p:cNvPr>
          <p:cNvPicPr>
            <a:picLocks noChangeAspect="1"/>
          </p:cNvPicPr>
          <p:nvPr/>
        </p:nvPicPr>
        <p:blipFill>
          <a:blip r:embed="rId4"/>
          <a:stretch>
            <a:fillRect/>
          </a:stretch>
        </p:blipFill>
        <p:spPr>
          <a:xfrm>
            <a:off x="233207" y="1300005"/>
            <a:ext cx="6113260" cy="2615054"/>
          </a:xfrm>
          <a:prstGeom prst="rect">
            <a:avLst/>
          </a:prstGeom>
        </p:spPr>
      </p:pic>
      <p:pic>
        <p:nvPicPr>
          <p:cNvPr id="7" name="图片 6">
            <a:extLst>
              <a:ext uri="{FF2B5EF4-FFF2-40B4-BE49-F238E27FC236}">
                <a16:creationId xmlns:a16="http://schemas.microsoft.com/office/drawing/2014/main" id="{A59A3053-7CFA-4BAF-8389-4236B3408BC1}"/>
              </a:ext>
            </a:extLst>
          </p:cNvPr>
          <p:cNvPicPr>
            <a:picLocks noChangeAspect="1"/>
          </p:cNvPicPr>
          <p:nvPr/>
        </p:nvPicPr>
        <p:blipFill>
          <a:blip r:embed="rId5"/>
          <a:stretch>
            <a:fillRect/>
          </a:stretch>
        </p:blipFill>
        <p:spPr>
          <a:xfrm>
            <a:off x="6505881" y="1242741"/>
            <a:ext cx="5581980" cy="3866118"/>
          </a:xfrm>
          <a:prstGeom prst="rect">
            <a:avLst/>
          </a:prstGeom>
        </p:spPr>
      </p:pic>
    </p:spTree>
    <p:extLst>
      <p:ext uri="{BB962C8B-B14F-4D97-AF65-F5344CB8AC3E}">
        <p14:creationId xmlns:p14="http://schemas.microsoft.com/office/powerpoint/2010/main" val="2680693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27</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6378595" cy="790082"/>
          </a:xfrm>
          <a:prstGeom prst="rect">
            <a:avLst/>
          </a:prstGeom>
        </p:spPr>
        <p:txBody>
          <a:bodyPr>
            <a:normAutofit fontScale="90000"/>
          </a:bodyPr>
          <a:lstStyle>
            <a:lvl1pPr defTabSz="817244">
              <a:defRPr sz="2970"/>
            </a:lvl1pPr>
          </a:lstStyle>
          <a:p>
            <a:r>
              <a:rPr lang="en-US" sz="3200" dirty="0" err="1">
                <a:latin typeface="Microsoft YaHei" panose="020B0503020204020204" pitchFamily="34" charset="-122"/>
                <a:ea typeface="Microsoft YaHei" panose="020B0503020204020204" pitchFamily="34" charset="-122"/>
              </a:rPr>
              <a:t>基于汇编实现的有栈协程</a:t>
            </a:r>
            <a:r>
              <a:rPr lang="en-US"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上下文实例</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4</a:t>
            </a:r>
            <a:endParaRPr sz="2000" dirty="0">
              <a:latin typeface="腾讯体 W7" panose="020C08030202040F0204" pitchFamily="34" charset="-122"/>
              <a:ea typeface="腾讯体 W7" panose="020C08030202040F0204" pitchFamily="34" charset="-122"/>
            </a:endParaRPr>
          </a:p>
        </p:txBody>
      </p:sp>
      <p:sp>
        <p:nvSpPr>
          <p:cNvPr id="13" name="文本框 12">
            <a:extLst>
              <a:ext uri="{FF2B5EF4-FFF2-40B4-BE49-F238E27FC236}">
                <a16:creationId xmlns:a16="http://schemas.microsoft.com/office/drawing/2014/main" id="{B34E1241-2833-4DF3-95CB-582C72682FC4}"/>
              </a:ext>
            </a:extLst>
          </p:cNvPr>
          <p:cNvSpPr txBox="1"/>
          <p:nvPr/>
        </p:nvSpPr>
        <p:spPr>
          <a:xfrm>
            <a:off x="344102" y="996826"/>
            <a:ext cx="6640898"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上下文信息 </a:t>
            </a:r>
            <a:r>
              <a:rPr lang="en-US" altLang="zh-CN" dirty="0"/>
              <a:t>Context </a:t>
            </a:r>
            <a:r>
              <a:rPr lang="zh-CN" altLang="en-US" dirty="0"/>
              <a:t>用于维护协程 </a:t>
            </a:r>
            <a:r>
              <a:rPr lang="en-US" altLang="zh-CN" dirty="0"/>
              <a:t>Coroutine </a:t>
            </a:r>
            <a:r>
              <a:rPr lang="zh-CN" altLang="en-US" dirty="0"/>
              <a:t>的函数调用信息；</a:t>
            </a:r>
          </a:p>
          <a:p>
            <a:pPr algn="l"/>
            <a:r>
              <a:rPr lang="zh-CN" altLang="en-US" b="1" dirty="0"/>
              <a:t>需要注意的是：上下文需要确保内存布局准确无误才能使用；</a:t>
            </a:r>
          </a:p>
          <a:p>
            <a:pPr algn="l"/>
            <a:r>
              <a:rPr lang="zh-CN" altLang="en-US" b="1" dirty="0">
                <a:solidFill>
                  <a:srgbClr val="FF0000"/>
                </a:solidFill>
              </a:rPr>
              <a:t>同时，一个</a:t>
            </a:r>
            <a:r>
              <a:rPr lang="en-US" altLang="zh-CN" b="1" dirty="0">
                <a:solidFill>
                  <a:srgbClr val="FF0000"/>
                </a:solidFill>
              </a:rPr>
              <a:t>context</a:t>
            </a:r>
            <a:r>
              <a:rPr lang="zh-CN" altLang="en-US" b="1" dirty="0">
                <a:solidFill>
                  <a:srgbClr val="FF0000"/>
                </a:solidFill>
              </a:rPr>
              <a:t>的起始地址必须是</a:t>
            </a:r>
            <a:r>
              <a:rPr lang="en-US" altLang="zh-CN" b="1" dirty="0">
                <a:solidFill>
                  <a:srgbClr val="FF0000"/>
                </a:solidFill>
              </a:rPr>
              <a:t>regs[0]</a:t>
            </a:r>
            <a:r>
              <a:rPr lang="zh-CN" altLang="en-US" b="1" dirty="0">
                <a:solidFill>
                  <a:srgbClr val="FF0000"/>
                </a:solidFill>
              </a:rPr>
              <a:t>，否则会影响后面的协程切换正确性！</a:t>
            </a:r>
          </a:p>
        </p:txBody>
      </p:sp>
      <p:pic>
        <p:nvPicPr>
          <p:cNvPr id="6" name="图片 5">
            <a:extLst>
              <a:ext uri="{FF2B5EF4-FFF2-40B4-BE49-F238E27FC236}">
                <a16:creationId xmlns:a16="http://schemas.microsoft.com/office/drawing/2014/main" id="{F4814D6A-2E93-40BB-B865-2FCACD5D352A}"/>
              </a:ext>
            </a:extLst>
          </p:cNvPr>
          <p:cNvPicPr>
            <a:picLocks noChangeAspect="1"/>
          </p:cNvPicPr>
          <p:nvPr/>
        </p:nvPicPr>
        <p:blipFill>
          <a:blip r:embed="rId4"/>
          <a:stretch>
            <a:fillRect/>
          </a:stretch>
        </p:blipFill>
        <p:spPr>
          <a:xfrm>
            <a:off x="969929" y="2391424"/>
            <a:ext cx="5672171" cy="4309582"/>
          </a:xfrm>
          <a:prstGeom prst="rect">
            <a:avLst/>
          </a:prstGeom>
        </p:spPr>
      </p:pic>
      <p:sp>
        <p:nvSpPr>
          <p:cNvPr id="16" name="文本框 15">
            <a:extLst>
              <a:ext uri="{FF2B5EF4-FFF2-40B4-BE49-F238E27FC236}">
                <a16:creationId xmlns:a16="http://schemas.microsoft.com/office/drawing/2014/main" id="{7814B76F-69FF-4A89-8170-0E95304121AA}"/>
              </a:ext>
            </a:extLst>
          </p:cNvPr>
          <p:cNvSpPr txBox="1"/>
          <p:nvPr/>
        </p:nvSpPr>
        <p:spPr>
          <a:xfrm>
            <a:off x="1861150" y="2009166"/>
            <a:ext cx="36068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i="0" dirty="0" err="1">
                <a:solidFill>
                  <a:srgbClr val="444444"/>
                </a:solidFill>
                <a:effectLst/>
                <a:latin typeface="microsoft yahei" panose="020B0503020204020204" pitchFamily="34" charset="-122"/>
                <a:ea typeface="microsoft yahei" panose="020B0503020204020204" pitchFamily="34" charset="-122"/>
              </a:rPr>
              <a:t>stack_co</a:t>
            </a:r>
            <a:r>
              <a:rPr lang="en-US" altLang="zh-CN"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err="1">
                <a:solidFill>
                  <a:srgbClr val="444444"/>
                </a:solidFill>
                <a:effectLst/>
                <a:latin typeface="microsoft yahei" panose="020B0503020204020204" pitchFamily="34" charset="-122"/>
                <a:ea typeface="microsoft yahei" panose="020B0503020204020204" pitchFamily="34" charset="-122"/>
              </a:rPr>
              <a:t>context.h</a:t>
            </a:r>
            <a:endParaRPr lang="zh-CN" altLang="en-US" dirty="0"/>
          </a:p>
        </p:txBody>
      </p:sp>
      <p:sp>
        <p:nvSpPr>
          <p:cNvPr id="21" name="文本框 20">
            <a:extLst>
              <a:ext uri="{FF2B5EF4-FFF2-40B4-BE49-F238E27FC236}">
                <a16:creationId xmlns:a16="http://schemas.microsoft.com/office/drawing/2014/main" id="{1B997327-9CC8-45A1-92A1-718494A6C15A}"/>
              </a:ext>
            </a:extLst>
          </p:cNvPr>
          <p:cNvSpPr txBox="1"/>
          <p:nvPr/>
        </p:nvSpPr>
        <p:spPr>
          <a:xfrm>
            <a:off x="6096000" y="770478"/>
            <a:ext cx="6096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i="0" dirty="0">
                <a:solidFill>
                  <a:srgbClr val="444444"/>
                </a:solidFill>
                <a:effectLst/>
                <a:latin typeface="microsoft yahei" panose="020B0503020204020204" pitchFamily="34" charset="-122"/>
                <a:ea typeface="microsoft yahei" panose="020B0503020204020204" pitchFamily="34" charset="-122"/>
              </a:rPr>
              <a:t>stack_co/context.cc</a:t>
            </a:r>
            <a:endParaRPr lang="zh-CN" altLang="en-US" dirty="0"/>
          </a:p>
        </p:txBody>
      </p:sp>
      <p:pic>
        <p:nvPicPr>
          <p:cNvPr id="5" name="图片 4">
            <a:extLst>
              <a:ext uri="{FF2B5EF4-FFF2-40B4-BE49-F238E27FC236}">
                <a16:creationId xmlns:a16="http://schemas.microsoft.com/office/drawing/2014/main" id="{703AF907-ED5E-4AF3-890D-D21C72ABC7A7}"/>
              </a:ext>
            </a:extLst>
          </p:cNvPr>
          <p:cNvPicPr>
            <a:picLocks noChangeAspect="1"/>
          </p:cNvPicPr>
          <p:nvPr/>
        </p:nvPicPr>
        <p:blipFill>
          <a:blip r:embed="rId5"/>
          <a:stretch>
            <a:fillRect/>
          </a:stretch>
        </p:blipFill>
        <p:spPr>
          <a:xfrm>
            <a:off x="6874615" y="1236944"/>
            <a:ext cx="4973283" cy="5494215"/>
          </a:xfrm>
          <a:prstGeom prst="rect">
            <a:avLst/>
          </a:prstGeom>
        </p:spPr>
      </p:pic>
    </p:spTree>
    <p:extLst>
      <p:ext uri="{BB962C8B-B14F-4D97-AF65-F5344CB8AC3E}">
        <p14:creationId xmlns:p14="http://schemas.microsoft.com/office/powerpoint/2010/main" val="138954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28</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7026295" cy="790082"/>
          </a:xfrm>
          <a:prstGeom prst="rect">
            <a:avLst/>
          </a:prstGeom>
        </p:spPr>
        <p:txBody>
          <a:bodyPr>
            <a:normAutofit fontScale="90000"/>
          </a:bodyPr>
          <a:lstStyle>
            <a:lvl1pPr defTabSz="817244">
              <a:defRPr sz="2970"/>
            </a:lvl1pPr>
          </a:lstStyle>
          <a:p>
            <a:r>
              <a:rPr lang="en-US" sz="3200" dirty="0" err="1">
                <a:latin typeface="Microsoft YaHei" panose="020B0503020204020204" pitchFamily="34" charset="-122"/>
                <a:ea typeface="Microsoft YaHei" panose="020B0503020204020204" pitchFamily="34" charset="-122"/>
              </a:rPr>
              <a:t>基于汇编实现的有栈协程</a:t>
            </a:r>
            <a:r>
              <a:rPr lang="en-US"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上下文切换实现</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4</a:t>
            </a:r>
            <a:endParaRPr sz="2000" dirty="0">
              <a:latin typeface="腾讯体 W7" panose="020C08030202040F0204" pitchFamily="34" charset="-122"/>
              <a:ea typeface="腾讯体 W7" panose="020C08030202040F0204" pitchFamily="34" charset="-122"/>
            </a:endParaRPr>
          </a:p>
        </p:txBody>
      </p:sp>
      <p:sp>
        <p:nvSpPr>
          <p:cNvPr id="13" name="文本框 12">
            <a:extLst>
              <a:ext uri="{FF2B5EF4-FFF2-40B4-BE49-F238E27FC236}">
                <a16:creationId xmlns:a16="http://schemas.microsoft.com/office/drawing/2014/main" id="{B34E1241-2833-4DF3-95CB-582C72682FC4}"/>
              </a:ext>
            </a:extLst>
          </p:cNvPr>
          <p:cNvSpPr txBox="1"/>
          <p:nvPr/>
        </p:nvSpPr>
        <p:spPr>
          <a:xfrm>
            <a:off x="344102" y="900270"/>
            <a:ext cx="664089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zh-CN" dirty="0"/>
              <a:t>Context </a:t>
            </a:r>
            <a:r>
              <a:rPr lang="zh-CN" altLang="en-US" dirty="0"/>
              <a:t>的核心功能 </a:t>
            </a:r>
            <a:r>
              <a:rPr lang="en-US" altLang="zh-CN" dirty="0" err="1"/>
              <a:t>switch_context</a:t>
            </a:r>
            <a:r>
              <a:rPr lang="en-US" altLang="zh-CN" dirty="0"/>
              <a:t> </a:t>
            </a:r>
            <a:r>
              <a:rPr lang="zh-CN" altLang="en-US" dirty="0"/>
              <a:t>主要就是通过汇编 </a:t>
            </a:r>
            <a:r>
              <a:rPr lang="en-US" altLang="zh-CN" dirty="0" err="1"/>
              <a:t>stack_co</a:t>
            </a:r>
            <a:r>
              <a:rPr lang="en-US" altLang="zh-CN" dirty="0"/>
              <a:t>/</a:t>
            </a:r>
            <a:r>
              <a:rPr lang="en-US" altLang="zh-CN" dirty="0" err="1"/>
              <a:t>switch_context.S</a:t>
            </a:r>
            <a:r>
              <a:rPr lang="en-US" altLang="zh-CN" dirty="0"/>
              <a:t> </a:t>
            </a:r>
            <a:r>
              <a:rPr lang="zh-CN" altLang="en-US" dirty="0"/>
              <a:t>实现的！</a:t>
            </a:r>
            <a:endParaRPr lang="en-US" altLang="zh-CN" dirty="0"/>
          </a:p>
        </p:txBody>
      </p:sp>
      <p:sp>
        <p:nvSpPr>
          <p:cNvPr id="14" name="文本框 13">
            <a:extLst>
              <a:ext uri="{FF2B5EF4-FFF2-40B4-BE49-F238E27FC236}">
                <a16:creationId xmlns:a16="http://schemas.microsoft.com/office/drawing/2014/main" id="{D3A6A8FC-0517-4A6C-8CCA-649730F1F46F}"/>
              </a:ext>
            </a:extLst>
          </p:cNvPr>
          <p:cNvSpPr txBox="1"/>
          <p:nvPr/>
        </p:nvSpPr>
        <p:spPr>
          <a:xfrm>
            <a:off x="4259252" y="1659704"/>
            <a:ext cx="304761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0" i="0" dirty="0" err="1">
                <a:solidFill>
                  <a:srgbClr val="444444"/>
                </a:solidFill>
                <a:effectLst/>
                <a:latin typeface="microsoft yahei" panose="020B0503020204020204" pitchFamily="34" charset="-122"/>
                <a:ea typeface="microsoft yahei" panose="020B0503020204020204" pitchFamily="34" charset="-122"/>
              </a:rPr>
              <a:t>stack_co</a:t>
            </a:r>
            <a:r>
              <a:rPr lang="en-US" altLang="zh-CN" b="0" i="0" dirty="0">
                <a:solidFill>
                  <a:srgbClr val="444444"/>
                </a:solidFill>
                <a:effectLst/>
                <a:latin typeface="microsoft yahei" panose="020B0503020204020204" pitchFamily="34" charset="-122"/>
                <a:ea typeface="microsoft yahei" panose="020B0503020204020204" pitchFamily="34" charset="-122"/>
              </a:rPr>
              <a:t>/</a:t>
            </a:r>
            <a:r>
              <a:rPr lang="en-US" altLang="zh-CN" b="0" i="0" dirty="0" err="1">
                <a:solidFill>
                  <a:srgbClr val="444444"/>
                </a:solidFill>
                <a:effectLst/>
                <a:latin typeface="microsoft yahei" panose="020B0503020204020204" pitchFamily="34" charset="-122"/>
                <a:ea typeface="microsoft yahei" panose="020B0503020204020204" pitchFamily="34" charset="-122"/>
              </a:rPr>
              <a:t>switch_context.S</a:t>
            </a:r>
            <a:endParaRPr lang="zh-CN" altLang="en-US" dirty="0"/>
          </a:p>
        </p:txBody>
      </p:sp>
      <p:sp>
        <p:nvSpPr>
          <p:cNvPr id="17" name="文本框 16">
            <a:extLst>
              <a:ext uri="{FF2B5EF4-FFF2-40B4-BE49-F238E27FC236}">
                <a16:creationId xmlns:a16="http://schemas.microsoft.com/office/drawing/2014/main" id="{55720CD0-749D-4F73-8D29-DE103F7E410C}"/>
              </a:ext>
            </a:extLst>
          </p:cNvPr>
          <p:cNvSpPr txBox="1"/>
          <p:nvPr/>
        </p:nvSpPr>
        <p:spPr>
          <a:xfrm>
            <a:off x="233207" y="1902167"/>
            <a:ext cx="3047619" cy="2800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1600" b="0" i="0" dirty="0">
                <a:solidFill>
                  <a:srgbClr val="444444"/>
                </a:solidFill>
                <a:effectLst/>
                <a:latin typeface="microsoft yahei" panose="020B0503020204020204" pitchFamily="34" charset="-122"/>
                <a:ea typeface="microsoft yahei" panose="020B0503020204020204" pitchFamily="34" charset="-122"/>
              </a:rPr>
              <a:t>保存当前的寄存器上下文到 </a:t>
            </a:r>
            <a:r>
              <a:rPr lang="en-US" altLang="zh-CN" sz="1600" b="0" i="0" dirty="0">
                <a:solidFill>
                  <a:srgbClr val="444444"/>
                </a:solidFill>
                <a:effectLst/>
                <a:latin typeface="microsoft yahei" panose="020B0503020204020204" pitchFamily="34" charset="-122"/>
                <a:ea typeface="microsoft yahei" panose="020B0503020204020204" pitchFamily="34" charset="-122"/>
              </a:rPr>
              <a:t>previous </a:t>
            </a:r>
            <a:r>
              <a:rPr lang="zh-CN" altLang="en-US" sz="1600" b="0" i="0" dirty="0">
                <a:solidFill>
                  <a:srgbClr val="444444"/>
                </a:solidFill>
                <a:effectLst/>
                <a:latin typeface="microsoft yahei" panose="020B0503020204020204" pitchFamily="34" charset="-122"/>
                <a:ea typeface="microsoft yahei" panose="020B0503020204020204" pitchFamily="34" charset="-122"/>
              </a:rPr>
              <a:t>的 </a:t>
            </a:r>
            <a:r>
              <a:rPr lang="en-US" altLang="zh-CN" sz="1600" b="0" i="0" dirty="0">
                <a:solidFill>
                  <a:srgbClr val="444444"/>
                </a:solidFill>
                <a:effectLst/>
                <a:latin typeface="microsoft yahei" panose="020B0503020204020204" pitchFamily="34" charset="-122"/>
                <a:ea typeface="microsoft yahei" panose="020B0503020204020204" pitchFamily="34" charset="-122"/>
              </a:rPr>
              <a:t>_registers </a:t>
            </a:r>
            <a:r>
              <a:rPr lang="zh-CN" altLang="en-US" sz="1600" b="0" i="0" dirty="0">
                <a:solidFill>
                  <a:srgbClr val="444444"/>
                </a:solidFill>
                <a:effectLst/>
                <a:latin typeface="microsoft yahei" panose="020B0503020204020204" pitchFamily="34" charset="-122"/>
                <a:ea typeface="microsoft yahei" panose="020B0503020204020204" pitchFamily="34" charset="-122"/>
              </a:rPr>
              <a:t>中：</a:t>
            </a:r>
            <a:endParaRPr lang="en-US" altLang="zh-CN" sz="1600" b="0" i="0" dirty="0">
              <a:solidFill>
                <a:srgbClr val="444444"/>
              </a:solidFill>
              <a:effectLst/>
              <a:latin typeface="microsoft yahei" panose="020B0503020204020204" pitchFamily="34" charset="-122"/>
              <a:ea typeface="microsoft yahei" panose="020B0503020204020204" pitchFamily="34" charset="-122"/>
            </a:endParaRPr>
          </a:p>
          <a:p>
            <a:pPr algn="l"/>
            <a:endParaRPr lang="zh-CN" altLang="en-US" sz="1600" b="0" i="0" dirty="0">
              <a:solidFill>
                <a:srgbClr val="444444"/>
              </a:solidFill>
              <a:effectLst/>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sz="1600" b="0" i="0" dirty="0">
                <a:solidFill>
                  <a:srgbClr val="444444"/>
                </a:solidFill>
                <a:effectLst/>
                <a:latin typeface="microsoft yahei" panose="020B0503020204020204" pitchFamily="34" charset="-122"/>
                <a:ea typeface="microsoft yahei" panose="020B0503020204020204" pitchFamily="34" charset="-122"/>
              </a:rPr>
              <a:t>真实的</a:t>
            </a:r>
            <a:r>
              <a:rPr lang="en-US" altLang="zh-CN" sz="1600" b="0" i="0" dirty="0" err="1">
                <a:solidFill>
                  <a:srgbClr val="444444"/>
                </a:solidFill>
                <a:effectLst/>
                <a:latin typeface="microsoft yahei" panose="020B0503020204020204" pitchFamily="34" charset="-122"/>
                <a:ea typeface="microsoft yahei" panose="020B0503020204020204" pitchFamily="34" charset="-122"/>
              </a:rPr>
              <a:t>rsp</a:t>
            </a:r>
            <a:r>
              <a:rPr lang="zh-CN" altLang="en-US" sz="1600" b="0" i="0" dirty="0">
                <a:solidFill>
                  <a:srgbClr val="444444"/>
                </a:solidFill>
                <a:effectLst/>
                <a:latin typeface="microsoft yahei" panose="020B0503020204020204" pitchFamily="34" charset="-122"/>
                <a:ea typeface="microsoft yahei" panose="020B0503020204020204" pitchFamily="34" charset="-122"/>
              </a:rPr>
              <a:t>存放到 </a:t>
            </a:r>
            <a:r>
              <a:rPr lang="en-US" altLang="zh-CN" sz="1600" b="0" i="0" dirty="0">
                <a:solidFill>
                  <a:srgbClr val="444444"/>
                </a:solidFill>
                <a:effectLst/>
                <a:latin typeface="microsoft yahei" panose="020B0503020204020204" pitchFamily="34" charset="-122"/>
                <a:ea typeface="microsoft yahei" panose="020B0503020204020204" pitchFamily="34" charset="-122"/>
              </a:rPr>
              <a:t>previous </a:t>
            </a:r>
            <a:r>
              <a:rPr lang="zh-CN" altLang="en-US" sz="1600" b="0" i="0" dirty="0">
                <a:solidFill>
                  <a:srgbClr val="444444"/>
                </a:solidFill>
                <a:effectLst/>
                <a:latin typeface="microsoft yahei" panose="020B0503020204020204" pitchFamily="34" charset="-122"/>
                <a:ea typeface="microsoft yahei" panose="020B0503020204020204" pitchFamily="34" charset="-122"/>
              </a:rPr>
              <a:t>的 </a:t>
            </a:r>
            <a:r>
              <a:rPr lang="en-US" altLang="zh-CN" sz="1600" b="0" i="0" dirty="0">
                <a:solidFill>
                  <a:srgbClr val="444444"/>
                </a:solidFill>
                <a:effectLst/>
                <a:latin typeface="microsoft yahei" panose="020B0503020204020204" pitchFamily="34" charset="-122"/>
                <a:ea typeface="microsoft yahei" panose="020B0503020204020204" pitchFamily="34" charset="-122"/>
              </a:rPr>
              <a:t>104 </a:t>
            </a:r>
            <a:r>
              <a:rPr lang="zh-CN" altLang="en-US" sz="1600" b="0" i="0" dirty="0">
                <a:solidFill>
                  <a:srgbClr val="444444"/>
                </a:solidFill>
                <a:effectLst/>
                <a:latin typeface="microsoft yahei" panose="020B0503020204020204" pitchFamily="34" charset="-122"/>
                <a:ea typeface="microsoft yahei" panose="020B0503020204020204" pitchFamily="34" charset="-122"/>
              </a:rPr>
              <a:t>中（</a:t>
            </a:r>
            <a:r>
              <a:rPr lang="en-US" altLang="zh-CN" sz="1600" b="0" i="0" dirty="0">
                <a:solidFill>
                  <a:srgbClr val="444444"/>
                </a:solidFill>
                <a:effectLst/>
                <a:latin typeface="microsoft yahei" panose="020B0503020204020204" pitchFamily="34" charset="-122"/>
                <a:ea typeface="microsoft yahei" panose="020B0503020204020204" pitchFamily="34" charset="-122"/>
              </a:rPr>
              <a:t>13*8</a:t>
            </a:r>
            <a:r>
              <a:rPr lang="zh-CN" altLang="en-US" sz="1600" b="0" i="0" dirty="0">
                <a:solidFill>
                  <a:srgbClr val="444444"/>
                </a:solidFill>
                <a:effectLst/>
                <a:latin typeface="microsoft yahei" panose="020B0503020204020204" pitchFamily="34" charset="-122"/>
                <a:ea typeface="microsoft yahei" panose="020B0503020204020204" pitchFamily="34" charset="-122"/>
              </a:rPr>
              <a:t>，可能是位于栈区的</a:t>
            </a:r>
            <a:r>
              <a:rPr lang="en-US" altLang="zh-CN" sz="1600" b="0" i="0" dirty="0" err="1">
                <a:solidFill>
                  <a:srgbClr val="444444"/>
                </a:solidFill>
                <a:effectLst/>
                <a:latin typeface="microsoft yahei" panose="020B0503020204020204" pitchFamily="34" charset="-122"/>
                <a:ea typeface="microsoft yahei" panose="020B0503020204020204" pitchFamily="34" charset="-122"/>
              </a:rPr>
              <a:t>rsp</a:t>
            </a:r>
            <a:r>
              <a:rPr lang="zh-CN" altLang="en-US" sz="1600" b="0" i="0" dirty="0">
                <a:solidFill>
                  <a:srgbClr val="444444"/>
                </a:solidFill>
                <a:effectLst/>
                <a:latin typeface="microsoft yahei" panose="020B0503020204020204" pitchFamily="34" charset="-122"/>
                <a:ea typeface="microsoft yahei" panose="020B0503020204020204" pitchFamily="34" charset="-122"/>
              </a:rPr>
              <a:t>，也可能是协程伪造的</a:t>
            </a:r>
            <a:r>
              <a:rPr lang="en-US" altLang="zh-CN" sz="1600" b="0" i="0" dirty="0" err="1">
                <a:solidFill>
                  <a:srgbClr val="444444"/>
                </a:solidFill>
                <a:effectLst/>
                <a:latin typeface="microsoft yahei" panose="020B0503020204020204" pitchFamily="34" charset="-122"/>
                <a:ea typeface="microsoft yahei" panose="020B0503020204020204" pitchFamily="34" charset="-122"/>
              </a:rPr>
              <a:t>rsp</a:t>
            </a:r>
            <a:r>
              <a:rPr lang="zh-CN" altLang="en-US" sz="1600" b="0" i="0" dirty="0">
                <a:solidFill>
                  <a:srgbClr val="444444"/>
                </a:solidFill>
                <a:effectLst/>
                <a:latin typeface="microsoft yahei" panose="020B0503020204020204" pitchFamily="34" charset="-122"/>
                <a:ea typeface="microsoft yahei" panose="020B0503020204020204" pitchFamily="34" charset="-122"/>
              </a:rPr>
              <a:t>），而返回地址放到</a:t>
            </a:r>
            <a:r>
              <a:rPr lang="en-US" altLang="zh-CN" sz="1600" b="0" i="0" dirty="0">
                <a:solidFill>
                  <a:srgbClr val="444444"/>
                </a:solidFill>
                <a:effectLst/>
                <a:latin typeface="microsoft yahei" panose="020B0503020204020204" pitchFamily="34" charset="-122"/>
                <a:ea typeface="microsoft yahei" panose="020B0503020204020204" pitchFamily="34" charset="-122"/>
              </a:rPr>
              <a:t>previous</a:t>
            </a:r>
            <a:r>
              <a:rPr lang="zh-CN" altLang="en-US" sz="1600" b="0" i="0" dirty="0">
                <a:solidFill>
                  <a:srgbClr val="444444"/>
                </a:solidFill>
                <a:effectLst/>
                <a:latin typeface="microsoft yahei" panose="020B0503020204020204" pitchFamily="34" charset="-122"/>
                <a:ea typeface="microsoft yahei" panose="020B0503020204020204" pitchFamily="34" charset="-122"/>
              </a:rPr>
              <a:t>的 </a:t>
            </a:r>
            <a:r>
              <a:rPr lang="en-US" altLang="zh-CN" sz="1600" b="0" i="0" dirty="0">
                <a:solidFill>
                  <a:srgbClr val="444444"/>
                </a:solidFill>
                <a:effectLst/>
                <a:latin typeface="microsoft yahei" panose="020B0503020204020204" pitchFamily="34" charset="-122"/>
                <a:ea typeface="microsoft yahei" panose="020B0503020204020204" pitchFamily="34" charset="-122"/>
              </a:rPr>
              <a:t>72 </a:t>
            </a:r>
            <a:r>
              <a:rPr lang="zh-CN" altLang="en-US" sz="1600" b="0" i="0" dirty="0">
                <a:solidFill>
                  <a:srgbClr val="444444"/>
                </a:solidFill>
                <a:effectLst/>
                <a:latin typeface="microsoft yahei" panose="020B0503020204020204" pitchFamily="34" charset="-122"/>
                <a:ea typeface="microsoft yahei" panose="020B0503020204020204" pitchFamily="34" charset="-122"/>
              </a:rPr>
              <a:t>中；</a:t>
            </a:r>
            <a:endParaRPr lang="en-US" altLang="zh-CN" sz="1600" dirty="0">
              <a:solidFill>
                <a:srgbClr val="444444"/>
              </a:solidFill>
              <a:latin typeface="microsoft yahei" panose="020B0503020204020204" pitchFamily="34" charset="-122"/>
              <a:ea typeface="microsoft yahei" panose="020B0503020204020204" pitchFamily="34" charset="-122"/>
            </a:endParaRPr>
          </a:p>
          <a:p>
            <a:pPr marL="285750" indent="-285750" algn="l">
              <a:buFont typeface="Arial" panose="020B0604020202020204" pitchFamily="34" charset="0"/>
              <a:buChar char="•"/>
            </a:pPr>
            <a:r>
              <a:rPr lang="zh-CN" altLang="en-US" sz="1600" b="0" i="0" dirty="0">
                <a:solidFill>
                  <a:srgbClr val="444444"/>
                </a:solidFill>
                <a:effectLst/>
                <a:latin typeface="microsoft yahei" panose="020B0503020204020204" pitchFamily="34" charset="-122"/>
                <a:ea typeface="microsoft yahei" panose="020B0503020204020204" pitchFamily="34" charset="-122"/>
              </a:rPr>
              <a:t>其余的按部就班赋值到 </a:t>
            </a:r>
            <a:r>
              <a:rPr lang="en-US" altLang="zh-CN" sz="1600" b="0" i="0" dirty="0">
                <a:solidFill>
                  <a:srgbClr val="444444"/>
                </a:solidFill>
                <a:effectLst/>
                <a:latin typeface="microsoft yahei" panose="020B0503020204020204" pitchFamily="34" charset="-122"/>
                <a:ea typeface="microsoft yahei" panose="020B0503020204020204" pitchFamily="34" charset="-122"/>
              </a:rPr>
              <a:t>previous </a:t>
            </a:r>
            <a:r>
              <a:rPr lang="zh-CN" altLang="en-US" sz="1600" b="0" i="0" dirty="0">
                <a:solidFill>
                  <a:srgbClr val="444444"/>
                </a:solidFill>
                <a:effectLst/>
                <a:latin typeface="microsoft yahei" panose="020B0503020204020204" pitchFamily="34" charset="-122"/>
                <a:ea typeface="microsoft yahei" panose="020B0503020204020204" pitchFamily="34" charset="-122"/>
              </a:rPr>
              <a:t>的 </a:t>
            </a:r>
            <a:r>
              <a:rPr lang="en-US" altLang="zh-CN" sz="1600" b="0" i="0" dirty="0">
                <a:solidFill>
                  <a:srgbClr val="444444"/>
                </a:solidFill>
                <a:effectLst/>
                <a:latin typeface="microsoft yahei" panose="020B0503020204020204" pitchFamily="34" charset="-122"/>
                <a:ea typeface="microsoft yahei" panose="020B0503020204020204" pitchFamily="34" charset="-122"/>
              </a:rPr>
              <a:t>_registers </a:t>
            </a:r>
            <a:r>
              <a:rPr lang="zh-CN" altLang="en-US" sz="1600" b="0" i="0" dirty="0">
                <a:solidFill>
                  <a:srgbClr val="444444"/>
                </a:solidFill>
                <a:effectLst/>
                <a:latin typeface="microsoft yahei" panose="020B0503020204020204" pitchFamily="34" charset="-122"/>
                <a:ea typeface="microsoft yahei" panose="020B0503020204020204" pitchFamily="34" charset="-122"/>
              </a:rPr>
              <a:t>中；</a:t>
            </a:r>
          </a:p>
          <a:p>
            <a:pPr algn="l"/>
            <a:endParaRPr lang="zh-CN" altLang="en-US" sz="1600" dirty="0"/>
          </a:p>
        </p:txBody>
      </p:sp>
      <p:sp>
        <p:nvSpPr>
          <p:cNvPr id="18" name="文本框 17">
            <a:extLst>
              <a:ext uri="{FF2B5EF4-FFF2-40B4-BE49-F238E27FC236}">
                <a16:creationId xmlns:a16="http://schemas.microsoft.com/office/drawing/2014/main" id="{07C8E049-42A7-43E9-BC36-134030E3C762}"/>
              </a:ext>
            </a:extLst>
          </p:cNvPr>
          <p:cNvSpPr txBox="1"/>
          <p:nvPr/>
        </p:nvSpPr>
        <p:spPr>
          <a:xfrm>
            <a:off x="6365533" y="2123347"/>
            <a:ext cx="3288098"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1600">
                <a:solidFill>
                  <a:srgbClr val="444444"/>
                </a:solidFill>
                <a:latin typeface="microsoft yahei" panose="020B0503020204020204" pitchFamily="34" charset="-122"/>
                <a:ea typeface="microsoft yahei" panose="020B0503020204020204" pitchFamily="34" charset="-122"/>
              </a:defRPr>
            </a:lvl1pPr>
          </a:lstStyle>
          <a:p>
            <a:endParaRPr lang="zh-CN" altLang="en-US" dirty="0"/>
          </a:p>
        </p:txBody>
      </p:sp>
      <p:sp>
        <p:nvSpPr>
          <p:cNvPr id="15" name="文本框 14">
            <a:extLst>
              <a:ext uri="{FF2B5EF4-FFF2-40B4-BE49-F238E27FC236}">
                <a16:creationId xmlns:a16="http://schemas.microsoft.com/office/drawing/2014/main" id="{9025CD63-7076-4C94-AC86-DF7ED4BDE0A7}"/>
              </a:ext>
            </a:extLst>
          </p:cNvPr>
          <p:cNvSpPr txBox="1"/>
          <p:nvPr/>
        </p:nvSpPr>
        <p:spPr>
          <a:xfrm>
            <a:off x="6092190" y="872875"/>
            <a:ext cx="609981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1800" b="1" i="0" dirty="0">
                <a:solidFill>
                  <a:srgbClr val="444444"/>
                </a:solidFill>
                <a:effectLst/>
                <a:latin typeface="microsoft yahei" panose="020B0503020204020204" pitchFamily="34" charset="-122"/>
                <a:ea typeface="microsoft yahei" panose="020B0503020204020204" pitchFamily="34" charset="-122"/>
              </a:rPr>
              <a:t>这里调用时</a:t>
            </a:r>
            <a:r>
              <a:rPr lang="en-US" altLang="zh-CN" sz="1800" b="1" i="0" dirty="0" err="1">
                <a:solidFill>
                  <a:srgbClr val="444444"/>
                </a:solidFill>
                <a:effectLst/>
                <a:latin typeface="microsoft yahei" panose="020B0503020204020204" pitchFamily="34" charset="-122"/>
                <a:ea typeface="microsoft yahei" panose="020B0503020204020204" pitchFamily="34" charset="-122"/>
              </a:rPr>
              <a:t>rdi</a:t>
            </a:r>
            <a:r>
              <a:rPr lang="zh-CN" altLang="en-US" sz="1800" b="1" i="0" dirty="0">
                <a:solidFill>
                  <a:srgbClr val="444444"/>
                </a:solidFill>
                <a:effectLst/>
                <a:latin typeface="microsoft yahei" panose="020B0503020204020204" pitchFamily="34" charset="-122"/>
                <a:ea typeface="microsoft yahei" panose="020B0503020204020204" pitchFamily="34" charset="-122"/>
              </a:rPr>
              <a:t>（</a:t>
            </a:r>
            <a:r>
              <a:rPr lang="en-US" altLang="zh-CN" sz="1800" b="1" i="0" dirty="0">
                <a:solidFill>
                  <a:srgbClr val="444444"/>
                </a:solidFill>
                <a:effectLst/>
                <a:latin typeface="microsoft yahei" panose="020B0503020204020204" pitchFamily="34" charset="-122"/>
                <a:ea typeface="microsoft yahei" panose="020B0503020204020204" pitchFamily="34" charset="-122"/>
              </a:rPr>
              <a:t>previous</a:t>
            </a:r>
            <a:r>
              <a:rPr lang="zh-CN" altLang="en-US" sz="1800" b="1" i="0" dirty="0">
                <a:solidFill>
                  <a:srgbClr val="444444"/>
                </a:solidFill>
                <a:effectLst/>
                <a:latin typeface="microsoft yahei" panose="020B0503020204020204" pitchFamily="34" charset="-122"/>
                <a:ea typeface="microsoft yahei" panose="020B0503020204020204" pitchFamily="34" charset="-122"/>
              </a:rPr>
              <a:t>）和</a:t>
            </a:r>
            <a:r>
              <a:rPr lang="en-US" altLang="zh-CN" sz="1800" b="1" i="0" dirty="0" err="1">
                <a:solidFill>
                  <a:srgbClr val="444444"/>
                </a:solidFill>
                <a:effectLst/>
                <a:latin typeface="microsoft yahei" panose="020B0503020204020204" pitchFamily="34" charset="-122"/>
                <a:ea typeface="microsoft yahei" panose="020B0503020204020204" pitchFamily="34" charset="-122"/>
              </a:rPr>
              <a:t>rsi</a:t>
            </a:r>
            <a:r>
              <a:rPr lang="zh-CN" altLang="en-US" sz="1800" b="1" i="0" dirty="0">
                <a:solidFill>
                  <a:srgbClr val="444444"/>
                </a:solidFill>
                <a:effectLst/>
                <a:latin typeface="microsoft yahei" panose="020B0503020204020204" pitchFamily="34" charset="-122"/>
                <a:ea typeface="microsoft yahei" panose="020B0503020204020204" pitchFamily="34" charset="-122"/>
              </a:rPr>
              <a:t>（</a:t>
            </a:r>
            <a:r>
              <a:rPr lang="en-US" altLang="zh-CN" sz="1800" b="1" i="0" dirty="0">
                <a:solidFill>
                  <a:srgbClr val="444444"/>
                </a:solidFill>
                <a:effectLst/>
                <a:latin typeface="microsoft yahei" panose="020B0503020204020204" pitchFamily="34" charset="-122"/>
                <a:ea typeface="microsoft yahei" panose="020B0503020204020204" pitchFamily="34" charset="-122"/>
              </a:rPr>
              <a:t>next</a:t>
            </a:r>
            <a:r>
              <a:rPr lang="zh-CN" altLang="en-US" sz="1800" b="1" i="0" dirty="0">
                <a:solidFill>
                  <a:srgbClr val="444444"/>
                </a:solidFill>
                <a:effectLst/>
                <a:latin typeface="microsoft yahei" panose="020B0503020204020204" pitchFamily="34" charset="-122"/>
                <a:ea typeface="microsoft yahei" panose="020B0503020204020204" pitchFamily="34" charset="-122"/>
              </a:rPr>
              <a:t>）分别指向</a:t>
            </a:r>
            <a:r>
              <a:rPr lang="en-US" altLang="zh-CN" sz="1800" b="1" i="0" dirty="0">
                <a:solidFill>
                  <a:srgbClr val="444444"/>
                </a:solidFill>
                <a:effectLst/>
                <a:latin typeface="microsoft yahei" panose="020B0503020204020204" pitchFamily="34" charset="-122"/>
                <a:ea typeface="microsoft yahei" panose="020B0503020204020204" pitchFamily="34" charset="-122"/>
              </a:rPr>
              <a:t>Context</a:t>
            </a:r>
            <a:r>
              <a:rPr lang="zh-CN" altLang="en-US" sz="1800" b="1" i="0" dirty="0">
                <a:solidFill>
                  <a:srgbClr val="444444"/>
                </a:solidFill>
                <a:effectLst/>
                <a:latin typeface="microsoft yahei" panose="020B0503020204020204" pitchFamily="34" charset="-122"/>
                <a:ea typeface="microsoft yahei" panose="020B0503020204020204" pitchFamily="34" charset="-122"/>
              </a:rPr>
              <a:t>实例的地址；</a:t>
            </a:r>
          </a:p>
        </p:txBody>
      </p:sp>
      <p:sp>
        <p:nvSpPr>
          <p:cNvPr id="19" name="文本框 18">
            <a:extLst>
              <a:ext uri="{FF2B5EF4-FFF2-40B4-BE49-F238E27FC236}">
                <a16:creationId xmlns:a16="http://schemas.microsoft.com/office/drawing/2014/main" id="{2BA8DA61-3E09-4DBC-92C9-7AB9E28C2411}"/>
              </a:ext>
            </a:extLst>
          </p:cNvPr>
          <p:cNvSpPr txBox="1"/>
          <p:nvPr/>
        </p:nvSpPr>
        <p:spPr>
          <a:xfrm>
            <a:off x="6450144" y="2102049"/>
            <a:ext cx="3118876"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1600">
                <a:solidFill>
                  <a:srgbClr val="444444"/>
                </a:solidFill>
                <a:latin typeface="microsoft yahei" panose="020B0503020204020204" pitchFamily="34" charset="-122"/>
                <a:ea typeface="microsoft yahei" panose="020B0503020204020204" pitchFamily="34" charset="-122"/>
              </a:defRPr>
            </a:lvl1pPr>
          </a:lstStyle>
          <a:p>
            <a:r>
              <a:rPr lang="zh-CN" altLang="en-US" dirty="0"/>
              <a:t>从</a:t>
            </a:r>
            <a:r>
              <a:rPr lang="en-US" altLang="zh-CN" dirty="0"/>
              <a:t>next</a:t>
            </a:r>
            <a:r>
              <a:rPr lang="zh-CN" altLang="en-US" dirty="0"/>
              <a:t>的</a:t>
            </a:r>
            <a:r>
              <a:rPr lang="en-US" altLang="zh-CN" dirty="0"/>
              <a:t>_registers</a:t>
            </a:r>
            <a:r>
              <a:rPr lang="zh-CN" altLang="en-US" dirty="0"/>
              <a:t>中恢复：</a:t>
            </a:r>
            <a:endParaRPr lang="en-US" altLang="zh-CN" dirty="0"/>
          </a:p>
          <a:p>
            <a:endParaRPr lang="zh-CN" altLang="en-US" dirty="0"/>
          </a:p>
          <a:p>
            <a:r>
              <a:rPr lang="zh-CN" altLang="en-US" dirty="0"/>
              <a:t>首次启动时已经由</a:t>
            </a:r>
            <a:r>
              <a:rPr lang="en-US" altLang="zh-CN" dirty="0" err="1"/>
              <a:t>preapre</a:t>
            </a:r>
            <a:r>
              <a:rPr lang="zh-CN" altLang="en-US" dirty="0"/>
              <a:t>方法把必要的 </a:t>
            </a:r>
            <a:r>
              <a:rPr lang="en-US" altLang="zh-CN" dirty="0"/>
              <a:t>ret </a:t>
            </a:r>
            <a:r>
              <a:rPr lang="zh-CN" altLang="en-US" dirty="0"/>
              <a:t>和函数传参 </a:t>
            </a:r>
            <a:r>
              <a:rPr lang="en-US" altLang="zh-CN" dirty="0" err="1"/>
              <a:t>rdi</a:t>
            </a:r>
            <a:r>
              <a:rPr lang="en-US" altLang="zh-CN" dirty="0"/>
              <a:t> </a:t>
            </a:r>
            <a:r>
              <a:rPr lang="zh-CN" altLang="en-US" dirty="0"/>
              <a:t>被写到</a:t>
            </a:r>
            <a:r>
              <a:rPr lang="en-US" altLang="zh-CN" dirty="0"/>
              <a:t>_registers</a:t>
            </a:r>
            <a:r>
              <a:rPr lang="zh-CN" altLang="en-US" dirty="0"/>
              <a:t>上了，因此恢复时相当于直接调用对应函数；</a:t>
            </a:r>
            <a:endParaRPr lang="en-US" altLang="zh-CN" dirty="0"/>
          </a:p>
          <a:p>
            <a:endParaRPr lang="zh-CN" altLang="en-US" dirty="0"/>
          </a:p>
          <a:p>
            <a:r>
              <a:rPr lang="zh-CN" altLang="en-US" dirty="0"/>
              <a:t>如果非首次启动，那么</a:t>
            </a:r>
            <a:r>
              <a:rPr lang="en-US" altLang="zh-CN" dirty="0"/>
              <a:t>ret</a:t>
            </a:r>
            <a:r>
              <a:rPr lang="zh-CN" altLang="en-US" dirty="0"/>
              <a:t>就是协程执行中的控制流；</a:t>
            </a:r>
            <a:endParaRPr lang="en-US" altLang="zh-CN" dirty="0"/>
          </a:p>
          <a:p>
            <a:endParaRPr lang="zh-CN" altLang="en-US" dirty="0"/>
          </a:p>
          <a:p>
            <a:r>
              <a:rPr lang="zh-CN" altLang="en-US" dirty="0"/>
              <a:t>不管怎样，在恢复时，把当前 </a:t>
            </a:r>
            <a:r>
              <a:rPr lang="en-US" altLang="zh-CN" dirty="0" err="1"/>
              <a:t>rsp</a:t>
            </a:r>
            <a:r>
              <a:rPr lang="en-US" altLang="zh-CN" dirty="0"/>
              <a:t> </a:t>
            </a:r>
            <a:r>
              <a:rPr lang="zh-CN" altLang="en-US" dirty="0"/>
              <a:t>覆盖 </a:t>
            </a:r>
            <a:r>
              <a:rPr lang="en-US" altLang="zh-CN" dirty="0"/>
              <a:t>return address</a:t>
            </a:r>
            <a:r>
              <a:rPr lang="zh-CN" altLang="en-US" dirty="0"/>
              <a:t>，然后使用 </a:t>
            </a:r>
            <a:r>
              <a:rPr lang="en-US" altLang="zh-CN" dirty="0"/>
              <a:t>ret </a:t>
            </a:r>
            <a:r>
              <a:rPr lang="zh-CN" altLang="en-US" dirty="0"/>
              <a:t>指令执行后就能切换到对应的控制流；</a:t>
            </a:r>
          </a:p>
        </p:txBody>
      </p:sp>
      <p:pic>
        <p:nvPicPr>
          <p:cNvPr id="4" name="图片 3">
            <a:extLst>
              <a:ext uri="{FF2B5EF4-FFF2-40B4-BE49-F238E27FC236}">
                <a16:creationId xmlns:a16="http://schemas.microsoft.com/office/drawing/2014/main" id="{3228D217-3855-4DDD-9FE9-34F018A83D68}"/>
              </a:ext>
            </a:extLst>
          </p:cNvPr>
          <p:cNvPicPr>
            <a:picLocks noChangeAspect="1"/>
          </p:cNvPicPr>
          <p:nvPr/>
        </p:nvPicPr>
        <p:blipFill>
          <a:blip r:embed="rId4"/>
          <a:stretch>
            <a:fillRect/>
          </a:stretch>
        </p:blipFill>
        <p:spPr>
          <a:xfrm>
            <a:off x="3414255" y="2044575"/>
            <a:ext cx="2866667" cy="4514286"/>
          </a:xfrm>
          <a:prstGeom prst="rect">
            <a:avLst/>
          </a:prstGeom>
        </p:spPr>
      </p:pic>
      <p:pic>
        <p:nvPicPr>
          <p:cNvPr id="10" name="图片 9">
            <a:extLst>
              <a:ext uri="{FF2B5EF4-FFF2-40B4-BE49-F238E27FC236}">
                <a16:creationId xmlns:a16="http://schemas.microsoft.com/office/drawing/2014/main" id="{A4044847-1E99-411F-81D8-4B87DB1BD33D}"/>
              </a:ext>
            </a:extLst>
          </p:cNvPr>
          <p:cNvPicPr>
            <a:picLocks noChangeAspect="1"/>
          </p:cNvPicPr>
          <p:nvPr/>
        </p:nvPicPr>
        <p:blipFill>
          <a:blip r:embed="rId5"/>
          <a:stretch>
            <a:fillRect/>
          </a:stretch>
        </p:blipFill>
        <p:spPr>
          <a:xfrm>
            <a:off x="9738242" y="2029036"/>
            <a:ext cx="2216374" cy="4482000"/>
          </a:xfrm>
          <a:prstGeom prst="rect">
            <a:avLst/>
          </a:prstGeom>
        </p:spPr>
      </p:pic>
      <p:pic>
        <p:nvPicPr>
          <p:cNvPr id="2" name="图片 1">
            <a:extLst>
              <a:ext uri="{FF2B5EF4-FFF2-40B4-BE49-F238E27FC236}">
                <a16:creationId xmlns:a16="http://schemas.microsoft.com/office/drawing/2014/main" id="{07372E58-33DC-18E7-DE03-439B940096B9}"/>
              </a:ext>
            </a:extLst>
          </p:cNvPr>
          <p:cNvPicPr>
            <a:picLocks noChangeAspect="1"/>
          </p:cNvPicPr>
          <p:nvPr/>
        </p:nvPicPr>
        <p:blipFill>
          <a:blip r:embed="rId6"/>
          <a:stretch>
            <a:fillRect/>
          </a:stretch>
        </p:blipFill>
        <p:spPr>
          <a:xfrm>
            <a:off x="118043" y="4480356"/>
            <a:ext cx="3410944" cy="1017081"/>
          </a:xfrm>
          <a:prstGeom prst="rect">
            <a:avLst/>
          </a:prstGeom>
        </p:spPr>
      </p:pic>
      <p:pic>
        <p:nvPicPr>
          <p:cNvPr id="6" name="图片 5">
            <a:extLst>
              <a:ext uri="{FF2B5EF4-FFF2-40B4-BE49-F238E27FC236}">
                <a16:creationId xmlns:a16="http://schemas.microsoft.com/office/drawing/2014/main" id="{E375AA02-3E4D-C288-D8EE-1742D8CE2995}"/>
              </a:ext>
            </a:extLst>
          </p:cNvPr>
          <p:cNvPicPr>
            <a:picLocks noChangeAspect="1"/>
          </p:cNvPicPr>
          <p:nvPr/>
        </p:nvPicPr>
        <p:blipFill>
          <a:blip r:embed="rId7"/>
          <a:stretch>
            <a:fillRect/>
          </a:stretch>
        </p:blipFill>
        <p:spPr>
          <a:xfrm>
            <a:off x="110513" y="5524832"/>
            <a:ext cx="3303741" cy="935468"/>
          </a:xfrm>
          <a:prstGeom prst="rect">
            <a:avLst/>
          </a:prstGeom>
        </p:spPr>
      </p:pic>
    </p:spTree>
    <p:extLst>
      <p:ext uri="{BB962C8B-B14F-4D97-AF65-F5344CB8AC3E}">
        <p14:creationId xmlns:p14="http://schemas.microsoft.com/office/powerpoint/2010/main" val="4021740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29</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7026295" cy="790082"/>
          </a:xfrm>
          <a:prstGeom prst="rect">
            <a:avLst/>
          </a:prstGeom>
        </p:spPr>
        <p:txBody>
          <a:bodyPr>
            <a:normAutofit/>
          </a:bodyPr>
          <a:lstStyle>
            <a:lvl1pPr defTabSz="817244">
              <a:defRPr sz="2970"/>
            </a:lvl1pPr>
          </a:lstStyle>
          <a:p>
            <a:r>
              <a:rPr lang="en-US" sz="3200" dirty="0" err="1">
                <a:latin typeface="Microsoft YaHei" panose="020B0503020204020204" pitchFamily="34" charset="-122"/>
                <a:ea typeface="Microsoft YaHei" panose="020B0503020204020204" pitchFamily="34" charset="-122"/>
              </a:rPr>
              <a:t>基于汇编实现的有栈协程</a:t>
            </a:r>
            <a:r>
              <a:rPr lang="en-US" sz="3200" dirty="0">
                <a:latin typeface="Microsoft YaHei" panose="020B0503020204020204" pitchFamily="34" charset="-122"/>
                <a:ea typeface="Microsoft YaHei" panose="020B0503020204020204" pitchFamily="34" charset="-122"/>
              </a:rPr>
              <a:t> – </a:t>
            </a:r>
            <a:r>
              <a:rPr lang="zh-CN" altLang="en-US" sz="3200" dirty="0">
                <a:latin typeface="Microsoft YaHei" panose="020B0503020204020204" pitchFamily="34" charset="-122"/>
                <a:ea typeface="Microsoft YaHei" panose="020B0503020204020204" pitchFamily="34" charset="-122"/>
              </a:rPr>
              <a:t>测试用例</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4</a:t>
            </a:r>
            <a:endParaRPr sz="2000" dirty="0">
              <a:latin typeface="腾讯体 W7" panose="020C08030202040F0204" pitchFamily="34" charset="-122"/>
              <a:ea typeface="腾讯体 W7" panose="020C08030202040F0204" pitchFamily="34" charset="-122"/>
            </a:endParaRPr>
          </a:p>
        </p:txBody>
      </p:sp>
      <p:sp>
        <p:nvSpPr>
          <p:cNvPr id="13" name="文本框 12">
            <a:extLst>
              <a:ext uri="{FF2B5EF4-FFF2-40B4-BE49-F238E27FC236}">
                <a16:creationId xmlns:a16="http://schemas.microsoft.com/office/drawing/2014/main" id="{B34E1241-2833-4DF3-95CB-582C72682FC4}"/>
              </a:ext>
            </a:extLst>
          </p:cNvPr>
          <p:cNvSpPr txBox="1"/>
          <p:nvPr/>
        </p:nvSpPr>
        <p:spPr>
          <a:xfrm>
            <a:off x="318702" y="872207"/>
            <a:ext cx="664089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solidFill>
                  <a:srgbClr val="444444"/>
                </a:solidFill>
                <a:latin typeface="microsoft yahei" panose="020B0503020204020204" pitchFamily="34" charset="-122"/>
                <a:ea typeface="microsoft yahei" panose="020B0503020204020204" pitchFamily="34" charset="-122"/>
              </a:rPr>
              <a:t>测试</a:t>
            </a:r>
            <a:r>
              <a:rPr lang="zh-CN" altLang="en-US" b="0" i="0" dirty="0">
                <a:solidFill>
                  <a:srgbClr val="444444"/>
                </a:solidFill>
                <a:effectLst/>
                <a:latin typeface="microsoft yahei" panose="020B0503020204020204" pitchFamily="34" charset="-122"/>
                <a:ea typeface="microsoft yahei" panose="020B0503020204020204" pitchFamily="34" charset="-122"/>
              </a:rPr>
              <a:t>代码首先在 </a:t>
            </a:r>
            <a:r>
              <a:rPr lang="en-US" altLang="zh-CN" b="0" i="0" dirty="0">
                <a:solidFill>
                  <a:srgbClr val="444444"/>
                </a:solidFill>
                <a:effectLst/>
                <a:latin typeface="microsoft yahei" panose="020B0503020204020204" pitchFamily="34" charset="-122"/>
                <a:ea typeface="microsoft yahei" panose="020B0503020204020204" pitchFamily="34" charset="-122"/>
              </a:rPr>
              <a:t>main </a:t>
            </a:r>
            <a:r>
              <a:rPr lang="zh-CN" altLang="en-US" b="0" i="0" dirty="0">
                <a:solidFill>
                  <a:srgbClr val="444444"/>
                </a:solidFill>
                <a:effectLst/>
                <a:latin typeface="microsoft yahei" panose="020B0503020204020204" pitchFamily="34" charset="-122"/>
                <a:ea typeface="microsoft yahei" panose="020B0503020204020204" pitchFamily="34" charset="-122"/>
              </a:rPr>
              <a:t>函数中创建了一个 </a:t>
            </a:r>
            <a:r>
              <a:rPr lang="en-US" altLang="zh-CN" b="0" i="0" dirty="0">
                <a:solidFill>
                  <a:srgbClr val="444444"/>
                </a:solidFill>
                <a:effectLst/>
                <a:latin typeface="microsoft yahei" panose="020B0503020204020204" pitchFamily="34" charset="-122"/>
                <a:ea typeface="microsoft yahei" panose="020B0503020204020204" pitchFamily="34" charset="-122"/>
              </a:rPr>
              <a:t>Environment</a:t>
            </a:r>
            <a:r>
              <a:rPr lang="zh-CN" altLang="en-US" b="0" i="0" dirty="0">
                <a:solidFill>
                  <a:srgbClr val="444444"/>
                </a:solidFill>
                <a:effectLst/>
                <a:latin typeface="microsoft yahei" panose="020B0503020204020204" pitchFamily="34" charset="-122"/>
                <a:ea typeface="microsoft yahei" panose="020B0503020204020204" pitchFamily="34" charset="-122"/>
              </a:rPr>
              <a:t>，随后加入了两个函数：</a:t>
            </a:r>
            <a:endParaRPr lang="zh-CN" altLang="en-US" dirty="0"/>
          </a:p>
        </p:txBody>
      </p:sp>
      <p:pic>
        <p:nvPicPr>
          <p:cNvPr id="3" name="图片 2">
            <a:extLst>
              <a:ext uri="{FF2B5EF4-FFF2-40B4-BE49-F238E27FC236}">
                <a16:creationId xmlns:a16="http://schemas.microsoft.com/office/drawing/2014/main" id="{A51495D0-0CEB-4940-AA1C-307F9B45698C}"/>
              </a:ext>
            </a:extLst>
          </p:cNvPr>
          <p:cNvPicPr>
            <a:picLocks noChangeAspect="1"/>
          </p:cNvPicPr>
          <p:nvPr/>
        </p:nvPicPr>
        <p:blipFill>
          <a:blip r:embed="rId4"/>
          <a:stretch>
            <a:fillRect/>
          </a:stretch>
        </p:blipFill>
        <p:spPr>
          <a:xfrm>
            <a:off x="7078966" y="819476"/>
            <a:ext cx="4866667" cy="5219048"/>
          </a:xfrm>
          <a:prstGeom prst="rect">
            <a:avLst/>
          </a:prstGeom>
        </p:spPr>
      </p:pic>
      <p:pic>
        <p:nvPicPr>
          <p:cNvPr id="5" name="图片 4">
            <a:extLst>
              <a:ext uri="{FF2B5EF4-FFF2-40B4-BE49-F238E27FC236}">
                <a16:creationId xmlns:a16="http://schemas.microsoft.com/office/drawing/2014/main" id="{3D2D67A7-3B95-4D1C-94B7-24A60446DA29}"/>
              </a:ext>
            </a:extLst>
          </p:cNvPr>
          <p:cNvPicPr>
            <a:picLocks noChangeAspect="1"/>
          </p:cNvPicPr>
          <p:nvPr/>
        </p:nvPicPr>
        <p:blipFill>
          <a:blip r:embed="rId5"/>
          <a:stretch>
            <a:fillRect/>
          </a:stretch>
        </p:blipFill>
        <p:spPr>
          <a:xfrm>
            <a:off x="641951" y="1604775"/>
            <a:ext cx="6045199" cy="612172"/>
          </a:xfrm>
          <a:prstGeom prst="rect">
            <a:avLst/>
          </a:prstGeom>
        </p:spPr>
      </p:pic>
      <p:sp>
        <p:nvSpPr>
          <p:cNvPr id="14" name="文本框 13">
            <a:extLst>
              <a:ext uri="{FF2B5EF4-FFF2-40B4-BE49-F238E27FC236}">
                <a16:creationId xmlns:a16="http://schemas.microsoft.com/office/drawing/2014/main" id="{FC854517-3189-471A-B061-1EEF190694A8}"/>
              </a:ext>
            </a:extLst>
          </p:cNvPr>
          <p:cNvSpPr txBox="1"/>
          <p:nvPr/>
        </p:nvSpPr>
        <p:spPr>
          <a:xfrm>
            <a:off x="252375" y="2649967"/>
            <a:ext cx="61849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代码执行后，输出结果如下：</a:t>
            </a:r>
          </a:p>
        </p:txBody>
      </p:sp>
      <p:pic>
        <p:nvPicPr>
          <p:cNvPr id="9" name="图片 8">
            <a:extLst>
              <a:ext uri="{FF2B5EF4-FFF2-40B4-BE49-F238E27FC236}">
                <a16:creationId xmlns:a16="http://schemas.microsoft.com/office/drawing/2014/main" id="{0725BF2C-1BA0-4D07-AD43-0AF9208E73B1}"/>
              </a:ext>
            </a:extLst>
          </p:cNvPr>
          <p:cNvPicPr>
            <a:picLocks noChangeAspect="1"/>
          </p:cNvPicPr>
          <p:nvPr/>
        </p:nvPicPr>
        <p:blipFill>
          <a:blip r:embed="rId6"/>
          <a:stretch>
            <a:fillRect/>
          </a:stretch>
        </p:blipFill>
        <p:spPr>
          <a:xfrm>
            <a:off x="797447" y="3273116"/>
            <a:ext cx="4182267" cy="2403601"/>
          </a:xfrm>
          <a:prstGeom prst="rect">
            <a:avLst/>
          </a:prstGeom>
        </p:spPr>
      </p:pic>
      <p:sp>
        <p:nvSpPr>
          <p:cNvPr id="17" name="文本框 16">
            <a:extLst>
              <a:ext uri="{FF2B5EF4-FFF2-40B4-BE49-F238E27FC236}">
                <a16:creationId xmlns:a16="http://schemas.microsoft.com/office/drawing/2014/main" id="{49EAFCC4-7C38-478D-8B28-5B0A53C7F528}"/>
              </a:ext>
            </a:extLst>
          </p:cNvPr>
          <p:cNvSpPr txBox="1"/>
          <p:nvPr/>
        </p:nvSpPr>
        <p:spPr>
          <a:xfrm>
            <a:off x="233206" y="5906578"/>
            <a:ext cx="664089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b="0" i="0" dirty="0">
                <a:solidFill>
                  <a:srgbClr val="444444"/>
                </a:solidFill>
                <a:effectLst/>
                <a:latin typeface="microsoft yahei" panose="020B0503020204020204" pitchFamily="34" charset="-122"/>
                <a:ea typeface="microsoft yahei" panose="020B0503020204020204" pitchFamily="34" charset="-122"/>
              </a:rPr>
              <a:t>可以看到，跟随着代码来看协程的调用栈的切换是很清晰的！</a:t>
            </a:r>
            <a:endParaRPr lang="zh-CN" altLang="en-US" dirty="0"/>
          </a:p>
        </p:txBody>
      </p:sp>
    </p:spTree>
    <p:extLst>
      <p:ext uri="{BB962C8B-B14F-4D97-AF65-F5344CB8AC3E}">
        <p14:creationId xmlns:p14="http://schemas.microsoft.com/office/powerpoint/2010/main" val="83419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0B8BF"/>
            </a:gs>
            <a:gs pos="100000">
              <a:srgbClr val="D5DBDE"/>
            </a:gs>
          </a:gsLst>
          <a:lin ang="5400000" scaled="0"/>
        </a:gradFill>
        <a:effectLst/>
      </p:bgPr>
    </p:bg>
    <p:spTree>
      <p:nvGrpSpPr>
        <p:cNvPr id="1" name=""/>
        <p:cNvGrpSpPr/>
        <p:nvPr/>
      </p:nvGrpSpPr>
      <p:grpSpPr>
        <a:xfrm>
          <a:off x="0" y="0"/>
          <a:ext cx="0" cy="0"/>
          <a:chOff x="0" y="0"/>
          <a:chExt cx="0" cy="0"/>
        </a:xfrm>
      </p:grpSpPr>
      <p:sp>
        <p:nvSpPr>
          <p:cNvPr id="223" name="版式设计"/>
          <p:cNvSpPr txBox="1">
            <a:spLocks noGrp="1"/>
          </p:cNvSpPr>
          <p:nvPr>
            <p:ph type="title"/>
          </p:nvPr>
        </p:nvSpPr>
        <p:spPr>
          <a:xfrm>
            <a:off x="1881404" y="1433843"/>
            <a:ext cx="8855237" cy="1425840"/>
          </a:xfrm>
          <a:prstGeom prst="rect">
            <a:avLst/>
          </a:prstGeom>
        </p:spPr>
        <p:txBody>
          <a:bodyPr>
            <a:normAutofit fontScale="90000"/>
          </a:bodyPr>
          <a:lstStyle>
            <a:lvl1pPr>
              <a:lnSpc>
                <a:spcPct val="100000"/>
              </a:lnSpc>
              <a:defRPr sz="10800"/>
            </a:lvl1pPr>
          </a:lstStyle>
          <a:p>
            <a:pPr marL="211015" indent="-211015">
              <a:defRPr sz="4200"/>
            </a:pPr>
            <a:r>
              <a:rPr lang="zh-CN" altLang="en-US" sz="9600" dirty="0">
                <a:latin typeface="PingFang SC" panose="020B0400000000000000" pitchFamily="34" charset="-122"/>
                <a:ea typeface="PingFang SC" panose="020B0400000000000000" pitchFamily="34" charset="-122"/>
              </a:rPr>
              <a:t>协程概览</a:t>
            </a:r>
          </a:p>
        </p:txBody>
      </p:sp>
      <p:pic>
        <p:nvPicPr>
          <p:cNvPr id="224" name="图像" descr="图像"/>
          <p:cNvPicPr>
            <a:picLocks noChangeAspect="1"/>
          </p:cNvPicPr>
          <p:nvPr/>
        </p:nvPicPr>
        <p:blipFill>
          <a:blip r:embed="rId3"/>
          <a:stretch>
            <a:fillRect/>
          </a:stretch>
        </p:blipFill>
        <p:spPr>
          <a:xfrm>
            <a:off x="552703" y="1439173"/>
            <a:ext cx="1095928" cy="931654"/>
          </a:xfrm>
          <a:prstGeom prst="rect">
            <a:avLst/>
          </a:prstGeom>
          <a:ln w="12700">
            <a:miter lim="400000"/>
          </a:ln>
        </p:spPr>
      </p:pic>
      <p:sp>
        <p:nvSpPr>
          <p:cNvPr id="225" name="幻灯片编号"/>
          <p:cNvSpPr txBox="1">
            <a:spLocks noGrp="1"/>
          </p:cNvSpPr>
          <p:nvPr>
            <p:ph type="sldNum" sz="quarter" idx="2"/>
          </p:nvPr>
        </p:nvSpPr>
        <p:spPr>
          <a:xfrm>
            <a:off x="0" y="6586256"/>
            <a:ext cx="12192000" cy="28725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a:t>
            </a:fld>
            <a:endParaRPr/>
          </a:p>
        </p:txBody>
      </p:sp>
      <p:sp>
        <p:nvSpPr>
          <p:cNvPr id="226" name="1"/>
          <p:cNvSpPr txBox="1"/>
          <p:nvPr/>
        </p:nvSpPr>
        <p:spPr>
          <a:xfrm>
            <a:off x="489655" y="1533104"/>
            <a:ext cx="1163241" cy="74379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defRPr sz="9000" b="1">
                <a:solidFill>
                  <a:srgbClr val="FFFFFF"/>
                </a:solidFill>
                <a:latin typeface="+mn-lt"/>
                <a:ea typeface="+mn-ea"/>
                <a:cs typeface="+mn-cs"/>
                <a:sym typeface="TTTGBMedium"/>
              </a:defRPr>
            </a:lvl1pPr>
          </a:lstStyle>
          <a:p>
            <a:r>
              <a:rPr sz="4500" dirty="0">
                <a:latin typeface="腾讯体 W7" panose="020C08030202040F0204" pitchFamily="34" charset="-122"/>
                <a:ea typeface="腾讯体 W7" panose="020C08030202040F0204" pitchFamily="34" charset="-122"/>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色彩体系"/>
          <p:cNvSpPr txBox="1">
            <a:spLocks noGrp="1"/>
          </p:cNvSpPr>
          <p:nvPr>
            <p:ph type="title"/>
          </p:nvPr>
        </p:nvSpPr>
        <p:spPr>
          <a:xfrm>
            <a:off x="1881404" y="1433843"/>
            <a:ext cx="8855237" cy="1425840"/>
          </a:xfrm>
          <a:prstGeom prst="rect">
            <a:avLst/>
          </a:prstGeom>
        </p:spPr>
        <p:txBody>
          <a:bodyPr>
            <a:normAutofit fontScale="90000"/>
          </a:bodyPr>
          <a:lstStyle>
            <a:lvl1pPr>
              <a:lnSpc>
                <a:spcPct val="100000"/>
              </a:lnSpc>
              <a:defRPr sz="10800"/>
            </a:lvl1pPr>
          </a:lstStyle>
          <a:p>
            <a:pPr marL="211015" indent="-211015">
              <a:defRPr sz="4200"/>
            </a:pPr>
            <a:r>
              <a:rPr lang="zh-CN" altLang="en-US" sz="9600" dirty="0">
                <a:latin typeface="PingFang SC" panose="020B0400000000000000" pitchFamily="34" charset="-122"/>
                <a:ea typeface="PingFang SC" panose="020B0400000000000000" pitchFamily="34" charset="-122"/>
              </a:rPr>
              <a:t>总结与展望</a:t>
            </a:r>
          </a:p>
        </p:txBody>
      </p:sp>
      <p:pic>
        <p:nvPicPr>
          <p:cNvPr id="238" name="图像" descr="图像"/>
          <p:cNvPicPr>
            <a:picLocks noChangeAspect="1"/>
          </p:cNvPicPr>
          <p:nvPr/>
        </p:nvPicPr>
        <p:blipFill>
          <a:blip r:embed="rId3"/>
          <a:stretch>
            <a:fillRect/>
          </a:stretch>
        </p:blipFill>
        <p:spPr>
          <a:xfrm>
            <a:off x="552703" y="1439173"/>
            <a:ext cx="1095928" cy="931654"/>
          </a:xfrm>
          <a:prstGeom prst="rect">
            <a:avLst/>
          </a:prstGeom>
          <a:ln w="12700">
            <a:miter lim="400000"/>
          </a:ln>
        </p:spPr>
      </p:pic>
      <p:sp>
        <p:nvSpPr>
          <p:cNvPr id="239" name="幻灯片编号"/>
          <p:cNvSpPr txBox="1">
            <a:spLocks noGrp="1"/>
          </p:cNvSpPr>
          <p:nvPr>
            <p:ph type="sldNum" sz="quarter" idx="2"/>
          </p:nvPr>
        </p:nvSpPr>
        <p:spPr>
          <a:xfrm>
            <a:off x="0" y="6586256"/>
            <a:ext cx="12192000" cy="28725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30</a:t>
            </a:fld>
            <a:endParaRPr/>
          </a:p>
        </p:txBody>
      </p:sp>
      <p:sp>
        <p:nvSpPr>
          <p:cNvPr id="240" name="2"/>
          <p:cNvSpPr txBox="1"/>
          <p:nvPr/>
        </p:nvSpPr>
        <p:spPr>
          <a:xfrm>
            <a:off x="480946" y="1533104"/>
            <a:ext cx="1163241" cy="74379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defRPr sz="9000" b="1">
                <a:solidFill>
                  <a:srgbClr val="FFFFFF"/>
                </a:solidFill>
                <a:latin typeface="+mn-lt"/>
                <a:ea typeface="+mn-ea"/>
                <a:cs typeface="+mn-cs"/>
                <a:sym typeface="TTTGBMedium"/>
              </a:defRPr>
            </a:lvl1pPr>
          </a:lstStyle>
          <a:p>
            <a:r>
              <a:rPr lang="en-US" sz="4500" dirty="0">
                <a:latin typeface="腾讯体 W7" panose="020C08030202040F0204" pitchFamily="34" charset="-122"/>
                <a:ea typeface="腾讯体 W7" panose="020C08030202040F0204" pitchFamily="34" charset="-122"/>
              </a:rPr>
              <a:t>5</a:t>
            </a:r>
            <a:endParaRPr sz="4500" dirty="0">
              <a:latin typeface="腾讯体 W7" panose="020C08030202040F0204" pitchFamily="34" charset="-122"/>
              <a:ea typeface="腾讯体 W7" panose="020C08030202040F0204" pitchFamily="34" charset="-122"/>
            </a:endParaRPr>
          </a:p>
        </p:txBody>
      </p:sp>
    </p:spTree>
    <p:extLst>
      <p:ext uri="{BB962C8B-B14F-4D97-AF65-F5344CB8AC3E}">
        <p14:creationId xmlns:p14="http://schemas.microsoft.com/office/powerpoint/2010/main" val="1645323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31</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349895" cy="790082"/>
          </a:xfrm>
          <a:prstGeom prst="rect">
            <a:avLst/>
          </a:prstGeom>
        </p:spPr>
        <p:txBody>
          <a:bodyPr>
            <a:normAutofit/>
          </a:bodyPr>
          <a:lstStyle>
            <a:lvl1pPr defTabSz="817244">
              <a:defRPr sz="2970"/>
            </a:lvl1pPr>
          </a:lstStyle>
          <a:p>
            <a:r>
              <a:rPr lang="zh-CN" altLang="en-US" dirty="0">
                <a:latin typeface="腾讯体 W7" panose="020C08030202040F0204" pitchFamily="34" charset="-122"/>
                <a:ea typeface="腾讯体 W7" panose="020C08030202040F0204" pitchFamily="34" charset="-122"/>
              </a:rPr>
              <a:t>总结与展望</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5</a:t>
            </a:r>
            <a:endParaRPr sz="2000" dirty="0">
              <a:latin typeface="腾讯体 W7" panose="020C08030202040F0204" pitchFamily="34" charset="-122"/>
              <a:ea typeface="腾讯体 W7" panose="020C08030202040F0204" pitchFamily="34" charset="-122"/>
            </a:endParaRPr>
          </a:p>
        </p:txBody>
      </p:sp>
      <p:sp>
        <p:nvSpPr>
          <p:cNvPr id="13" name="文本框 12">
            <a:extLst>
              <a:ext uri="{FF2B5EF4-FFF2-40B4-BE49-F238E27FC236}">
                <a16:creationId xmlns:a16="http://schemas.microsoft.com/office/drawing/2014/main" id="{813496E9-46E5-4C2F-BB07-C21F8BF4E6A9}"/>
              </a:ext>
            </a:extLst>
          </p:cNvPr>
          <p:cNvSpPr txBox="1"/>
          <p:nvPr/>
        </p:nvSpPr>
        <p:spPr>
          <a:xfrm>
            <a:off x="483803" y="985118"/>
            <a:ext cx="610235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首先介绍了：</a:t>
            </a:r>
          </a:p>
          <a:p>
            <a:pPr algn="l"/>
            <a:endParaRPr lang="zh-CN" altLang="en-US" dirty="0"/>
          </a:p>
          <a:p>
            <a:pPr marL="285750" indent="-285750" algn="l">
              <a:buFont typeface="Arial" panose="020B0604020202020204" pitchFamily="34" charset="0"/>
              <a:buChar char="•"/>
            </a:pPr>
            <a:r>
              <a:rPr lang="zh-CN" altLang="en-US" dirty="0"/>
              <a:t>什么是协程；</a:t>
            </a:r>
            <a:endParaRPr lang="en-US" altLang="zh-CN" dirty="0"/>
          </a:p>
          <a:p>
            <a:pPr marL="285750" indent="-285750" algn="l">
              <a:buFont typeface="Arial" panose="020B0604020202020204" pitchFamily="34" charset="0"/>
              <a:buChar char="•"/>
            </a:pPr>
            <a:r>
              <a:rPr lang="zh-CN" altLang="en-US" dirty="0"/>
              <a:t>协程的优势；</a:t>
            </a:r>
            <a:endParaRPr lang="en-US" altLang="zh-CN" dirty="0"/>
          </a:p>
          <a:p>
            <a:pPr marL="285750" indent="-285750" algn="l">
              <a:buFont typeface="Arial" panose="020B0604020202020204" pitchFamily="34" charset="0"/>
              <a:buChar char="•"/>
            </a:pPr>
            <a:r>
              <a:rPr lang="zh-CN" altLang="en-US" dirty="0"/>
              <a:t>协程的一些特点等；</a:t>
            </a:r>
            <a:endParaRPr lang="en-US" altLang="zh-CN" dirty="0"/>
          </a:p>
          <a:p>
            <a:pPr algn="l"/>
            <a:endParaRPr lang="zh-CN" altLang="en-US" dirty="0"/>
          </a:p>
          <a:p>
            <a:pPr algn="l"/>
            <a:r>
              <a:rPr lang="zh-CN" altLang="en-US" dirty="0"/>
              <a:t>随后温习了线程上下文相关的知识，包括：</a:t>
            </a:r>
          </a:p>
          <a:p>
            <a:pPr algn="l"/>
            <a:endParaRPr lang="zh-CN" altLang="en-US" dirty="0"/>
          </a:p>
          <a:p>
            <a:pPr marL="285750" indent="-285750" algn="l">
              <a:buFont typeface="Arial" panose="020B0604020202020204" pitchFamily="34" charset="0"/>
              <a:buChar char="•"/>
            </a:pPr>
            <a:r>
              <a:rPr lang="zh-CN" altLang="en-US" dirty="0"/>
              <a:t>线程时间；</a:t>
            </a:r>
            <a:endParaRPr lang="en-US" altLang="zh-CN" dirty="0"/>
          </a:p>
          <a:p>
            <a:pPr marL="285750" indent="-285750" algn="l">
              <a:buFont typeface="Arial" panose="020B0604020202020204" pitchFamily="34" charset="0"/>
              <a:buChar char="•"/>
            </a:pPr>
            <a:r>
              <a:rPr lang="zh-CN" altLang="en-US" dirty="0"/>
              <a:t>如何保存上下文：</a:t>
            </a:r>
            <a:r>
              <a:rPr lang="en-US" altLang="zh-CN" dirty="0" err="1"/>
              <a:t>setjmp</a:t>
            </a:r>
            <a:r>
              <a:rPr lang="en-US" altLang="zh-CN" dirty="0"/>
              <a:t>/</a:t>
            </a:r>
            <a:r>
              <a:rPr lang="en-US" altLang="zh-CN" dirty="0" err="1"/>
              <a:t>longjmp</a:t>
            </a:r>
            <a:r>
              <a:rPr lang="zh-CN" altLang="en-US" dirty="0"/>
              <a:t>、</a:t>
            </a:r>
            <a:r>
              <a:rPr lang="en-US" altLang="zh-CN" dirty="0" err="1"/>
              <a:t>ucontext</a:t>
            </a:r>
            <a:r>
              <a:rPr lang="zh-CN" altLang="en-US" dirty="0"/>
              <a:t>、汇编；</a:t>
            </a:r>
            <a:endParaRPr lang="en-US" altLang="zh-CN" dirty="0"/>
          </a:p>
          <a:p>
            <a:pPr algn="l"/>
            <a:endParaRPr lang="zh-CN" altLang="en-US" dirty="0"/>
          </a:p>
          <a:p>
            <a:pPr algn="l"/>
            <a:r>
              <a:rPr lang="zh-CN" altLang="en-US" dirty="0"/>
              <a:t>紧接着介绍了几种协程的实现种类：</a:t>
            </a:r>
          </a:p>
          <a:p>
            <a:pPr algn="l"/>
            <a:endParaRPr lang="zh-CN" altLang="en-US" dirty="0"/>
          </a:p>
          <a:p>
            <a:pPr marL="285750" indent="-285750" algn="l">
              <a:buFont typeface="Arial" panose="020B0604020202020204" pitchFamily="34" charset="0"/>
              <a:buChar char="•"/>
            </a:pPr>
            <a:r>
              <a:rPr lang="zh-CN" altLang="en-US" dirty="0"/>
              <a:t>有栈和无栈协程；</a:t>
            </a:r>
            <a:endParaRPr lang="en-US" altLang="zh-CN" dirty="0"/>
          </a:p>
          <a:p>
            <a:pPr marL="285750" indent="-285750" algn="l">
              <a:buFont typeface="Arial" panose="020B0604020202020204" pitchFamily="34" charset="0"/>
              <a:buChar char="•"/>
            </a:pPr>
            <a:r>
              <a:rPr lang="zh-CN" altLang="en-US" dirty="0"/>
              <a:t>对称与非对称协程；</a:t>
            </a:r>
            <a:endParaRPr lang="en-US" altLang="zh-CN" dirty="0"/>
          </a:p>
          <a:p>
            <a:pPr algn="l"/>
            <a:endParaRPr lang="zh-CN" altLang="en-US" dirty="0"/>
          </a:p>
          <a:p>
            <a:pPr algn="l"/>
            <a:r>
              <a:rPr lang="zh-CN" altLang="en-US" dirty="0"/>
              <a:t>最后，动手实践协程：</a:t>
            </a:r>
            <a:endParaRPr lang="en-US" altLang="zh-CN" dirty="0"/>
          </a:p>
          <a:p>
            <a:pPr marL="285750" indent="-285750" algn="l">
              <a:buFont typeface="Arial" panose="020B0604020202020204" pitchFamily="34" charset="0"/>
              <a:buChar char="•"/>
            </a:pPr>
            <a:r>
              <a:rPr lang="zh-CN" altLang="en-US" dirty="0"/>
              <a:t>基于汇编实现的有栈协程；</a:t>
            </a:r>
            <a:endParaRPr lang="en-US" altLang="zh-CN" dirty="0"/>
          </a:p>
          <a:p>
            <a:pPr marL="285750" indent="-285750" algn="l">
              <a:buFont typeface="Arial" panose="020B0604020202020204" pitchFamily="34" charset="0"/>
              <a:buChar char="•"/>
            </a:pPr>
            <a:r>
              <a:rPr lang="zh-CN" altLang="en-US" dirty="0"/>
              <a:t>基于</a:t>
            </a:r>
            <a:r>
              <a:rPr lang="en-US" altLang="zh-CN" dirty="0" err="1"/>
              <a:t>ucontext</a:t>
            </a:r>
            <a:r>
              <a:rPr lang="zh-CN" altLang="en-US" dirty="0"/>
              <a:t>实现的无栈协程；</a:t>
            </a:r>
          </a:p>
        </p:txBody>
      </p:sp>
      <p:sp>
        <p:nvSpPr>
          <p:cNvPr id="14" name="文本框 13">
            <a:extLst>
              <a:ext uri="{FF2B5EF4-FFF2-40B4-BE49-F238E27FC236}">
                <a16:creationId xmlns:a16="http://schemas.microsoft.com/office/drawing/2014/main" id="{07810578-E58D-4AE0-88BD-4686349EFE01}"/>
              </a:ext>
            </a:extLst>
          </p:cNvPr>
          <p:cNvSpPr txBox="1"/>
          <p:nvPr/>
        </p:nvSpPr>
        <p:spPr>
          <a:xfrm>
            <a:off x="6465503" y="985118"/>
            <a:ext cx="6102350"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dirty="0"/>
              <a:t>后续可以继续深入挖掘：</a:t>
            </a:r>
            <a:endParaRPr lang="en-US" altLang="zh-CN" dirty="0"/>
          </a:p>
          <a:p>
            <a:pPr algn="l"/>
            <a:endParaRPr lang="en-US" altLang="zh-CN" dirty="0"/>
          </a:p>
          <a:p>
            <a:pPr marL="285750" indent="-285750" algn="l">
              <a:buFont typeface="Arial" panose="020B0604020202020204" pitchFamily="34" charset="0"/>
              <a:buChar char="•"/>
            </a:pPr>
            <a:r>
              <a:rPr lang="zh-CN" altLang="en-US" dirty="0"/>
              <a:t>开源库 </a:t>
            </a:r>
            <a:r>
              <a:rPr lang="en-US" altLang="zh-CN" dirty="0" err="1"/>
              <a:t>libco</a:t>
            </a:r>
            <a:r>
              <a:rPr lang="en-US" altLang="zh-CN" dirty="0"/>
              <a:t> </a:t>
            </a:r>
            <a:r>
              <a:rPr lang="zh-CN" altLang="en-US" dirty="0"/>
              <a:t>中 </a:t>
            </a:r>
            <a:r>
              <a:rPr lang="en-US" altLang="zh-CN" dirty="0"/>
              <a:t>hook </a:t>
            </a:r>
            <a:r>
              <a:rPr lang="zh-CN" altLang="en-US" dirty="0"/>
              <a:t>机制的实现；</a:t>
            </a:r>
            <a:endParaRPr lang="en-US" altLang="zh-CN" dirty="0"/>
          </a:p>
          <a:p>
            <a:pPr marL="285750" indent="-285750" algn="l">
              <a:buFont typeface="Arial" panose="020B0604020202020204" pitchFamily="34" charset="0"/>
              <a:buChar char="•"/>
            </a:pPr>
            <a:r>
              <a:rPr lang="en-US" altLang="zh-CN" dirty="0" err="1"/>
              <a:t>brpc</a:t>
            </a:r>
            <a:r>
              <a:rPr lang="en-US" altLang="zh-CN" dirty="0"/>
              <a:t> </a:t>
            </a:r>
            <a:r>
              <a:rPr lang="zh-CN" altLang="en-US" dirty="0"/>
              <a:t>中 </a:t>
            </a:r>
            <a:r>
              <a:rPr lang="en-US" altLang="zh-CN" dirty="0"/>
              <a:t>n:m </a:t>
            </a:r>
            <a:r>
              <a:rPr lang="zh-CN" altLang="en-US" dirty="0"/>
              <a:t>协程的实现；</a:t>
            </a:r>
            <a:endParaRPr lang="en-US" altLang="zh-CN" dirty="0"/>
          </a:p>
          <a:p>
            <a:pPr marL="285750" indent="-285750" algn="l">
              <a:buFont typeface="Arial" panose="020B0604020202020204" pitchFamily="34" charset="0"/>
              <a:buChar char="•"/>
            </a:pPr>
            <a:r>
              <a:rPr lang="en-US" altLang="zh-CN" dirty="0"/>
              <a:t>Golang </a:t>
            </a:r>
            <a:r>
              <a:rPr lang="zh-CN" altLang="en-US" dirty="0"/>
              <a:t>中 </a:t>
            </a:r>
            <a:r>
              <a:rPr lang="en-US" altLang="zh-CN" dirty="0"/>
              <a:t>Goroutine </a:t>
            </a:r>
            <a:r>
              <a:rPr lang="zh-CN" altLang="en-US" dirty="0"/>
              <a:t>调度器的实现；</a:t>
            </a:r>
            <a:endParaRPr lang="en-US" altLang="zh-CN" dirty="0"/>
          </a:p>
          <a:p>
            <a:pPr marL="285750" indent="-285750" algn="l">
              <a:buFont typeface="Arial" panose="020B0604020202020204" pitchFamily="34" charset="0"/>
              <a:buChar char="•"/>
            </a:pPr>
            <a:r>
              <a:rPr lang="en-US" altLang="zh-CN" dirty="0"/>
              <a:t>……</a:t>
            </a:r>
          </a:p>
          <a:p>
            <a:pPr marL="285750" indent="-285750" algn="l">
              <a:buFont typeface="Arial" panose="020B0604020202020204" pitchFamily="34" charset="0"/>
              <a:buChar char="•"/>
            </a:pPr>
            <a:endParaRPr lang="zh-CN" altLang="en-US" dirty="0"/>
          </a:p>
        </p:txBody>
      </p:sp>
    </p:spTree>
    <p:extLst>
      <p:ext uri="{BB962C8B-B14F-4D97-AF65-F5344CB8AC3E}">
        <p14:creationId xmlns:p14="http://schemas.microsoft.com/office/powerpoint/2010/main" val="275818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4</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349895"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协程概览</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sz="2000" dirty="0">
                <a:latin typeface="腾讯体 W7" panose="020C08030202040F0204" pitchFamily="34" charset="-122"/>
                <a:ea typeface="腾讯体 W7" panose="020C08030202040F0204" pitchFamily="34" charset="-122"/>
              </a:rPr>
              <a:t>1</a:t>
            </a:r>
          </a:p>
        </p:txBody>
      </p:sp>
      <p:sp>
        <p:nvSpPr>
          <p:cNvPr id="8" name="文本占位符 1">
            <a:extLst>
              <a:ext uri="{FF2B5EF4-FFF2-40B4-BE49-F238E27FC236}">
                <a16:creationId xmlns:a16="http://schemas.microsoft.com/office/drawing/2014/main" id="{03E7136A-C903-4F96-94DD-520D342C39A5}"/>
              </a:ext>
            </a:extLst>
          </p:cNvPr>
          <p:cNvSpPr>
            <a:spLocks noGrp="1"/>
          </p:cNvSpPr>
          <p:nvPr>
            <p:ph type="body" idx="1"/>
          </p:nvPr>
        </p:nvSpPr>
        <p:spPr>
          <a:xfrm>
            <a:off x="170159" y="1131742"/>
            <a:ext cx="3280674" cy="2575733"/>
          </a:xfrm>
        </p:spPr>
        <p:txBody>
          <a:bodyPr>
            <a:normAutofit fontScale="62500" lnSpcReduction="20000"/>
          </a:bodyPr>
          <a:lstStyle/>
          <a:p>
            <a:pPr marL="0" indent="0">
              <a:buNone/>
            </a:pPr>
            <a:r>
              <a:rPr lang="zh-CN" altLang="en-US" sz="6500" b="1" dirty="0"/>
              <a:t>什么是协程？</a:t>
            </a:r>
            <a:endParaRPr lang="en-US" altLang="zh-CN" sz="6500" b="1" dirty="0"/>
          </a:p>
          <a:p>
            <a:pPr marL="0" indent="0">
              <a:buNone/>
            </a:pPr>
            <a:r>
              <a:rPr lang="zh-CN" altLang="en-US" sz="3500" dirty="0"/>
              <a:t>可以简单认为协程就是：</a:t>
            </a:r>
            <a:endParaRPr lang="en-US" altLang="zh-CN" sz="3500" dirty="0"/>
          </a:p>
          <a:p>
            <a:pPr>
              <a:lnSpc>
                <a:spcPct val="120000"/>
              </a:lnSpc>
            </a:pPr>
            <a:r>
              <a:rPr lang="zh-CN" altLang="en-US" sz="3500" dirty="0"/>
              <a:t>用户态的线程，但是上下文切换的时机是靠调用方（写代码的开发人员）自身去控制；</a:t>
            </a:r>
            <a:endParaRPr lang="en-US" altLang="zh-CN" sz="3500" dirty="0"/>
          </a:p>
          <a:p>
            <a:endParaRPr lang="en-US" altLang="zh-CN" sz="2800" dirty="0"/>
          </a:p>
        </p:txBody>
      </p:sp>
      <p:pic>
        <p:nvPicPr>
          <p:cNvPr id="7" name="图片 6">
            <a:extLst>
              <a:ext uri="{FF2B5EF4-FFF2-40B4-BE49-F238E27FC236}">
                <a16:creationId xmlns:a16="http://schemas.microsoft.com/office/drawing/2014/main" id="{F05931C9-49C2-7C50-43A6-BF98985D4E1A}"/>
              </a:ext>
            </a:extLst>
          </p:cNvPr>
          <p:cNvPicPr>
            <a:picLocks noChangeAspect="1"/>
          </p:cNvPicPr>
          <p:nvPr/>
        </p:nvPicPr>
        <p:blipFill>
          <a:blip r:embed="rId4"/>
          <a:stretch>
            <a:fillRect/>
          </a:stretch>
        </p:blipFill>
        <p:spPr>
          <a:xfrm>
            <a:off x="6980257" y="293105"/>
            <a:ext cx="3507230" cy="4814659"/>
          </a:xfrm>
          <a:prstGeom prst="rect">
            <a:avLst/>
          </a:prstGeom>
        </p:spPr>
      </p:pic>
      <p:pic>
        <p:nvPicPr>
          <p:cNvPr id="14" name="图片 13">
            <a:extLst>
              <a:ext uri="{FF2B5EF4-FFF2-40B4-BE49-F238E27FC236}">
                <a16:creationId xmlns:a16="http://schemas.microsoft.com/office/drawing/2014/main" id="{3FA18264-D45B-108E-A666-F2A85A7CDB4A}"/>
              </a:ext>
            </a:extLst>
          </p:cNvPr>
          <p:cNvPicPr>
            <a:picLocks noChangeAspect="1"/>
          </p:cNvPicPr>
          <p:nvPr/>
        </p:nvPicPr>
        <p:blipFill>
          <a:blip r:embed="rId5"/>
          <a:stretch>
            <a:fillRect/>
          </a:stretch>
        </p:blipFill>
        <p:spPr>
          <a:xfrm>
            <a:off x="3724884" y="293104"/>
            <a:ext cx="2461427" cy="4814659"/>
          </a:xfrm>
          <a:prstGeom prst="rect">
            <a:avLst/>
          </a:prstGeom>
        </p:spPr>
      </p:pic>
      <p:sp>
        <p:nvSpPr>
          <p:cNvPr id="17" name="文本框 16">
            <a:extLst>
              <a:ext uri="{FF2B5EF4-FFF2-40B4-BE49-F238E27FC236}">
                <a16:creationId xmlns:a16="http://schemas.microsoft.com/office/drawing/2014/main" id="{BA01D031-494F-5517-B597-02B596C68461}"/>
              </a:ext>
            </a:extLst>
          </p:cNvPr>
          <p:cNvSpPr txBox="1"/>
          <p:nvPr/>
        </p:nvSpPr>
        <p:spPr>
          <a:xfrm>
            <a:off x="3541144" y="5241715"/>
            <a:ext cx="2645167"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a:ln>
                  <a:noFill/>
                </a:ln>
                <a:solidFill>
                  <a:schemeClr val="accent6">
                    <a:hueOff val="10811956"/>
                    <a:satOff val="-58544"/>
                    <a:lumOff val="-9736"/>
                  </a:schemeClr>
                </a:solidFill>
                <a:effectLst/>
                <a:uFillTx/>
                <a:latin typeface="Helvetica"/>
                <a:ea typeface="Helvetica"/>
                <a:cs typeface="Helvetica"/>
                <a:sym typeface="Helvetica"/>
              </a:rPr>
              <a:t>输出：</a:t>
            </a:r>
            <a:br>
              <a:rPr lang="en-US" altLang="zh-CN" sz="3600" dirty="0"/>
            </a:br>
            <a:r>
              <a:rPr lang="en-US" altLang="zh-CN" sz="3600" dirty="0"/>
              <a:t>1</a:t>
            </a:r>
            <a:r>
              <a:rPr lang="zh-CN" altLang="en-US" sz="3600" dirty="0"/>
              <a:t> </a:t>
            </a:r>
            <a:r>
              <a:rPr lang="en-US" altLang="zh-CN" sz="3600" dirty="0"/>
              <a:t>2</a:t>
            </a:r>
            <a:r>
              <a:rPr lang="zh-CN" altLang="en-US" sz="3600" dirty="0"/>
              <a:t> </a:t>
            </a:r>
            <a:r>
              <a:rPr lang="en-US" altLang="zh-CN" sz="3600" dirty="0"/>
              <a:t>3</a:t>
            </a:r>
            <a:r>
              <a:rPr lang="zh-CN" altLang="en-US" sz="3600" dirty="0"/>
              <a:t> </a:t>
            </a:r>
            <a:r>
              <a:rPr lang="en-US" altLang="zh-CN" sz="3600" dirty="0"/>
              <a:t>x</a:t>
            </a:r>
            <a:r>
              <a:rPr lang="zh-CN" altLang="en-US" sz="3600" dirty="0"/>
              <a:t> </a:t>
            </a:r>
            <a:r>
              <a:rPr lang="en-US" altLang="zh-CN" sz="3600" dirty="0"/>
              <a:t>y</a:t>
            </a:r>
            <a:r>
              <a:rPr lang="zh-CN" altLang="en-US" sz="3600" dirty="0"/>
              <a:t> </a:t>
            </a:r>
            <a:r>
              <a:rPr lang="en-US" altLang="zh-CN" sz="3600" dirty="0"/>
              <a:t>z</a:t>
            </a:r>
            <a:endParaRPr kumimoji="0" lang="zh-CN" altLang="en-US" sz="3600" b="0" i="0" u="none" strike="noStrike" cap="none" spc="0" normalizeH="0" baseline="0" dirty="0">
              <a:ln>
                <a:noFill/>
              </a:ln>
              <a:solidFill>
                <a:schemeClr val="accent6">
                  <a:hueOff val="10811956"/>
                  <a:satOff val="-58544"/>
                  <a:lumOff val="-9736"/>
                </a:schemeClr>
              </a:solidFill>
              <a:effectLst/>
              <a:uFillTx/>
              <a:latin typeface="Helvetica"/>
              <a:ea typeface="Helvetica"/>
              <a:cs typeface="Helvetica"/>
              <a:sym typeface="Helvetica"/>
            </a:endParaRPr>
          </a:p>
        </p:txBody>
      </p:sp>
      <p:sp>
        <p:nvSpPr>
          <p:cNvPr id="18" name="文本框 17">
            <a:extLst>
              <a:ext uri="{FF2B5EF4-FFF2-40B4-BE49-F238E27FC236}">
                <a16:creationId xmlns:a16="http://schemas.microsoft.com/office/drawing/2014/main" id="{F09BA694-522F-3C0F-D513-4A641DA5C3A4}"/>
              </a:ext>
            </a:extLst>
          </p:cNvPr>
          <p:cNvSpPr txBox="1"/>
          <p:nvPr/>
        </p:nvSpPr>
        <p:spPr>
          <a:xfrm>
            <a:off x="7101762" y="5180657"/>
            <a:ext cx="2645167"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zh-CN" altLang="en-US" sz="3600" b="0" i="0" u="none" strike="noStrike" cap="none" spc="0" normalizeH="0" baseline="0" dirty="0">
                <a:ln>
                  <a:noFill/>
                </a:ln>
                <a:solidFill>
                  <a:schemeClr val="accent6">
                    <a:hueOff val="10811956"/>
                    <a:satOff val="-58544"/>
                    <a:lumOff val="-9736"/>
                  </a:schemeClr>
                </a:solidFill>
                <a:effectLst/>
                <a:uFillTx/>
                <a:latin typeface="Helvetica"/>
                <a:ea typeface="Helvetica"/>
                <a:cs typeface="Helvetica"/>
                <a:sym typeface="Helvetica"/>
              </a:rPr>
              <a:t>输出：</a:t>
            </a:r>
            <a:br>
              <a:rPr lang="en-US" altLang="zh-CN" sz="3600" dirty="0"/>
            </a:br>
            <a:r>
              <a:rPr lang="en-US" altLang="zh-CN" sz="3600" b="1" dirty="0">
                <a:solidFill>
                  <a:schemeClr val="accent1">
                    <a:lumMod val="60000"/>
                    <a:lumOff val="40000"/>
                  </a:schemeClr>
                </a:solidFill>
              </a:rPr>
              <a:t>1</a:t>
            </a:r>
            <a:r>
              <a:rPr lang="zh-CN" altLang="en-US" sz="3600" b="1" dirty="0">
                <a:solidFill>
                  <a:schemeClr val="accent1">
                    <a:lumMod val="60000"/>
                    <a:lumOff val="40000"/>
                  </a:schemeClr>
                </a:solidFill>
              </a:rPr>
              <a:t> </a:t>
            </a:r>
            <a:r>
              <a:rPr lang="en-US" altLang="zh-CN" sz="3600" b="1" dirty="0">
                <a:solidFill>
                  <a:schemeClr val="accent1">
                    <a:lumMod val="60000"/>
                    <a:lumOff val="40000"/>
                  </a:schemeClr>
                </a:solidFill>
              </a:rPr>
              <a:t>2</a:t>
            </a:r>
            <a:r>
              <a:rPr lang="zh-CN" altLang="en-US" sz="3600" b="1" dirty="0">
                <a:solidFill>
                  <a:schemeClr val="accent1">
                    <a:lumMod val="60000"/>
                    <a:lumOff val="40000"/>
                  </a:schemeClr>
                </a:solidFill>
              </a:rPr>
              <a:t> </a:t>
            </a:r>
            <a:r>
              <a:rPr lang="en-US" altLang="zh-CN" sz="3600" b="1" dirty="0">
                <a:solidFill>
                  <a:schemeClr val="accent1">
                    <a:lumMod val="60000"/>
                    <a:lumOff val="40000"/>
                  </a:schemeClr>
                </a:solidFill>
              </a:rPr>
              <a:t>x</a:t>
            </a:r>
            <a:r>
              <a:rPr lang="zh-CN" altLang="en-US" sz="3600" b="1" dirty="0">
                <a:solidFill>
                  <a:schemeClr val="accent1">
                    <a:lumMod val="60000"/>
                    <a:lumOff val="40000"/>
                  </a:schemeClr>
                </a:solidFill>
              </a:rPr>
              <a:t> </a:t>
            </a:r>
            <a:r>
              <a:rPr lang="en-US" altLang="zh-CN" sz="3600" b="1" dirty="0">
                <a:solidFill>
                  <a:schemeClr val="accent1">
                    <a:lumMod val="60000"/>
                    <a:lumOff val="40000"/>
                  </a:schemeClr>
                </a:solidFill>
              </a:rPr>
              <a:t>3</a:t>
            </a:r>
            <a:r>
              <a:rPr lang="zh-CN" altLang="en-US" sz="3600" b="1" dirty="0">
                <a:solidFill>
                  <a:schemeClr val="accent1">
                    <a:lumMod val="60000"/>
                    <a:lumOff val="40000"/>
                  </a:schemeClr>
                </a:solidFill>
              </a:rPr>
              <a:t> </a:t>
            </a:r>
            <a:r>
              <a:rPr lang="en-US" altLang="zh-CN" sz="3600" b="1" dirty="0">
                <a:solidFill>
                  <a:schemeClr val="accent1">
                    <a:lumMod val="60000"/>
                    <a:lumOff val="40000"/>
                  </a:schemeClr>
                </a:solidFill>
              </a:rPr>
              <a:t>y</a:t>
            </a:r>
            <a:r>
              <a:rPr lang="zh-CN" altLang="en-US" sz="3600" b="1" dirty="0">
                <a:solidFill>
                  <a:schemeClr val="accent1">
                    <a:lumMod val="60000"/>
                    <a:lumOff val="40000"/>
                  </a:schemeClr>
                </a:solidFill>
              </a:rPr>
              <a:t> </a:t>
            </a:r>
            <a:r>
              <a:rPr lang="en-US" altLang="zh-CN" sz="3600" b="1" dirty="0">
                <a:solidFill>
                  <a:schemeClr val="accent1">
                    <a:lumMod val="60000"/>
                    <a:lumOff val="40000"/>
                  </a:schemeClr>
                </a:solidFill>
              </a:rPr>
              <a:t>z</a:t>
            </a:r>
            <a:endParaRPr kumimoji="0" lang="zh-CN" altLang="en-US" sz="3600" b="1" i="0" u="none" strike="noStrike" cap="none" spc="0" normalizeH="0" baseline="0" dirty="0">
              <a:ln>
                <a:noFill/>
              </a:ln>
              <a:solidFill>
                <a:schemeClr val="accent1">
                  <a:lumMod val="60000"/>
                  <a:lumOff val="40000"/>
                </a:schemeClr>
              </a:solidFill>
              <a:effectLst/>
              <a:uFillTx/>
              <a:sym typeface="Helvetica"/>
            </a:endParaRPr>
          </a:p>
        </p:txBody>
      </p:sp>
      <p:sp>
        <p:nvSpPr>
          <p:cNvPr id="19" name="文本占位符 1">
            <a:extLst>
              <a:ext uri="{FF2B5EF4-FFF2-40B4-BE49-F238E27FC236}">
                <a16:creationId xmlns:a16="http://schemas.microsoft.com/office/drawing/2014/main" id="{87E1CC66-9BE7-338D-C48E-21CFE7E9FF9C}"/>
              </a:ext>
            </a:extLst>
          </p:cNvPr>
          <p:cNvSpPr txBox="1">
            <a:spLocks/>
          </p:cNvSpPr>
          <p:nvPr/>
        </p:nvSpPr>
        <p:spPr>
          <a:xfrm>
            <a:off x="140378" y="3745768"/>
            <a:ext cx="3280674" cy="21895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fontScale="85000" lnSpcReduction="20000"/>
          </a:bodyPr>
          <a:lstStyle>
            <a:lvl1pPr marL="224590" marR="0" indent="-224590" algn="l" defTabSz="412750" rtl="0" latinLnBrk="0">
              <a:lnSpc>
                <a:spcPct val="100000"/>
              </a:lnSpc>
              <a:spcBef>
                <a:spcPts val="1250"/>
              </a:spcBef>
              <a:spcAft>
                <a:spcPts val="0"/>
              </a:spcAft>
              <a:buClrTx/>
              <a:buSzPct val="75000"/>
              <a:buFontTx/>
              <a:buChar char="•"/>
              <a:tabLst/>
              <a:defRPr sz="1800" b="0" i="0" u="none" strike="noStrike" cap="none" spc="0" baseline="0">
                <a:ln>
                  <a:noFill/>
                </a:ln>
                <a:solidFill>
                  <a:srgbClr val="303337"/>
                </a:solidFill>
                <a:uFillTx/>
                <a:latin typeface="Helvetica"/>
                <a:ea typeface="Helvetica"/>
                <a:cs typeface="Helvetica"/>
                <a:sym typeface="Helvetica"/>
              </a:defRPr>
            </a:lvl1pPr>
            <a:lvl2pPr marL="529389" marR="0" indent="-224589" algn="l" defTabSz="412750" rtl="0" latinLnBrk="0">
              <a:lnSpc>
                <a:spcPct val="100000"/>
              </a:lnSpc>
              <a:spcBef>
                <a:spcPts val="1250"/>
              </a:spcBef>
              <a:spcAft>
                <a:spcPts val="0"/>
              </a:spcAft>
              <a:buClrTx/>
              <a:buSzPct val="75000"/>
              <a:buFontTx/>
              <a:buChar char="•"/>
              <a:tabLst/>
              <a:defRPr sz="1800" b="0" i="0" u="none" strike="noStrike" cap="none" spc="0" baseline="0">
                <a:ln>
                  <a:noFill/>
                </a:ln>
                <a:solidFill>
                  <a:srgbClr val="303337"/>
                </a:solidFill>
                <a:uFillTx/>
                <a:latin typeface="Helvetica"/>
                <a:ea typeface="Helvetica"/>
                <a:cs typeface="Helvetica"/>
                <a:sym typeface="Helvetica"/>
              </a:defRPr>
            </a:lvl2pPr>
            <a:lvl3pPr marL="834189" marR="0" indent="-224589" algn="l" defTabSz="412750" rtl="0" latinLnBrk="0">
              <a:lnSpc>
                <a:spcPct val="100000"/>
              </a:lnSpc>
              <a:spcBef>
                <a:spcPts val="1250"/>
              </a:spcBef>
              <a:spcAft>
                <a:spcPts val="0"/>
              </a:spcAft>
              <a:buClrTx/>
              <a:buSzPct val="75000"/>
              <a:buFontTx/>
              <a:buChar char="•"/>
              <a:tabLst/>
              <a:defRPr sz="1800" b="0" i="0" u="none" strike="noStrike" cap="none" spc="0" baseline="0">
                <a:ln>
                  <a:noFill/>
                </a:ln>
                <a:solidFill>
                  <a:srgbClr val="303337"/>
                </a:solidFill>
                <a:uFillTx/>
                <a:latin typeface="Helvetica"/>
                <a:ea typeface="Helvetica"/>
                <a:cs typeface="Helvetica"/>
                <a:sym typeface="Helvetica"/>
              </a:defRPr>
            </a:lvl3pPr>
            <a:lvl4pPr marL="1138989" marR="0" indent="-224589" algn="l" defTabSz="412750" rtl="0" latinLnBrk="0">
              <a:lnSpc>
                <a:spcPct val="100000"/>
              </a:lnSpc>
              <a:spcBef>
                <a:spcPts val="1250"/>
              </a:spcBef>
              <a:spcAft>
                <a:spcPts val="0"/>
              </a:spcAft>
              <a:buClrTx/>
              <a:buSzPct val="75000"/>
              <a:buFontTx/>
              <a:buChar char="•"/>
              <a:tabLst/>
              <a:defRPr sz="1800" b="0" i="0" u="none" strike="noStrike" cap="none" spc="0" baseline="0">
                <a:ln>
                  <a:noFill/>
                </a:ln>
                <a:solidFill>
                  <a:srgbClr val="303337"/>
                </a:solidFill>
                <a:uFillTx/>
                <a:latin typeface="Helvetica"/>
                <a:ea typeface="Helvetica"/>
                <a:cs typeface="Helvetica"/>
                <a:sym typeface="Helvetica"/>
              </a:defRPr>
            </a:lvl4pPr>
            <a:lvl5pPr marL="1443789" marR="0" indent="-224589" algn="l" defTabSz="412750" rtl="0" latinLnBrk="0">
              <a:lnSpc>
                <a:spcPct val="100000"/>
              </a:lnSpc>
              <a:spcBef>
                <a:spcPts val="1250"/>
              </a:spcBef>
              <a:spcAft>
                <a:spcPts val="0"/>
              </a:spcAft>
              <a:buClrTx/>
              <a:buSzPct val="75000"/>
              <a:buFontTx/>
              <a:buChar char="•"/>
              <a:tabLst/>
              <a:defRPr sz="1800" b="0" i="0" u="none" strike="noStrike" cap="none" spc="0" baseline="0">
                <a:ln>
                  <a:noFill/>
                </a:ln>
                <a:solidFill>
                  <a:srgbClr val="303337"/>
                </a:solidFill>
                <a:uFillTx/>
                <a:latin typeface="Helvetica"/>
                <a:ea typeface="Helvetica"/>
                <a:cs typeface="Helvetica"/>
                <a:sym typeface="Helvetica"/>
              </a:defRPr>
            </a:lvl5pPr>
            <a:lvl6pPr marL="18053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6pPr>
            <a:lvl7pPr marL="21101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7pPr>
            <a:lvl8pPr marL="24149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8pPr>
            <a:lvl9pPr marL="2719754" marR="0" indent="-281354" algn="l" defTabSz="412750" rtl="0" latinLnBrk="0">
              <a:lnSpc>
                <a:spcPct val="80000"/>
              </a:lnSpc>
              <a:spcBef>
                <a:spcPts val="2500"/>
              </a:spcBef>
              <a:spcAft>
                <a:spcPts val="0"/>
              </a:spcAft>
              <a:buClrTx/>
              <a:buSzPct val="75000"/>
              <a:buFontTx/>
              <a:buChar char="•"/>
              <a:tabLst/>
              <a:defRPr sz="2400" b="0" i="0" u="none" strike="noStrike" cap="none" spc="0" baseline="0">
                <a:ln>
                  <a:noFill/>
                </a:ln>
                <a:solidFill>
                  <a:schemeClr val="accent6">
                    <a:hueOff val="10811956"/>
                    <a:satOff val="-58544"/>
                    <a:lumOff val="-9736"/>
                  </a:schemeClr>
                </a:solidFill>
                <a:uFillTx/>
                <a:latin typeface="Helvetica"/>
                <a:ea typeface="Helvetica"/>
                <a:cs typeface="Helvetica"/>
                <a:sym typeface="Helvetica"/>
              </a:defRPr>
            </a:lvl9pPr>
          </a:lstStyle>
          <a:p>
            <a:pPr marL="0" indent="0" hangingPunct="1">
              <a:buNone/>
            </a:pPr>
            <a:r>
              <a:rPr lang="zh-CN" altLang="en-US" sz="2400" dirty="0"/>
              <a:t>以右边的代码为例：</a:t>
            </a:r>
            <a:endParaRPr lang="en-US" altLang="zh-CN" sz="2400" dirty="0"/>
          </a:p>
          <a:p>
            <a:pPr>
              <a:lnSpc>
                <a:spcPct val="120000"/>
              </a:lnSpc>
            </a:pPr>
            <a:r>
              <a:rPr lang="zh-CN" altLang="en-US" sz="2600" dirty="0"/>
              <a:t>函数 </a:t>
            </a:r>
            <a:r>
              <a:rPr lang="en" altLang="zh-CN" sz="2600" dirty="0"/>
              <a:t>A() </a:t>
            </a:r>
            <a:r>
              <a:rPr lang="zh-CN" altLang="en-US" sz="2600" dirty="0"/>
              <a:t>和 </a:t>
            </a:r>
            <a:r>
              <a:rPr lang="en" altLang="zh-CN" sz="2600" dirty="0"/>
              <a:t>B() </a:t>
            </a:r>
            <a:r>
              <a:rPr lang="zh-CN" altLang="en-US" sz="2600" dirty="0"/>
              <a:t>并不是一个执行完才执行另一个，而是产生了 “交叉执行“ 的效果，这就是通过协程实现的！</a:t>
            </a:r>
            <a:endParaRPr lang="en-US" altLang="zh-CN" sz="2600" dirty="0"/>
          </a:p>
        </p:txBody>
      </p:sp>
    </p:spTree>
    <p:extLst>
      <p:ext uri="{BB962C8B-B14F-4D97-AF65-F5344CB8AC3E}">
        <p14:creationId xmlns:p14="http://schemas.microsoft.com/office/powerpoint/2010/main" val="589594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349895"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协程概览</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sz="2000" dirty="0">
                <a:latin typeface="腾讯体 W7" panose="020C08030202040F0204" pitchFamily="34" charset="-122"/>
                <a:ea typeface="腾讯体 W7" panose="020C08030202040F0204" pitchFamily="34" charset="-122"/>
              </a:rPr>
              <a:t>1</a:t>
            </a:r>
          </a:p>
        </p:txBody>
      </p:sp>
      <p:sp>
        <p:nvSpPr>
          <p:cNvPr id="9" name="文本占位符 1">
            <a:extLst>
              <a:ext uri="{FF2B5EF4-FFF2-40B4-BE49-F238E27FC236}">
                <a16:creationId xmlns:a16="http://schemas.microsoft.com/office/drawing/2014/main" id="{1859C9B8-52B5-628D-056B-94724EB1C754}"/>
              </a:ext>
            </a:extLst>
          </p:cNvPr>
          <p:cNvSpPr>
            <a:spLocks noGrp="1"/>
          </p:cNvSpPr>
          <p:nvPr>
            <p:ph type="body" idx="1"/>
          </p:nvPr>
        </p:nvSpPr>
        <p:spPr>
          <a:xfrm>
            <a:off x="170159" y="1131742"/>
            <a:ext cx="3952954" cy="4520913"/>
          </a:xfrm>
        </p:spPr>
        <p:txBody>
          <a:bodyPr>
            <a:normAutofit fontScale="77500" lnSpcReduction="20000"/>
          </a:bodyPr>
          <a:lstStyle/>
          <a:p>
            <a:pPr marL="0" indent="0">
              <a:buNone/>
            </a:pPr>
            <a:r>
              <a:rPr lang="zh-CN" altLang="en-US" sz="5200" b="1" dirty="0"/>
              <a:t>协程的作用？</a:t>
            </a:r>
            <a:endParaRPr lang="en-US" altLang="zh-CN" sz="5200" b="1" dirty="0"/>
          </a:p>
          <a:p>
            <a:pPr>
              <a:lnSpc>
                <a:spcPct val="120000"/>
              </a:lnSpc>
            </a:pPr>
            <a:r>
              <a:rPr lang="zh-CN" altLang="en-US" sz="2800" dirty="0"/>
              <a:t>有些时候，在执行一些操作（尤其是</a:t>
            </a:r>
            <a:r>
              <a:rPr lang="en-US" altLang="zh-CN" sz="2800" dirty="0"/>
              <a:t>IO</a:t>
            </a:r>
            <a:r>
              <a:rPr lang="zh-CN" altLang="en-US" sz="2800" dirty="0"/>
              <a:t>操作）时，</a:t>
            </a:r>
            <a:r>
              <a:rPr lang="zh-CN" altLang="en-US" sz="2800" b="1" dirty="0"/>
              <a:t>不希望去做“创建一个新的线程”这种重量级的操作</a:t>
            </a:r>
            <a:r>
              <a:rPr lang="zh-CN" altLang="en-US" sz="2800" dirty="0"/>
              <a:t>来异步处理；</a:t>
            </a:r>
            <a:endParaRPr lang="en-US" altLang="zh-CN" sz="2800" dirty="0"/>
          </a:p>
          <a:p>
            <a:pPr>
              <a:lnSpc>
                <a:spcPct val="120000"/>
              </a:lnSpc>
            </a:pPr>
            <a:r>
              <a:rPr lang="zh-CN" altLang="en-US" sz="2800" dirty="0"/>
              <a:t>而是希望：在当前线程执行中，</a:t>
            </a:r>
            <a:r>
              <a:rPr lang="zh-CN" altLang="en-US" sz="2800" b="1" dirty="0"/>
              <a:t>暂时切换到其他任务中执行</a:t>
            </a:r>
            <a:r>
              <a:rPr lang="zh-CN" altLang="en-US" sz="2800" dirty="0"/>
              <a:t>，同时在</a:t>
            </a:r>
            <a:r>
              <a:rPr lang="en-US" altLang="zh-CN" sz="2800" dirty="0"/>
              <a:t>IO</a:t>
            </a:r>
            <a:r>
              <a:rPr lang="zh-CN" altLang="en-US" sz="2800" dirty="0"/>
              <a:t>真正准备好了之后，再切换回来继续执行！</a:t>
            </a:r>
            <a:endParaRPr lang="en-US" altLang="zh-CN" sz="2800" dirty="0"/>
          </a:p>
        </p:txBody>
      </p:sp>
      <p:pic>
        <p:nvPicPr>
          <p:cNvPr id="14" name="图片 13">
            <a:extLst>
              <a:ext uri="{FF2B5EF4-FFF2-40B4-BE49-F238E27FC236}">
                <a16:creationId xmlns:a16="http://schemas.microsoft.com/office/drawing/2014/main" id="{8E775460-5575-5679-B60C-675E0403678F}"/>
              </a:ext>
            </a:extLst>
          </p:cNvPr>
          <p:cNvPicPr>
            <a:picLocks noChangeAspect="1"/>
          </p:cNvPicPr>
          <p:nvPr/>
        </p:nvPicPr>
        <p:blipFill>
          <a:blip r:embed="rId4"/>
          <a:stretch>
            <a:fillRect/>
          </a:stretch>
        </p:blipFill>
        <p:spPr>
          <a:xfrm>
            <a:off x="4513273" y="729122"/>
            <a:ext cx="5108998" cy="4520912"/>
          </a:xfrm>
          <a:prstGeom prst="rect">
            <a:avLst/>
          </a:prstGeom>
        </p:spPr>
      </p:pic>
    </p:spTree>
    <p:extLst>
      <p:ext uri="{BB962C8B-B14F-4D97-AF65-F5344CB8AC3E}">
        <p14:creationId xmlns:p14="http://schemas.microsoft.com/office/powerpoint/2010/main" val="3812943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6</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349895"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协程概览</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sz="2000" dirty="0">
                <a:latin typeface="腾讯体 W7" panose="020C08030202040F0204" pitchFamily="34" charset="-122"/>
                <a:ea typeface="腾讯体 W7" panose="020C08030202040F0204" pitchFamily="34" charset="-122"/>
              </a:rPr>
              <a:t>1</a:t>
            </a:r>
          </a:p>
        </p:txBody>
      </p:sp>
      <p:sp>
        <p:nvSpPr>
          <p:cNvPr id="5" name="文本占位符 4">
            <a:extLst>
              <a:ext uri="{FF2B5EF4-FFF2-40B4-BE49-F238E27FC236}">
                <a16:creationId xmlns:a16="http://schemas.microsoft.com/office/drawing/2014/main" id="{FF93073A-6046-85BA-F7EF-33417147954E}"/>
              </a:ext>
            </a:extLst>
          </p:cNvPr>
          <p:cNvSpPr>
            <a:spLocks noGrp="1"/>
          </p:cNvSpPr>
          <p:nvPr>
            <p:ph type="body" idx="1"/>
          </p:nvPr>
        </p:nvSpPr>
        <p:spPr>
          <a:xfrm>
            <a:off x="727789" y="1131742"/>
            <a:ext cx="4259847" cy="5136054"/>
          </a:xfrm>
        </p:spPr>
        <p:txBody>
          <a:bodyPr>
            <a:normAutofit/>
          </a:bodyPr>
          <a:lstStyle/>
          <a:p>
            <a:pPr marL="0" indent="0">
              <a:buNone/>
            </a:pPr>
            <a:r>
              <a:rPr lang="zh-CN" altLang="en-US" sz="2400" dirty="0"/>
              <a:t>协程的优点：</a:t>
            </a:r>
            <a:endParaRPr lang="en-US" altLang="zh-CN" sz="2400" dirty="0"/>
          </a:p>
          <a:p>
            <a:r>
              <a:rPr lang="zh-CN" altLang="en-US" sz="2400" b="1" dirty="0"/>
              <a:t>减少了线程的重复高频创建；</a:t>
            </a:r>
            <a:endParaRPr lang="zh-CN" altLang="en-US" sz="2400" dirty="0"/>
          </a:p>
          <a:p>
            <a:r>
              <a:rPr lang="zh-CN" altLang="en-US" sz="2400" b="1" dirty="0"/>
              <a:t>尽量避免线程的阻塞；</a:t>
            </a:r>
            <a:endParaRPr lang="zh-CN" altLang="en-US" sz="2400" dirty="0"/>
          </a:p>
          <a:p>
            <a:r>
              <a:rPr lang="zh-CN" altLang="en-US" sz="2400" b="1" dirty="0"/>
              <a:t>提升代码的可维护与可理解性（毕竟不需要考虑多线程那一套东西了）；</a:t>
            </a:r>
            <a:endParaRPr lang="en-US" altLang="zh-CN" sz="2400" b="1" dirty="0"/>
          </a:p>
          <a:p>
            <a:pPr marL="0" indent="0">
              <a:buNone/>
            </a:pPr>
            <a:endParaRPr lang="en-US" altLang="zh-CN" sz="2400" b="1" dirty="0"/>
          </a:p>
          <a:p>
            <a:pPr marL="0" indent="0">
              <a:buNone/>
            </a:pPr>
            <a:r>
              <a:rPr lang="zh-CN" altLang="en-US" sz="2400" dirty="0"/>
              <a:t>协程的适用场景：</a:t>
            </a:r>
            <a:endParaRPr lang="en-US" altLang="zh-CN" sz="2400" dirty="0"/>
          </a:p>
          <a:p>
            <a:pPr marL="0" indent="0">
              <a:buNone/>
            </a:pPr>
            <a:r>
              <a:rPr lang="en-US" altLang="zh-CN" sz="2400" b="1" dirty="0"/>
              <a:t>	IO</a:t>
            </a:r>
            <a:r>
              <a:rPr lang="zh-CN" altLang="en-US" sz="2400" b="1" dirty="0"/>
              <a:t>密集型应用</a:t>
            </a:r>
            <a:r>
              <a:rPr lang="zh-CN" altLang="en-US" sz="2400" dirty="0"/>
              <a:t>；</a:t>
            </a:r>
            <a:endParaRPr lang="en-US" altLang="zh-CN" sz="2400" dirty="0"/>
          </a:p>
          <a:p>
            <a:pPr marL="0" indent="0">
              <a:buNone/>
            </a:pPr>
            <a:endParaRPr lang="en-US" altLang="zh-CN" sz="2800" b="1" dirty="0"/>
          </a:p>
        </p:txBody>
      </p:sp>
      <p:pic>
        <p:nvPicPr>
          <p:cNvPr id="1026" name="Picture 2">
            <a:extLst>
              <a:ext uri="{FF2B5EF4-FFF2-40B4-BE49-F238E27FC236}">
                <a16:creationId xmlns:a16="http://schemas.microsoft.com/office/drawing/2014/main" id="{CAC43BE5-24FC-BC9D-A6DB-1A93D9B7A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972" y="341660"/>
            <a:ext cx="5585085" cy="418881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F41AA75-602E-34C2-B3AD-D64CB29ABFD6}"/>
              </a:ext>
            </a:extLst>
          </p:cNvPr>
          <p:cNvSpPr txBox="1"/>
          <p:nvPr/>
        </p:nvSpPr>
        <p:spPr>
          <a:xfrm>
            <a:off x="5614544" y="4746639"/>
            <a:ext cx="5917595"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825500"/>
            <a:r>
              <a:rPr lang="en-US" altLang="zh-CN" sz="2000" dirty="0"/>
              <a:t>     </a:t>
            </a:r>
            <a:r>
              <a:rPr lang="zh-CN" altLang="en-US" sz="2000" dirty="0"/>
              <a:t>正常情况下线程可用的 </a:t>
            </a:r>
            <a:r>
              <a:rPr lang="en" altLang="zh-CN" sz="2000" dirty="0"/>
              <a:t>CPU </a:t>
            </a:r>
            <a:r>
              <a:rPr lang="zh-CN" altLang="en-US" sz="2000" dirty="0"/>
              <a:t>时间片都在数十毫秒级别，而线程切换占总耗时的千分之几以内；</a:t>
            </a:r>
            <a:endParaRPr lang="en-US" altLang="zh-CN" sz="2000" dirty="0"/>
          </a:p>
          <a:p>
            <a:pPr algn="l" defTabSz="825500"/>
            <a:r>
              <a:rPr lang="en-US" altLang="zh-CN" sz="2000" dirty="0"/>
              <a:t>    </a:t>
            </a:r>
            <a:r>
              <a:rPr lang="zh-CN" altLang="en-US" sz="2000" dirty="0"/>
              <a:t>协程的使用可以将这个损耗进一步降低！</a:t>
            </a:r>
          </a:p>
        </p:txBody>
      </p:sp>
    </p:spTree>
    <p:extLst>
      <p:ext uri="{BB962C8B-B14F-4D97-AF65-F5344CB8AC3E}">
        <p14:creationId xmlns:p14="http://schemas.microsoft.com/office/powerpoint/2010/main" val="1510060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B0B8BF"/>
            </a:gs>
            <a:gs pos="100000">
              <a:srgbClr val="D5DBDE"/>
            </a:gs>
          </a:gsLst>
          <a:lin ang="5400000" scaled="0"/>
        </a:gradFill>
        <a:effectLst/>
      </p:bgPr>
    </p:bg>
    <p:spTree>
      <p:nvGrpSpPr>
        <p:cNvPr id="1" name=""/>
        <p:cNvGrpSpPr/>
        <p:nvPr/>
      </p:nvGrpSpPr>
      <p:grpSpPr>
        <a:xfrm>
          <a:off x="0" y="0"/>
          <a:ext cx="0" cy="0"/>
          <a:chOff x="0" y="0"/>
          <a:chExt cx="0" cy="0"/>
        </a:xfrm>
      </p:grpSpPr>
      <p:sp>
        <p:nvSpPr>
          <p:cNvPr id="237" name="色彩体系"/>
          <p:cNvSpPr txBox="1">
            <a:spLocks noGrp="1"/>
          </p:cNvSpPr>
          <p:nvPr>
            <p:ph type="title"/>
          </p:nvPr>
        </p:nvSpPr>
        <p:spPr>
          <a:xfrm>
            <a:off x="1881403" y="1433843"/>
            <a:ext cx="10136425" cy="1425840"/>
          </a:xfrm>
          <a:prstGeom prst="rect">
            <a:avLst/>
          </a:prstGeom>
        </p:spPr>
        <p:txBody>
          <a:bodyPr>
            <a:normAutofit fontScale="90000"/>
          </a:bodyPr>
          <a:lstStyle>
            <a:lvl1pPr>
              <a:lnSpc>
                <a:spcPct val="100000"/>
              </a:lnSpc>
              <a:defRPr sz="10800"/>
            </a:lvl1pPr>
          </a:lstStyle>
          <a:p>
            <a:pPr marL="211015" indent="-211015">
              <a:defRPr sz="4200"/>
            </a:pPr>
            <a:r>
              <a:rPr lang="zh-CN" altLang="en-US" sz="9600" dirty="0">
                <a:latin typeface="PingFang SC" panose="020B0400000000000000" pitchFamily="34" charset="-122"/>
                <a:ea typeface="PingFang SC" panose="020B0400000000000000" pitchFamily="34" charset="-122"/>
              </a:rPr>
              <a:t>函数调用的</a:t>
            </a:r>
            <a:br>
              <a:rPr lang="en-US" altLang="zh-CN" sz="9600" dirty="0">
                <a:latin typeface="PingFang SC" panose="020B0400000000000000" pitchFamily="34" charset="-122"/>
                <a:ea typeface="PingFang SC" panose="020B0400000000000000" pitchFamily="34" charset="-122"/>
              </a:rPr>
            </a:br>
            <a:r>
              <a:rPr lang="zh-CN" altLang="en-US" sz="9600" dirty="0">
                <a:latin typeface="PingFang SC" panose="020B0400000000000000" pitchFamily="34" charset="-122"/>
                <a:ea typeface="PingFang SC" panose="020B0400000000000000" pitchFamily="34" charset="-122"/>
              </a:rPr>
              <a:t>底层实现</a:t>
            </a:r>
          </a:p>
        </p:txBody>
      </p:sp>
      <p:pic>
        <p:nvPicPr>
          <p:cNvPr id="238" name="图像" descr="图像"/>
          <p:cNvPicPr>
            <a:picLocks noChangeAspect="1"/>
          </p:cNvPicPr>
          <p:nvPr/>
        </p:nvPicPr>
        <p:blipFill>
          <a:blip r:embed="rId3"/>
          <a:stretch>
            <a:fillRect/>
          </a:stretch>
        </p:blipFill>
        <p:spPr>
          <a:xfrm>
            <a:off x="552703" y="1439173"/>
            <a:ext cx="1095928" cy="931654"/>
          </a:xfrm>
          <a:prstGeom prst="rect">
            <a:avLst/>
          </a:prstGeom>
          <a:ln w="12700">
            <a:miter lim="400000"/>
          </a:ln>
        </p:spPr>
      </p:pic>
      <p:sp>
        <p:nvSpPr>
          <p:cNvPr id="239" name="幻灯片编号"/>
          <p:cNvSpPr txBox="1">
            <a:spLocks noGrp="1"/>
          </p:cNvSpPr>
          <p:nvPr>
            <p:ph type="sldNum" sz="quarter" idx="2"/>
          </p:nvPr>
        </p:nvSpPr>
        <p:spPr>
          <a:xfrm>
            <a:off x="0" y="6586256"/>
            <a:ext cx="12192000" cy="287258"/>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7</a:t>
            </a:fld>
            <a:endParaRPr/>
          </a:p>
        </p:txBody>
      </p:sp>
      <p:sp>
        <p:nvSpPr>
          <p:cNvPr id="240" name="2"/>
          <p:cNvSpPr txBox="1"/>
          <p:nvPr/>
        </p:nvSpPr>
        <p:spPr>
          <a:xfrm>
            <a:off x="480946" y="1533104"/>
            <a:ext cx="1163241" cy="74379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defRPr sz="9000" b="1">
                <a:solidFill>
                  <a:srgbClr val="FFFFFF"/>
                </a:solidFill>
                <a:latin typeface="+mn-lt"/>
                <a:ea typeface="+mn-ea"/>
                <a:cs typeface="+mn-cs"/>
                <a:sym typeface="TTTGBMedium"/>
              </a:defRPr>
            </a:lvl1pPr>
          </a:lstStyle>
          <a:p>
            <a:r>
              <a:rPr sz="4500" dirty="0">
                <a:latin typeface="腾讯体 W7" panose="020C08030202040F0204" pitchFamily="34" charset="-122"/>
                <a:ea typeface="腾讯体 W7" panose="020C08030202040F0204" pitchFamily="34" charset="-122"/>
              </a:rPr>
              <a:t>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8</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5349895" cy="790082"/>
          </a:xfrm>
          <a:prstGeom prst="rect">
            <a:avLst/>
          </a:prstGeom>
        </p:spPr>
        <p:txBody>
          <a:bodyPr>
            <a:normAutofit fontScale="90000"/>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函数调用底层实现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汇编语言</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sp>
        <p:nvSpPr>
          <p:cNvPr id="6" name="文本占位符 1">
            <a:extLst>
              <a:ext uri="{FF2B5EF4-FFF2-40B4-BE49-F238E27FC236}">
                <a16:creationId xmlns:a16="http://schemas.microsoft.com/office/drawing/2014/main" id="{952B873A-62A1-1988-5A87-1C3D2453D354}"/>
              </a:ext>
            </a:extLst>
          </p:cNvPr>
          <p:cNvSpPr>
            <a:spLocks noGrp="1"/>
          </p:cNvSpPr>
          <p:nvPr>
            <p:ph type="body" idx="1"/>
          </p:nvPr>
        </p:nvSpPr>
        <p:spPr>
          <a:xfrm>
            <a:off x="170158" y="1131742"/>
            <a:ext cx="3620445" cy="3456883"/>
          </a:xfrm>
        </p:spPr>
        <p:txBody>
          <a:bodyPr>
            <a:normAutofit fontScale="92500" lnSpcReduction="10000"/>
          </a:bodyPr>
          <a:lstStyle/>
          <a:p>
            <a:pPr marL="0" indent="0">
              <a:buNone/>
            </a:pPr>
            <a:r>
              <a:rPr lang="zh-CN" altLang="en-US" sz="2800" dirty="0"/>
              <a:t>我们都知道，计算机只能读懂二进制指令；</a:t>
            </a:r>
            <a:endParaRPr lang="en-US" altLang="zh-CN" sz="2800" dirty="0"/>
          </a:p>
          <a:p>
            <a:pPr marL="0" indent="0">
              <a:buNone/>
            </a:pPr>
            <a:r>
              <a:rPr lang="zh-CN" altLang="en-US" sz="2800" dirty="0"/>
              <a:t>而汇编就是一组特定的字符，汇编的每一条语句都直接对应 </a:t>
            </a:r>
            <a:r>
              <a:rPr lang="en-US" altLang="zh-CN" sz="2800" dirty="0"/>
              <a:t>CPU </a:t>
            </a:r>
            <a:r>
              <a:rPr lang="zh-CN" altLang="en-US" sz="2800" dirty="0"/>
              <a:t>的二进制指令；</a:t>
            </a:r>
            <a:endParaRPr lang="en-US" altLang="zh-CN" sz="2800" dirty="0"/>
          </a:p>
          <a:p>
            <a:pPr marL="0" indent="0">
              <a:buNone/>
            </a:pPr>
            <a:r>
              <a:rPr lang="zh-CN" altLang="en-US" sz="2800" dirty="0"/>
              <a:t>比如：</a:t>
            </a:r>
            <a:r>
              <a:rPr lang="en-US" altLang="zh-CN" sz="2800" b="1" i="1" dirty="0"/>
              <a:t>mov </a:t>
            </a:r>
            <a:r>
              <a:rPr lang="en-US" altLang="zh-CN" sz="2800" b="1" i="1" dirty="0" err="1"/>
              <a:t>rax</a:t>
            </a:r>
            <a:r>
              <a:rPr lang="en-US" altLang="zh-CN" sz="2800" b="1" i="1" dirty="0"/>
              <a:t>, </a:t>
            </a:r>
            <a:r>
              <a:rPr lang="en-US" altLang="zh-CN" sz="2800" b="1" i="1" dirty="0" err="1"/>
              <a:t>rdx</a:t>
            </a:r>
            <a:r>
              <a:rPr lang="en-US" altLang="zh-CN" sz="2800" dirty="0"/>
              <a:t> </a:t>
            </a:r>
            <a:r>
              <a:rPr lang="zh-CN" altLang="en-US" sz="2800" dirty="0"/>
              <a:t>就是我们常见的汇编指令；</a:t>
            </a:r>
            <a:endParaRPr lang="en-US" altLang="zh-CN" sz="2800" dirty="0"/>
          </a:p>
        </p:txBody>
      </p:sp>
      <p:sp>
        <p:nvSpPr>
          <p:cNvPr id="9" name="文本框 8">
            <a:extLst>
              <a:ext uri="{FF2B5EF4-FFF2-40B4-BE49-F238E27FC236}">
                <a16:creationId xmlns:a16="http://schemas.microsoft.com/office/drawing/2014/main" id="{147DCFCC-B7AB-CBAC-3BC5-DB6F38FB8F37}"/>
              </a:ext>
            </a:extLst>
          </p:cNvPr>
          <p:cNvSpPr txBox="1"/>
          <p:nvPr/>
        </p:nvSpPr>
        <p:spPr>
          <a:xfrm>
            <a:off x="3856777" y="4427382"/>
            <a:ext cx="5151128"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825500"/>
            <a:r>
              <a:rPr lang="zh-CN" altLang="en-US" sz="2800" dirty="0"/>
              <a:t>上面的汇编格式使用的是 </a:t>
            </a:r>
            <a:r>
              <a:rPr lang="en" altLang="zh-CN" sz="2800" dirty="0"/>
              <a:t>Intel </a:t>
            </a:r>
            <a:r>
              <a:rPr lang="zh-CN" altLang="en-US" sz="2800" dirty="0"/>
              <a:t>的语法格式；</a:t>
            </a:r>
            <a:endParaRPr lang="en-US" altLang="zh-CN" sz="2800" dirty="0"/>
          </a:p>
          <a:p>
            <a:pPr algn="l" defTabSz="825500"/>
            <a:r>
              <a:rPr kumimoji="0" lang="zh-CN" altLang="en-US" sz="2800" b="0" i="0" u="none" strike="noStrike" cap="none" spc="0" normalizeH="0" baseline="0" dirty="0">
                <a:ln>
                  <a:noFill/>
                </a:ln>
                <a:solidFill>
                  <a:schemeClr val="accent6">
                    <a:hueOff val="10811956"/>
                    <a:satOff val="-58544"/>
                    <a:lumOff val="-9736"/>
                  </a:schemeClr>
                </a:solidFill>
                <a:effectLst/>
                <a:uFillTx/>
                <a:latin typeface="Helvetica"/>
                <a:ea typeface="Helvetica"/>
                <a:cs typeface="Helvetica"/>
                <a:sym typeface="Helvetica"/>
              </a:rPr>
              <a:t>此外还有一种</a:t>
            </a:r>
            <a:r>
              <a:rPr lang="en" altLang="zh-CN" sz="2800" dirty="0"/>
              <a:t>AT&amp;T</a:t>
            </a:r>
            <a:r>
              <a:rPr lang="zh-CN" altLang="en" sz="2800" dirty="0"/>
              <a:t>的</a:t>
            </a:r>
            <a:r>
              <a:rPr lang="zh-CN" altLang="en-US" sz="2800" dirty="0"/>
              <a:t>语法格式；</a:t>
            </a:r>
            <a:endParaRPr kumimoji="0" lang="zh-CN" altLang="en-US" sz="2800" b="0" i="0" u="none" strike="noStrike" cap="none" spc="0" normalizeH="0" baseline="0" dirty="0">
              <a:ln>
                <a:noFill/>
              </a:ln>
              <a:solidFill>
                <a:schemeClr val="accent6">
                  <a:hueOff val="10811956"/>
                  <a:satOff val="-58544"/>
                  <a:lumOff val="-9736"/>
                </a:schemeClr>
              </a:solidFill>
              <a:effectLst/>
              <a:uFillTx/>
              <a:latin typeface="Helvetica"/>
              <a:ea typeface="Helvetica"/>
              <a:cs typeface="Helvetica"/>
              <a:sym typeface="Helvetica"/>
            </a:endParaRPr>
          </a:p>
        </p:txBody>
      </p:sp>
      <p:pic>
        <p:nvPicPr>
          <p:cNvPr id="14" name="图片 13">
            <a:extLst>
              <a:ext uri="{FF2B5EF4-FFF2-40B4-BE49-F238E27FC236}">
                <a16:creationId xmlns:a16="http://schemas.microsoft.com/office/drawing/2014/main" id="{8C7609B3-D2D0-DA14-CCD5-7279183D027B}"/>
              </a:ext>
            </a:extLst>
          </p:cNvPr>
          <p:cNvPicPr>
            <a:picLocks noChangeAspect="1"/>
          </p:cNvPicPr>
          <p:nvPr/>
        </p:nvPicPr>
        <p:blipFill>
          <a:blip r:embed="rId4"/>
          <a:stretch>
            <a:fillRect/>
          </a:stretch>
        </p:blipFill>
        <p:spPr>
          <a:xfrm>
            <a:off x="9136381" y="668767"/>
            <a:ext cx="2718081" cy="5917489"/>
          </a:xfrm>
          <a:prstGeom prst="rect">
            <a:avLst/>
          </a:prstGeom>
        </p:spPr>
      </p:pic>
      <p:sp>
        <p:nvSpPr>
          <p:cNvPr id="15" name="文本框 14">
            <a:extLst>
              <a:ext uri="{FF2B5EF4-FFF2-40B4-BE49-F238E27FC236}">
                <a16:creationId xmlns:a16="http://schemas.microsoft.com/office/drawing/2014/main" id="{8A9FE279-1610-1368-54D5-8E50D8127D47}"/>
              </a:ext>
            </a:extLst>
          </p:cNvPr>
          <p:cNvSpPr txBox="1"/>
          <p:nvPr/>
        </p:nvSpPr>
        <p:spPr>
          <a:xfrm>
            <a:off x="170159" y="4735158"/>
            <a:ext cx="3620444"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825500"/>
            <a:r>
              <a:rPr kumimoji="0" lang="zh-CN" altLang="en-US" sz="2800" b="1" i="0" u="none" strike="noStrike" cap="none" spc="0" normalizeH="0" baseline="0" dirty="0">
                <a:ln>
                  <a:noFill/>
                </a:ln>
                <a:solidFill>
                  <a:schemeClr val="accent6">
                    <a:hueOff val="10811956"/>
                    <a:satOff val="-58544"/>
                    <a:lumOff val="-9736"/>
                  </a:schemeClr>
                </a:solidFill>
                <a:effectLst/>
                <a:uFillTx/>
                <a:latin typeface="Helvetica"/>
                <a:ea typeface="Helvetica"/>
                <a:cs typeface="Helvetica"/>
                <a:sym typeface="Helvetica"/>
              </a:rPr>
              <a:t>为什么使用汇编？</a:t>
            </a:r>
            <a:endParaRPr kumimoji="0" lang="en-US" altLang="zh-CN" sz="2800" b="1" i="0" u="none" strike="noStrike" cap="none" spc="0" normalizeH="0" baseline="0" dirty="0">
              <a:ln>
                <a:noFill/>
              </a:ln>
              <a:solidFill>
                <a:schemeClr val="accent6">
                  <a:hueOff val="10811956"/>
                  <a:satOff val="-58544"/>
                  <a:lumOff val="-9736"/>
                </a:schemeClr>
              </a:solidFill>
              <a:effectLst/>
              <a:uFillTx/>
              <a:latin typeface="Helvetica"/>
              <a:ea typeface="Helvetica"/>
              <a:cs typeface="Helvetica"/>
              <a:sym typeface="Helvetica"/>
            </a:endParaRPr>
          </a:p>
          <a:p>
            <a:pPr algn="l" defTabSz="825500"/>
            <a:r>
              <a:rPr lang="zh-CN" altLang="en-US" sz="2400" dirty="0"/>
              <a:t>因为汇编为我们提供了更底层可以直接操作寄存器的能力！</a:t>
            </a:r>
            <a:endParaRPr kumimoji="0" lang="zh-CN" altLang="en-US" sz="2400" b="0" i="0" u="none" strike="noStrike" cap="none" spc="0" normalizeH="0" baseline="0" dirty="0">
              <a:ln>
                <a:noFill/>
              </a:ln>
              <a:solidFill>
                <a:schemeClr val="accent6">
                  <a:hueOff val="10811956"/>
                  <a:satOff val="-58544"/>
                  <a:lumOff val="-9736"/>
                </a:schemeClr>
              </a:solidFill>
              <a:effectLst/>
              <a:uFillTx/>
              <a:latin typeface="Helvetica"/>
              <a:ea typeface="Helvetica"/>
              <a:cs typeface="Helvetica"/>
              <a:sym typeface="Helvetica"/>
            </a:endParaRPr>
          </a:p>
        </p:txBody>
      </p:sp>
      <p:pic>
        <p:nvPicPr>
          <p:cNvPr id="16" name="图片 15">
            <a:extLst>
              <a:ext uri="{FF2B5EF4-FFF2-40B4-BE49-F238E27FC236}">
                <a16:creationId xmlns:a16="http://schemas.microsoft.com/office/drawing/2014/main" id="{6DCBF750-C6C3-15B8-C522-5E9B58B22D40}"/>
              </a:ext>
            </a:extLst>
          </p:cNvPr>
          <p:cNvPicPr>
            <a:picLocks noChangeAspect="1"/>
          </p:cNvPicPr>
          <p:nvPr/>
        </p:nvPicPr>
        <p:blipFill>
          <a:blip r:embed="rId5"/>
          <a:stretch>
            <a:fillRect/>
          </a:stretch>
        </p:blipFill>
        <p:spPr>
          <a:xfrm>
            <a:off x="3790602" y="1218102"/>
            <a:ext cx="5025415" cy="3122299"/>
          </a:xfrm>
          <a:prstGeom prst="rect">
            <a:avLst/>
          </a:prstGeom>
        </p:spPr>
      </p:pic>
    </p:spTree>
    <p:extLst>
      <p:ext uri="{BB962C8B-B14F-4D97-AF65-F5344CB8AC3E}">
        <p14:creationId xmlns:p14="http://schemas.microsoft.com/office/powerpoint/2010/main" val="2511256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幻灯片编号"/>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dirty="0"/>
          </a:p>
        </p:txBody>
      </p:sp>
      <p:sp>
        <p:nvSpPr>
          <p:cNvPr id="20" name="版式设计">
            <a:extLst>
              <a:ext uri="{FF2B5EF4-FFF2-40B4-BE49-F238E27FC236}">
                <a16:creationId xmlns:a16="http://schemas.microsoft.com/office/drawing/2014/main" id="{8A2F254F-9E29-4C4F-8011-67C4400FE175}"/>
              </a:ext>
            </a:extLst>
          </p:cNvPr>
          <p:cNvSpPr txBox="1">
            <a:spLocks noGrp="1"/>
          </p:cNvSpPr>
          <p:nvPr>
            <p:ph type="title"/>
          </p:nvPr>
        </p:nvSpPr>
        <p:spPr>
          <a:xfrm>
            <a:off x="746105" y="25401"/>
            <a:ext cx="7217488" cy="790082"/>
          </a:xfrm>
          <a:prstGeom prst="rect">
            <a:avLst/>
          </a:prstGeom>
        </p:spPr>
        <p:txBody>
          <a:bodyPr>
            <a:normAutofit/>
          </a:bodyPr>
          <a:lstStyle>
            <a:lvl1pPr defTabSz="817244">
              <a:defRPr sz="2970"/>
            </a:lvl1pPr>
          </a:lstStyle>
          <a:p>
            <a:r>
              <a:rPr lang="zh-CN" altLang="en-US" sz="3200" dirty="0">
                <a:latin typeface="Microsoft YaHei" panose="020B0503020204020204" pitchFamily="34" charset="-122"/>
                <a:ea typeface="Microsoft YaHei" panose="020B0503020204020204" pitchFamily="34" charset="-122"/>
              </a:rPr>
              <a:t>函数调用底层实现 </a:t>
            </a:r>
            <a:r>
              <a:rPr lang="en-US" altLang="zh-CN" sz="3200" dirty="0">
                <a:latin typeface="Microsoft YaHei" panose="020B0503020204020204" pitchFamily="34" charset="-122"/>
                <a:ea typeface="Microsoft YaHei" panose="020B0503020204020204" pitchFamily="34" charset="-122"/>
              </a:rPr>
              <a:t>–</a:t>
            </a:r>
            <a:r>
              <a:rPr lang="zh-CN" altLang="en-US"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x86-64</a:t>
            </a:r>
            <a:r>
              <a:rPr lang="zh-CN" altLang="en-US" sz="3200" dirty="0">
                <a:latin typeface="Microsoft YaHei" panose="020B0503020204020204" pitchFamily="34" charset="-122"/>
                <a:ea typeface="Microsoft YaHei" panose="020B0503020204020204" pitchFamily="34" charset="-122"/>
              </a:rPr>
              <a:t>通用寄存器</a:t>
            </a:r>
            <a:endParaRPr dirty="0">
              <a:latin typeface="腾讯体 W7" panose="020C08030202040F0204" pitchFamily="34" charset="-122"/>
              <a:ea typeface="腾讯体 W7" panose="020C08030202040F0204" pitchFamily="34" charset="-122"/>
            </a:endParaRPr>
          </a:p>
        </p:txBody>
      </p:sp>
      <p:pic>
        <p:nvPicPr>
          <p:cNvPr id="11" name="图像" descr="图像">
            <a:extLst>
              <a:ext uri="{FF2B5EF4-FFF2-40B4-BE49-F238E27FC236}">
                <a16:creationId xmlns:a16="http://schemas.microsoft.com/office/drawing/2014/main" id="{CDF9B906-40A0-490C-A0AC-C1621A038529}"/>
              </a:ext>
            </a:extLst>
          </p:cNvPr>
          <p:cNvPicPr>
            <a:picLocks noChangeAspect="1"/>
          </p:cNvPicPr>
          <p:nvPr/>
        </p:nvPicPr>
        <p:blipFill>
          <a:blip r:embed="rId3"/>
          <a:stretch>
            <a:fillRect/>
          </a:stretch>
        </p:blipFill>
        <p:spPr>
          <a:xfrm>
            <a:off x="233207" y="293105"/>
            <a:ext cx="512898" cy="436017"/>
          </a:xfrm>
          <a:prstGeom prst="rect">
            <a:avLst/>
          </a:prstGeom>
          <a:ln w="12700">
            <a:miter lim="400000"/>
          </a:ln>
        </p:spPr>
      </p:pic>
      <p:sp>
        <p:nvSpPr>
          <p:cNvPr id="12" name="1">
            <a:extLst>
              <a:ext uri="{FF2B5EF4-FFF2-40B4-BE49-F238E27FC236}">
                <a16:creationId xmlns:a16="http://schemas.microsoft.com/office/drawing/2014/main" id="{51E92D33-DB97-4D31-A835-BF9A3AF1657F}"/>
              </a:ext>
            </a:extLst>
          </p:cNvPr>
          <p:cNvSpPr txBox="1"/>
          <p:nvPr/>
        </p:nvSpPr>
        <p:spPr>
          <a:xfrm>
            <a:off x="170159" y="341660"/>
            <a:ext cx="627288" cy="35907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defRPr sz="9000" b="1">
                <a:solidFill>
                  <a:srgbClr val="FFFFFF"/>
                </a:solidFill>
                <a:latin typeface="+mn-lt"/>
                <a:ea typeface="+mn-ea"/>
                <a:cs typeface="+mn-cs"/>
                <a:sym typeface="TTTGBMedium"/>
              </a:defRPr>
            </a:lvl1pPr>
          </a:lstStyle>
          <a:p>
            <a:r>
              <a:rPr lang="en-US" sz="2000" dirty="0">
                <a:latin typeface="腾讯体 W7" panose="020C08030202040F0204" pitchFamily="34" charset="-122"/>
                <a:ea typeface="腾讯体 W7" panose="020C08030202040F0204" pitchFamily="34" charset="-122"/>
              </a:rPr>
              <a:t>2</a:t>
            </a:r>
            <a:endParaRPr sz="2000" dirty="0">
              <a:latin typeface="腾讯体 W7" panose="020C08030202040F0204" pitchFamily="34" charset="-122"/>
              <a:ea typeface="腾讯体 W7" panose="020C08030202040F0204" pitchFamily="34" charset="-122"/>
            </a:endParaRPr>
          </a:p>
        </p:txBody>
      </p:sp>
      <p:pic>
        <p:nvPicPr>
          <p:cNvPr id="2050" name="Picture 2">
            <a:extLst>
              <a:ext uri="{FF2B5EF4-FFF2-40B4-BE49-F238E27FC236}">
                <a16:creationId xmlns:a16="http://schemas.microsoft.com/office/drawing/2014/main" id="{D9185C54-355D-BDF1-6495-28C392FDAD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536" r="2836" b="-2472"/>
          <a:stretch/>
        </p:blipFill>
        <p:spPr bwMode="auto">
          <a:xfrm>
            <a:off x="3875368" y="815483"/>
            <a:ext cx="8146474" cy="368585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占位符 1">
            <a:extLst>
              <a:ext uri="{FF2B5EF4-FFF2-40B4-BE49-F238E27FC236}">
                <a16:creationId xmlns:a16="http://schemas.microsoft.com/office/drawing/2014/main" id="{F1FC235C-54F4-A6AE-DD4F-A0513FFAF25E}"/>
              </a:ext>
            </a:extLst>
          </p:cNvPr>
          <p:cNvSpPr>
            <a:spLocks noGrp="1"/>
          </p:cNvSpPr>
          <p:nvPr>
            <p:ph type="body" idx="1"/>
          </p:nvPr>
        </p:nvSpPr>
        <p:spPr>
          <a:xfrm>
            <a:off x="170158" y="940783"/>
            <a:ext cx="3705210" cy="3507245"/>
          </a:xfrm>
        </p:spPr>
        <p:txBody>
          <a:bodyPr>
            <a:noAutofit/>
          </a:bodyPr>
          <a:lstStyle/>
          <a:p>
            <a:pPr marL="0" indent="0">
              <a:spcBef>
                <a:spcPts val="0"/>
              </a:spcBef>
              <a:buNone/>
            </a:pPr>
            <a:r>
              <a:rPr lang="en-US" altLang="zh-CN" sz="1900" b="1" dirty="0" err="1"/>
              <a:t>rax</a:t>
            </a:r>
            <a:r>
              <a:rPr lang="zh-CN" altLang="en-US" sz="1900" dirty="0"/>
              <a:t>：函数返回值存放的寄存器；</a:t>
            </a:r>
            <a:endParaRPr lang="en-US" altLang="zh-CN" sz="1900" dirty="0"/>
          </a:p>
          <a:p>
            <a:pPr marL="0" indent="0">
              <a:spcBef>
                <a:spcPts val="0"/>
              </a:spcBef>
              <a:buNone/>
            </a:pPr>
            <a:r>
              <a:rPr lang="en" altLang="zh-CN" sz="1900" b="1" dirty="0" err="1"/>
              <a:t>rsp</a:t>
            </a:r>
            <a:r>
              <a:rPr lang="zh-CN" altLang="en-US" sz="1900" dirty="0"/>
              <a:t>：堆栈指针寄存器，指向栈顶位置，堆栈的 </a:t>
            </a:r>
            <a:r>
              <a:rPr lang="en" altLang="zh-CN" sz="1900" dirty="0"/>
              <a:t>pop </a:t>
            </a:r>
            <a:r>
              <a:rPr lang="zh-CN" altLang="en-US" sz="1900" dirty="0"/>
              <a:t>和 </a:t>
            </a:r>
            <a:r>
              <a:rPr lang="en" altLang="zh-CN" sz="1900" dirty="0"/>
              <a:t>push </a:t>
            </a:r>
            <a:r>
              <a:rPr lang="zh-CN" altLang="en-US" sz="1900" dirty="0"/>
              <a:t>操作就是通过改变 </a:t>
            </a:r>
            <a:r>
              <a:rPr lang="en" altLang="zh-CN" sz="1900" dirty="0" err="1"/>
              <a:t>rsp</a:t>
            </a:r>
            <a:r>
              <a:rPr lang="en" altLang="zh-CN" sz="1900" dirty="0"/>
              <a:t> </a:t>
            </a:r>
            <a:r>
              <a:rPr lang="zh-CN" altLang="en-US" sz="1900" dirty="0"/>
              <a:t>的值实现的；</a:t>
            </a:r>
          </a:p>
          <a:p>
            <a:pPr marL="0" indent="0">
              <a:spcBef>
                <a:spcPts val="0"/>
              </a:spcBef>
              <a:buNone/>
            </a:pPr>
            <a:r>
              <a:rPr lang="en" altLang="zh-CN" sz="1900" b="1" dirty="0" err="1"/>
              <a:t>rbp</a:t>
            </a:r>
            <a:r>
              <a:rPr lang="zh-CN" altLang="en-US" sz="1900" dirty="0"/>
              <a:t>：栈帧指针，用于标识当前栈帧的起始位置；</a:t>
            </a:r>
          </a:p>
          <a:p>
            <a:pPr marL="0" indent="0">
              <a:spcBef>
                <a:spcPts val="0"/>
              </a:spcBef>
              <a:buNone/>
            </a:pPr>
            <a:r>
              <a:rPr lang="en" altLang="zh-CN" sz="1900" b="1" dirty="0" err="1"/>
              <a:t>rdi</a:t>
            </a:r>
            <a:r>
              <a:rPr lang="zh-CN" altLang="en-US" sz="1900" b="1" dirty="0"/>
              <a:t>、</a:t>
            </a:r>
            <a:r>
              <a:rPr lang="en" altLang="zh-CN" sz="1900" b="1" dirty="0" err="1"/>
              <a:t>rsi</a:t>
            </a:r>
            <a:r>
              <a:rPr lang="zh-CN" altLang="en-US" sz="1900" b="1" dirty="0"/>
              <a:t>、</a:t>
            </a:r>
            <a:r>
              <a:rPr lang="en" altLang="zh-CN" sz="1900" b="1" dirty="0" err="1"/>
              <a:t>rdx</a:t>
            </a:r>
            <a:r>
              <a:rPr lang="zh-CN" altLang="en-US" sz="1900" b="1" dirty="0"/>
              <a:t>、</a:t>
            </a:r>
            <a:r>
              <a:rPr lang="en" altLang="zh-CN" sz="1900" b="1" dirty="0" err="1"/>
              <a:t>rcx</a:t>
            </a:r>
            <a:r>
              <a:rPr lang="zh-CN" altLang="en-US" sz="1900" b="1" dirty="0"/>
              <a:t>、</a:t>
            </a:r>
            <a:r>
              <a:rPr lang="en" altLang="zh-CN" sz="1900" b="1" dirty="0"/>
              <a:t>r8</a:t>
            </a:r>
            <a:r>
              <a:rPr lang="zh-CN" altLang="en-US" sz="1900" b="1" dirty="0"/>
              <a:t>、</a:t>
            </a:r>
            <a:r>
              <a:rPr lang="en" altLang="zh-CN" sz="1900" b="1" dirty="0"/>
              <a:t>r9</a:t>
            </a:r>
            <a:r>
              <a:rPr lang="zh-CN" altLang="en-US" sz="1900" dirty="0"/>
              <a:t>：用于存储函数调用时的</a:t>
            </a:r>
            <a:r>
              <a:rPr lang="en-US" altLang="zh-CN" sz="1900" dirty="0"/>
              <a:t>6</a:t>
            </a:r>
            <a:r>
              <a:rPr lang="zh-CN" altLang="en-US" sz="1900" dirty="0"/>
              <a:t>个参数（</a:t>
            </a:r>
            <a:r>
              <a:rPr lang="zh-CN" altLang="en-US" sz="1900" b="1" dirty="0"/>
              <a:t>多于</a:t>
            </a:r>
            <a:r>
              <a:rPr lang="en-US" altLang="zh-CN" sz="1900" b="1" dirty="0"/>
              <a:t>6</a:t>
            </a:r>
            <a:r>
              <a:rPr lang="zh-CN" altLang="en-US" sz="1900" b="1" dirty="0"/>
              <a:t>个的参数，依然还是通过入栈实现传递</a:t>
            </a:r>
            <a:r>
              <a:rPr lang="zh-CN" altLang="en-US" sz="1900" dirty="0"/>
              <a:t>）；</a:t>
            </a:r>
          </a:p>
          <a:p>
            <a:pPr marL="0" indent="0">
              <a:spcBef>
                <a:spcPts val="0"/>
              </a:spcBef>
              <a:buNone/>
            </a:pPr>
            <a:r>
              <a:rPr lang="en" altLang="zh-CN" sz="1900" b="1" dirty="0" err="1"/>
              <a:t>rbx</a:t>
            </a:r>
            <a:r>
              <a:rPr lang="zh-CN" altLang="en" sz="1900" b="1" dirty="0"/>
              <a:t>、</a:t>
            </a:r>
            <a:r>
              <a:rPr lang="en" altLang="zh-CN" sz="1900" b="1" dirty="0" err="1"/>
              <a:t>rbp</a:t>
            </a:r>
            <a:r>
              <a:rPr lang="zh-CN" altLang="en" sz="1900" b="1" dirty="0"/>
              <a:t>、</a:t>
            </a:r>
            <a:r>
              <a:rPr lang="en" altLang="zh-CN" sz="1900" b="1" dirty="0"/>
              <a:t>r12</a:t>
            </a:r>
            <a:r>
              <a:rPr lang="zh-CN" altLang="en" sz="1900" b="1" dirty="0"/>
              <a:t>、</a:t>
            </a:r>
            <a:r>
              <a:rPr lang="en" altLang="zh-CN" sz="1900" b="1" dirty="0"/>
              <a:t>r13</a:t>
            </a:r>
            <a:r>
              <a:rPr lang="zh-CN" altLang="en" sz="1900" b="1" dirty="0"/>
              <a:t>、</a:t>
            </a:r>
            <a:r>
              <a:rPr lang="en" altLang="zh-CN" sz="1900" b="1" dirty="0"/>
              <a:t>r14</a:t>
            </a:r>
            <a:r>
              <a:rPr lang="zh-CN" altLang="en" sz="1900" b="1" dirty="0"/>
              <a:t>、</a:t>
            </a:r>
            <a:r>
              <a:rPr lang="en" altLang="zh-CN" sz="1900" b="1" dirty="0"/>
              <a:t>r15</a:t>
            </a:r>
            <a:r>
              <a:rPr lang="zh-CN" altLang="en" sz="1900" b="1" dirty="0"/>
              <a:t>：</a:t>
            </a:r>
            <a:r>
              <a:rPr lang="zh-CN" altLang="en-US" sz="1900" dirty="0"/>
              <a:t>由被调用者保护，在函数返回时要恢复这些寄存器中原本的值；</a:t>
            </a:r>
          </a:p>
        </p:txBody>
      </p:sp>
      <p:sp>
        <p:nvSpPr>
          <p:cNvPr id="22" name="矩形 21">
            <a:extLst>
              <a:ext uri="{FF2B5EF4-FFF2-40B4-BE49-F238E27FC236}">
                <a16:creationId xmlns:a16="http://schemas.microsoft.com/office/drawing/2014/main" id="{A9B51533-78A0-1E04-F8A8-FF9D5DD67B00}"/>
              </a:ext>
            </a:extLst>
          </p:cNvPr>
          <p:cNvSpPr/>
          <p:nvPr/>
        </p:nvSpPr>
        <p:spPr>
          <a:xfrm>
            <a:off x="1173232" y="4765244"/>
            <a:ext cx="11788636" cy="2246769"/>
          </a:xfrm>
          <a:prstGeom prst="rect">
            <a:avLst/>
          </a:prstGeom>
        </p:spPr>
        <p:txBody>
          <a:bodyPr wrap="square">
            <a:spAutoFit/>
          </a:bodyPr>
          <a:lstStyle/>
          <a:p>
            <a:pPr algn="l"/>
            <a:r>
              <a:rPr lang="zh-CN" altLang="en-US" sz="2000" dirty="0"/>
              <a:t>在 </a:t>
            </a:r>
            <a:r>
              <a:rPr lang="en" altLang="zh-CN" sz="2000" dirty="0"/>
              <a:t>x86-64 </a:t>
            </a:r>
            <a:r>
              <a:rPr lang="zh-CN" altLang="en-US" sz="2000" dirty="0"/>
              <a:t>时代，寄存器数量多了，</a:t>
            </a:r>
            <a:r>
              <a:rPr lang="en" altLang="zh-CN" sz="2000" dirty="0"/>
              <a:t>CPU</a:t>
            </a:r>
            <a:r>
              <a:rPr lang="zh-CN" altLang="en-US" sz="2000" dirty="0"/>
              <a:t>就可以利用额外的寄存器</a:t>
            </a:r>
            <a:r>
              <a:rPr lang="zh-CN" altLang="en-US" sz="2000" b="1" dirty="0"/>
              <a:t>、</a:t>
            </a:r>
            <a:r>
              <a:rPr lang="zh-CN" altLang="en-US" sz="2000" dirty="0"/>
              <a:t>来存储参数！</a:t>
            </a:r>
            <a:endParaRPr lang="en-US" altLang="zh-CN" sz="2000" dirty="0"/>
          </a:p>
          <a:p>
            <a:pPr algn="l"/>
            <a:r>
              <a:rPr lang="zh-CN" altLang="en-US" sz="2000" b="1" dirty="0">
                <a:solidFill>
                  <a:srgbClr val="FF0000"/>
                </a:solidFill>
              </a:rPr>
              <a:t>寄存器传参的好处是速度快，减少了对内存的读写次数。</a:t>
            </a:r>
            <a:endParaRPr lang="zh-CN" altLang="en-US" sz="2000" dirty="0"/>
          </a:p>
          <a:p>
            <a:pPr algn="l"/>
            <a:r>
              <a:rPr lang="zh-CN" altLang="en-US" sz="2000" dirty="0"/>
              <a:t>因此在</a:t>
            </a:r>
            <a:r>
              <a:rPr lang="en" altLang="zh-CN" sz="2000" dirty="0"/>
              <a:t>x86_64</a:t>
            </a:r>
            <a:r>
              <a:rPr lang="zh-CN" altLang="en-US" sz="2000" dirty="0"/>
              <a:t>位机器上编程时，需要注意：</a:t>
            </a:r>
          </a:p>
          <a:p>
            <a:pPr marL="285750" indent="-285750" algn="l">
              <a:buFont typeface="Arial" panose="020B0604020202020204" pitchFamily="34" charset="0"/>
              <a:buChar char="•"/>
            </a:pPr>
            <a:r>
              <a:rPr lang="zh-CN" altLang="en-US" sz="2000" b="1" dirty="0">
                <a:solidFill>
                  <a:srgbClr val="FF0000"/>
                </a:solidFill>
              </a:rPr>
              <a:t>为了效率尽量使用少于</a:t>
            </a:r>
            <a:r>
              <a:rPr lang="en-US" altLang="zh-CN" sz="2000" b="1" dirty="0">
                <a:solidFill>
                  <a:srgbClr val="FF0000"/>
                </a:solidFill>
              </a:rPr>
              <a:t>6</a:t>
            </a:r>
            <a:r>
              <a:rPr lang="zh-CN" altLang="en-US" sz="2000" b="1" dirty="0">
                <a:solidFill>
                  <a:srgbClr val="FF0000"/>
                </a:solidFill>
              </a:rPr>
              <a:t>个参数的函数；</a:t>
            </a:r>
            <a:endParaRPr lang="en-US" altLang="zh-CN" sz="2000" b="1" dirty="0">
              <a:solidFill>
                <a:srgbClr val="FF0000"/>
              </a:solidFill>
            </a:endParaRPr>
          </a:p>
          <a:p>
            <a:pPr marL="285750" indent="-285750" algn="l">
              <a:buFont typeface="Arial" panose="020B0604020202020204" pitchFamily="34" charset="0"/>
              <a:buChar char="•"/>
            </a:pPr>
            <a:r>
              <a:rPr lang="zh-CN" altLang="en-US" sz="2000" b="1" dirty="0">
                <a:solidFill>
                  <a:srgbClr val="FF0000"/>
                </a:solidFill>
              </a:rPr>
              <a:t>传递比较大的参数，尽量使用指针，因为寄存器只有</a:t>
            </a:r>
            <a:r>
              <a:rPr lang="en-US" altLang="zh-CN" sz="2000" b="1" dirty="0">
                <a:solidFill>
                  <a:srgbClr val="FF0000"/>
                </a:solidFill>
              </a:rPr>
              <a:t>64</a:t>
            </a:r>
            <a:r>
              <a:rPr lang="zh-CN" altLang="en-US" sz="2000" b="1" dirty="0">
                <a:solidFill>
                  <a:srgbClr val="FF0000"/>
                </a:solidFill>
              </a:rPr>
              <a:t>位；</a:t>
            </a:r>
          </a:p>
          <a:p>
            <a:pPr algn="l"/>
            <a:br>
              <a:rPr lang="zh-CN" altLang="en-US" sz="2000" dirty="0"/>
            </a:br>
            <a:endParaRPr lang="zh-CN" altLang="en-US" sz="2000" dirty="0"/>
          </a:p>
        </p:txBody>
      </p:sp>
    </p:spTree>
    <p:extLst>
      <p:ext uri="{BB962C8B-B14F-4D97-AF65-F5344CB8AC3E}">
        <p14:creationId xmlns:p14="http://schemas.microsoft.com/office/powerpoint/2010/main" val="3000464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Gradient">
  <a:themeElements>
    <a:clrScheme name="Gradient">
      <a:dk1>
        <a:srgbClr val="53585F"/>
      </a:dk1>
      <a:lt1>
        <a:srgbClr val="5F3E0C"/>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TTTGBMedium"/>
        <a:ea typeface="TTTGBMedium"/>
        <a:cs typeface="TTTGBMedium"/>
      </a:majorFont>
      <a:minorFont>
        <a:latin typeface="TTTGBMedium"/>
        <a:ea typeface="TTTGBMedium"/>
        <a:cs typeface="TTTGBMedium"/>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52D8"/>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TTTGBMedium"/>
        <a:ea typeface="TTTGBMedium"/>
        <a:cs typeface="TTTGBMedium"/>
      </a:majorFont>
      <a:minorFont>
        <a:latin typeface="TTTGBMedium"/>
        <a:ea typeface="TTTGBMedium"/>
        <a:cs typeface="TTTGBMedium"/>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52D8"/>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6">
                <a:hueOff val="10811956"/>
                <a:satOff val="-58544"/>
                <a:lumOff val="-9736"/>
              </a:schemeClr>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6828</TotalTime>
  <Words>6917</Words>
  <Application>Microsoft Macintosh PowerPoint</Application>
  <PresentationFormat>宽屏</PresentationFormat>
  <Paragraphs>460</Paragraphs>
  <Slides>32</Slides>
  <Notes>32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腾讯体 W7</vt:lpstr>
      <vt:lpstr>微软雅黑</vt:lpstr>
      <vt:lpstr>微软雅黑</vt:lpstr>
      <vt:lpstr>微软雅黑</vt:lpstr>
      <vt:lpstr>Arial Unicode MS</vt:lpstr>
      <vt:lpstr>PingFang SC</vt:lpstr>
      <vt:lpstr>TTTGBMedium</vt:lpstr>
      <vt:lpstr>Arial</vt:lpstr>
      <vt:lpstr>Calibri</vt:lpstr>
      <vt:lpstr>Helvetica</vt:lpstr>
      <vt:lpstr>Helvetica Light</vt:lpstr>
      <vt:lpstr>Helvetica Neue</vt:lpstr>
      <vt:lpstr>Helvetica Neue Medium</vt:lpstr>
      <vt:lpstr>Menlo</vt:lpstr>
      <vt:lpstr>Gradient</vt:lpstr>
      <vt:lpstr>协程技术详解</vt:lpstr>
      <vt:lpstr>目录</vt:lpstr>
      <vt:lpstr>协程概览</vt:lpstr>
      <vt:lpstr>协程概览</vt:lpstr>
      <vt:lpstr>协程概览</vt:lpstr>
      <vt:lpstr>协程概览</vt:lpstr>
      <vt:lpstr>函数调用的 底层实现</vt:lpstr>
      <vt:lpstr>函数调用底层实现 – 汇编语言</vt:lpstr>
      <vt:lpstr>函数调用底层实现 – x86-64通用寄存器</vt:lpstr>
      <vt:lpstr>函数调用底层实现 – 函数调用</vt:lpstr>
      <vt:lpstr>函数调用底层实现 – 函数调用</vt:lpstr>
      <vt:lpstr>函数调用底层实现 – 函数返回</vt:lpstr>
      <vt:lpstr>函数调用底层实现 – 函数参数传递</vt:lpstr>
      <vt:lpstr>函数调用底层实现 – 函数参数传递约定</vt:lpstr>
      <vt:lpstr>保存函数上下文</vt:lpstr>
      <vt:lpstr>保存函数上下文-使用setjmp/longjmp</vt:lpstr>
      <vt:lpstr>保存函数上下文-使用ucontext</vt:lpstr>
      <vt:lpstr>协程的种类</vt:lpstr>
      <vt:lpstr>协程分类</vt:lpstr>
      <vt:lpstr>协程分类 – 有栈协程</vt:lpstr>
      <vt:lpstr>协程分类 – 无栈协程</vt:lpstr>
      <vt:lpstr>协程分类 – N:1和N:M协程</vt:lpstr>
      <vt:lpstr>手动实践实现协程</vt:lpstr>
      <vt:lpstr>基于汇编实现的有栈协程-协程环境</vt:lpstr>
      <vt:lpstr>基于汇编实现的有栈协程-协程实例</vt:lpstr>
      <vt:lpstr>基于汇编实现的有栈协程-协程实例</vt:lpstr>
      <vt:lpstr>基于汇编实现的有栈协程-上下文实例</vt:lpstr>
      <vt:lpstr>基于汇编实现的有栈协程-上下文切换实现</vt:lpstr>
      <vt:lpstr>基于汇编实现的有栈协程 – 测试用例</vt:lpstr>
      <vt:lpstr>总结与展望</vt:lpstr>
      <vt:lpstr>总结与展望</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共享 连接的力量</dc:title>
  <dc:creator>jasonzxpan(潘忠显)</dc:creator>
  <cp:lastModifiedBy>T194153</cp:lastModifiedBy>
  <cp:revision>679</cp:revision>
  <dcterms:modified xsi:type="dcterms:W3CDTF">2022-07-23T06:10:12Z</dcterms:modified>
</cp:coreProperties>
</file>