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350" r:id="rId5"/>
    <p:sldId id="358" r:id="rId6"/>
    <p:sldId id="349" r:id="rId7"/>
    <p:sldId id="364" r:id="rId8"/>
    <p:sldId id="366" r:id="rId9"/>
    <p:sldId id="360" r:id="rId10"/>
    <p:sldId id="361" r:id="rId11"/>
    <p:sldId id="362" r:id="rId12"/>
    <p:sldId id="363" r:id="rId13"/>
    <p:sldId id="351" r:id="rId14"/>
    <p:sldId id="354" r:id="rId15"/>
    <p:sldId id="381" r:id="rId16"/>
    <p:sldId id="382" r:id="rId17"/>
    <p:sldId id="380" r:id="rId18"/>
    <p:sldId id="383" r:id="rId19"/>
    <p:sldId id="384" r:id="rId20"/>
    <p:sldId id="385" r:id="rId21"/>
    <p:sldId id="386" r:id="rId22"/>
    <p:sldId id="368" r:id="rId23"/>
    <p:sldId id="369" r:id="rId24"/>
    <p:sldId id="370" r:id="rId25"/>
    <p:sldId id="371" r:id="rId26"/>
    <p:sldId id="372" r:id="rId27"/>
    <p:sldId id="373" r:id="rId28"/>
    <p:sldId id="374" r:id="rId29"/>
    <p:sldId id="38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33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B9F6C0-333B-D99C-A72C-036571F0C44C}" v="14" dt="2022-12-01T17:12:01.147"/>
    <p1510:client id="{38F84DDF-BC37-71CD-FAB1-68565BBD18E4}" v="985" dt="2022-12-01T16:44:44.847"/>
    <p1510:client id="{5E0CD462-3293-8277-C155-A50736C13285}" v="2068" dt="2022-12-01T16:51:41.9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41918E8-11A0-4788-84A3-83C5AB37601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2B7C85-193A-46E3-93C5-5DAF96491A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B8CCB-FB16-473C-B163-66226381252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D9C3A-A646-4A39-B73B-9273510041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BB065-99B6-4672-91B1-286FA67A61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7C242-A96B-46EB-B8EF-BF6FABE81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8920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64AEE-3F0E-4A28-B455-E4A8700CFEB8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83578-7AA9-4D44-ACA8-AD28B1479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690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83578-7AA9-4D44-ACA8-AD28B1479A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64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83578-7AA9-4D44-ACA8-AD28B1479AB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21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83578-7AA9-4D44-ACA8-AD28B1479A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10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83578-7AA9-4D44-ACA8-AD28B1479A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08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83578-7AA9-4D44-ACA8-AD28B1479A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88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83578-7AA9-4D44-ACA8-AD28B1479A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88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83578-7AA9-4D44-ACA8-AD28B1479A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54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83578-7AA9-4D44-ACA8-AD28B1479A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44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83578-7AA9-4D44-ACA8-AD28B1479A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34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83578-7AA9-4D44-ACA8-AD28B1479A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62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6FDBA-F420-4A10-BBC0-D3218CF84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31085-740C-4C43-ACEB-FE6AB336E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E47A7D6-43B5-B24C-ABE1-61694AD83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983"/>
            <a:ext cx="2743200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spcAft>
                <a:spcPts val="600"/>
              </a:spcAft>
              <a:defRPr lang="en-US" sz="1600" b="1" kern="1200" smtClean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43EE8A8D-7824-2044-95EE-751770B84FEA}" type="datetime1">
              <a:rPr lang="en-US" smtClean="0"/>
              <a:t>12/1/2022</a:t>
            </a:fld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07F595D-9B78-DE4E-87F5-8C815787B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983"/>
            <a:ext cx="2743200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spcAft>
                <a:spcPts val="600"/>
              </a:spcAft>
              <a:defRPr lang="en-US" sz="1600" b="1" kern="1200" smtClean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9CD5DC9-4D8F-4DDC-BB28-9BDC483A58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B83A59-113F-F5A9-6A10-28376F547330}"/>
              </a:ext>
            </a:extLst>
          </p:cNvPr>
          <p:cNvSpPr txBox="1"/>
          <p:nvPr userDrawn="1"/>
        </p:nvSpPr>
        <p:spPr>
          <a:xfrm>
            <a:off x="4441060" y="6492983"/>
            <a:ext cx="330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University of the Incarnate Word</a:t>
            </a:r>
          </a:p>
        </p:txBody>
      </p:sp>
    </p:spTree>
    <p:extLst>
      <p:ext uri="{BB962C8B-B14F-4D97-AF65-F5344CB8AC3E}">
        <p14:creationId xmlns:p14="http://schemas.microsoft.com/office/powerpoint/2010/main" val="3911951034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9825-EBE8-4CF6-98A1-9DA64B883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06ABD2-D4F4-4085-A583-AE9A40DD8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D038BFE-195F-F746-A911-CDC3962F95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983"/>
            <a:ext cx="2743200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spcAft>
                <a:spcPts val="600"/>
              </a:spcAft>
              <a:defRPr lang="en-US" sz="1600" b="1" kern="1200" smtClean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3DACBF8-88E2-644D-B8D5-9F11748EDCAE}" type="datetime1">
              <a:rPr lang="en-US" smtClean="0"/>
              <a:t>12/1/2022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461A47E-C96E-3745-AEE0-76F5C3254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983"/>
            <a:ext cx="2743200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spcAft>
                <a:spcPts val="600"/>
              </a:spcAft>
              <a:defRPr lang="en-US" sz="1600" b="1" kern="1200" smtClean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9CD5DC9-4D8F-4DDC-BB28-9BDC483A58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432FFC-0BCC-3774-235F-BBEF9102F9D6}"/>
              </a:ext>
            </a:extLst>
          </p:cNvPr>
          <p:cNvSpPr txBox="1"/>
          <p:nvPr userDrawn="1"/>
        </p:nvSpPr>
        <p:spPr>
          <a:xfrm>
            <a:off x="4441060" y="6492983"/>
            <a:ext cx="330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University of the Incarnate Word</a:t>
            </a:r>
          </a:p>
        </p:txBody>
      </p:sp>
    </p:spTree>
    <p:extLst>
      <p:ext uri="{BB962C8B-B14F-4D97-AF65-F5344CB8AC3E}">
        <p14:creationId xmlns:p14="http://schemas.microsoft.com/office/powerpoint/2010/main" val="3281105769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F7DA71-A4A1-418E-85D6-9E68BF605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8EB2C-4BC7-49A8-9FF3-8567CB268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92F41A5-0C93-4842-B034-E046FE994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983"/>
            <a:ext cx="2743200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spcAft>
                <a:spcPts val="600"/>
              </a:spcAft>
              <a:defRPr lang="en-US" sz="1600" b="1" kern="1200" smtClean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9E943BE-B17E-6B4A-BF56-A5064DBDCC63}" type="datetime1">
              <a:rPr lang="en-US" smtClean="0"/>
              <a:t>12/1/2022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0D3D8FE-A128-6048-9A7D-84C9FAC7E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983"/>
            <a:ext cx="2743200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spcAft>
                <a:spcPts val="600"/>
              </a:spcAft>
              <a:defRPr lang="en-US" sz="1600" b="1" kern="1200" smtClean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9CD5DC9-4D8F-4DDC-BB28-9BDC483A58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8A9B5-4E35-DC47-29B0-BF86CBBF65DA}"/>
              </a:ext>
            </a:extLst>
          </p:cNvPr>
          <p:cNvSpPr txBox="1"/>
          <p:nvPr userDrawn="1"/>
        </p:nvSpPr>
        <p:spPr>
          <a:xfrm>
            <a:off x="4441060" y="6492983"/>
            <a:ext cx="330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University of the Incarnate Word</a:t>
            </a:r>
          </a:p>
        </p:txBody>
      </p:sp>
    </p:spTree>
    <p:extLst>
      <p:ext uri="{BB962C8B-B14F-4D97-AF65-F5344CB8AC3E}">
        <p14:creationId xmlns:p14="http://schemas.microsoft.com/office/powerpoint/2010/main" val="325781434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0D29-B6F9-4EA8-990D-2B5BBBB47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25DBB-1CED-4EC2-AA85-91118A60E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15DE4B7-2955-2448-8039-03276E708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983"/>
            <a:ext cx="2743200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spcAft>
                <a:spcPts val="600"/>
              </a:spcAft>
              <a:defRPr lang="en-US" sz="1600" b="1" kern="1200" smtClean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88B7113-B51D-D14D-A596-C31D60C680EA}" type="datetime1">
              <a:rPr lang="en-US" smtClean="0"/>
              <a:t>12/1/2022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BAB5CC5-1095-F34D-9E84-3E9847B8B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983"/>
            <a:ext cx="2743200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spcAft>
                <a:spcPts val="600"/>
              </a:spcAft>
              <a:defRPr lang="en-US" sz="1600" b="1" kern="1200" smtClean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9CD5DC9-4D8F-4DDC-BB28-9BDC483A58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9CB37E-405D-B4DA-7F3E-9790B0D28F24}"/>
              </a:ext>
            </a:extLst>
          </p:cNvPr>
          <p:cNvSpPr txBox="1"/>
          <p:nvPr userDrawn="1"/>
        </p:nvSpPr>
        <p:spPr>
          <a:xfrm>
            <a:off x="4441060" y="6492983"/>
            <a:ext cx="330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University of the Incarnate Word</a:t>
            </a:r>
          </a:p>
        </p:txBody>
      </p:sp>
    </p:spTree>
    <p:extLst>
      <p:ext uri="{BB962C8B-B14F-4D97-AF65-F5344CB8AC3E}">
        <p14:creationId xmlns:p14="http://schemas.microsoft.com/office/powerpoint/2010/main" val="3811631280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6F14E-EB2B-4A29-A5AE-4015E9F5A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00E51-F553-412F-B028-118418A16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0160F49-3B6D-874A-91C6-782F0BF60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983"/>
            <a:ext cx="2743200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spcAft>
                <a:spcPts val="600"/>
              </a:spcAft>
              <a:defRPr lang="en-US" sz="1600" b="1" kern="1200" smtClean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40B1848-1C76-2841-BD72-617238A05448}" type="datetime1">
              <a:rPr lang="en-US" smtClean="0"/>
              <a:t>12/1/2022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E1CCFB2-E84D-F448-BF74-0BEEE83912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983"/>
            <a:ext cx="2743200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spcAft>
                <a:spcPts val="600"/>
              </a:spcAft>
              <a:defRPr lang="en-US" sz="1600" b="1" kern="1200" smtClean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9CD5DC9-4D8F-4DDC-BB28-9BDC483A58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0A269-DF33-33A6-0ACA-4B4501AED44E}"/>
              </a:ext>
            </a:extLst>
          </p:cNvPr>
          <p:cNvSpPr txBox="1"/>
          <p:nvPr userDrawn="1"/>
        </p:nvSpPr>
        <p:spPr>
          <a:xfrm>
            <a:off x="4441060" y="6492983"/>
            <a:ext cx="330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University of the Incarnate Word</a:t>
            </a:r>
          </a:p>
        </p:txBody>
      </p:sp>
    </p:spTree>
    <p:extLst>
      <p:ext uri="{BB962C8B-B14F-4D97-AF65-F5344CB8AC3E}">
        <p14:creationId xmlns:p14="http://schemas.microsoft.com/office/powerpoint/2010/main" val="1654592826"/>
      </p:ext>
    </p:extLst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2812-1DAA-4C79-BDD6-C29996D10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F8F1C-67FE-4586-9128-A49026C73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72D73-18F8-46D3-AAFB-B490B246D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E0CD4A1-9EC5-6142-A0A5-7BD036D43C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983"/>
            <a:ext cx="2743200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spcAft>
                <a:spcPts val="600"/>
              </a:spcAft>
              <a:defRPr lang="en-US" sz="1600" b="1" kern="1200" smtClean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B120F00-E5FA-184C-AFB4-7E04294CBFA3}" type="datetime1">
              <a:rPr lang="en-US" smtClean="0"/>
              <a:t>12/1/2022</a:t>
            </a:fld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D8064E7-55A1-7B4F-86FE-B1BA9679F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983"/>
            <a:ext cx="2743200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spcAft>
                <a:spcPts val="600"/>
              </a:spcAft>
              <a:defRPr lang="en-US" sz="1600" b="1" kern="1200" smtClean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9CD5DC9-4D8F-4DDC-BB28-9BDC483A58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893A2C-5589-334A-0299-FDA4C326BF1B}"/>
              </a:ext>
            </a:extLst>
          </p:cNvPr>
          <p:cNvSpPr txBox="1"/>
          <p:nvPr userDrawn="1"/>
        </p:nvSpPr>
        <p:spPr>
          <a:xfrm>
            <a:off x="4441060" y="6492983"/>
            <a:ext cx="330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University of the Incarnate Word</a:t>
            </a:r>
          </a:p>
        </p:txBody>
      </p:sp>
    </p:spTree>
    <p:extLst>
      <p:ext uri="{BB962C8B-B14F-4D97-AF65-F5344CB8AC3E}">
        <p14:creationId xmlns:p14="http://schemas.microsoft.com/office/powerpoint/2010/main" val="1706590594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B41A-D442-41AD-B261-FD5DE9C8E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962A4-AB98-4F8D-9E36-097D7A483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FFFE4-AD6F-4728-8F63-18CA70C9A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A5C98-0403-4B16-9C15-F514D56CC6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BC6EF-7B43-4C03-B3A4-C043C77855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11E0BF2-5DC9-8B46-9CB3-B797DD34E7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983"/>
            <a:ext cx="2743200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spcAft>
                <a:spcPts val="600"/>
              </a:spcAft>
              <a:defRPr lang="en-US" sz="1600" b="1" kern="1200" smtClean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C4EA094-3761-1240-A8EF-1840B8957C12}" type="datetime1">
              <a:rPr lang="en-US" smtClean="0"/>
              <a:t>12/1/2022</a:t>
            </a:fld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BFDEC8B-5053-AB41-A000-68913952D8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492983"/>
            <a:ext cx="2743200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spcAft>
                <a:spcPts val="600"/>
              </a:spcAft>
              <a:defRPr lang="en-US" sz="1600" b="1" kern="1200" smtClean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9CD5DC9-4D8F-4DDC-BB28-9BDC483A58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E1F2D4-951A-C963-E593-395946DF15DA}"/>
              </a:ext>
            </a:extLst>
          </p:cNvPr>
          <p:cNvSpPr txBox="1"/>
          <p:nvPr userDrawn="1"/>
        </p:nvSpPr>
        <p:spPr>
          <a:xfrm>
            <a:off x="4441060" y="6492983"/>
            <a:ext cx="330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University of the Incarnate Word</a:t>
            </a:r>
          </a:p>
        </p:txBody>
      </p:sp>
    </p:spTree>
    <p:extLst>
      <p:ext uri="{BB962C8B-B14F-4D97-AF65-F5344CB8AC3E}">
        <p14:creationId xmlns:p14="http://schemas.microsoft.com/office/powerpoint/2010/main" val="3558640450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4715A-7A57-4172-BE9A-F85AC256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EAF53FA-3751-D241-9E1C-7FF373E1E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983"/>
            <a:ext cx="2743200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spcAft>
                <a:spcPts val="600"/>
              </a:spcAft>
              <a:defRPr lang="en-US" sz="1600" b="1" kern="1200" smtClean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47365A8E-E03D-9A47-BEB8-B51625041D7A}" type="datetime1">
              <a:rPr lang="en-US" smtClean="0"/>
              <a:t>12/1/2022</a:t>
            </a:fld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08D4391-C4D7-264F-BFBC-79BCF03C6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983"/>
            <a:ext cx="2743200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spcAft>
                <a:spcPts val="600"/>
              </a:spcAft>
              <a:defRPr lang="en-US" sz="1600" b="1" kern="1200" smtClean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9CD5DC9-4D8F-4DDC-BB28-9BDC483A58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C7C143-C4B5-E17C-CE70-EC924C3A35C2}"/>
              </a:ext>
            </a:extLst>
          </p:cNvPr>
          <p:cNvSpPr txBox="1"/>
          <p:nvPr userDrawn="1"/>
        </p:nvSpPr>
        <p:spPr>
          <a:xfrm>
            <a:off x="4441060" y="6492983"/>
            <a:ext cx="330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University of the Incarnate Word</a:t>
            </a:r>
          </a:p>
        </p:txBody>
      </p:sp>
    </p:spTree>
    <p:extLst>
      <p:ext uri="{BB962C8B-B14F-4D97-AF65-F5344CB8AC3E}">
        <p14:creationId xmlns:p14="http://schemas.microsoft.com/office/powerpoint/2010/main" val="677311171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2A88546-F520-8546-AF37-5EB335298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983"/>
            <a:ext cx="2743200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spcAft>
                <a:spcPts val="600"/>
              </a:spcAft>
              <a:defRPr lang="en-US" sz="1600" b="1" kern="1200" smtClean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B987A88-461D-F146-9578-069D6B21F8BF}" type="datetime1">
              <a:rPr lang="en-US" smtClean="0"/>
              <a:t>12/1/2022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E1E4C-5FE1-3A4E-9FFE-6D291A5CB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983"/>
            <a:ext cx="2743200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spcAft>
                <a:spcPts val="600"/>
              </a:spcAft>
              <a:defRPr lang="en-US" sz="1600" b="1" kern="1200" smtClean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9CD5DC9-4D8F-4DDC-BB28-9BDC483A58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CA5231-4F13-44FB-E719-731CFC63D1A4}"/>
              </a:ext>
            </a:extLst>
          </p:cNvPr>
          <p:cNvSpPr txBox="1"/>
          <p:nvPr userDrawn="1"/>
        </p:nvSpPr>
        <p:spPr>
          <a:xfrm>
            <a:off x="4441060" y="6492983"/>
            <a:ext cx="330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University of the Incarnate Word</a:t>
            </a:r>
          </a:p>
        </p:txBody>
      </p:sp>
    </p:spTree>
    <p:extLst>
      <p:ext uri="{BB962C8B-B14F-4D97-AF65-F5344CB8AC3E}">
        <p14:creationId xmlns:p14="http://schemas.microsoft.com/office/powerpoint/2010/main" val="2593421849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B080A-210B-4ABA-B776-0C1797870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E091C-286F-4102-AFC0-1AFBE5B8F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51253-9A84-4193-A924-E16FFAA87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E67A1F6E-ACA6-264D-8D85-A1C1EAEBAE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983"/>
            <a:ext cx="2743200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spcAft>
                <a:spcPts val="600"/>
              </a:spcAft>
              <a:defRPr lang="en-US" sz="1600" b="1" kern="1200" smtClean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262EBB0-DBB3-0F48-A665-8E5F9CC4C301}" type="datetime1">
              <a:rPr lang="en-US" smtClean="0"/>
              <a:t>12/1/2022</a:t>
            </a:fld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B70E230-C547-F148-8AB9-0C866FF51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983"/>
            <a:ext cx="2743200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spcAft>
                <a:spcPts val="600"/>
              </a:spcAft>
              <a:defRPr lang="en-US" sz="1600" b="1" kern="1200" smtClean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9CD5DC9-4D8F-4DDC-BB28-9BDC483A58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A75B0B-6CF4-D207-327D-2904EC7882AE}"/>
              </a:ext>
            </a:extLst>
          </p:cNvPr>
          <p:cNvSpPr txBox="1"/>
          <p:nvPr userDrawn="1"/>
        </p:nvSpPr>
        <p:spPr>
          <a:xfrm>
            <a:off x="4441060" y="6492983"/>
            <a:ext cx="330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University of the Incarnate Word</a:t>
            </a:r>
          </a:p>
        </p:txBody>
      </p:sp>
    </p:spTree>
    <p:extLst>
      <p:ext uri="{BB962C8B-B14F-4D97-AF65-F5344CB8AC3E}">
        <p14:creationId xmlns:p14="http://schemas.microsoft.com/office/powerpoint/2010/main" val="4230955597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EFF08-F91F-40CD-B8A5-9CA5D82A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154F6D-6948-4A74-A024-9684F6C132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245CC-4073-412E-96C3-C910D1147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7D6F328-718F-5942-A798-3CD1ABD41A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983"/>
            <a:ext cx="2743200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spcAft>
                <a:spcPts val="600"/>
              </a:spcAft>
              <a:defRPr lang="en-US" sz="1600" b="1" kern="1200" smtClean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B48D4F1-4EB0-3742-8A92-6AA0B6E94B58}" type="datetime1">
              <a:rPr lang="en-US" smtClean="0"/>
              <a:t>12/1/2022</a:t>
            </a:fld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40E27FB-219B-2742-970C-959579F1D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983"/>
            <a:ext cx="2743200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spcAft>
                <a:spcPts val="600"/>
              </a:spcAft>
              <a:defRPr lang="en-US" sz="1600" b="1" kern="1200" smtClean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9CD5DC9-4D8F-4DDC-BB28-9BDC483A58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3F6B16-4C9E-1236-1FF4-C1F319B8EA37}"/>
              </a:ext>
            </a:extLst>
          </p:cNvPr>
          <p:cNvSpPr txBox="1"/>
          <p:nvPr userDrawn="1"/>
        </p:nvSpPr>
        <p:spPr>
          <a:xfrm>
            <a:off x="4441060" y="6492983"/>
            <a:ext cx="330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University of the Incarnate Word</a:t>
            </a:r>
          </a:p>
        </p:txBody>
      </p:sp>
    </p:spTree>
    <p:extLst>
      <p:ext uri="{BB962C8B-B14F-4D97-AF65-F5344CB8AC3E}">
        <p14:creationId xmlns:p14="http://schemas.microsoft.com/office/powerpoint/2010/main" val="2559454722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37463E-61A1-446B-86A9-6511E83CB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17FE5-1F90-49E6-8D01-EB2F8E6DF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BE57B3-037A-BA43-B713-94B19F784CCC}"/>
              </a:ext>
            </a:extLst>
          </p:cNvPr>
          <p:cNvSpPr txBox="1"/>
          <p:nvPr userDrawn="1"/>
        </p:nvSpPr>
        <p:spPr>
          <a:xfrm>
            <a:off x="1" y="0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190B0-709C-C145-ABF1-23FAB9FEE9CC}"/>
              </a:ext>
            </a:extLst>
          </p:cNvPr>
          <p:cNvSpPr txBox="1"/>
          <p:nvPr userDrawn="1"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rgbClr val="CB333B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7E85D6-8259-2D43-9CA6-CC537EF600E7}"/>
              </a:ext>
            </a:extLst>
          </p:cNvPr>
          <p:cNvCxnSpPr/>
          <p:nvPr userDrawn="1"/>
        </p:nvCxnSpPr>
        <p:spPr>
          <a:xfrm>
            <a:off x="-1" y="369332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477BEE-FE65-D24F-A709-99933314F296}"/>
              </a:ext>
            </a:extLst>
          </p:cNvPr>
          <p:cNvCxnSpPr/>
          <p:nvPr userDrawn="1"/>
        </p:nvCxnSpPr>
        <p:spPr>
          <a:xfrm>
            <a:off x="-1" y="6488668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22016FA0-F2A4-1F4B-9E3D-F9B43CBB4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983"/>
            <a:ext cx="2743200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spcAft>
                <a:spcPts val="600"/>
              </a:spcAft>
              <a:defRPr lang="en-US" sz="1600" b="1" kern="1200" smtClean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C32A113-71BA-054C-8B91-2553CD807264}" type="datetime1">
              <a:rPr lang="en-US" smtClean="0"/>
              <a:t>12/1/2022</a:t>
            </a:fld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DE3FABA-C7D0-9A43-9568-0FAF0498B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983"/>
            <a:ext cx="2743200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spcAft>
                <a:spcPts val="600"/>
              </a:spcAft>
              <a:defRPr lang="en-US" sz="1600" b="1" kern="1200" smtClean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9CD5DC9-4D8F-4DDC-BB28-9BDC483A58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b.ca/cic/datasets/darknet2020.html" TargetMode="External"/><Relationship Id="rId2" Type="http://schemas.openxmlformats.org/officeDocument/2006/relationships/hyperlink" Target="https://dl.acm.org/doi/10.1145/3442520.3442521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0CCCE-8F7D-E30D-6BAE-4A910A759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09359"/>
            <a:ext cx="12192000" cy="1107534"/>
          </a:xfrm>
          <a:noFill/>
        </p:spPr>
        <p:txBody>
          <a:bodyPr>
            <a:normAutofit fontScale="90000"/>
          </a:bodyPr>
          <a:lstStyle/>
          <a:p>
            <a:r>
              <a:rPr lang="en-US" sz="6600">
                <a:cs typeface="Calibri Light"/>
              </a:rPr>
              <a:t>Using Machine Learning to Analyze and Predict Malicious Darknet Traffic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A257A-67A4-33BE-0B12-F6CD3CB46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907" y="4641362"/>
            <a:ext cx="5910774" cy="1802038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/>
              <a:t>Jacob Lavenant</a:t>
            </a:r>
            <a:endParaRPr lang="en-US">
              <a:cs typeface="Calibri"/>
            </a:endParaRPr>
          </a:p>
          <a:p>
            <a:pPr algn="l"/>
            <a:r>
              <a:rPr lang="en-US"/>
              <a:t>Jason Lavenant</a:t>
            </a:r>
            <a:endParaRPr lang="en-US">
              <a:cs typeface="Calibri"/>
            </a:endParaRPr>
          </a:p>
          <a:p>
            <a:pPr algn="l"/>
            <a:r>
              <a:rPr lang="en-US"/>
              <a:t>Professor: Dr. Gonzalo D. Parra</a:t>
            </a:r>
            <a:endParaRPr lang="en-US">
              <a:cs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BDA5866-646A-1F02-300D-FAED4EDC96D6}"/>
              </a:ext>
            </a:extLst>
          </p:cNvPr>
          <p:cNvSpPr txBox="1">
            <a:spLocks/>
          </p:cNvSpPr>
          <p:nvPr/>
        </p:nvSpPr>
        <p:spPr>
          <a:xfrm>
            <a:off x="0" y="3431940"/>
            <a:ext cx="12192000" cy="59502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/>
              <a:t>Department of Engineering, Computing, and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150214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305BB-D996-96C1-803A-920D0A27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17E06-5DD9-F652-34F3-48EBA7C49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Milestone 1. </a:t>
            </a:r>
            <a:r>
              <a:rPr lang="en-US">
                <a:ea typeface="+mn-lt"/>
                <a:cs typeface="+mn-lt"/>
              </a:rPr>
              <a:t>Find and research dataset</a:t>
            </a:r>
          </a:p>
          <a:p>
            <a:r>
              <a:rPr lang="en-US"/>
              <a:t>Milestone 2. </a:t>
            </a:r>
            <a:r>
              <a:rPr lang="en-US">
                <a:ea typeface="+mn-lt"/>
                <a:cs typeface="+mn-lt"/>
              </a:rPr>
              <a:t>Import dataset into Elastic</a:t>
            </a:r>
          </a:p>
          <a:p>
            <a:r>
              <a:rPr lang="en-US"/>
              <a:t>Milestone 3. </a:t>
            </a:r>
            <a:r>
              <a:rPr lang="en-US">
                <a:ea typeface="+mn-lt"/>
                <a:cs typeface="+mn-lt"/>
              </a:rPr>
              <a:t>Analyze Data and Create ML Model</a:t>
            </a:r>
          </a:p>
          <a:p>
            <a:r>
              <a:rPr lang="en-US"/>
              <a:t>Milestone 4. </a:t>
            </a:r>
            <a:r>
              <a:rPr lang="en-US">
                <a:ea typeface="+mn-lt"/>
                <a:cs typeface="+mn-lt"/>
              </a:rPr>
              <a:t>Finalize presentation and report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44059-AB05-98F6-E83A-BA7CC314463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88B7113-B51D-D14D-A596-C31D60C680EA}" type="datetime1">
              <a:rPr lang="en-US" smtClean="0"/>
              <a:t>12/1/2022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67AD6E-322B-E1FB-B5D1-F9D3B3B1E267}"/>
              </a:ext>
            </a:extLst>
          </p:cNvPr>
          <p:cNvSpPr txBox="1"/>
          <p:nvPr/>
        </p:nvSpPr>
        <p:spPr>
          <a:xfrm>
            <a:off x="1563077" y="6545385"/>
            <a:ext cx="1563076" cy="244230"/>
          </a:xfrm>
          <a:prstGeom prst="rect">
            <a:avLst/>
          </a:prstGeom>
          <a:solidFill>
            <a:srgbClr val="CB333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73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B5061-9392-7193-9550-295A1019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Dataset Analysis</a:t>
            </a:r>
            <a:br>
              <a:rPr lang="en-US"/>
            </a:br>
            <a:endParaRPr lang="en-US">
              <a:cs typeface="Calibri Ligh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7ED90-338D-6240-F52F-961E4B4CFFE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0B1848-1C76-2841-BD72-617238A05448}" type="datetime1">
              <a:rPr lang="en-US" smtClean="0"/>
              <a:t>12/1/2022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5B764-C78B-01CA-46C7-B864AD77B4B5}"/>
              </a:ext>
            </a:extLst>
          </p:cNvPr>
          <p:cNvSpPr txBox="1"/>
          <p:nvPr/>
        </p:nvSpPr>
        <p:spPr>
          <a:xfrm>
            <a:off x="1406768" y="6535615"/>
            <a:ext cx="1836615" cy="283307"/>
          </a:xfrm>
          <a:prstGeom prst="rect">
            <a:avLst/>
          </a:prstGeom>
          <a:solidFill>
            <a:srgbClr val="CB333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37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16516-340E-AAF0-DB00-4EB1A32DA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Dataset Analysis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CDD17-D20F-B8BE-E4B7-AAD56D1D2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This dataset was Created by the Canadian Institute for Cybersecurity at the University of New Brunswick.</a:t>
            </a:r>
          </a:p>
          <a:p>
            <a:r>
              <a:rPr lang="en-US">
                <a:cs typeface="Calibri"/>
              </a:rPr>
              <a:t>CIC-Darknet2020 dataset is used to mimic network traffic on the dark web to assist in monitoring of malware attacks before malicious activities are detected.</a:t>
            </a:r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4725D-4EE4-27B4-EE9A-AC857FDA624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0B1848-1C76-2841-BD72-617238A05448}" type="datetime1">
              <a:rPr lang="en-US" smtClean="0"/>
              <a:t>12/1/2022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A16B05-5781-8B7F-BFED-C3B53F919CCC}"/>
              </a:ext>
            </a:extLst>
          </p:cNvPr>
          <p:cNvSpPr txBox="1"/>
          <p:nvPr/>
        </p:nvSpPr>
        <p:spPr>
          <a:xfrm>
            <a:off x="1445846" y="6535615"/>
            <a:ext cx="1797538" cy="273538"/>
          </a:xfrm>
          <a:prstGeom prst="rect">
            <a:avLst/>
          </a:prstGeom>
          <a:solidFill>
            <a:srgbClr val="CB333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39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C69AF50A-28CD-2719-A7A1-44B881581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933" y="2552528"/>
            <a:ext cx="4775199" cy="39072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F9F73-6FE5-2FFC-A11A-1E491DAF3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Dataset Analysis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B680F-4910-5155-5839-6CE666DC9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This Dataset classifies each IP Address that either use VPN, Tor, Non-VPN, or Non-Tor in the network traffic.</a:t>
            </a:r>
          </a:p>
          <a:p>
            <a:r>
              <a:rPr lang="en-US">
                <a:cs typeface="Calibri"/>
              </a:rPr>
              <a:t>The dataset showed that each IP address was used to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do different activities such as video streaming, 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chat, email, and audio stream.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6F061-AA47-FE8E-59A5-A9DCE1ED72F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88B7113-B51D-D14D-A596-C31D60C680EA}" type="datetime1">
              <a:rPr lang="en-US" smtClean="0"/>
              <a:t>12/1/2022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91F28-558A-0EDB-AEB9-C25726CE2168}"/>
              </a:ext>
            </a:extLst>
          </p:cNvPr>
          <p:cNvSpPr txBox="1"/>
          <p:nvPr/>
        </p:nvSpPr>
        <p:spPr>
          <a:xfrm>
            <a:off x="1475153" y="6545384"/>
            <a:ext cx="1553307" cy="263769"/>
          </a:xfrm>
          <a:prstGeom prst="rect">
            <a:avLst/>
          </a:prstGeom>
          <a:solidFill>
            <a:srgbClr val="CB333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11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B5061-9392-7193-9550-295A1019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Machine Learning Model</a:t>
            </a:r>
            <a:br>
              <a:rPr lang="en-US"/>
            </a:br>
            <a:endParaRPr lang="en-US">
              <a:cs typeface="Calibri Ligh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7ED90-338D-6240-F52F-961E4B4CFFE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0B1848-1C76-2841-BD72-617238A05448}" type="datetime1">
              <a:rPr lang="en-US" smtClean="0"/>
              <a:t>12/1/2022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477CE-D08B-16B4-82D4-334D6FFC5C2B}"/>
              </a:ext>
            </a:extLst>
          </p:cNvPr>
          <p:cNvSpPr txBox="1"/>
          <p:nvPr/>
        </p:nvSpPr>
        <p:spPr>
          <a:xfrm>
            <a:off x="1592384" y="6545385"/>
            <a:ext cx="1348153" cy="244230"/>
          </a:xfrm>
          <a:prstGeom prst="rect">
            <a:avLst/>
          </a:prstGeom>
          <a:solidFill>
            <a:srgbClr val="CB333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19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9F73-6FE5-2FFC-A11A-1E491DAF3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Creating the Model</a:t>
            </a:r>
            <a:endParaRPr lang="en-US"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B680F-4910-5155-5839-6CE666DC9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 panose="020F0502020204030204"/>
              </a:rPr>
              <a:t>Model creation took place in Elastic Search</a:t>
            </a:r>
          </a:p>
          <a:p>
            <a:r>
              <a:rPr lang="en-US">
                <a:cs typeface="Calibri" panose="020F0502020204030204"/>
              </a:rPr>
              <a:t>We went to the Data frame Analytics tab in machine learning and used Classification as the job type</a:t>
            </a:r>
          </a:p>
          <a:p>
            <a:r>
              <a:rPr lang="en-US">
                <a:cs typeface="Calibri" panose="020F0502020204030204"/>
              </a:rPr>
              <a:t>We then selected our fields and created the model</a:t>
            </a:r>
          </a:p>
          <a:p>
            <a:endParaRPr lang="en-US">
              <a:cs typeface="Calibri" panose="020F050202020403020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6F061-AA47-FE8E-59A5-A9DCE1ED72F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88B7113-B51D-D14D-A596-C31D60C680EA}" type="datetime1">
              <a:rPr lang="en-US" smtClean="0"/>
              <a:t>12/1/2022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2972C6-1617-FC5C-BAFA-D982305827A9}"/>
              </a:ext>
            </a:extLst>
          </p:cNvPr>
          <p:cNvSpPr txBox="1"/>
          <p:nvPr/>
        </p:nvSpPr>
        <p:spPr>
          <a:xfrm>
            <a:off x="1553307" y="6555154"/>
            <a:ext cx="1533769" cy="244230"/>
          </a:xfrm>
          <a:prstGeom prst="rect">
            <a:avLst/>
          </a:prstGeom>
          <a:solidFill>
            <a:srgbClr val="CB333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75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9F73-6FE5-2FFC-A11A-1E491DAF3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Model Results </a:t>
            </a:r>
            <a:endParaRPr lang="en-US"/>
          </a:p>
        </p:txBody>
      </p:sp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597A09FB-308A-4BFB-473C-11AC52A53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120" y="1541653"/>
            <a:ext cx="6061622" cy="377222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6F061-AA47-FE8E-59A5-A9DCE1ED72F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88B7113-B51D-D14D-A596-C31D60C680EA}" type="datetime1">
              <a:rPr lang="en-US" smtClean="0"/>
              <a:t>12/1/2022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8C5B3B-8AA0-BBFB-0932-E26A3D74199A}"/>
              </a:ext>
            </a:extLst>
          </p:cNvPr>
          <p:cNvSpPr txBox="1"/>
          <p:nvPr/>
        </p:nvSpPr>
        <p:spPr>
          <a:xfrm>
            <a:off x="6717862" y="1716690"/>
            <a:ext cx="409903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This is the Receiver Operating Characteristic, here it compares the true positive against the false positive rate at different classification thresholds.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99AA52-817D-3B32-FD39-2E044D115FEA}"/>
              </a:ext>
            </a:extLst>
          </p:cNvPr>
          <p:cNvSpPr txBox="1"/>
          <p:nvPr/>
        </p:nvSpPr>
        <p:spPr>
          <a:xfrm>
            <a:off x="1582615" y="6535615"/>
            <a:ext cx="1494692" cy="273538"/>
          </a:xfrm>
          <a:prstGeom prst="rect">
            <a:avLst/>
          </a:prstGeom>
          <a:solidFill>
            <a:srgbClr val="CB333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85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9F73-6FE5-2FFC-A11A-1E491DAF3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Model Results 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6F061-AA47-FE8E-59A5-A9DCE1ED72F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88B7113-B51D-D14D-A596-C31D60C680EA}" type="datetime1">
              <a:rPr lang="en-US" smtClean="0"/>
              <a:t>12/1/2022</a:t>
            </a:fld>
            <a:endParaRPr lang="en-US"/>
          </a:p>
        </p:txBody>
      </p:sp>
      <p:pic>
        <p:nvPicPr>
          <p:cNvPr id="15" name="Picture 15" descr="Table&#10;&#10;Description automatically generated">
            <a:extLst>
              <a:ext uri="{FF2B5EF4-FFF2-40B4-BE49-F238E27FC236}">
                <a16:creationId xmlns:a16="http://schemas.microsoft.com/office/drawing/2014/main" id="{4AB977B7-3230-3886-1F51-929BD935F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814" y="1315101"/>
            <a:ext cx="7481613" cy="288773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9F04AC3-E792-E565-C8CC-598C69A7E338}"/>
              </a:ext>
            </a:extLst>
          </p:cNvPr>
          <p:cNvSpPr txBox="1"/>
          <p:nvPr/>
        </p:nvSpPr>
        <p:spPr>
          <a:xfrm>
            <a:off x="639378" y="4212896"/>
            <a:ext cx="1068551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Our model came out with 97% as the overall accuracy. The chart below breaks down the accuracy by classification.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A42030-1879-A2FC-A5B8-348F5FEF3DF7}"/>
              </a:ext>
            </a:extLst>
          </p:cNvPr>
          <p:cNvSpPr txBox="1"/>
          <p:nvPr/>
        </p:nvSpPr>
        <p:spPr>
          <a:xfrm>
            <a:off x="1602153" y="6525846"/>
            <a:ext cx="1357923" cy="293076"/>
          </a:xfrm>
          <a:prstGeom prst="rect">
            <a:avLst/>
          </a:prstGeom>
          <a:solidFill>
            <a:srgbClr val="CB333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79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9F73-6FE5-2FFC-A11A-1E491DAF3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Model Results 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6F061-AA47-FE8E-59A5-A9DCE1ED72F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88B7113-B51D-D14D-A596-C31D60C680EA}" type="datetime1">
              <a:rPr lang="en-US" smtClean="0"/>
              <a:t>12/1/2022</a:t>
            </a:fld>
            <a:endParaRPr lang="en-US"/>
          </a:p>
        </p:txBody>
      </p:sp>
      <p:pic>
        <p:nvPicPr>
          <p:cNvPr id="8" name="Picture 8" descr="Chart, treemap chart&#10;&#10;Description automatically generated">
            <a:extLst>
              <a:ext uri="{FF2B5EF4-FFF2-40B4-BE49-F238E27FC236}">
                <a16:creationId xmlns:a16="http://schemas.microsoft.com/office/drawing/2014/main" id="{A1718854-E062-AAE6-B89A-CCDD81DEBA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243" y="1251773"/>
            <a:ext cx="8072970" cy="486809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07E131-230F-F706-C053-72E5DE48A7B7}"/>
              </a:ext>
            </a:extLst>
          </p:cNvPr>
          <p:cNvSpPr txBox="1"/>
          <p:nvPr/>
        </p:nvSpPr>
        <p:spPr>
          <a:xfrm>
            <a:off x="8907517" y="1646620"/>
            <a:ext cx="263634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Here is the confusion matrix of the model. The upper right quadrant is the false </a:t>
            </a:r>
            <a:r>
              <a:rPr lang="en-US">
                <a:ea typeface="+mn-lt"/>
                <a:cs typeface="+mn-lt"/>
              </a:rPr>
              <a:t>positives</a:t>
            </a:r>
            <a:r>
              <a:rPr lang="en-US">
                <a:cs typeface="Calibri"/>
              </a:rPr>
              <a:t>, and the bottom left quadrant is the false negatives. 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993C0-CC94-B2EB-0786-C73615AEA531}"/>
              </a:ext>
            </a:extLst>
          </p:cNvPr>
          <p:cNvSpPr txBox="1"/>
          <p:nvPr/>
        </p:nvSpPr>
        <p:spPr>
          <a:xfrm>
            <a:off x="1602154" y="6545384"/>
            <a:ext cx="1289538" cy="254000"/>
          </a:xfrm>
          <a:prstGeom prst="rect">
            <a:avLst/>
          </a:prstGeom>
          <a:solidFill>
            <a:srgbClr val="CB333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29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B5061-9392-7193-9550-295A1019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 and Limitations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7ED90-338D-6240-F52F-961E4B4CFFE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0B1848-1C76-2841-BD72-617238A05448}" type="datetime1">
              <a:rPr lang="en-US" smtClean="0"/>
              <a:t>12/1/2022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7C27F2-BFE8-353B-F581-47F153E364B8}"/>
              </a:ext>
            </a:extLst>
          </p:cNvPr>
          <p:cNvSpPr txBox="1"/>
          <p:nvPr/>
        </p:nvSpPr>
        <p:spPr>
          <a:xfrm>
            <a:off x="1582615" y="6535615"/>
            <a:ext cx="1318846" cy="263769"/>
          </a:xfrm>
          <a:prstGeom prst="rect">
            <a:avLst/>
          </a:prstGeom>
          <a:solidFill>
            <a:srgbClr val="CB333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85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64ED-C1A3-0492-1326-FB92DE3FF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C3CFC-A1A4-41F8-174C-C4EA26FD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/>
              <a:t>Why this project?</a:t>
            </a:r>
          </a:p>
          <a:p>
            <a:r>
              <a:rPr lang="en-US"/>
              <a:t>Objective</a:t>
            </a:r>
            <a:endParaRPr lang="en-US">
              <a:cs typeface="Calibri"/>
            </a:endParaRPr>
          </a:p>
          <a:p>
            <a:r>
              <a:rPr lang="en-US"/>
              <a:t>Timeline</a:t>
            </a:r>
            <a:endParaRPr lang="en-US">
              <a:cs typeface="Calibri"/>
            </a:endParaRPr>
          </a:p>
          <a:p>
            <a:r>
              <a:rPr lang="en-US"/>
              <a:t>Management System</a:t>
            </a:r>
            <a:endParaRPr lang="en-US">
              <a:cs typeface="Calibri"/>
            </a:endParaRPr>
          </a:p>
          <a:p>
            <a:r>
              <a:rPr lang="en-US"/>
              <a:t>Project Milestones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Dataset Analysis</a:t>
            </a:r>
          </a:p>
          <a:p>
            <a:r>
              <a:rPr lang="en-US">
                <a:cs typeface="Calibri"/>
              </a:rPr>
              <a:t>Machine Learning Model</a:t>
            </a:r>
          </a:p>
          <a:p>
            <a:r>
              <a:rPr lang="en-US"/>
              <a:t>Challenges and Limitations</a:t>
            </a:r>
            <a:endParaRPr lang="en-US">
              <a:cs typeface="Calibri"/>
            </a:endParaRPr>
          </a:p>
          <a:p>
            <a:r>
              <a:rPr lang="en-US"/>
              <a:t>Conclusion</a:t>
            </a:r>
            <a:endParaRPr lang="en-US">
              <a:cs typeface="Calibri"/>
            </a:endParaRPr>
          </a:p>
          <a:p>
            <a:r>
              <a:rPr lang="en-US"/>
              <a:t>Resources</a:t>
            </a:r>
            <a:endParaRPr lang="en-US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F183B-C3D6-6AD3-AE34-D5B408FC365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88B7113-B51D-D14D-A596-C31D60C680EA}" type="datetime1">
              <a:rPr lang="en-US" smtClean="0"/>
              <a:t>12/1/2022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AC1AB8-12F9-EF56-3E6F-A1ADAE8D09DF}"/>
              </a:ext>
            </a:extLst>
          </p:cNvPr>
          <p:cNvSpPr txBox="1"/>
          <p:nvPr/>
        </p:nvSpPr>
        <p:spPr>
          <a:xfrm>
            <a:off x="1670538" y="6564922"/>
            <a:ext cx="1182076" cy="234461"/>
          </a:xfrm>
          <a:prstGeom prst="rect">
            <a:avLst/>
          </a:prstGeom>
          <a:solidFill>
            <a:srgbClr val="CB333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04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1519E-24B8-4A7F-2499-BB84EBC61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8A639-7971-1B2E-1E4E-466CF4C15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Setting up machine learning models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Picking fields to be included in the analysis for the models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Picking a dataset that we wanted to use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A96FE-6ABC-88A2-3999-CFCE2DB89D1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88B7113-B51D-D14D-A596-C31D60C680EA}" type="datetime1">
              <a:rPr lang="en-US" smtClean="0"/>
              <a:t>12/1/2022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5DF483-4F5E-8CDC-9201-ABACE567D3B8}"/>
              </a:ext>
            </a:extLst>
          </p:cNvPr>
          <p:cNvSpPr txBox="1"/>
          <p:nvPr/>
        </p:nvSpPr>
        <p:spPr>
          <a:xfrm>
            <a:off x="1572846" y="6535615"/>
            <a:ext cx="1318846" cy="263769"/>
          </a:xfrm>
          <a:prstGeom prst="rect">
            <a:avLst/>
          </a:prstGeom>
          <a:solidFill>
            <a:srgbClr val="CB333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65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1519E-24B8-4A7F-2499-BB84EBC61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8A639-7971-1B2E-1E4E-466CF4C15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If selected too many fields while creating the machine learning model it will generate an error stating </a:t>
            </a:r>
            <a:r>
              <a:rPr lang="en-US" err="1">
                <a:cs typeface="Calibri"/>
              </a:rPr>
              <a:t>model_memory_limit</a:t>
            </a:r>
            <a:r>
              <a:rPr lang="en-US">
                <a:cs typeface="Calibri"/>
              </a:rPr>
              <a:t> must be less than the value.  This caused us to only select fields that were the most useful.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A96FE-6ABC-88A2-3999-CFCE2DB89D1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88B7113-B51D-D14D-A596-C31D60C680EA}" type="datetime1">
              <a:rPr lang="en-US" smtClean="0"/>
              <a:t>12/1/2022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D64B48-5797-ABFD-D97E-160023D0ED8F}"/>
              </a:ext>
            </a:extLst>
          </p:cNvPr>
          <p:cNvSpPr txBox="1"/>
          <p:nvPr/>
        </p:nvSpPr>
        <p:spPr>
          <a:xfrm>
            <a:off x="1572845" y="6525846"/>
            <a:ext cx="1504461" cy="283307"/>
          </a:xfrm>
          <a:prstGeom prst="rect">
            <a:avLst/>
          </a:prstGeom>
          <a:solidFill>
            <a:srgbClr val="CB333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03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B5061-9392-7193-9550-295A1019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7ED90-338D-6240-F52F-961E4B4CFFE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0B1848-1C76-2841-BD72-617238A05448}" type="datetime1">
              <a:rPr lang="en-US" smtClean="0"/>
              <a:t>12/1/2022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0F5FEB-75A7-4689-3D4A-0E0CF2C81743}"/>
              </a:ext>
            </a:extLst>
          </p:cNvPr>
          <p:cNvSpPr txBox="1"/>
          <p:nvPr/>
        </p:nvSpPr>
        <p:spPr>
          <a:xfrm>
            <a:off x="1611923" y="6535615"/>
            <a:ext cx="1289538" cy="244230"/>
          </a:xfrm>
          <a:prstGeom prst="rect">
            <a:avLst/>
          </a:prstGeom>
          <a:solidFill>
            <a:srgbClr val="CB333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BAB4AE4-974C-4A65-F00B-DAF17556B7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13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1519E-24B8-4A7F-2499-BB84EBC61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8A639-7971-1B2E-1E4E-466CF4C15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ea typeface="+mn-lt"/>
                <a:cs typeface="+mn-lt"/>
              </a:rPr>
              <a:t>We built and modeled a Darknet traffic Detection System in Elastic Search. Useful to help in early monitoring of potential malware before any malicious activities occur.</a:t>
            </a:r>
            <a:endParaRPr lang="en-US"/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For more details</a:t>
            </a:r>
            <a:r>
              <a:rPr lang="en-US">
                <a:ea typeface="+mn-lt"/>
                <a:cs typeface="+mn-lt"/>
              </a:rPr>
              <a:t> everything can be found at out repository: https://github.com/Jasonlavaa/IDSProject2022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A96FE-6ABC-88A2-3999-CFCE2DB89D1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88B7113-B51D-D14D-A596-C31D60C680EA}" type="datetime1">
              <a:rPr lang="en-US" smtClean="0"/>
              <a:t>12/1/2022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FD91E-AC9B-CA93-FFF8-7C86E39FF1E5}"/>
              </a:ext>
            </a:extLst>
          </p:cNvPr>
          <p:cNvSpPr txBox="1"/>
          <p:nvPr/>
        </p:nvSpPr>
        <p:spPr>
          <a:xfrm>
            <a:off x="1592384" y="6545384"/>
            <a:ext cx="1270000" cy="234461"/>
          </a:xfrm>
          <a:prstGeom prst="rect">
            <a:avLst/>
          </a:prstGeom>
          <a:solidFill>
            <a:srgbClr val="CB333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33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B5061-9392-7193-9550-295A1019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7ED90-338D-6240-F52F-961E4B4CFFE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0B1848-1C76-2841-BD72-617238A05448}" type="datetime1">
              <a:rPr lang="en-US" smtClean="0"/>
              <a:t>12/1/2022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3F128C-C147-EEC9-9084-23ACB5A64939}"/>
              </a:ext>
            </a:extLst>
          </p:cNvPr>
          <p:cNvSpPr txBox="1"/>
          <p:nvPr/>
        </p:nvSpPr>
        <p:spPr>
          <a:xfrm>
            <a:off x="1543538" y="6555153"/>
            <a:ext cx="1455615" cy="254000"/>
          </a:xfrm>
          <a:prstGeom prst="rect">
            <a:avLst/>
          </a:prstGeom>
          <a:solidFill>
            <a:srgbClr val="CB333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13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1519E-24B8-4A7F-2499-BB84EBC61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8A639-7971-1B2E-1E4E-466CF4C15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Arash Habibi Lashkari, Gurdip Kaur, and Abir Rahali, </a:t>
            </a:r>
            <a:r>
              <a:rPr lang="en-US" b="1">
                <a:ea typeface="+mn-lt"/>
                <a:cs typeface="+mn-lt"/>
              </a:rPr>
              <a:t>“</a:t>
            </a:r>
            <a:r>
              <a:rPr lang="en-US" b="1">
                <a:ea typeface="+mn-lt"/>
                <a:cs typeface="+mn-lt"/>
                <a:hlinkClick r:id="rId2"/>
              </a:rPr>
              <a:t>DIDarknet: A Contemporary Approach to Detect and Characterize the Darknet Traffic using Deep Image Learning</a:t>
            </a:r>
            <a:r>
              <a:rPr lang="en-US" b="1">
                <a:ea typeface="+mn-lt"/>
                <a:cs typeface="+mn-lt"/>
              </a:rPr>
              <a:t>”</a:t>
            </a:r>
            <a:r>
              <a:rPr lang="en-US">
                <a:ea typeface="+mn-lt"/>
                <a:cs typeface="+mn-lt"/>
              </a:rPr>
              <a:t>, 10th International Conference on Communication and Network Security, Tokyo, Japan, November 2020.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  <a:hlinkClick r:id="rId3"/>
              </a:rPr>
              <a:t>https://www.unb.ca/cic/datasets/darknet2020.html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A96FE-6ABC-88A2-3999-CFCE2DB89D1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88B7113-B51D-D14D-A596-C31D60C680EA}" type="datetime1">
              <a:rPr lang="en-US" smtClean="0"/>
              <a:t>12/1/2022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9C9E0B-E022-24CC-A04F-A1910A7505B9}"/>
              </a:ext>
            </a:extLst>
          </p:cNvPr>
          <p:cNvSpPr txBox="1"/>
          <p:nvPr/>
        </p:nvSpPr>
        <p:spPr>
          <a:xfrm>
            <a:off x="1592385" y="6525846"/>
            <a:ext cx="1260230" cy="273538"/>
          </a:xfrm>
          <a:prstGeom prst="rect">
            <a:avLst/>
          </a:prstGeom>
          <a:solidFill>
            <a:srgbClr val="CB333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71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A164-1CED-C5BB-AAB4-FFD4C9211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921" y="693738"/>
            <a:ext cx="10515600" cy="2852737"/>
          </a:xfrm>
        </p:spPr>
        <p:txBody>
          <a:bodyPr/>
          <a:lstStyle/>
          <a:p>
            <a:pPr algn="ctr"/>
            <a:r>
              <a:rPr lang="en-US">
                <a:cs typeface="Calibri Light" panose="020F0302020204030204"/>
              </a:rPr>
              <a:t>Questions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C323B-8FAA-2EE8-52C6-DAB37CC9C39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0B1848-1C76-2841-BD72-617238A05448}" type="datetime1">
              <a:rPr lang="en-US" smtClean="0"/>
              <a:t>12/1/2022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2DF8CF-EE7C-F7C1-7B21-FDAA2965B186}"/>
              </a:ext>
            </a:extLst>
          </p:cNvPr>
          <p:cNvSpPr txBox="1"/>
          <p:nvPr/>
        </p:nvSpPr>
        <p:spPr>
          <a:xfrm>
            <a:off x="1623785" y="6549571"/>
            <a:ext cx="1170214" cy="226785"/>
          </a:xfrm>
          <a:prstGeom prst="rect">
            <a:avLst/>
          </a:prstGeom>
          <a:solidFill>
            <a:srgbClr val="CB333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68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450F5-563C-2AB3-BEBD-B55FB5A7D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this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92F9-420A-2A70-1E62-BBF11947C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>
                <a:cs typeface="Calibri"/>
              </a:rPr>
              <a:t>Acquire a deeper understanding on darknet traffic</a:t>
            </a:r>
            <a:endParaRPr lang="en-US"/>
          </a:p>
          <a:p>
            <a:pPr marL="457200" indent="-457200"/>
            <a:r>
              <a:rPr lang="en-US">
                <a:cs typeface="Calibri"/>
              </a:rPr>
              <a:t>Develop an autonomous Darknet traffic detection system</a:t>
            </a:r>
          </a:p>
          <a:p>
            <a:r>
              <a:rPr lang="en-US">
                <a:ea typeface="+mn-lt"/>
                <a:cs typeface="+mn-lt"/>
              </a:rPr>
              <a:t>   Analyze who is using the darknet</a:t>
            </a:r>
          </a:p>
          <a:p>
            <a:r>
              <a:rPr lang="en-US">
                <a:ea typeface="+mn-lt"/>
                <a:cs typeface="+mn-lt"/>
              </a:rPr>
              <a:t>   Monitor what they're using the darknet for</a:t>
            </a:r>
            <a:endParaRPr lang="en-US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2E3D5-A093-7AB1-760A-859936FD3EA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88B7113-B51D-D14D-A596-C31D60C680EA}" type="datetime1">
              <a:rPr lang="en-US" smtClean="0"/>
              <a:t>12/1/2022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C194B-2696-45DA-D9EA-280084D746D2}"/>
              </a:ext>
            </a:extLst>
          </p:cNvPr>
          <p:cNvSpPr txBox="1"/>
          <p:nvPr/>
        </p:nvSpPr>
        <p:spPr>
          <a:xfrm>
            <a:off x="1416538" y="6525846"/>
            <a:ext cx="1602153" cy="293076"/>
          </a:xfrm>
          <a:prstGeom prst="rect">
            <a:avLst/>
          </a:prstGeom>
          <a:solidFill>
            <a:srgbClr val="CB333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B5061-9392-7193-9550-295A1019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7ED90-338D-6240-F52F-961E4B4CFFE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0B1848-1C76-2841-BD72-617238A05448}" type="datetime1">
              <a:rPr lang="en-US" smtClean="0"/>
              <a:t>12/1/2022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424DB-B627-01C0-7A2C-69C3784BDC54}"/>
              </a:ext>
            </a:extLst>
          </p:cNvPr>
          <p:cNvSpPr txBox="1"/>
          <p:nvPr/>
        </p:nvSpPr>
        <p:spPr>
          <a:xfrm>
            <a:off x="1455615" y="6545384"/>
            <a:ext cx="1543538" cy="263769"/>
          </a:xfrm>
          <a:prstGeom prst="rect">
            <a:avLst/>
          </a:prstGeom>
          <a:solidFill>
            <a:srgbClr val="CB333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0FCCD58-0A4F-73F5-E75C-0022B35816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70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EA394-BA89-29D0-6249-CBAEF7D69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A9909-35E5-A4FF-35B9-4F5F6EE62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      Develop a deeper understanding on what's going on behind the curtains of the internet, known as the darknet. We will analyze the CIC-Darknet 2020 dataset from the Canadian Institute of Cybersecurity. Also, create a machine learning model to help in early monitoring of malware before malicious activities happen.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E1A7-3C51-2058-7FC2-B2188CBC48C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88B7113-B51D-D14D-A596-C31D60C680EA}" type="datetime1">
              <a:rPr lang="en-US" smtClean="0"/>
              <a:t>12/1/2022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6055E8-E2FD-EACA-EF4D-CCAF46AAD0F2}"/>
              </a:ext>
            </a:extLst>
          </p:cNvPr>
          <p:cNvSpPr txBox="1"/>
          <p:nvPr/>
        </p:nvSpPr>
        <p:spPr>
          <a:xfrm>
            <a:off x="1563077" y="6535615"/>
            <a:ext cx="1416538" cy="254000"/>
          </a:xfrm>
          <a:prstGeom prst="rect">
            <a:avLst/>
          </a:prstGeom>
          <a:solidFill>
            <a:srgbClr val="CB333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3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B5061-9392-7193-9550-295A1019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Timeline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7ED90-338D-6240-F52F-961E4B4CFFE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0B1848-1C76-2841-BD72-617238A05448}" type="datetime1">
              <a:rPr lang="en-US" smtClean="0"/>
              <a:t>12/1/2022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E716DF-01A5-91E1-1777-4DAAB00374FB}"/>
              </a:ext>
            </a:extLst>
          </p:cNvPr>
          <p:cNvSpPr txBox="1"/>
          <p:nvPr/>
        </p:nvSpPr>
        <p:spPr>
          <a:xfrm>
            <a:off x="1582615" y="6535615"/>
            <a:ext cx="1504461" cy="263769"/>
          </a:xfrm>
          <a:prstGeom prst="rect">
            <a:avLst/>
          </a:prstGeom>
          <a:solidFill>
            <a:srgbClr val="CB333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54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6E4136-3908-4AE1-C5FB-3D187AA6922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B987A88-461D-F146-9578-069D6B21F8BF}" type="datetime1">
              <a:rPr lang="en-US" smtClean="0"/>
              <a:t>12/1/2022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23823-6831-2116-2CEC-E7F53FDB428E}"/>
              </a:ext>
            </a:extLst>
          </p:cNvPr>
          <p:cNvSpPr txBox="1"/>
          <p:nvPr/>
        </p:nvSpPr>
        <p:spPr>
          <a:xfrm>
            <a:off x="1533769" y="6525846"/>
            <a:ext cx="1602153" cy="273538"/>
          </a:xfrm>
          <a:prstGeom prst="rect">
            <a:avLst/>
          </a:prstGeom>
          <a:solidFill>
            <a:srgbClr val="CB333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3" name="Picture 5" descr="Table&#10;&#10;Description automatically generated">
            <a:extLst>
              <a:ext uri="{FF2B5EF4-FFF2-40B4-BE49-F238E27FC236}">
                <a16:creationId xmlns:a16="http://schemas.microsoft.com/office/drawing/2014/main" id="{FE7E4158-C355-F4BE-9C1D-116CB6AB0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631" y="450706"/>
            <a:ext cx="6572737" cy="595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21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B5061-9392-7193-9550-295A1019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Management System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7ED90-338D-6240-F52F-961E4B4CFFE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0B1848-1C76-2841-BD72-617238A05448}" type="datetime1">
              <a:rPr lang="en-US" smtClean="0"/>
              <a:t>12/1/2022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7239F0-C642-FFB1-F3AD-C156220AE968}"/>
              </a:ext>
            </a:extLst>
          </p:cNvPr>
          <p:cNvSpPr txBox="1"/>
          <p:nvPr/>
        </p:nvSpPr>
        <p:spPr>
          <a:xfrm>
            <a:off x="1621692" y="6545385"/>
            <a:ext cx="1426307" cy="244230"/>
          </a:xfrm>
          <a:prstGeom prst="rect">
            <a:avLst/>
          </a:prstGeom>
          <a:solidFill>
            <a:srgbClr val="CB333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45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6E4136-3908-4AE1-C5FB-3D187AA6922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B987A88-461D-F146-9578-069D6B21F8BF}" type="datetime1">
              <a:rPr lang="en-US" smtClean="0"/>
              <a:t>12/1/2022</a:t>
            </a:fld>
            <a:endParaRPr lang="en-US"/>
          </a:p>
        </p:txBody>
      </p:sp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72B1C7F-4117-2A9A-A271-725449D3B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154125"/>
            <a:ext cx="11468100" cy="45402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0A9567-5F0B-4E28-869E-FB221053EBD5}"/>
              </a:ext>
            </a:extLst>
          </p:cNvPr>
          <p:cNvSpPr txBox="1"/>
          <p:nvPr/>
        </p:nvSpPr>
        <p:spPr>
          <a:xfrm>
            <a:off x="1563077" y="6545384"/>
            <a:ext cx="1641230" cy="273538"/>
          </a:xfrm>
          <a:prstGeom prst="rect">
            <a:avLst/>
          </a:prstGeom>
          <a:solidFill>
            <a:srgbClr val="CB333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74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baa82d9-f5fe-498f-a4c1-150dd013b571">
      <Terms xmlns="http://schemas.microsoft.com/office/infopath/2007/PartnerControls"/>
    </lcf76f155ced4ddcb4097134ff3c332f>
    <TaxCatchAll xmlns="8b25c473-7f88-4ba9-9d61-46ad528739e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8202CF53DDB34E88CF3936060CB476" ma:contentTypeVersion="11" ma:contentTypeDescription="Create a new document." ma:contentTypeScope="" ma:versionID="b93a72059f703350022b0b8b6c339fee">
  <xsd:schema xmlns:xsd="http://www.w3.org/2001/XMLSchema" xmlns:xs="http://www.w3.org/2001/XMLSchema" xmlns:p="http://schemas.microsoft.com/office/2006/metadata/properties" xmlns:ns2="5baa82d9-f5fe-498f-a4c1-150dd013b571" xmlns:ns3="8b25c473-7f88-4ba9-9d61-46ad528739e0" targetNamespace="http://schemas.microsoft.com/office/2006/metadata/properties" ma:root="true" ma:fieldsID="0f7252a7cff464259febfcdf7dbe0488" ns2:_="" ns3:_="">
    <xsd:import namespace="5baa82d9-f5fe-498f-a4c1-150dd013b571"/>
    <xsd:import namespace="8b25c473-7f88-4ba9-9d61-46ad528739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aa82d9-f5fe-498f-a4c1-150dd013b5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aff6c18b-5faa-447d-8fe1-44abd41eec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25c473-7f88-4ba9-9d61-46ad528739e0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6c730def-2b5d-45b1-a62d-5c01c0c4cd9a}" ma:internalName="TaxCatchAll" ma:showField="CatchAllData" ma:web="8b25c473-7f88-4ba9-9d61-46ad528739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990BC2-C55F-48D0-9CFC-282184CCFC87}">
  <ds:schemaRefs>
    <ds:schemaRef ds:uri="5baa82d9-f5fe-498f-a4c1-150dd013b571"/>
    <ds:schemaRef ds:uri="8b25c473-7f88-4ba9-9d61-46ad528739e0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9AF1D83-C415-4CDB-8182-664C6D504B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19D01B-F925-405D-B82F-2F9E7C3F6EAD}">
  <ds:schemaRefs>
    <ds:schemaRef ds:uri="5baa82d9-f5fe-498f-a4c1-150dd013b571"/>
    <ds:schemaRef ds:uri="8b25c473-7f88-4ba9-9d61-46ad528739e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26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Using Machine Learning to Analyze and Predict Malicious Darknet Traffic</vt:lpstr>
      <vt:lpstr>Outline</vt:lpstr>
      <vt:lpstr>Why this project?</vt:lpstr>
      <vt:lpstr>Objective</vt:lpstr>
      <vt:lpstr>Objective</vt:lpstr>
      <vt:lpstr>Timeline</vt:lpstr>
      <vt:lpstr>PowerPoint Presentation</vt:lpstr>
      <vt:lpstr>Management System</vt:lpstr>
      <vt:lpstr>PowerPoint Presentation</vt:lpstr>
      <vt:lpstr>Project Milestones</vt:lpstr>
      <vt:lpstr>Dataset Analysis </vt:lpstr>
      <vt:lpstr>Dataset Analysis</vt:lpstr>
      <vt:lpstr>Dataset Analysis</vt:lpstr>
      <vt:lpstr>Machine Learning Model </vt:lpstr>
      <vt:lpstr>Creating the Model</vt:lpstr>
      <vt:lpstr>Model Results </vt:lpstr>
      <vt:lpstr>Model Results </vt:lpstr>
      <vt:lpstr>Model Results </vt:lpstr>
      <vt:lpstr>Challenges and Limitations</vt:lpstr>
      <vt:lpstr>Challenges</vt:lpstr>
      <vt:lpstr>Limitations</vt:lpstr>
      <vt:lpstr>Conclusion</vt:lpstr>
      <vt:lpstr>Conclusion</vt:lpstr>
      <vt:lpstr>Resources</vt:lpstr>
      <vt:lpstr>Resources</vt:lpstr>
      <vt:lpstr>Questions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 Network Security Management</dc:title>
  <dc:creator>Gonzalo De La Torre Parra</dc:creator>
  <cp:revision>1</cp:revision>
  <dcterms:created xsi:type="dcterms:W3CDTF">2021-08-23T19:21:20Z</dcterms:created>
  <dcterms:modified xsi:type="dcterms:W3CDTF">2022-12-01T23:03:38Z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0x010100658202CF53DDB34E88CF3936060CB476</vt:lpwstr>
  </property>
  <property fmtid="{D5CDD505-2E9C-101B-9397-08002B2CF9AE}" pid="3" name="MediaServiceImageTags">
    <vt:lpwstr/>
  </property>
</Properties>
</file>