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ΔH_rel (1e-16 units)</c:v>
                </c:pt>
              </c:strCache>
            </c:strRef>
          </c:tx>
          <c:spPr>
            <a:solidFill>
              <a:srgbClr val="2A4B8D"/>
            </a:solidFill>
            <a:ln w="25400" cap="flat">
              <a:solidFill>
                <a:srgbClr val="2A4B8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A4B8D"/>
              </a:solidFill>
              <a:ln w="9525" cap="flat">
                <a:solidFill>
                  <a:srgbClr val="2A4B8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0k</c:v>
                  </c:pt>
                  <c:pt idx="1">
                    <c:v>10k</c:v>
                  </c:pt>
                  <c:pt idx="2">
                    <c:v>20k</c:v>
                  </c:pt>
                  <c:pt idx="3">
                    <c:v>30k</c:v>
                  </c:pt>
                  <c:pt idx="4">
                    <c:v>40k</c:v>
                  </c:pt>
                  <c:pt idx="5">
                    <c:v>50k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2"/>
          <c:min val="0.8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λ (−1e-6 units)</c:v>
                </c:pt>
              </c:strCache>
            </c:strRef>
          </c:tx>
          <c:spPr>
            <a:solidFill>
              <a:srgbClr val="2A4B8D"/>
            </a:solidFill>
            <a:ln w="25400" cap="flat">
              <a:solidFill>
                <a:srgbClr val="2A4B8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A4B8D"/>
              </a:solidFill>
              <a:ln w="9525" cap="flat">
                <a:solidFill>
                  <a:srgbClr val="2A4B8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1k</c:v>
                  </c:pt>
                  <c:pt idx="1">
                    <c:v>10k</c:v>
                  </c:pt>
                  <c:pt idx="2">
                    <c:v>50k</c:v>
                  </c:pt>
                  <c:pt idx="3">
                    <c:v>100k</c:v>
                  </c:pt>
                  <c:pt idx="4">
                    <c:v>200k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R̄</c:v>
                </c:pt>
              </c:strCache>
            </c:strRef>
          </c:tx>
          <c:spPr>
            <a:solidFill>
              <a:srgbClr val="7EB8FF"/>
            </a:solidFill>
            <a:ln w="25400" cap="flat">
              <a:solidFill>
                <a:srgbClr val="7EB8FF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EB8FF"/>
              </a:solidFill>
              <a:ln w="9525" cap="flat">
                <a:solidFill>
                  <a:srgbClr val="7EB8F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1k</c:v>
                  </c:pt>
                  <c:pt idx="1">
                    <c:v>10k</c:v>
                  </c:pt>
                  <c:pt idx="2">
                    <c:v>50k</c:v>
                  </c:pt>
                  <c:pt idx="3">
                    <c:v>100k</c:v>
                  </c:pt>
                  <c:pt idx="4">
                    <c:v>200k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0.96</c:v>
                </c:pt>
                <c:pt idx="1">
                  <c:v>0.961</c:v>
                </c:pt>
                <c:pt idx="2">
                  <c:v>0.962</c:v>
                </c:pt>
                <c:pt idx="3">
                  <c:v>0.963</c:v>
                </c:pt>
                <c:pt idx="4">
                  <c:v>0.964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-1.1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hyperlink" Target="&#12304;983391172231546&#8224;screenshot&#12305;" TargetMode="External"/><Relationship Id="rId3" Type="http://schemas.openxmlformats.org/officeDocument/2006/relationships/hyperlink" Target="&#12304;983391172231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-2-1.png"/><Relationship Id="rId4" Type="http://schemas.openxmlformats.org/officeDocument/2006/relationships/image" Target="../media/image-2-2.png"/><Relationship Id="rId5" Type="http://schemas.openxmlformats.org/officeDocument/2006/relationships/image" Target="../media/image-2-3.png"/><Relationship Id="rId6" Type="http://schemas.openxmlformats.org/officeDocument/2006/relationships/image" Target="../media/image-2-4.png"/><Relationship Id="rId7" Type="http://schemas.openxmlformats.org/officeDocument/2006/relationships/hyperlink" Target="&#12304;983391172231546&#8224;screenshot&#12305;" TargetMode="External"/><Relationship Id="rId8" Type="http://schemas.openxmlformats.org/officeDocument/2006/relationships/hyperlink" Target="&#12304;983391172231546&#8224;screenshot&#12305;" TargetMode="External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hyperlink" Target="&#12304;983391172231546&#8224;screenshot&#12305;" TargetMode="External"/><Relationship Id="rId6" Type="http://schemas.openxmlformats.org/officeDocument/2006/relationships/hyperlink" Target="&#12304;983391172231546&#8224;screenshot&#12305;" TargetMode="Externa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abstract_network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8F9FA"/>
          </a:solidFill>
          <a:ln w="12700">
            <a:solidFill>
              <a:srgbClr val="F8F9FA"/>
            </a:solidFill>
            <a:prstDash val="solid"/>
          </a:ln>
        </p:spPr>
        <p:txBody>
          <a:bodyPr/>
          <a:p/>
        </p:txBody>
      </p:sp>
      <p:sp>
        <p:nvSpPr>
          <p:cNvPr id="4" name="Text 1"/>
          <p:cNvSpPr/>
          <p:nvPr/>
        </p:nvSpPr>
        <p:spPr>
          <a:xfrm>
            <a:off x="274320" y="137160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Scaling: Physics vs Plain English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" y="2377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i="1" dirty="0">
                <a:solidFill>
                  <a:srgbClr val="2A4B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ZeroDrift™ Self-Organizing Neural Engine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274320" y="457200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September 4, 2025</a:t>
            </a:r>
            <a:endParaRPr lang="en-US" sz="800" dirty="0"/>
          </a:p>
        </p:txBody>
      </p:sp>
      <p:sp>
        <p:nvSpPr>
          <p:cNvPr id="7" name="Text 4"/>
          <p:cNvSpPr/>
          <p:nvPr/>
        </p:nvSpPr>
        <p:spPr>
          <a:xfrm>
            <a:off x="274320" y="4846320"/>
            <a:ext cx="4114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2A4B8D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800" u="sng" dirty="0">
                <a:solidFill>
                  <a:srgbClr val="2A4B8D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Physics-Grade Scaling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274320" y="1097280"/>
            <a:ext cx="42062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Energy Conservation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74320" y="1325880"/>
          <a:ext cx="4206240" cy="19202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4663440" y="1097280"/>
            <a:ext cx="42062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Stability &amp; Coherence</a:t>
            </a:r>
            <a:endParaRPr lang="en-US" sz="1200" dirty="0"/>
          </a:p>
        </p:txBody>
      </p:sp>
      <p:graphicFrame>
        <p:nvGraphicFramePr>
          <p:cNvPr id="6" name="Chart 1" descr=""/>
          <p:cNvGraphicFramePr/>
          <p:nvPr/>
        </p:nvGraphicFramePr>
        <p:xfrm>
          <a:off x="4663440" y="1325880"/>
          <a:ext cx="4206240" cy="19202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3291840"/>
            <a:ext cx="274320" cy="2743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4360" y="3291840"/>
            <a:ext cx="2011680" cy="201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Energy Invariant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594360" y="3483864"/>
            <a:ext cx="2011680" cy="2926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ΔH_rel = O(ε_mach) ∀ N,T</a:t>
            </a:r>
            <a:endParaRPr lang="en-US" sz="100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320" y="3291840"/>
            <a:ext cx="274320" cy="2743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880360" y="3291840"/>
            <a:ext cx="2011680" cy="201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Stability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2880360" y="3483864"/>
            <a:ext cx="2011680" cy="2926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λ ≤ 0 under Koopman dynamics</a:t>
            </a:r>
            <a:endParaRPr lang="en-US" sz="10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3840480"/>
            <a:ext cx="274320" cy="27432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94360" y="3840480"/>
            <a:ext cx="2011680" cy="201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Coherence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594360" y="4032504"/>
            <a:ext cx="2011680" cy="2926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R̄ ≈ 0.962 (+5.4%) persistent</a:t>
            </a:r>
            <a:endParaRPr lang="en-US" sz="10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0320" y="3840480"/>
            <a:ext cx="274320" cy="27432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2880360" y="3840480"/>
            <a:ext cx="2011680" cy="20116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Replay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2880360" y="4032504"/>
            <a:ext cx="2011680" cy="2926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ψ-replay error = 0.0 for any N,T</a:t>
            </a:r>
            <a:endParaRPr lang="en-US" sz="1000" dirty="0"/>
          </a:p>
        </p:txBody>
      </p:sp>
      <p:sp>
        <p:nvSpPr>
          <p:cNvPr id="19" name="Text 11"/>
          <p:cNvSpPr/>
          <p:nvPr/>
        </p:nvSpPr>
        <p:spPr>
          <a:xfrm>
            <a:off x="4663440" y="4663440"/>
            <a:ext cx="4114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2A4B8D"/>
                </a:solidFill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800" u="sng" dirty="0">
                <a:solidFill>
                  <a:srgbClr val="2A4B8D"/>
                </a:solidFill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686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Scaling: Plain English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18872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85800" y="118872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Energy stays constant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685800" y="1389888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ΔEnergy_rel remains ~1e-16 regardless of steps or nodes.</a:t>
            </a:r>
            <a:endParaRPr lang="en-US" sz="11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920240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5800" y="192024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Perturbations shrink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685800" y="2121408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Negative λ means stability grows as the system scales.</a:t>
            </a:r>
            <a:endParaRPr lang="en-US" sz="11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651760"/>
            <a:ext cx="320040" cy="3200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85800" y="265176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 prevails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685800" y="2852928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Coherence (+5.4% ordering) persists at large scale.</a:t>
            </a:r>
            <a:endParaRPr lang="en-US" sz="11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3383280"/>
            <a:ext cx="320040" cy="3200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85800" y="338328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Reversible by design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85800" y="3584448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ψ-replay error remains zero for any N,T.</a:t>
            </a:r>
            <a:endParaRPr lang="en-US" sz="1100" dirty="0"/>
          </a:p>
        </p:txBody>
      </p:sp>
      <p:sp>
        <p:nvSpPr>
          <p:cNvPr id="15" name="Text 9"/>
          <p:cNvSpPr/>
          <p:nvPr/>
        </p:nvSpPr>
        <p:spPr>
          <a:xfrm>
            <a:off x="274320" y="4572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i="1" dirty="0">
                <a:solidFill>
                  <a:srgbClr val="2A4B8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scales by physics, not by accident.</a:t>
            </a:r>
            <a:endParaRPr lang="en-US" sz="1600" dirty="0"/>
          </a:p>
        </p:txBody>
      </p:sp>
      <p:sp>
        <p:nvSpPr>
          <p:cNvPr id="16" name="Text 10"/>
          <p:cNvSpPr/>
          <p:nvPr/>
        </p:nvSpPr>
        <p:spPr>
          <a:xfrm>
            <a:off x="274320" y="4800600"/>
            <a:ext cx="4114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2A4B8D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</a:rPr>
              <a:t> </a:t>
            </a:r>
            <a:pPr indent="0" marL="0">
              <a:buNone/>
            </a:pPr>
            <a:r>
              <a:rPr lang="en-US" sz="800" u="sng" dirty="0">
                <a:solidFill>
                  <a:srgbClr val="2A4B8D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2025-09-04T20:39:10Z</dcterms:created>
  <dcterms:modified xsi:type="dcterms:W3CDTF">2025-09-04T20:39:10Z</dcterms:modified>
</cp:coreProperties>
</file>