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222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wrap="square"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300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solidFill>
                  <a:schemeClr val="lt1"/>
                </a:solidFill>
              </a:rPr>
              <a:t>‹Nº›</a:t>
            </a:fld>
            <a:endParaRPr lang="es">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solidFill>
                  <a:schemeClr val="lt1"/>
                </a:solidFill>
              </a:rPr>
              <a:t>‹Nº›</a:t>
            </a:fld>
            <a:endParaRPr lang="es">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wrap="square"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ct val="1000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s" sz="1000">
                <a:solidFill>
                  <a:schemeClr val="dk1"/>
                </a:solidFill>
                <a:latin typeface="Proxima Nova"/>
                <a:ea typeface="Proxima Nova"/>
                <a:cs typeface="Proxima Nova"/>
                <a:sym typeface="Proxima Nova"/>
              </a:rPr>
              <a:t>‹Nº›</a:t>
            </a:fld>
            <a:endParaRPr lang="es"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wrap="square" lIns="91425" tIns="91425" rIns="91425" bIns="91425" anchor="b" anchorCtr="0">
            <a:noAutofit/>
          </a:bodyPr>
          <a:lstStyle/>
          <a:p>
            <a:pPr lvl="0">
              <a:spcBef>
                <a:spcPts val="0"/>
              </a:spcBef>
              <a:buNone/>
            </a:pPr>
            <a:r>
              <a:rPr lang="es"/>
              <a:t>Cadena Hotelera</a:t>
            </a:r>
          </a:p>
        </p:txBody>
      </p:sp>
      <p:sp>
        <p:nvSpPr>
          <p:cNvPr id="60" name="Shape 60"/>
          <p:cNvSpPr txBox="1">
            <a:spLocks noGrp="1"/>
          </p:cNvSpPr>
          <p:nvPr>
            <p:ph type="subTitle" idx="1"/>
          </p:nvPr>
        </p:nvSpPr>
        <p:spPr>
          <a:xfrm>
            <a:off x="510450" y="3182312"/>
            <a:ext cx="8123100" cy="630000"/>
          </a:xfrm>
          <a:prstGeom prst="rect">
            <a:avLst/>
          </a:prstGeom>
        </p:spPr>
        <p:txBody>
          <a:bodyPr wrap="square" lIns="91425" tIns="91425" rIns="91425" bIns="91425" anchor="t" anchorCtr="0">
            <a:noAutofit/>
          </a:bodyPr>
          <a:lstStyle/>
          <a:p>
            <a:pPr lvl="0">
              <a:spcBef>
                <a:spcPts val="0"/>
              </a:spcBef>
              <a:buNone/>
            </a:pPr>
            <a:r>
              <a:rPr lang="es" dirty="0"/>
              <a:t>Jason Paul </a:t>
            </a:r>
            <a:r>
              <a:rPr lang="es" dirty="0" smtClean="0"/>
              <a:t>Anturi</a:t>
            </a:r>
            <a:endParaRPr lang="es" dirty="0"/>
          </a:p>
          <a:p>
            <a:pPr lvl="0">
              <a:spcBef>
                <a:spcPts val="0"/>
              </a:spcBef>
              <a:buNone/>
            </a:pPr>
            <a:r>
              <a:rPr lang="es" dirty="0"/>
              <a:t>Albert Antonio Muñoz</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s" b="1" dirty="0"/>
              <a:t>Descripción </a:t>
            </a:r>
            <a:r>
              <a:rPr lang="es" b="1" dirty="0" smtClean="0"/>
              <a:t>del negocio</a:t>
            </a:r>
            <a:endParaRPr lang="es" b="1" dirty="0"/>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lgn="just" rtl="0">
              <a:spcBef>
                <a:spcPts val="0"/>
              </a:spcBef>
              <a:spcAft>
                <a:spcPts val="0"/>
              </a:spcAft>
              <a:buNone/>
            </a:pPr>
            <a:r>
              <a:rPr lang="es-CO" sz="1100" dirty="0" smtClean="0">
                <a:solidFill>
                  <a:srgbClr val="000000"/>
                </a:solidFill>
                <a:latin typeface="Arial"/>
                <a:ea typeface="Arial"/>
                <a:cs typeface="Arial"/>
                <a:sym typeface="Arial"/>
              </a:rPr>
              <a:t>Una cadena hotelera desea registrar la gestión y el funcionamiento de sus empleados en una base de datos, se requiere que sea como mínimo un hotel.</a:t>
            </a:r>
          </a:p>
          <a:p>
            <a:pPr lvl="0" algn="just" rtl="0">
              <a:spcBef>
                <a:spcPts val="0"/>
              </a:spcBef>
              <a:spcAft>
                <a:spcPts val="0"/>
              </a:spcAft>
              <a:buNone/>
            </a:pPr>
            <a:endParaRPr lang="es-CO" sz="1100" dirty="0">
              <a:solidFill>
                <a:srgbClr val="000000"/>
              </a:solidFill>
              <a:latin typeface="Arial"/>
              <a:ea typeface="Arial"/>
              <a:cs typeface="Arial"/>
              <a:sym typeface="Arial"/>
            </a:endParaRPr>
          </a:p>
          <a:p>
            <a:pPr lvl="0" algn="just" rtl="0">
              <a:spcBef>
                <a:spcPts val="0"/>
              </a:spcBef>
              <a:spcAft>
                <a:spcPts val="0"/>
              </a:spcAft>
              <a:buNone/>
            </a:pPr>
            <a:r>
              <a:rPr lang="es" sz="1100" dirty="0" smtClean="0">
                <a:solidFill>
                  <a:srgbClr val="000000"/>
                </a:solidFill>
                <a:latin typeface="Arial"/>
                <a:ea typeface="Arial"/>
                <a:cs typeface="Arial"/>
                <a:sym typeface="Arial"/>
              </a:rPr>
              <a:t>Se debe poder registrar empleados, clientes, habitaciones y las reservas deben ser posibles.</a:t>
            </a:r>
          </a:p>
          <a:p>
            <a:pPr lvl="0" algn="just" rtl="0">
              <a:spcBef>
                <a:spcPts val="0"/>
              </a:spcBef>
              <a:spcAft>
                <a:spcPts val="0"/>
              </a:spcAft>
              <a:buNone/>
            </a:pPr>
            <a:endParaRPr lang="es" sz="1100" dirty="0">
              <a:solidFill>
                <a:srgbClr val="000000"/>
              </a:solidFill>
              <a:latin typeface="Arial"/>
              <a:ea typeface="Arial"/>
              <a:cs typeface="Arial"/>
              <a:sym typeface="Arial"/>
            </a:endParaRPr>
          </a:p>
          <a:p>
            <a:pPr lvl="0" algn="just" rtl="0">
              <a:spcBef>
                <a:spcPts val="0"/>
              </a:spcBef>
              <a:spcAft>
                <a:spcPts val="0"/>
              </a:spcAft>
              <a:buNone/>
            </a:pPr>
            <a:r>
              <a:rPr lang="es" sz="1100" dirty="0" smtClean="0">
                <a:solidFill>
                  <a:srgbClr val="000000"/>
                </a:solidFill>
                <a:latin typeface="Arial"/>
                <a:ea typeface="Arial"/>
                <a:cs typeface="Arial"/>
                <a:sym typeface="Arial"/>
              </a:rPr>
              <a:t>Finalmente debe poder generarse una factura para un cliente.</a:t>
            </a:r>
            <a:endParaRPr lang="es" sz="11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38843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s" b="1" dirty="0" smtClean="0"/>
              <a:t>Cadena </a:t>
            </a:r>
            <a:r>
              <a:rPr lang="es" b="1" dirty="0"/>
              <a:t>Hotelera</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lgn="just" rtl="0">
              <a:spcBef>
                <a:spcPts val="0"/>
              </a:spcBef>
              <a:spcAft>
                <a:spcPts val="0"/>
              </a:spcAft>
              <a:buNone/>
            </a:pPr>
            <a:r>
              <a:rPr lang="es" sz="1100">
                <a:solidFill>
                  <a:srgbClr val="000000"/>
                </a:solidFill>
                <a:latin typeface="Arial"/>
                <a:ea typeface="Arial"/>
                <a:cs typeface="Arial"/>
                <a:sym typeface="Arial"/>
              </a:rPr>
              <a:t>Una cadena hotelera  desea guardar información sobre sus hoteles situados en todo el territorio nacional. Para ello decide crear una base de datos que recoja las siguientes consideraciones:</a:t>
            </a:r>
          </a:p>
          <a:p>
            <a:pPr lvl="0" algn="just" rtl="0">
              <a:spcBef>
                <a:spcPts val="0"/>
              </a:spcBef>
              <a:spcAft>
                <a:spcPts val="0"/>
              </a:spcAft>
              <a:buNone/>
            </a:pPr>
            <a:endParaRPr sz="1100">
              <a:solidFill>
                <a:srgbClr val="000000"/>
              </a:solidFill>
              <a:latin typeface="Arial"/>
              <a:ea typeface="Arial"/>
              <a:cs typeface="Arial"/>
              <a:sym typeface="Arial"/>
            </a:endParaRPr>
          </a:p>
          <a:p>
            <a:pPr lvl="0" algn="just" rtl="0">
              <a:spcBef>
                <a:spcPts val="0"/>
              </a:spcBef>
              <a:spcAft>
                <a:spcPts val="0"/>
              </a:spcAft>
              <a:buNone/>
            </a:pPr>
            <a:r>
              <a:rPr lang="es" sz="1100">
                <a:solidFill>
                  <a:srgbClr val="000000"/>
                </a:solidFill>
                <a:latin typeface="Arial"/>
                <a:ea typeface="Arial"/>
                <a:cs typeface="Arial"/>
                <a:sym typeface="Arial"/>
              </a:rPr>
              <a:t>Cada hotel se identifica por un identificador único, nombre, categoría (número de estrellas), dirección, teléfono de contacto.  Cada hotel es gestionado por un director de hotel  el cual tiene un DNI, nombre,fecha inicio, fecha fin, dirección y teléfono. </a:t>
            </a:r>
          </a:p>
          <a:p>
            <a:pPr lvl="0" algn="just" rtl="0">
              <a:spcBef>
                <a:spcPts val="0"/>
              </a:spcBef>
              <a:spcAft>
                <a:spcPts val="0"/>
              </a:spcAft>
              <a:buNone/>
            </a:pPr>
            <a:endParaRPr sz="1100">
              <a:solidFill>
                <a:srgbClr val="000000"/>
              </a:solidFill>
              <a:latin typeface="Arial"/>
              <a:ea typeface="Arial"/>
              <a:cs typeface="Arial"/>
              <a:sym typeface="Arial"/>
            </a:endParaRPr>
          </a:p>
          <a:p>
            <a:pPr lvl="0" algn="just" rtl="0">
              <a:spcBef>
                <a:spcPts val="0"/>
              </a:spcBef>
              <a:spcAft>
                <a:spcPts val="0"/>
              </a:spcAft>
              <a:buNone/>
            </a:pPr>
            <a:r>
              <a:rPr lang="es" sz="1100">
                <a:solidFill>
                  <a:srgbClr val="000000"/>
                </a:solidFill>
                <a:latin typeface="Arial"/>
                <a:ea typeface="Arial"/>
                <a:cs typeface="Arial"/>
                <a:sym typeface="Arial"/>
              </a:rPr>
              <a:t>Cada hotel es compuesto por 3  áreas que se distribuyen en distintos roles para empleados, como lo son: encargados de alojamiento, encargados de  alimentos y encargados  de bebidas.</a:t>
            </a:r>
          </a:p>
          <a:p>
            <a:pPr lvl="0" algn="just" rtl="0">
              <a:spcBef>
                <a:spcPts val="0"/>
              </a:spcBef>
              <a:spcAft>
                <a:spcPts val="0"/>
              </a:spcAft>
              <a:buNone/>
            </a:pPr>
            <a:endParaRPr sz="1100">
              <a:solidFill>
                <a:srgbClr val="000000"/>
              </a:solidFill>
              <a:latin typeface="Arial"/>
              <a:ea typeface="Arial"/>
              <a:cs typeface="Arial"/>
              <a:sym typeface="Arial"/>
            </a:endParaRPr>
          </a:p>
          <a:p>
            <a:pPr lvl="0" algn="just" rtl="0">
              <a:spcBef>
                <a:spcPts val="0"/>
              </a:spcBef>
              <a:spcAft>
                <a:spcPts val="0"/>
              </a:spcAft>
              <a:buNone/>
            </a:pPr>
            <a:r>
              <a:rPr lang="es" sz="1100">
                <a:solidFill>
                  <a:srgbClr val="000000"/>
                </a:solidFill>
                <a:latin typeface="Arial"/>
                <a:ea typeface="Arial"/>
                <a:cs typeface="Arial"/>
                <a:sym typeface="Arial"/>
              </a:rPr>
              <a:t>De estos </a:t>
            </a:r>
            <a:r>
              <a:rPr lang="es" sz="1100" b="1">
                <a:solidFill>
                  <a:srgbClr val="000000"/>
                </a:solidFill>
                <a:latin typeface="Arial"/>
                <a:ea typeface="Arial"/>
                <a:cs typeface="Arial"/>
                <a:sym typeface="Arial"/>
              </a:rPr>
              <a:t>empleados se desea conocer el nombre, fecha inicio, fecha fin, DN</a:t>
            </a:r>
            <a:r>
              <a:rPr lang="es" sz="1100">
                <a:solidFill>
                  <a:srgbClr val="000000"/>
                </a:solidFill>
                <a:latin typeface="Arial"/>
                <a:ea typeface="Arial"/>
                <a:cs typeface="Arial"/>
                <a:sym typeface="Arial"/>
              </a:rPr>
              <a:t>I, y cargo (o rol). El área de alojamiento se encarga de la gestión de las habitaciones del hotel.</a:t>
            </a:r>
          </a:p>
          <a:p>
            <a:pPr lvl="0" algn="just" rtl="0">
              <a:spcBef>
                <a:spcPts val="0"/>
              </a:spcBef>
              <a:spcAft>
                <a:spcPts val="0"/>
              </a:spcAft>
              <a:buNone/>
            </a:pPr>
            <a:endParaRPr sz="1100">
              <a:solidFill>
                <a:srgbClr val="000000"/>
              </a:solidFill>
              <a:latin typeface="Arial"/>
              <a:ea typeface="Arial"/>
              <a:cs typeface="Arial"/>
              <a:sym typeface="Arial"/>
            </a:endParaRPr>
          </a:p>
          <a:p>
            <a:pPr lvl="0" algn="just" rtl="0">
              <a:spcBef>
                <a:spcPts val="0"/>
              </a:spcBef>
              <a:spcAft>
                <a:spcPts val="0"/>
              </a:spcAft>
              <a:buNone/>
            </a:pPr>
            <a:r>
              <a:rPr lang="es" sz="1100">
                <a:solidFill>
                  <a:srgbClr val="000000"/>
                </a:solidFill>
                <a:latin typeface="Arial"/>
                <a:ea typeface="Arial"/>
                <a:cs typeface="Arial"/>
                <a:sym typeface="Arial"/>
              </a:rPr>
              <a:t>En encargados de alimentos se tiene a  los camareros, los chefs, los cocineros auxiliares y el jefe de cocina. Los cocineros auxiliares y los chefs se encargan de preparar los platillos, así como los encargados de bebidas que preparan y sirven toda clase de cócteles.</a:t>
            </a:r>
          </a:p>
          <a:p>
            <a:pPr lvl="0" algn="just" rtl="0">
              <a:spcBef>
                <a:spcPts val="0"/>
              </a:spcBef>
              <a:spcAft>
                <a:spcPts val="0"/>
              </a:spcAft>
              <a:buNone/>
            </a:pPr>
            <a:endParaRPr sz="1100">
              <a:solidFill>
                <a:srgbClr val="000000"/>
              </a:solidFill>
              <a:latin typeface="Arial"/>
              <a:ea typeface="Arial"/>
              <a:cs typeface="Arial"/>
              <a:sym typeface="Arial"/>
            </a:endParaRPr>
          </a:p>
          <a:p>
            <a:pPr lv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s" b="1" dirty="0" smtClean="0"/>
              <a:t>Cadena </a:t>
            </a:r>
            <a:r>
              <a:rPr lang="es" b="1" dirty="0"/>
              <a:t>Hotelera</a:t>
            </a:r>
          </a:p>
          <a:p>
            <a:pPr lvl="0">
              <a:spcBef>
                <a:spcPts val="0"/>
              </a:spcBef>
              <a:buNone/>
            </a:pPr>
            <a:endParaRPr dirty="0"/>
          </a:p>
        </p:txBody>
      </p:sp>
      <p:sp>
        <p:nvSpPr>
          <p:cNvPr id="72" name="Shape 7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lgn="just" rtl="0">
              <a:spcBef>
                <a:spcPts val="0"/>
              </a:spcBef>
              <a:spcAft>
                <a:spcPts val="0"/>
              </a:spcAft>
              <a:buNone/>
            </a:pPr>
            <a:r>
              <a:rPr lang="es" sz="1100" dirty="0">
                <a:solidFill>
                  <a:srgbClr val="000000"/>
                </a:solidFill>
                <a:latin typeface="Arial"/>
                <a:ea typeface="Arial"/>
                <a:cs typeface="Arial"/>
                <a:sym typeface="Arial"/>
              </a:rPr>
              <a:t>Las habitaciones del hotel se identifican por un número correlativo, tienen un  tipo de habitación (individual, doble, triple, suite) y precio, además se desea conocer  el número de  habitaciones disponibles de cada tipo dentro de cada hotel. Debido a la gran demanda de hoteles (en ciertas temporadas), solo se pueden ocupar las habitaciones si se ha realizado una reserva con antelación.</a:t>
            </a:r>
          </a:p>
          <a:p>
            <a:pPr lvl="0" algn="just" rtl="0">
              <a:spcBef>
                <a:spcPts val="0"/>
              </a:spcBef>
              <a:spcAft>
                <a:spcPts val="0"/>
              </a:spcAft>
              <a:buNone/>
            </a:pPr>
            <a:endParaRPr sz="1100" dirty="0">
              <a:solidFill>
                <a:srgbClr val="000000"/>
              </a:solidFill>
              <a:latin typeface="Arial"/>
              <a:ea typeface="Arial"/>
              <a:cs typeface="Arial"/>
              <a:sym typeface="Arial"/>
            </a:endParaRPr>
          </a:p>
          <a:p>
            <a:pPr lvl="0" algn="just" rtl="0">
              <a:spcBef>
                <a:spcPts val="0"/>
              </a:spcBef>
              <a:spcAft>
                <a:spcPts val="0"/>
              </a:spcAft>
              <a:buNone/>
            </a:pPr>
            <a:r>
              <a:rPr lang="es" sz="1100" dirty="0">
                <a:solidFill>
                  <a:srgbClr val="000000"/>
                </a:solidFill>
                <a:latin typeface="Arial"/>
                <a:ea typeface="Arial"/>
                <a:cs typeface="Arial"/>
                <a:sym typeface="Arial"/>
              </a:rPr>
              <a:t>De los clientes se quiere recoger su DNI, nombre, apellido  y teléfono. Un cliente puede realizar la reserva de una o varias habitaciones de distintos tipos, pero todas ellas por un mismo periodo de tiempo y en el mismo hotel, pagando para ello un pequeño adelanto en dinero.</a:t>
            </a:r>
          </a:p>
          <a:p>
            <a:pPr lvl="0" algn="just" rtl="0">
              <a:spcBef>
                <a:spcPts val="0"/>
              </a:spcBef>
              <a:spcAft>
                <a:spcPts val="0"/>
              </a:spcAft>
              <a:buNone/>
            </a:pPr>
            <a:endParaRPr sz="1100" dirty="0">
              <a:solidFill>
                <a:srgbClr val="000000"/>
              </a:solidFill>
              <a:latin typeface="Arial"/>
              <a:ea typeface="Arial"/>
              <a:cs typeface="Arial"/>
              <a:sym typeface="Arial"/>
            </a:endParaRPr>
          </a:p>
          <a:p>
            <a:pPr lvl="0" algn="just" rtl="0">
              <a:spcBef>
                <a:spcPts val="0"/>
              </a:spcBef>
              <a:spcAft>
                <a:spcPts val="0"/>
              </a:spcAft>
              <a:buNone/>
            </a:pPr>
            <a:r>
              <a:rPr lang="es" sz="1100" dirty="0">
                <a:solidFill>
                  <a:srgbClr val="000000"/>
                </a:solidFill>
                <a:latin typeface="Arial"/>
                <a:ea typeface="Arial"/>
                <a:cs typeface="Arial"/>
                <a:sym typeface="Arial"/>
              </a:rPr>
              <a:t>En la reserva se debe establecer el hotel, el tipo habitación, cuántas habitaciones, cuantos inquilinos, fechas de permanencia, el pago adelantado y la fecha final cuando se le aplique el check-out.</a:t>
            </a:r>
          </a:p>
          <a:p>
            <a:pPr lvl="0" algn="just" rtl="0">
              <a:spcBef>
                <a:spcPts val="0"/>
              </a:spcBef>
              <a:spcAft>
                <a:spcPts val="0"/>
              </a:spcAft>
              <a:buNone/>
            </a:pPr>
            <a:endParaRPr sz="1100" dirty="0">
              <a:solidFill>
                <a:srgbClr val="000000"/>
              </a:solidFill>
              <a:latin typeface="Arial"/>
              <a:ea typeface="Arial"/>
              <a:cs typeface="Arial"/>
              <a:sym typeface="Arial"/>
            </a:endParaRPr>
          </a:p>
          <a:p>
            <a:pPr lvl="0" algn="just" rtl="0">
              <a:spcBef>
                <a:spcPts val="0"/>
              </a:spcBef>
              <a:spcAft>
                <a:spcPts val="0"/>
              </a:spcAft>
              <a:buNone/>
            </a:pPr>
            <a:r>
              <a:rPr lang="es" sz="1100" dirty="0" smtClean="0">
                <a:solidFill>
                  <a:srgbClr val="000000"/>
                </a:solidFill>
                <a:latin typeface="Arial"/>
                <a:ea typeface="Arial"/>
                <a:cs typeface="Arial"/>
                <a:sym typeface="Arial"/>
              </a:rPr>
              <a:t>La </a:t>
            </a:r>
            <a:r>
              <a:rPr lang="es" sz="1100" dirty="0">
                <a:solidFill>
                  <a:srgbClr val="000000"/>
                </a:solidFill>
                <a:latin typeface="Arial"/>
                <a:ea typeface="Arial"/>
                <a:cs typeface="Arial"/>
                <a:sym typeface="Arial"/>
              </a:rPr>
              <a:t>factura se genera a partir del tipo de habitaciones, los días de permanencia, y el descuento de acuerdo al pago adelantado.</a:t>
            </a:r>
          </a:p>
          <a:p>
            <a:pPr lvl="0">
              <a:spcBef>
                <a:spcPts val="0"/>
              </a:spcBef>
              <a:buNone/>
            </a:pPr>
            <a:endParaRPr dirty="0"/>
          </a:p>
          <a:p>
            <a:pPr lvl="0">
              <a:spcBef>
                <a:spcPts val="0"/>
              </a:spcBef>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s" b="1"/>
              <a:t>Modelo Entidad/Relación</a:t>
            </a:r>
          </a:p>
        </p:txBody>
      </p:sp>
      <p:pic>
        <p:nvPicPr>
          <p:cNvPr id="78" name="Shape 78"/>
          <p:cNvPicPr preferRelativeResize="0"/>
          <p:nvPr/>
        </p:nvPicPr>
        <p:blipFill>
          <a:blip r:embed="rId3">
            <a:alphaModFix/>
          </a:blip>
          <a:stretch>
            <a:fillRect/>
          </a:stretch>
        </p:blipFill>
        <p:spPr>
          <a:xfrm>
            <a:off x="990075" y="1017725"/>
            <a:ext cx="7328873" cy="398089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s" b="1"/>
              <a:t>Modelo Relacional</a:t>
            </a:r>
          </a:p>
        </p:txBody>
      </p:sp>
      <p:pic>
        <p:nvPicPr>
          <p:cNvPr id="84" name="Shape 84"/>
          <p:cNvPicPr preferRelativeResize="0"/>
          <p:nvPr/>
        </p:nvPicPr>
        <p:blipFill>
          <a:blip r:embed="rId3">
            <a:alphaModFix/>
          </a:blip>
          <a:stretch>
            <a:fillRect/>
          </a:stretch>
        </p:blipFill>
        <p:spPr>
          <a:xfrm>
            <a:off x="1081475" y="1017724"/>
            <a:ext cx="6675200" cy="39326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idx="4294967295"/>
          </p:nvPr>
        </p:nvSpPr>
        <p:spPr>
          <a:xfrm>
            <a:off x="510450" y="1257300"/>
            <a:ext cx="8123100" cy="1588500"/>
          </a:xfrm>
          <a:prstGeom prst="rect">
            <a:avLst/>
          </a:prstGeom>
        </p:spPr>
        <p:txBody>
          <a:bodyPr wrap="square" lIns="91425" tIns="91425" rIns="91425" bIns="91425" anchor="t" anchorCtr="0">
            <a:noAutofit/>
          </a:bodyPr>
          <a:lstStyle/>
          <a:p>
            <a:pPr lvl="0" algn="ctr" rtl="0">
              <a:spcBef>
                <a:spcPts val="0"/>
              </a:spcBef>
              <a:buNone/>
            </a:pPr>
            <a:r>
              <a:rPr lang="es" sz="3600" b="1"/>
              <a:t>Script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idx="4294967295"/>
          </p:nvPr>
        </p:nvSpPr>
        <p:spPr>
          <a:xfrm>
            <a:off x="510450" y="1257300"/>
            <a:ext cx="8123100" cy="1588500"/>
          </a:xfrm>
          <a:prstGeom prst="rect">
            <a:avLst/>
          </a:prstGeom>
        </p:spPr>
        <p:txBody>
          <a:bodyPr wrap="square" lIns="91425" tIns="91425" rIns="91425" bIns="91425" anchor="t" anchorCtr="0">
            <a:noAutofit/>
          </a:bodyPr>
          <a:lstStyle/>
          <a:p>
            <a:pPr lvl="0" algn="ctr" rtl="0">
              <a:spcBef>
                <a:spcPts val="0"/>
              </a:spcBef>
              <a:buNone/>
            </a:pPr>
            <a:r>
              <a:rPr lang="es" sz="3600" b="1" dirty="0" smtClean="0"/>
              <a:t>¡¡ Muchas </a:t>
            </a:r>
            <a:r>
              <a:rPr lang="es" sz="3600" b="1" dirty="0"/>
              <a:t>Gracias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464</Words>
  <Application>Microsoft Office PowerPoint</Application>
  <PresentationFormat>Presentación en pantalla (16:9)</PresentationFormat>
  <Paragraphs>31</Paragraphs>
  <Slides>8</Slides>
  <Notes>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Proxima Nova</vt:lpstr>
      <vt:lpstr>Spearmint</vt:lpstr>
      <vt:lpstr>Cadena Hotelera</vt:lpstr>
      <vt:lpstr>Descripción del negocio</vt:lpstr>
      <vt:lpstr>Cadena Hotelera</vt:lpstr>
      <vt:lpstr>Cadena Hotelera </vt:lpstr>
      <vt:lpstr>Modelo Entidad/Relación</vt:lpstr>
      <vt:lpstr>Modelo Relacional</vt:lpstr>
      <vt:lpstr>Script</vt:lpstr>
      <vt:lpstr>¡¡ 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Cadena Hotelera</dc:title>
  <cp:lastModifiedBy>ALBERT</cp:lastModifiedBy>
  <cp:revision>6</cp:revision>
  <dcterms:modified xsi:type="dcterms:W3CDTF">2017-09-20T15:58:11Z</dcterms:modified>
</cp:coreProperties>
</file>