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11515F-7850-4B3A-AA25-E531DD7A1812}">
  <a:tblStyle styleId="{B111515F-7850-4B3A-AA25-E531DD7A18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5ff665db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5ff665db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5ff665db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5ff665db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6c553a21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6c553a21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6c553a21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6c553a21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c553a21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6c553a21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6c553a21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6c553a21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6c553a21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6c553a2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6c553a21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6c553a21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6c553a21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6c553a21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6c553a21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6c553a21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6c553a2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6c553a2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6c553a21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6c553a21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6c553a21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6c553a21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6c553a21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6c553a21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6c553a21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6c553a21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6c553a2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6c553a2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6c553a21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6c553a21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6c553a2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6c553a2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6c553a21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6c553a21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6c553a21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6c553a21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6c553a21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6c553a21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5ff665db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5ff665db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Accident Prediction Models for Illinois </a:t>
            </a:r>
            <a:r>
              <a:rPr lang="en" sz="3200">
                <a:solidFill>
                  <a:srgbClr val="000000"/>
                </a:solidFill>
              </a:rPr>
              <a:t>Roadway Network</a:t>
            </a:r>
            <a:endParaRPr sz="57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8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80">
                <a:highlight>
                  <a:srgbClr val="FFFFFF"/>
                </a:highlight>
              </a:rPr>
              <a:t>CS 498: DSG - Graduate Project Presentation </a:t>
            </a:r>
            <a:endParaRPr sz="148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8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8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80">
                <a:highlight>
                  <a:srgbClr val="FFFFFF"/>
                </a:highlight>
              </a:rPr>
              <a:t>Jacob Mathew (jmathew7)</a:t>
            </a:r>
            <a:endParaRPr sz="148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8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80">
                <a:highlight>
                  <a:srgbClr val="FFFFFF"/>
                </a:highlight>
              </a:rPr>
              <a:t>Trisha Das (trishad2)</a:t>
            </a:r>
            <a:endParaRPr sz="148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8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80">
                <a:highlight>
                  <a:srgbClr val="FFFFFF"/>
                </a:highlight>
              </a:rPr>
              <a:t>Jinsong Cui (jinsong4)</a:t>
            </a:r>
            <a:endParaRPr sz="148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8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5" y="1590275"/>
            <a:ext cx="38195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500" y="1513875"/>
            <a:ext cx="38671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Lane-width vs Accident Count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00" y="1106475"/>
            <a:ext cx="5653125" cy="38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Summary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Identify the continuous variables and discrete variables and apply proper data cleaning techniques.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dentify the correlation between each column variable and visually inspect outliers by pair 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Hypothesis: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accident count is a variable (observation) based on many variables in the dataset like road types and conditions (hidden state) but not all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accidents didn’t happen at the same time, so can be treated as a sequenced data. </a:t>
            </a:r>
            <a:endParaRPr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count is positive integer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Preliminary analysis used a binary classification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further analysis we classified locations with accidents 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Zero accident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Low </a:t>
            </a:r>
            <a:r>
              <a:rPr lang="en"/>
              <a:t>accident location (1 - 30 accidents)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Medium </a:t>
            </a:r>
            <a:r>
              <a:rPr lang="en"/>
              <a:t>accident location (31- 50 accidents)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High </a:t>
            </a:r>
            <a:r>
              <a:rPr lang="en"/>
              <a:t>accident location (&gt; 50 accidents)</a:t>
            </a:r>
            <a:endParaRPr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XGBoost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Neural Networks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“Hidden Markov Model”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Used to predict the sequence of </a:t>
            </a:r>
            <a:r>
              <a:rPr lang="en"/>
              <a:t>occurrence of accidents</a:t>
            </a:r>
            <a:r>
              <a:rPr lang="en"/>
              <a:t>. </a:t>
            </a:r>
            <a:endParaRPr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 Pipeline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rain data: 827246 data points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data: 2000 data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normalized using standard scalar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Models validated using k-fold cross validation</a:t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HMM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data available as a sequence.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location which witnessed high number of accidents could experience a reduction in the number of accidents in the following year as location may be improved or vice versa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assumed two states that the system could be 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 likelihood of accident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Low likelihood of accident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Emissions (or observations) is the accident count observed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Divided into 4 categories: ‘Zero’, ‘Low’, ‘Medium’, ‘High’</a:t>
            </a:r>
            <a:endParaRPr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and Emission Probability	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observer,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difficult to say which state (high likelihood or low likelihood) a location is in in any particular year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Without knowing the states of the previous observations, it is difficult to estimate the emission probabilities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Therefore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reduced the problem to one ‘hidden state’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four possible values for the observations as previously listed</a:t>
            </a:r>
            <a:endParaRPr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49250" y="4225350"/>
            <a:ext cx="758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P(O_10|O_06, O_07, O_08, O_09) = ?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63" y="231225"/>
            <a:ext cx="7320487" cy="392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7550850" y="2787800"/>
            <a:ext cx="138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O_i = Observation for year i</a:t>
            </a:r>
            <a:endParaRPr/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‘HMM’ cont.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 for the years 2006-2009, we estimated emission probabilities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multi-class logistic regression to estimate emission probabilities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Emission </a:t>
            </a:r>
            <a:r>
              <a:rPr lang="en"/>
              <a:t>probabilities</a:t>
            </a:r>
            <a:r>
              <a:rPr lang="en"/>
              <a:t> depend on the characteristics of the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 dataset is the data for the year 2010, which had corresponding values in the previous 4 years. </a:t>
            </a:r>
            <a:endParaRPr/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Each year in Illinois, there are around 144,000 accidents and 7000 (~5%) people lose their lives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Typically locations with high number of accidents have a systemic cause for their high numbers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Having the ability to predict the number of accidents and identify locations likely to have a high accident count can enable prioritization of locations for safety improvements.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Develop a prediction model to </a:t>
            </a:r>
            <a:r>
              <a:rPr lang="en"/>
              <a:t>estimate</a:t>
            </a:r>
            <a:r>
              <a:rPr lang="en"/>
              <a:t> the likelihood of crashes as a function of the features of a location using historical crash data 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of Results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models developed were compared based on the accuracy metric</a:t>
            </a:r>
            <a:endParaRPr/>
          </a:p>
        </p:txBody>
      </p:sp>
      <p:graphicFrame>
        <p:nvGraphicFramePr>
          <p:cNvPr id="191" name="Google Shape;191;p32"/>
          <p:cNvGraphicFramePr/>
          <p:nvPr/>
        </p:nvGraphicFramePr>
        <p:xfrm>
          <a:off x="952500" y="195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{B111515F-7850-4B3A-AA25-E531DD7A1812}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69.85%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73.60%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“Hidden Markov Model”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79.15%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Recommendations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study developed a predicti</a:t>
            </a:r>
            <a:r>
              <a:rPr lang="en"/>
              <a:t>ve model to estimate the likelihood of crashes on highway network in Illinois using real world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Accident count is positive integer value. This was modified into categories to use classification algorithms to build predictive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Missing values in data was imputed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cleaned and filtered and modified before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study, the Hidden Markov Model gives the best predictive accuracy and therefore is recommended.</a:t>
            </a:r>
            <a:endParaRPr/>
          </a:p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Limitations in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available data for the years 2009 and 2010 are reduced due to higher restrictions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Classification models doesn’t consider accident history of a location while making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transmission probabilities in the HMM might change if the characte</a:t>
            </a:r>
            <a:r>
              <a:rPr lang="en"/>
              <a:t>ristics of a location changes. This is not considered in our study.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could be extended to predict the severity of a crash along with the likelihood of crash</a:t>
            </a:r>
            <a:endParaRPr/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r>
              <a:rPr lang="en"/>
              <a:t> you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1903125" y="1922450"/>
            <a:ext cx="51627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Questions/ Comments/ Feedback?</a:t>
            </a:r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6149275" y="3806700"/>
            <a:ext cx="25590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80">
                <a:solidFill>
                  <a:schemeClr val="dk2"/>
                </a:solidFill>
              </a:rPr>
              <a:t>Jacob Mathew(jmathew7)</a:t>
            </a:r>
            <a:endParaRPr sz="148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80">
                <a:solidFill>
                  <a:schemeClr val="dk2"/>
                </a:solidFill>
              </a:rPr>
              <a:t>Trisha Das(trishad2)</a:t>
            </a:r>
            <a:endParaRPr sz="148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480">
                <a:solidFill>
                  <a:schemeClr val="dk2"/>
                </a:solidFill>
              </a:rPr>
              <a:t>Jinsong Cui(jinsong4)</a:t>
            </a:r>
            <a:endParaRPr sz="148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Obtained real data from Highway Safety Information System (HSISinfo.org)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obtained for years 2006-2010 (5 years)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Accident data (contains information about characteristics of accident)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Roadway data (contains information about characteristics of roadway)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Vehicle data (used to remove pedestrian accidents from analysis)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Before start of analysis the data was: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Merged so that each accident is corresponding to a segment of the road.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Filtered data to have a meaningful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Missing values were imputed (speed limit)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Based on background knowledge, categorical features with high number of categories were reduced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Filtering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filter data: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pedestrian accidents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locations where number of lanes were marked as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locations with traffic volume (aadt)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locations where lane width (lanewid) &lt; 10 feet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standard is 12 feet, but removing locations with lanewid &lt; 12 feet removes 35000 accidents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Removing locations with lanewid &lt; 10 removes only 1700 accidents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Improving </a:t>
            </a:r>
            <a:r>
              <a:rPr lang="en"/>
              <a:t>Features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Curve Radius (curv_rad): Gives the radius of curve in feet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Changed to binary categorical variable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curv_rad = 0 =&gt; straight segment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curv_rad &gt; 0 =&gt;</a:t>
            </a:r>
            <a:r>
              <a:rPr lang="en"/>
              <a:t> curved segment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Median Type (med_type): One of the eight type of medians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Changed to binary categorical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	No median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Median Present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Improving Features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Surface Type (surf_typ): </a:t>
            </a:r>
            <a:r>
              <a:rPr lang="en"/>
              <a:t>One of the twenty five type of surface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Changed to categorical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Flexible surface (i.e. asphalt pavement)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Rigid surface (i.e. concrete pavement)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Others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Imputing missing values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Speed limit: Posted roadway speed limit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There were 105,209 (12.7%) missing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Speed limit was available in multiples of 5, and we divided it into 11 classes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missing values were imputed based on multi-class classification Random Forest model.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Accuracy of speed limit model is 87% on test data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used for prediction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Number of lanes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Lane 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Length</a:t>
            </a:r>
            <a:r>
              <a:rPr lang="en"/>
              <a:t> of Segment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Access control at the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way?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Median?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Speed Limit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Surface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Rural or Urban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Roadway classification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313" y="1114425"/>
            <a:ext cx="3705225" cy="260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7338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