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51"/>
  </p:notesMasterIdLst>
  <p:sldIdLst>
    <p:sldId id="256" r:id="rId2"/>
    <p:sldId id="258" r:id="rId3"/>
    <p:sldId id="321" r:id="rId4"/>
    <p:sldId id="320" r:id="rId5"/>
    <p:sldId id="289" r:id="rId6"/>
    <p:sldId id="318" r:id="rId7"/>
    <p:sldId id="319" r:id="rId8"/>
    <p:sldId id="325" r:id="rId9"/>
    <p:sldId id="326" r:id="rId10"/>
    <p:sldId id="322" r:id="rId11"/>
    <p:sldId id="328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8" r:id="rId20"/>
    <p:sldId id="337" r:id="rId21"/>
    <p:sldId id="339" r:id="rId22"/>
    <p:sldId id="323" r:id="rId23"/>
    <p:sldId id="324" r:id="rId24"/>
    <p:sldId id="340" r:id="rId25"/>
    <p:sldId id="341" r:id="rId26"/>
    <p:sldId id="302" r:id="rId27"/>
    <p:sldId id="343" r:id="rId28"/>
    <p:sldId id="344" r:id="rId29"/>
    <p:sldId id="345" r:id="rId30"/>
    <p:sldId id="346" r:id="rId31"/>
    <p:sldId id="347" r:id="rId32"/>
    <p:sldId id="348" r:id="rId33"/>
    <p:sldId id="349" r:id="rId34"/>
    <p:sldId id="350" r:id="rId35"/>
    <p:sldId id="351" r:id="rId36"/>
    <p:sldId id="352" r:id="rId37"/>
    <p:sldId id="353" r:id="rId38"/>
    <p:sldId id="354" r:id="rId39"/>
    <p:sldId id="355" r:id="rId40"/>
    <p:sldId id="356" r:id="rId41"/>
    <p:sldId id="357" r:id="rId42"/>
    <p:sldId id="358" r:id="rId43"/>
    <p:sldId id="359" r:id="rId44"/>
    <p:sldId id="360" r:id="rId45"/>
    <p:sldId id="361" r:id="rId46"/>
    <p:sldId id="362" r:id="rId47"/>
    <p:sldId id="363" r:id="rId48"/>
    <p:sldId id="364" r:id="rId49"/>
    <p:sldId id="365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94"/>
    <p:restoredTop sz="93226"/>
  </p:normalViewPr>
  <p:slideViewPr>
    <p:cSldViewPr snapToGrid="0" snapToObjects="1">
      <p:cViewPr varScale="1">
        <p:scale>
          <a:sx n="67" d="100"/>
          <a:sy n="67" d="100"/>
        </p:scale>
        <p:origin x="200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5F5C03-15F5-344F-8E89-807F6DF4C1A4}" type="datetimeFigureOut">
              <a:rPr lang="en-US" smtClean="0"/>
              <a:t>5/30/18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1E10DD-9946-4245-A630-7C200E4FE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25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31FE-EB32-3447-B6D7-CEAA9F5C889D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D8C0-28B4-A94E-BB07-20833252588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31FE-EB32-3447-B6D7-CEAA9F5C889D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D8C0-28B4-A94E-BB07-20833252588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31FE-EB32-3447-B6D7-CEAA9F5C889D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D8C0-28B4-A94E-BB07-20833252588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31FE-EB32-3447-B6D7-CEAA9F5C889D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D8C0-28B4-A94E-BB07-20833252588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31FE-EB32-3447-B6D7-CEAA9F5C889D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D8C0-28B4-A94E-BB07-20833252588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31FE-EB32-3447-B6D7-CEAA9F5C889D}" type="datetimeFigureOut">
              <a:rPr lang="en-US" smtClean="0"/>
              <a:t>5/30/18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D8C0-28B4-A94E-BB07-20833252588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31FE-EB32-3447-B6D7-CEAA9F5C889D}" type="datetimeFigureOut">
              <a:rPr lang="en-US" smtClean="0"/>
              <a:t>5/30/18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D8C0-28B4-A94E-BB07-20833252588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31FE-EB32-3447-B6D7-CEAA9F5C889D}" type="datetimeFigureOut">
              <a:rPr lang="en-US" smtClean="0"/>
              <a:t>5/30/18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D8C0-28B4-A94E-BB07-20833252588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31FE-EB32-3447-B6D7-CEAA9F5C889D}" type="datetimeFigureOut">
              <a:rPr lang="en-US" smtClean="0"/>
              <a:t>5/30/18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D8C0-28B4-A94E-BB07-20833252588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31FE-EB32-3447-B6D7-CEAA9F5C889D}" type="datetimeFigureOut">
              <a:rPr lang="en-US" smtClean="0"/>
              <a:t>5/30/18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D8C0-28B4-A94E-BB07-20833252588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31FE-EB32-3447-B6D7-CEAA9F5C889D}" type="datetimeFigureOut">
              <a:rPr lang="en-US" smtClean="0"/>
              <a:t>5/30/18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D8C0-28B4-A94E-BB07-20833252588A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331FE-EB32-3447-B6D7-CEAA9F5C889D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7D8C0-28B4-A94E-BB07-208332525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cppreference.com/w/cpp/language/operator_precedence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cppreference.com/w/cpp/io/basic_ostream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cppreference.com/w/cpp/io/basic_ostream" TargetMode="External"/><Relationship Id="rId3" Type="http://schemas.openxmlformats.org/officeDocument/2006/relationships/hyperlink" Target="http://en.cppreference.com/w/cpp/io/ios_base/fmtflags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1500" dirty="0" smtClean="0">
                <a:solidFill>
                  <a:schemeClr val="bg1"/>
                </a:solidFill>
              </a:rPr>
              <a:t>COMP 3479</a:t>
            </a:r>
            <a:endParaRPr lang="en-US" sz="115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Object Oriented Programming in C++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Week 1 of 10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Day </a:t>
            </a:r>
            <a:r>
              <a:rPr lang="en-US" sz="3600" dirty="0" smtClean="0">
                <a:solidFill>
                  <a:schemeClr val="bg1"/>
                </a:solidFill>
              </a:rPr>
              <a:t>2 </a:t>
            </a:r>
            <a:r>
              <a:rPr lang="en-US" sz="3600" dirty="0" smtClean="0">
                <a:solidFill>
                  <a:schemeClr val="bg1"/>
                </a:solidFill>
              </a:rPr>
              <a:t>of 2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25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/>
              <a:t>C++ has the usual litany of </a:t>
            </a:r>
            <a:r>
              <a:rPr lang="en-US" sz="3600" dirty="0" smtClean="0"/>
              <a:t>arithmetic operators</a:t>
            </a:r>
            <a:r>
              <a:rPr lang="en-US" sz="3600" dirty="0" smtClean="0"/>
              <a:t>: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600" dirty="0" smtClean="0"/>
              <a:t>+ A</a:t>
            </a:r>
            <a:r>
              <a:rPr lang="en-CA" sz="3600" dirty="0" err="1" smtClean="0"/>
              <a:t>ddition</a:t>
            </a:r>
            <a:endParaRPr lang="en-CA" sz="3600" dirty="0" smtClean="0"/>
          </a:p>
          <a:p>
            <a:pPr marL="1200150" lvl="1" indent="-742950">
              <a:buFont typeface="+mj-lt"/>
              <a:buAutoNum type="arabicPeriod"/>
            </a:pPr>
            <a:r>
              <a:rPr lang="en-CA" sz="3600" dirty="0" smtClean="0"/>
              <a:t>- Subtraction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CA" sz="3600" dirty="0" smtClean="0"/>
              <a:t>* Multiplication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CA" sz="3600" dirty="0" smtClean="0"/>
              <a:t>/ Division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CA" sz="3600" dirty="0" smtClean="0"/>
              <a:t>% </a:t>
            </a:r>
            <a:r>
              <a:rPr lang="en-CA" sz="3600" dirty="0" smtClean="0"/>
              <a:t>Modulo (takes the sign of the dividend, not the divisor)</a:t>
            </a:r>
          </a:p>
        </p:txBody>
      </p:sp>
    </p:spTree>
    <p:extLst>
      <p:ext uri="{BB962C8B-B14F-4D97-AF65-F5344CB8AC3E}">
        <p14:creationId xmlns:p14="http://schemas.microsoft.com/office/powerpoint/2010/main" val="32814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CA" sz="4000" dirty="0" smtClean="0"/>
              <a:t>	These should all be familiar to you:</a:t>
            </a:r>
          </a:p>
          <a:p>
            <a:pPr marL="2571750" lvl="4" indent="-742950">
              <a:buFont typeface="+mj-lt"/>
              <a:buAutoNum type="arabicPeriod"/>
            </a:pPr>
            <a:r>
              <a:rPr lang="mr-IN" sz="4000" dirty="0" smtClean="0"/>
              <a:t>+=</a:t>
            </a:r>
            <a:endParaRPr lang="en-CA" sz="4000" dirty="0" smtClean="0"/>
          </a:p>
          <a:p>
            <a:pPr marL="2571750" lvl="4" indent="-742950">
              <a:buFont typeface="+mj-lt"/>
              <a:buAutoNum type="arabicPeriod"/>
            </a:pPr>
            <a:r>
              <a:rPr lang="mr-IN" sz="4000" dirty="0" smtClean="0"/>
              <a:t>-=</a:t>
            </a:r>
            <a:endParaRPr lang="en-CA" sz="4000" dirty="0" smtClean="0"/>
          </a:p>
          <a:p>
            <a:pPr marL="2571750" lvl="4" indent="-742950">
              <a:buFont typeface="+mj-lt"/>
              <a:buAutoNum type="arabicPeriod"/>
            </a:pPr>
            <a:r>
              <a:rPr lang="mr-IN" sz="4000" dirty="0" smtClean="0"/>
              <a:t>*=</a:t>
            </a:r>
            <a:endParaRPr lang="en-CA" sz="4000" dirty="0" smtClean="0"/>
          </a:p>
          <a:p>
            <a:pPr marL="2571750" lvl="4" indent="-742950">
              <a:buFont typeface="+mj-lt"/>
              <a:buAutoNum type="arabicPeriod"/>
            </a:pPr>
            <a:r>
              <a:rPr lang="mr-IN" sz="4000" dirty="0" smtClean="0"/>
              <a:t>/=</a:t>
            </a:r>
            <a:endParaRPr lang="en-CA" sz="4000" dirty="0" smtClean="0"/>
          </a:p>
          <a:p>
            <a:pPr marL="2571750" lvl="4" indent="-742950">
              <a:buFont typeface="+mj-lt"/>
              <a:buAutoNum type="arabicPeriod"/>
            </a:pPr>
            <a:r>
              <a:rPr lang="mr-IN" sz="4000" dirty="0" smtClean="0"/>
              <a:t>%=</a:t>
            </a:r>
            <a:endParaRPr lang="en-CA" sz="4000" dirty="0" smtClean="0"/>
          </a:p>
        </p:txBody>
      </p:sp>
    </p:spTree>
    <p:extLst>
      <p:ext uri="{BB962C8B-B14F-4D97-AF65-F5344CB8AC3E}">
        <p14:creationId xmlns:p14="http://schemas.microsoft.com/office/powerpoint/2010/main" val="135924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CA" sz="4000" dirty="0" smtClean="0"/>
              <a:t>	These might be new (hint: think bits!):</a:t>
            </a:r>
          </a:p>
          <a:p>
            <a:pPr marL="2571750" lvl="4" indent="-742950">
              <a:buFont typeface="+mj-lt"/>
              <a:buAutoNum type="arabicPeriod"/>
            </a:pPr>
            <a:r>
              <a:rPr lang="en-CA" sz="4000" dirty="0" smtClean="0"/>
              <a:t>&gt;&gt;=</a:t>
            </a:r>
          </a:p>
          <a:p>
            <a:pPr marL="2571750" lvl="4" indent="-742950">
              <a:buFont typeface="+mj-lt"/>
              <a:buAutoNum type="arabicPeriod"/>
            </a:pPr>
            <a:r>
              <a:rPr lang="en-CA" sz="4000" dirty="0" smtClean="0"/>
              <a:t>&lt;&lt;=</a:t>
            </a:r>
          </a:p>
          <a:p>
            <a:pPr marL="2571750" lvl="4" indent="-742950">
              <a:buFont typeface="+mj-lt"/>
              <a:buAutoNum type="arabicPeriod"/>
            </a:pPr>
            <a:r>
              <a:rPr lang="en-CA" sz="4000" dirty="0" smtClean="0"/>
              <a:t>&amp;=</a:t>
            </a:r>
          </a:p>
          <a:p>
            <a:pPr marL="2571750" lvl="4" indent="-742950">
              <a:buFont typeface="+mj-lt"/>
              <a:buAutoNum type="arabicPeriod"/>
            </a:pPr>
            <a:r>
              <a:rPr lang="en-CA" sz="4000" dirty="0" smtClean="0"/>
              <a:t>^=</a:t>
            </a:r>
          </a:p>
        </p:txBody>
      </p:sp>
    </p:spTree>
    <p:extLst>
      <p:ext uri="{BB962C8B-B14F-4D97-AF65-F5344CB8AC3E}">
        <p14:creationId xmlns:p14="http://schemas.microsoft.com/office/powerpoint/2010/main" val="41698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 and decrement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571750" lvl="4" indent="-742950">
              <a:buFont typeface="+mj-lt"/>
              <a:buAutoNum type="arabicPeriod"/>
            </a:pPr>
            <a:r>
              <a:rPr lang="en-CA" sz="4000" dirty="0" smtClean="0"/>
              <a:t>++</a:t>
            </a:r>
          </a:p>
          <a:p>
            <a:pPr marL="2571750" lvl="4" indent="-742950">
              <a:buFont typeface="+mj-lt"/>
              <a:buAutoNum type="arabicPeriod"/>
            </a:pPr>
            <a:r>
              <a:rPr lang="en-CA" sz="4000" dirty="0" smtClean="0"/>
              <a:t>--</a:t>
            </a:r>
            <a:endParaRPr lang="en-CA" sz="4000" dirty="0"/>
          </a:p>
          <a:p>
            <a:pPr marL="2571750" lvl="4" indent="-742950">
              <a:buFont typeface="+mj-lt"/>
              <a:buAutoNum type="arabicPeriod"/>
            </a:pPr>
            <a:endParaRPr lang="en-CA" sz="4000" dirty="0" smtClean="0"/>
          </a:p>
          <a:p>
            <a:pPr marL="1828800" lvl="4" indent="0">
              <a:buNone/>
            </a:pPr>
            <a:r>
              <a:rPr lang="en-CA" sz="4000" dirty="0" smtClean="0"/>
              <a:t>Remember pre vs post!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141877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and comparison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571750" lvl="4" indent="-742950">
              <a:buFont typeface="+mj-lt"/>
              <a:buAutoNum type="arabicPeriod"/>
            </a:pPr>
            <a:r>
              <a:rPr lang="en-CA" sz="4000" dirty="0" smtClean="0"/>
              <a:t>==</a:t>
            </a:r>
          </a:p>
          <a:p>
            <a:pPr marL="2571750" lvl="4" indent="-742950">
              <a:buFont typeface="+mj-lt"/>
              <a:buAutoNum type="arabicPeriod"/>
            </a:pPr>
            <a:r>
              <a:rPr lang="en-CA" sz="4000" dirty="0" smtClean="0"/>
              <a:t>!=</a:t>
            </a:r>
          </a:p>
          <a:p>
            <a:pPr marL="2571750" lvl="4" indent="-742950">
              <a:buFont typeface="+mj-lt"/>
              <a:buAutoNum type="arabicPeriod"/>
            </a:pPr>
            <a:r>
              <a:rPr lang="en-CA" sz="4000" dirty="0" smtClean="0"/>
              <a:t>&gt;</a:t>
            </a:r>
          </a:p>
          <a:p>
            <a:pPr marL="2571750" lvl="4" indent="-742950">
              <a:buFont typeface="+mj-lt"/>
              <a:buAutoNum type="arabicPeriod"/>
            </a:pPr>
            <a:r>
              <a:rPr lang="en-CA" sz="4000" dirty="0" smtClean="0"/>
              <a:t>&gt;=</a:t>
            </a:r>
          </a:p>
          <a:p>
            <a:pPr marL="2571750" lvl="4" indent="-742950">
              <a:buFont typeface="+mj-lt"/>
              <a:buAutoNum type="arabicPeriod"/>
            </a:pPr>
            <a:r>
              <a:rPr lang="en-CA" sz="4000" dirty="0" smtClean="0"/>
              <a:t>&lt;</a:t>
            </a:r>
          </a:p>
          <a:p>
            <a:pPr marL="2571750" lvl="4" indent="-742950">
              <a:buFont typeface="+mj-lt"/>
              <a:buAutoNum type="arabicPeriod"/>
            </a:pPr>
            <a:r>
              <a:rPr lang="en-CA" sz="4000" dirty="0" smtClean="0"/>
              <a:t>&lt;=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101911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571750" lvl="4" indent="-742950">
              <a:buFont typeface="+mj-lt"/>
              <a:buAutoNum type="arabicPeriod"/>
            </a:pPr>
            <a:r>
              <a:rPr lang="en-CA" sz="4000" dirty="0" smtClean="0"/>
              <a:t>!</a:t>
            </a:r>
          </a:p>
          <a:p>
            <a:pPr marL="2571750" lvl="4" indent="-742950">
              <a:buFont typeface="+mj-lt"/>
              <a:buAutoNum type="arabicPeriod"/>
            </a:pPr>
            <a:r>
              <a:rPr lang="en-CA" sz="4000" dirty="0" smtClean="0"/>
              <a:t>&amp;&amp;</a:t>
            </a:r>
          </a:p>
          <a:p>
            <a:pPr marL="2571750" lvl="4" indent="-742950">
              <a:buFont typeface="+mj-lt"/>
              <a:buAutoNum type="arabicPeriod"/>
            </a:pPr>
            <a:r>
              <a:rPr lang="en-CA" sz="4000" dirty="0" smtClean="0"/>
              <a:t>||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76510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571750" lvl="4" indent="-742950">
              <a:buFont typeface="+mj-lt"/>
              <a:buAutoNum type="arabicPeriod"/>
            </a:pPr>
            <a:r>
              <a:rPr lang="en-CA" sz="4000" dirty="0" smtClean="0"/>
              <a:t>&amp; AND</a:t>
            </a:r>
          </a:p>
          <a:p>
            <a:pPr marL="2571750" lvl="4" indent="-742950">
              <a:buFont typeface="+mj-lt"/>
              <a:buAutoNum type="arabicPeriod"/>
            </a:pPr>
            <a:r>
              <a:rPr lang="en-CA" sz="4000" dirty="0" smtClean="0"/>
              <a:t>| (the pipe over the \) OR</a:t>
            </a:r>
          </a:p>
          <a:p>
            <a:pPr marL="2571750" lvl="4" indent="-742950">
              <a:buFont typeface="+mj-lt"/>
              <a:buAutoNum type="arabicPeriod"/>
            </a:pPr>
            <a:r>
              <a:rPr lang="en-CA" sz="4000" dirty="0" smtClean="0"/>
              <a:t>^ XOR</a:t>
            </a:r>
          </a:p>
          <a:p>
            <a:pPr marL="2571750" lvl="4" indent="-742950">
              <a:buFont typeface="+mj-lt"/>
              <a:buAutoNum type="arabicPeriod"/>
            </a:pPr>
            <a:r>
              <a:rPr lang="en-CA" sz="4000" dirty="0" smtClean="0"/>
              <a:t>~ NOT</a:t>
            </a:r>
          </a:p>
          <a:p>
            <a:pPr marL="2571750" lvl="4" indent="-742950">
              <a:buFont typeface="+mj-lt"/>
              <a:buAutoNum type="arabicPeriod"/>
            </a:pPr>
            <a:r>
              <a:rPr lang="en-CA" sz="4000" dirty="0" smtClean="0"/>
              <a:t>&lt;&lt; shifts bits left</a:t>
            </a:r>
            <a:endParaRPr lang="en-CA" sz="4000" dirty="0"/>
          </a:p>
          <a:p>
            <a:pPr marL="2571750" lvl="4" indent="-742950">
              <a:buFont typeface="+mj-lt"/>
              <a:buAutoNum type="arabicPeriod"/>
            </a:pPr>
            <a:r>
              <a:rPr lang="en-CA" sz="4000" dirty="0" smtClean="0"/>
              <a:t>&gt;&gt; shifts bits right</a:t>
            </a:r>
          </a:p>
        </p:txBody>
      </p:sp>
    </p:spTree>
    <p:extLst>
      <p:ext uri="{BB962C8B-B14F-4D97-AF65-F5344CB8AC3E}">
        <p14:creationId xmlns:p14="http://schemas.microsoft.com/office/powerpoint/2010/main" val="90950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assorted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571750" lvl="4" indent="-742950">
              <a:buFont typeface="+mj-lt"/>
              <a:buAutoNum type="arabicPeriod"/>
            </a:pPr>
            <a:r>
              <a:rPr lang="en-CA" sz="4000" dirty="0" smtClean="0"/>
              <a:t>? : (ternary operator)</a:t>
            </a:r>
          </a:p>
          <a:p>
            <a:pPr marL="2571750" lvl="4" indent="-742950">
              <a:buFont typeface="+mj-lt"/>
              <a:buAutoNum type="arabicPeriod"/>
            </a:pPr>
            <a:r>
              <a:rPr lang="en-CA" sz="4000" dirty="0" smtClean="0"/>
              <a:t>, (comma operator, yuck)</a:t>
            </a:r>
          </a:p>
          <a:p>
            <a:pPr marL="2571750" lvl="4" indent="-742950">
              <a:buFont typeface="+mj-lt"/>
              <a:buAutoNum type="arabicPeriod"/>
            </a:pPr>
            <a:r>
              <a:rPr lang="en-CA" sz="4000" dirty="0" smtClean="0"/>
              <a:t>( ) (casting operator)</a:t>
            </a:r>
          </a:p>
          <a:p>
            <a:pPr marL="2571750" lvl="4" indent="-742950">
              <a:buFont typeface="+mj-lt"/>
              <a:buAutoNum type="arabicPeriod"/>
            </a:pPr>
            <a:r>
              <a:rPr lang="en-CA" sz="4000" dirty="0" err="1" smtClean="0"/>
              <a:t>sizeof</a:t>
            </a:r>
            <a:endParaRPr lang="en-CA" sz="4000" dirty="0" smtClean="0"/>
          </a:p>
          <a:p>
            <a:pPr marL="2571750" lvl="4" indent="-742950">
              <a:buFont typeface="+mj-lt"/>
              <a:buAutoNum type="arabicPeriod"/>
            </a:pPr>
            <a:r>
              <a:rPr lang="en-CA" sz="4000" dirty="0" smtClean="0"/>
              <a:t>And more (later this term)</a:t>
            </a:r>
            <a:r>
              <a:rPr lang="mr-IN" sz="4000" dirty="0" smtClean="0"/>
              <a:t>…</a:t>
            </a:r>
            <a:endParaRPr lang="en-CA" sz="4000" dirty="0" smtClean="0"/>
          </a:p>
          <a:p>
            <a:pPr marL="2571750" lvl="4" indent="-742950">
              <a:buFont typeface="+mj-lt"/>
              <a:buAutoNum type="arabicPeriod"/>
            </a:pPr>
            <a:endParaRPr lang="en-CA" sz="4000" dirty="0" smtClean="0"/>
          </a:p>
        </p:txBody>
      </p:sp>
    </p:spTree>
    <p:extLst>
      <p:ext uri="{BB962C8B-B14F-4D97-AF65-F5344CB8AC3E}">
        <p14:creationId xmlns:p14="http://schemas.microsoft.com/office/powerpoint/2010/main" val="1365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word about operators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Make sure you are familiar with the </a:t>
            </a:r>
            <a:r>
              <a:rPr lang="en-US" sz="4000" b="1" dirty="0"/>
              <a:t>rules of precedence and associativity</a:t>
            </a:r>
            <a:r>
              <a:rPr lang="en-US" sz="4000" dirty="0"/>
              <a:t>: </a:t>
            </a:r>
            <a:endParaRPr lang="en-US" sz="4000" dirty="0" smtClean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3600" dirty="0" smtClean="0">
                <a:hlinkClick r:id="rId2"/>
              </a:rPr>
              <a:t>http://en.cppreference.com/w/cpp/language/operator_precedence</a:t>
            </a:r>
            <a:endParaRPr lang="en-US" sz="4000" dirty="0"/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6833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time to do some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/>
              <a:t>Some important notes about C++ programs: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/>
              <a:t>One main method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/>
              <a:t>main method may call other functions, just like C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/>
              <a:t>In C++, the source file is a .</a:t>
            </a:r>
            <a:r>
              <a:rPr lang="en-US" sz="3200" dirty="0" err="1" smtClean="0"/>
              <a:t>cpp</a:t>
            </a:r>
            <a:r>
              <a:rPr lang="en-US" sz="3200" dirty="0" smtClean="0"/>
              <a:t> file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/>
              <a:t>In C++, the header file is a .</a:t>
            </a:r>
            <a:r>
              <a:rPr lang="en-US" sz="3200" dirty="0" err="1" smtClean="0"/>
              <a:t>hpp</a:t>
            </a:r>
            <a:r>
              <a:rPr lang="en-US" sz="3200" dirty="0" smtClean="0"/>
              <a:t> file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/>
              <a:t>Put function prototypes in the header file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/>
              <a:t>Put function definitions in the source file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/>
              <a:t>Use #pragma once instead of #</a:t>
            </a:r>
            <a:r>
              <a:rPr lang="en-US" sz="3200" dirty="0" err="1" smtClean="0"/>
              <a:t>ifndef</a:t>
            </a:r>
            <a:r>
              <a:rPr lang="en-US" sz="3200" dirty="0" smtClean="0"/>
              <a:t> to ensure header file is only included ONCE</a:t>
            </a:r>
          </a:p>
        </p:txBody>
      </p:sp>
    </p:spTree>
    <p:extLst>
      <p:ext uri="{BB962C8B-B14F-4D97-AF65-F5344CB8AC3E}">
        <p14:creationId xmlns:p14="http://schemas.microsoft.com/office/powerpoint/2010/main" val="138003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Agenda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0"/>
            <a:ext cx="7008812" cy="6857999"/>
          </a:xfrm>
          <a:solidFill>
            <a:srgbClr val="002060"/>
          </a:solidFill>
        </p:spPr>
        <p:txBody>
          <a:bodyPr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600" dirty="0" smtClean="0">
                <a:solidFill>
                  <a:schemeClr val="bg1"/>
                </a:solidFill>
              </a:rPr>
              <a:t>COMP </a:t>
            </a:r>
            <a:r>
              <a:rPr lang="en-US" sz="23900" dirty="0" smtClean="0">
                <a:solidFill>
                  <a:schemeClr val="bg1"/>
                </a:solidFill>
              </a:rPr>
              <a:t>3479</a:t>
            </a:r>
            <a:endParaRPr lang="en-US" sz="16600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endParaRPr lang="en-US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Quiz</a:t>
            </a:r>
            <a:endParaRPr lang="en-US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Operators</a:t>
            </a:r>
            <a:endParaRPr lang="en-US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Constants</a:t>
            </a:r>
            <a:endParaRPr lang="en-US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Console and File IO Part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5274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</a:rPr>
              <a:t>IN CLASS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06150" cy="4351338"/>
          </a:xfrm>
        </p:spPr>
        <p:txBody>
          <a:bodyPr>
            <a:noAutofit/>
          </a:bodyPr>
          <a:lstStyle/>
          <a:p>
            <a:pPr marL="914400" indent="-9144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Write a function called </a:t>
            </a:r>
            <a:r>
              <a:rPr lang="en-US" dirty="0" err="1" smtClean="0">
                <a:solidFill>
                  <a:schemeClr val="bg1"/>
                </a:solidFill>
              </a:rPr>
              <a:t>fibonacci</a:t>
            </a:r>
            <a:r>
              <a:rPr lang="en-US" dirty="0" smtClean="0">
                <a:solidFill>
                  <a:schemeClr val="bg1"/>
                </a:solidFill>
              </a:rPr>
              <a:t> that accepts </a:t>
            </a:r>
            <a:r>
              <a:rPr lang="en-US" dirty="0" smtClean="0">
                <a:solidFill>
                  <a:schemeClr val="bg1"/>
                </a:solidFill>
              </a:rPr>
              <a:t>an integer n and returns the nth </a:t>
            </a:r>
            <a:r>
              <a:rPr lang="en-US" dirty="0" err="1" smtClean="0">
                <a:solidFill>
                  <a:schemeClr val="bg1"/>
                </a:solidFill>
              </a:rPr>
              <a:t>fibonacci</a:t>
            </a:r>
            <a:r>
              <a:rPr lang="en-US" dirty="0" smtClean="0">
                <a:solidFill>
                  <a:schemeClr val="bg1"/>
                </a:solidFill>
              </a:rPr>
              <a:t> number.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Write a function called shift that accepts two integers and a </a:t>
            </a:r>
            <a:r>
              <a:rPr lang="en-US" dirty="0" err="1" smtClean="0">
                <a:solidFill>
                  <a:schemeClr val="bg1"/>
                </a:solidFill>
              </a:rPr>
              <a:t>boolean</a:t>
            </a:r>
            <a:r>
              <a:rPr lang="en-US" dirty="0" smtClean="0">
                <a:solidFill>
                  <a:schemeClr val="bg1"/>
                </a:solidFill>
              </a:rPr>
              <a:t>.  If the </a:t>
            </a:r>
            <a:r>
              <a:rPr lang="en-US" dirty="0" err="1" smtClean="0">
                <a:solidFill>
                  <a:schemeClr val="bg1"/>
                </a:solidFill>
              </a:rPr>
              <a:t>boolean</a:t>
            </a:r>
            <a:r>
              <a:rPr lang="en-US" dirty="0" smtClean="0">
                <a:solidFill>
                  <a:schemeClr val="bg1"/>
                </a:solidFill>
              </a:rPr>
              <a:t> is true, bitwise shift the first integer LEFT the number of bits specified by the second integer.  If the </a:t>
            </a:r>
            <a:r>
              <a:rPr lang="en-US" dirty="0" err="1" smtClean="0">
                <a:solidFill>
                  <a:schemeClr val="bg1"/>
                </a:solidFill>
              </a:rPr>
              <a:t>boolean</a:t>
            </a:r>
            <a:r>
              <a:rPr lang="en-US" dirty="0" smtClean="0">
                <a:solidFill>
                  <a:schemeClr val="bg1"/>
                </a:solidFill>
              </a:rPr>
              <a:t> is false, bitwise shift the first integer RIGHT.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CHALLENGE: Write </a:t>
            </a:r>
            <a:r>
              <a:rPr lang="en-US" dirty="0">
                <a:solidFill>
                  <a:schemeClr val="bg1"/>
                </a:solidFill>
              </a:rPr>
              <a:t>a function called </a:t>
            </a:r>
            <a:r>
              <a:rPr lang="en-US" dirty="0" err="1">
                <a:solidFill>
                  <a:schemeClr val="bg1"/>
                </a:solidFill>
              </a:rPr>
              <a:t>isPrime</a:t>
            </a:r>
            <a:r>
              <a:rPr lang="en-US" dirty="0">
                <a:solidFill>
                  <a:schemeClr val="bg1"/>
                </a:solidFill>
              </a:rPr>
              <a:t> that accepts an integer and returns true if it is prime and false if it is not prime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Test your code by invoking the functions from the main method.  Are there any restrictions for using your functions?</a:t>
            </a:r>
          </a:p>
        </p:txBody>
      </p:sp>
    </p:spTree>
    <p:extLst>
      <p:ext uri="{BB962C8B-B14F-4D97-AF65-F5344CB8AC3E}">
        <p14:creationId xmlns:p14="http://schemas.microsoft.com/office/powerpoint/2010/main" val="207095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Old-style </a:t>
            </a:r>
            <a:r>
              <a:rPr lang="mr-IN" dirty="0" smtClean="0"/>
              <a:t>–</a:t>
            </a:r>
            <a:r>
              <a:rPr lang="en-US" dirty="0" smtClean="0"/>
              <a:t> a preprocessor directive: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000" b="1" dirty="0" smtClean="0"/>
              <a:t>#define PI 3.1415926535</a:t>
            </a:r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 smtClean="0"/>
              <a:t>(Remember: no semi-colon!)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560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 with </a:t>
            </a:r>
            <a:r>
              <a:rPr lang="en-US" dirty="0" err="1" smtClean="0"/>
              <a:t>const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const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some_value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{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1};</a:t>
            </a:r>
          </a:p>
          <a:p>
            <a:pPr marL="0" indent="0"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const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some_other_value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 // ERROR!</a:t>
            </a:r>
          </a:p>
          <a:p>
            <a:pPr marL="0" indent="0"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const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float pi{3.14159};</a:t>
            </a:r>
          </a:p>
          <a:p>
            <a:pPr marL="0" indent="0"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const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char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top_score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{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‘A’};</a:t>
            </a:r>
          </a:p>
          <a:p>
            <a:pPr marL="0" indent="0"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const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bool larger{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some_value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pi};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It is mandatory to set a constant’s value in its declaration!</a:t>
            </a:r>
          </a:p>
          <a:p>
            <a:pPr marL="0" indent="0">
              <a:buNone/>
            </a:pPr>
            <a:r>
              <a:rPr lang="en-US" dirty="0" smtClean="0"/>
              <a:t>Useful as a modifier for function parameters.</a:t>
            </a:r>
          </a:p>
          <a:p>
            <a:pPr marL="0" indent="0">
              <a:buNone/>
            </a:pPr>
            <a:r>
              <a:rPr lang="en-US" sz="3600" b="1" dirty="0" smtClean="0"/>
              <a:t>“I promise not to change this value.”</a:t>
            </a:r>
            <a:endParaRPr lang="en-US" sz="3600" b="1" dirty="0"/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9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 with </a:t>
            </a:r>
            <a:r>
              <a:rPr lang="en-US" dirty="0" err="1" smtClean="0"/>
              <a:t>constexpr</a:t>
            </a:r>
            <a:r>
              <a:rPr lang="en-US" dirty="0" smtClean="0"/>
              <a:t> (more later!)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dirty="0" err="1" smtClean="0">
                <a:latin typeface="Courier" charset="0"/>
                <a:ea typeface="Courier" charset="0"/>
                <a:cs typeface="Courier" charset="0"/>
              </a:rPr>
              <a:t>constexpr</a:t>
            </a:r>
            <a:r>
              <a:rPr lang="en-US" sz="3600" dirty="0" smtClean="0">
                <a:latin typeface="Courier" charset="0"/>
                <a:ea typeface="Courier" charset="0"/>
                <a:cs typeface="Courier" charset="0"/>
              </a:rPr>
              <a:t> double </a:t>
            </a:r>
            <a:r>
              <a:rPr lang="en-US" sz="3600" dirty="0" err="1" smtClean="0">
                <a:latin typeface="Courier" charset="0"/>
                <a:ea typeface="Courier" charset="0"/>
                <a:cs typeface="Courier" charset="0"/>
              </a:rPr>
              <a:t>another_value</a:t>
            </a:r>
            <a:r>
              <a:rPr lang="en-US" sz="3600" dirty="0" smtClean="0">
                <a:latin typeface="Courier" charset="0"/>
                <a:ea typeface="Courier" charset="0"/>
                <a:cs typeface="Courier" charset="0"/>
              </a:rPr>
              <a:t>{1.3};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4600" b="1" dirty="0" smtClean="0"/>
              <a:t>“To be evaluated at compile time.”</a:t>
            </a:r>
          </a:p>
          <a:p>
            <a:pPr marL="0" indent="0">
              <a:buNone/>
            </a:pPr>
            <a:r>
              <a:rPr lang="en-US" sz="3100" dirty="0" smtClean="0"/>
              <a:t>Useful for performance:</a:t>
            </a:r>
          </a:p>
          <a:p>
            <a:pPr lvl="1"/>
            <a:r>
              <a:rPr lang="en-US" sz="3100" dirty="0" smtClean="0"/>
              <a:t>Permits placement of data in memory where it is unlikely to be corrupted</a:t>
            </a:r>
          </a:p>
          <a:p>
            <a:pPr lvl="1"/>
            <a:r>
              <a:rPr lang="en-US" sz="3100" dirty="0" smtClean="0"/>
              <a:t>Values known during compilation are privileged and can be placed in read-only memory</a:t>
            </a:r>
          </a:p>
          <a:p>
            <a:pPr lvl="1"/>
            <a:r>
              <a:rPr lang="en-US" sz="3100" dirty="0" smtClean="0"/>
              <a:t>Note that </a:t>
            </a:r>
            <a:r>
              <a:rPr lang="en-US" sz="3100" dirty="0" err="1" smtClean="0"/>
              <a:t>const</a:t>
            </a:r>
            <a:r>
              <a:rPr lang="en-US" sz="3100" dirty="0" smtClean="0"/>
              <a:t> expressions don’t </a:t>
            </a:r>
            <a:r>
              <a:rPr lang="en-US" sz="2800" dirty="0" smtClean="0"/>
              <a:t>offer the same guarantee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247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</a:t>
            </a:r>
            <a:r>
              <a:rPr lang="en-US" dirty="0" err="1" smtClean="0"/>
              <a:t>const</a:t>
            </a:r>
            <a:r>
              <a:rPr lang="en-US" dirty="0" smtClean="0"/>
              <a:t> vs </a:t>
            </a:r>
            <a:r>
              <a:rPr lang="en-US" dirty="0" err="1" smtClean="0"/>
              <a:t>constexpr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Will be important when we talk about:</a:t>
            </a:r>
          </a:p>
          <a:p>
            <a:pPr lvl="1"/>
            <a:r>
              <a:rPr lang="en-US" sz="3200" dirty="0" smtClean="0"/>
              <a:t>Static variables</a:t>
            </a:r>
          </a:p>
          <a:p>
            <a:pPr lvl="1"/>
            <a:r>
              <a:rPr lang="en-US" sz="3200" dirty="0" smtClean="0"/>
              <a:t>Constructors</a:t>
            </a:r>
          </a:p>
          <a:p>
            <a:r>
              <a:rPr lang="en-US" sz="3600" dirty="0" smtClean="0"/>
              <a:t>For now:</a:t>
            </a:r>
          </a:p>
          <a:p>
            <a:pPr lvl="1"/>
            <a:r>
              <a:rPr lang="en-US" sz="3200" dirty="0" smtClean="0"/>
              <a:t>A </a:t>
            </a:r>
            <a:r>
              <a:rPr lang="en-US" sz="3200" dirty="0" err="1" smtClean="0"/>
              <a:t>constexpr</a:t>
            </a:r>
            <a:r>
              <a:rPr lang="en-US" sz="3200" dirty="0" smtClean="0"/>
              <a:t> must be assigned a value when it is declared</a:t>
            </a:r>
          </a:p>
          <a:p>
            <a:pPr lvl="1"/>
            <a:r>
              <a:rPr lang="en-US" sz="3200" dirty="0" smtClean="0"/>
              <a:t>A </a:t>
            </a:r>
            <a:r>
              <a:rPr lang="en-US" sz="3200" dirty="0" err="1" smtClean="0"/>
              <a:t>const</a:t>
            </a:r>
            <a:r>
              <a:rPr lang="en-US" sz="3200" dirty="0" smtClean="0"/>
              <a:t> can be assigned a value after compilation</a:t>
            </a:r>
          </a:p>
        </p:txBody>
      </p:sp>
    </p:spTree>
    <p:extLst>
      <p:ext uri="{BB962C8B-B14F-4D97-AF65-F5344CB8AC3E}">
        <p14:creationId xmlns:p14="http://schemas.microsoft.com/office/powerpoint/2010/main" val="1701578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#include &lt;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iostream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using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namespace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std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main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input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cin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&gt;&gt; input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 // WOW WHAT’S THIS?</a:t>
            </a:r>
          </a:p>
          <a:p>
            <a:pPr marL="0" indent="0">
              <a:buNone/>
            </a:pPr>
            <a:r>
              <a:rPr lang="en-US" sz="35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500" b="1" dirty="0" err="1">
                <a:latin typeface="Courier" charset="0"/>
                <a:ea typeface="Courier" charset="0"/>
                <a:cs typeface="Courier" charset="0"/>
              </a:rPr>
              <a:t>const</a:t>
            </a:r>
            <a:r>
              <a:rPr lang="en-US" sz="35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500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35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500" b="1" dirty="0" err="1" smtClean="0">
                <a:latin typeface="Courier" charset="0"/>
                <a:ea typeface="Courier" charset="0"/>
                <a:cs typeface="Courier" charset="0"/>
              </a:rPr>
              <a:t>constant_input</a:t>
            </a:r>
            <a:r>
              <a:rPr lang="en-US" sz="35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500" b="1" dirty="0">
                <a:latin typeface="Courier" charset="0"/>
                <a:ea typeface="Courier" charset="0"/>
                <a:cs typeface="Courier" charset="0"/>
              </a:rPr>
              <a:t>= input</a:t>
            </a:r>
            <a:r>
              <a:rPr lang="en-US" sz="3500" b="1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&lt;&lt;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constant_input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&lt;&lt;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return 0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6132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</a:rPr>
              <a:t>5</a:t>
            </a:r>
            <a:r>
              <a:rPr lang="en-US" sz="9600" dirty="0" smtClean="0">
                <a:solidFill>
                  <a:schemeClr val="bg1"/>
                </a:solidFill>
              </a:rPr>
              <a:t> </a:t>
            </a:r>
            <a:r>
              <a:rPr lang="en-US" sz="9600" dirty="0" smtClean="0">
                <a:solidFill>
                  <a:schemeClr val="bg1"/>
                </a:solidFill>
              </a:rPr>
              <a:t>MINUTE BREAK</a:t>
            </a:r>
            <a:endParaRPr lang="en-US" sz="9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914400" indent="-914400">
              <a:buFont typeface="+mj-lt"/>
              <a:buAutoNum type="arabicPeriod"/>
            </a:pPr>
            <a:r>
              <a:rPr lang="en-US" sz="3600" dirty="0" smtClean="0">
                <a:solidFill>
                  <a:schemeClr val="bg1"/>
                </a:solidFill>
              </a:rPr>
              <a:t>Go stretch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3600" dirty="0" smtClean="0">
                <a:solidFill>
                  <a:schemeClr val="bg1"/>
                </a:solidFill>
              </a:rPr>
              <a:t>Check your phone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3600" dirty="0" smtClean="0">
                <a:solidFill>
                  <a:schemeClr val="bg1"/>
                </a:solidFill>
              </a:rPr>
              <a:t>Prepare for our final hour!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85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output: member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Recall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cout</a:t>
            </a:r>
            <a:r>
              <a:rPr lang="en-US" dirty="0" smtClean="0"/>
              <a:t> is a </a:t>
            </a:r>
            <a:r>
              <a:rPr lang="en-US" b="1" dirty="0" smtClean="0"/>
              <a:t>global object </a:t>
            </a:r>
            <a:r>
              <a:rPr lang="en-US" dirty="0" smtClean="0"/>
              <a:t>of class </a:t>
            </a:r>
            <a:r>
              <a:rPr lang="en-US" sz="4400" b="1" dirty="0" err="1" smtClean="0"/>
              <a:t>ostream</a:t>
            </a:r>
            <a:endParaRPr lang="en-US" b="1" dirty="0"/>
          </a:p>
          <a:p>
            <a:r>
              <a:rPr lang="en-US" dirty="0" smtClean="0"/>
              <a:t>Recall in Java </a:t>
            </a:r>
            <a:r>
              <a:rPr lang="en-US" dirty="0" err="1" smtClean="0"/>
              <a:t>behaviours</a:t>
            </a:r>
            <a:r>
              <a:rPr lang="en-US" dirty="0" smtClean="0"/>
              <a:t> are called methods</a:t>
            </a:r>
          </a:p>
          <a:p>
            <a:r>
              <a:rPr lang="en-US" dirty="0" smtClean="0"/>
              <a:t>In C++ we call them </a:t>
            </a:r>
            <a:r>
              <a:rPr lang="en-US" b="1" dirty="0" smtClean="0"/>
              <a:t>member functions</a:t>
            </a:r>
          </a:p>
          <a:p>
            <a:r>
              <a:rPr lang="en-US" dirty="0" smtClean="0"/>
              <a:t>Check out the </a:t>
            </a:r>
            <a:r>
              <a:rPr lang="en-US" dirty="0"/>
              <a:t>member functions here: </a:t>
            </a:r>
            <a:r>
              <a:rPr lang="en-US" sz="3200" dirty="0">
                <a:hlinkClick r:id="rId2"/>
              </a:rPr>
              <a:t>http://</a:t>
            </a:r>
            <a:r>
              <a:rPr lang="en-US" sz="3200" dirty="0" smtClean="0">
                <a:hlinkClick r:id="rId2"/>
              </a:rPr>
              <a:t>en.cppreference.com/w/cpp/io/basic_ostream</a:t>
            </a:r>
            <a:endParaRPr lang="en-US" dirty="0" smtClean="0"/>
          </a:p>
          <a:p>
            <a:r>
              <a:rPr lang="en-US" dirty="0" smtClean="0"/>
              <a:t>Note the outline </a:t>
            </a:r>
            <a:r>
              <a:rPr lang="en-US" dirty="0" smtClean="0"/>
              <a:t>format (compare to </a:t>
            </a:r>
            <a:r>
              <a:rPr lang="en-US" dirty="0" err="1" smtClean="0"/>
              <a:t>JavaDoc</a:t>
            </a:r>
            <a:r>
              <a:rPr lang="en-US" dirty="0" smtClean="0"/>
              <a:t>):</a:t>
            </a:r>
            <a:endParaRPr lang="en-US" dirty="0" smtClean="0"/>
          </a:p>
          <a:p>
            <a:pPr lvl="1"/>
            <a:r>
              <a:rPr lang="en-US" dirty="0" smtClean="0"/>
              <a:t>Global objects</a:t>
            </a:r>
          </a:p>
          <a:p>
            <a:pPr lvl="1"/>
            <a:r>
              <a:rPr lang="en-US" dirty="0" smtClean="0"/>
              <a:t>Member types</a:t>
            </a:r>
          </a:p>
          <a:p>
            <a:pPr lvl="1"/>
            <a:r>
              <a:rPr lang="en-US" dirty="0" smtClean="0"/>
              <a:t>Member functions, member types, non-member functions</a:t>
            </a:r>
          </a:p>
          <a:p>
            <a:pPr lvl="1"/>
            <a:r>
              <a:rPr lang="en-US" dirty="0" smtClean="0"/>
              <a:t>Inherited types, constants, functions, etc.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683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What do these lines of code do?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cout.setf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ios_base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::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fmtflags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cout.unsetf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ios_base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::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fmtflags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ios_base</a:t>
            </a:r>
            <a:r>
              <a:rPr lang="en-US" dirty="0" smtClean="0"/>
              <a:t> superclass of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basic_ostream</a:t>
            </a:r>
            <a:r>
              <a:rPr lang="en-US" dirty="0" smtClean="0"/>
              <a:t> defines </a:t>
            </a:r>
            <a:r>
              <a:rPr lang="en-US" dirty="0" err="1" smtClean="0"/>
              <a:t>ios_base</a:t>
            </a:r>
            <a:r>
              <a:rPr lang="en-US" dirty="0" smtClean="0"/>
              <a:t>::</a:t>
            </a:r>
            <a:r>
              <a:rPr lang="en-US" dirty="0" err="1" smtClean="0"/>
              <a:t>fmtflags</a:t>
            </a:r>
            <a:r>
              <a:rPr lang="en-US" dirty="0" smtClean="0"/>
              <a:t> that we can use to format output: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dirty="0">
                <a:hlinkClick r:id="rId2"/>
              </a:rPr>
              <a:t>http://</a:t>
            </a:r>
            <a:r>
              <a:rPr lang="en-US" sz="3200" dirty="0" smtClean="0">
                <a:hlinkClick r:id="rId2"/>
              </a:rPr>
              <a:t>en.cppreference.com/w/cpp/io/basic_ostream</a:t>
            </a:r>
            <a:endParaRPr lang="en-US" sz="3200" dirty="0" smtClean="0"/>
          </a:p>
          <a:p>
            <a:pPr marL="0" lvl="0" indent="0">
              <a:buNone/>
            </a:pPr>
            <a:r>
              <a:rPr lang="en-US" sz="3000" dirty="0">
                <a:hlinkClick r:id="rId3"/>
              </a:rPr>
              <a:t>http://en.cppreference.com/w/cpp/io/ios_base/fmtflags</a:t>
            </a:r>
            <a:endParaRPr lang="en-US" sz="3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13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rules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 b="1" dirty="0" err="1" smtClean="0"/>
              <a:t>setf</a:t>
            </a:r>
            <a:r>
              <a:rPr lang="en-US" sz="3000" b="1" dirty="0" smtClean="0"/>
              <a:t>(flag) and </a:t>
            </a:r>
            <a:r>
              <a:rPr lang="en-US" sz="3000" b="1" dirty="0" err="1" smtClean="0"/>
              <a:t>unsetf</a:t>
            </a:r>
            <a:r>
              <a:rPr lang="en-US" sz="3000" b="1" dirty="0" smtClean="0"/>
              <a:t>(flag)</a:t>
            </a:r>
          </a:p>
          <a:p>
            <a:endParaRPr lang="en-US" dirty="0"/>
          </a:p>
          <a:p>
            <a:r>
              <a:rPr lang="en-US" sz="3200" dirty="0" smtClean="0"/>
              <a:t>Argument can be:</a:t>
            </a:r>
          </a:p>
          <a:p>
            <a:pPr lvl="1"/>
            <a:r>
              <a:rPr lang="en-US" sz="3200" dirty="0" err="1" smtClean="0"/>
              <a:t>boolalpha</a:t>
            </a:r>
            <a:endParaRPr lang="en-US" sz="3200" dirty="0" smtClean="0"/>
          </a:p>
          <a:p>
            <a:pPr lvl="1"/>
            <a:r>
              <a:rPr lang="en-US" sz="3200" dirty="0" err="1" smtClean="0"/>
              <a:t>showbase</a:t>
            </a:r>
            <a:endParaRPr lang="en-US" sz="3200" dirty="0" smtClean="0"/>
          </a:p>
          <a:p>
            <a:pPr lvl="1"/>
            <a:r>
              <a:rPr lang="en-US" sz="3200" dirty="0" smtClean="0"/>
              <a:t>uppercase</a:t>
            </a:r>
          </a:p>
          <a:p>
            <a:pPr lvl="1"/>
            <a:r>
              <a:rPr lang="en-US" sz="3200" dirty="0" err="1" smtClean="0"/>
              <a:t>showpos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 b="1" dirty="0" err="1" smtClean="0"/>
              <a:t>setf</a:t>
            </a:r>
            <a:r>
              <a:rPr lang="en-US" sz="3000" b="1" dirty="0" smtClean="0"/>
              <a:t>(flag, flag)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3200" dirty="0" smtClean="0"/>
              <a:t>Arguments can be:</a:t>
            </a:r>
          </a:p>
          <a:p>
            <a:pPr lvl="1"/>
            <a:r>
              <a:rPr lang="en-US" sz="3200" dirty="0" err="1" smtClean="0"/>
              <a:t>dec</a:t>
            </a:r>
            <a:r>
              <a:rPr lang="en-US" sz="3200" dirty="0" smtClean="0"/>
              <a:t>/</a:t>
            </a:r>
            <a:r>
              <a:rPr lang="en-US" sz="3200" dirty="0" err="1" smtClean="0"/>
              <a:t>oct</a:t>
            </a:r>
            <a:r>
              <a:rPr lang="en-US" sz="3200" dirty="0" smtClean="0"/>
              <a:t>/hex, </a:t>
            </a:r>
            <a:r>
              <a:rPr lang="en-US" sz="3200" dirty="0" err="1" smtClean="0"/>
              <a:t>basefield</a:t>
            </a:r>
            <a:endParaRPr lang="en-US" sz="3200" dirty="0" smtClean="0"/>
          </a:p>
          <a:p>
            <a:pPr lvl="1"/>
            <a:r>
              <a:rPr lang="en-US" sz="3200" dirty="0" smtClean="0"/>
              <a:t>fixed/scientific, </a:t>
            </a:r>
            <a:r>
              <a:rPr lang="en-US" sz="3200" dirty="0" err="1" smtClean="0"/>
              <a:t>floatfield</a:t>
            </a:r>
            <a:endParaRPr lang="en-US" sz="3200" dirty="0" smtClean="0"/>
          </a:p>
          <a:p>
            <a:pPr lvl="1"/>
            <a:r>
              <a:rPr lang="en-US" sz="3200" dirty="0" smtClean="0"/>
              <a:t>left/right/internal, </a:t>
            </a:r>
            <a:r>
              <a:rPr lang="en-US" sz="3200" dirty="0" err="1" smtClean="0"/>
              <a:t>adjustfield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55865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</a:t>
            </a:r>
            <a:r>
              <a:rPr lang="en-US" dirty="0" smtClean="0"/>
              <a:t>World!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#include &lt;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iostream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using namespace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std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main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 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&lt;&lt; "Hello world!" &lt;&lt;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return 0;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08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 verbose: output manipulators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Printing in hex in C with </a:t>
            </a:r>
            <a:r>
              <a:rPr lang="en-US" dirty="0" err="1" smtClean="0"/>
              <a:t>printf</a:t>
            </a:r>
            <a:r>
              <a:rPr lang="en-US" dirty="0" smtClean="0"/>
              <a:t> requires a lot of typing</a:t>
            </a:r>
          </a:p>
          <a:p>
            <a:r>
              <a:rPr lang="en-US" dirty="0" smtClean="0"/>
              <a:t>Printing in hex in C++ is almost too easy: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n{15};</a:t>
            </a:r>
          </a:p>
          <a:p>
            <a:pPr marL="0" indent="0"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&lt;&lt; </a:t>
            </a:r>
            <a:r>
              <a:rPr lang="en-US" sz="3600" b="1" dirty="0" smtClean="0">
                <a:latin typeface="Courier" charset="0"/>
                <a:ea typeface="Courier" charset="0"/>
                <a:cs typeface="Courier" charset="0"/>
              </a:rPr>
              <a:t>hex</a:t>
            </a:r>
            <a:r>
              <a:rPr lang="en-US" sz="3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&lt;&lt; n &lt;&lt;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 // f</a:t>
            </a:r>
          </a:p>
          <a:p>
            <a:pPr marL="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smtClean="0"/>
              <a:t>We call these </a:t>
            </a:r>
            <a:r>
              <a:rPr lang="en-US" b="1" u="sng" dirty="0" smtClean="0"/>
              <a:t>output manipulators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38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 the hood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ostream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&amp; hex(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ostream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&amp;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outputstream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outputstream.setf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ios_base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::hex,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            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ios_base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::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basefield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return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outputstream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648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Output manipulators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>
              <a:spcBef>
                <a:spcPts val="0"/>
              </a:spcBef>
            </a:pPr>
            <a:r>
              <a:rPr lang="en" sz="3600" b="1" dirty="0" err="1"/>
              <a:t>showpos</a:t>
            </a:r>
            <a:r>
              <a:rPr lang="en" sz="3600" b="1" dirty="0"/>
              <a:t>/</a:t>
            </a:r>
            <a:r>
              <a:rPr lang="en" sz="3600" b="1" dirty="0" err="1"/>
              <a:t>noshowpos</a:t>
            </a:r>
            <a:r>
              <a:rPr lang="en" sz="3600" b="1" dirty="0"/>
              <a:t> </a:t>
            </a:r>
            <a:r>
              <a:rPr lang="en" dirty="0"/>
              <a:t>- assuming </a:t>
            </a:r>
            <a:r>
              <a:rPr lang="en-CA" i="1" dirty="0" smtClean="0"/>
              <a:t>n </a:t>
            </a:r>
            <a:r>
              <a:rPr lang="en" dirty="0" smtClean="0"/>
              <a:t>is </a:t>
            </a:r>
            <a:r>
              <a:rPr lang="en-CA" dirty="0" smtClean="0"/>
              <a:t>now </a:t>
            </a:r>
            <a:r>
              <a:rPr lang="en" dirty="0" smtClean="0"/>
              <a:t>12</a:t>
            </a:r>
            <a:r>
              <a:rPr lang="en-CA" dirty="0" smtClean="0"/>
              <a:t>3</a:t>
            </a:r>
          </a:p>
          <a:p>
            <a:pPr lvl="0" indent="0">
              <a:spcBef>
                <a:spcPts val="0"/>
              </a:spcBef>
              <a:buNone/>
            </a:pPr>
            <a:r>
              <a:rPr lang="en-CA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" dirty="0" err="1" smtClean="0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" dirty="0">
                <a:latin typeface="Courier" charset="0"/>
                <a:ea typeface="Courier" charset="0"/>
                <a:cs typeface="Courier" charset="0"/>
              </a:rPr>
              <a:t>&lt;&lt; </a:t>
            </a:r>
            <a:r>
              <a:rPr lang="en" dirty="0" err="1">
                <a:latin typeface="Courier" charset="0"/>
                <a:ea typeface="Courier" charset="0"/>
                <a:cs typeface="Courier" charset="0"/>
              </a:rPr>
              <a:t>showpos</a:t>
            </a:r>
            <a:r>
              <a:rPr lang="en" dirty="0">
                <a:latin typeface="Courier" charset="0"/>
                <a:ea typeface="Courier" charset="0"/>
                <a:cs typeface="Courier" charset="0"/>
              </a:rPr>
              <a:t> &lt;&lt; </a:t>
            </a:r>
            <a:r>
              <a:rPr lang="en-CA" dirty="0" smtClean="0"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en" dirty="0" smtClean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" dirty="0" smtClean="0">
                <a:latin typeface="Courier" charset="0"/>
                <a:ea typeface="Courier" charset="0"/>
                <a:cs typeface="Courier" charset="0"/>
              </a:rPr>
              <a:t>// </a:t>
            </a:r>
            <a:r>
              <a:rPr lang="en" dirty="0">
                <a:latin typeface="Courier" charset="0"/>
                <a:ea typeface="Courier" charset="0"/>
                <a:cs typeface="Courier" charset="0"/>
              </a:rPr>
              <a:t>+</a:t>
            </a:r>
            <a:r>
              <a:rPr lang="en" dirty="0" smtClean="0">
                <a:latin typeface="Courier" charset="0"/>
                <a:ea typeface="Courier" charset="0"/>
                <a:cs typeface="Courier" charset="0"/>
              </a:rPr>
              <a:t>12</a:t>
            </a:r>
            <a:r>
              <a:rPr lang="en-CA" dirty="0" smtClean="0">
                <a:latin typeface="Courier" charset="0"/>
                <a:ea typeface="Courier" charset="0"/>
                <a:cs typeface="Courier" charset="0"/>
              </a:rPr>
              <a:t>3</a:t>
            </a:r>
          </a:p>
          <a:p>
            <a:pPr lvl="0" indent="0">
              <a:spcBef>
                <a:spcPts val="0"/>
              </a:spcBef>
              <a:buNone/>
            </a:pPr>
            <a:r>
              <a:rPr lang="en-CA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" dirty="0" err="1" smtClean="0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" dirty="0">
                <a:latin typeface="Courier" charset="0"/>
                <a:ea typeface="Courier" charset="0"/>
                <a:cs typeface="Courier" charset="0"/>
              </a:rPr>
              <a:t>&lt;&lt; </a:t>
            </a:r>
            <a:r>
              <a:rPr lang="en" dirty="0" err="1">
                <a:latin typeface="Courier" charset="0"/>
                <a:ea typeface="Courier" charset="0"/>
                <a:cs typeface="Courier" charset="0"/>
              </a:rPr>
              <a:t>noshowpos</a:t>
            </a:r>
            <a:r>
              <a:rPr lang="en" dirty="0">
                <a:latin typeface="Courier" charset="0"/>
                <a:ea typeface="Courier" charset="0"/>
                <a:cs typeface="Courier" charset="0"/>
              </a:rPr>
              <a:t> &lt;&lt; </a:t>
            </a:r>
            <a:r>
              <a:rPr lang="en-CA" dirty="0" smtClean="0"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en" dirty="0" smtClean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" dirty="0">
                <a:latin typeface="Courier" charset="0"/>
                <a:ea typeface="Courier" charset="0"/>
                <a:cs typeface="Courier" charset="0"/>
              </a:rPr>
              <a:t>	// 123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457200" lvl="0">
              <a:spcBef>
                <a:spcPts val="0"/>
              </a:spcBef>
            </a:pPr>
            <a:r>
              <a:rPr lang="en" sz="3600" b="1" dirty="0" err="1" smtClean="0"/>
              <a:t>dec</a:t>
            </a:r>
            <a:r>
              <a:rPr lang="en" sz="3600" b="1" dirty="0" smtClean="0"/>
              <a:t>/hex/</a:t>
            </a:r>
            <a:r>
              <a:rPr lang="en" sz="3600" b="1" dirty="0" err="1" smtClean="0"/>
              <a:t>oct</a:t>
            </a:r>
            <a:r>
              <a:rPr lang="en" sz="3600" b="1" dirty="0" smtClean="0"/>
              <a:t> </a:t>
            </a:r>
          </a:p>
          <a:p>
            <a:pPr lvl="0" indent="457200">
              <a:spcBef>
                <a:spcPts val="0"/>
              </a:spcBef>
              <a:buNone/>
            </a:pPr>
            <a:r>
              <a:rPr lang="en" dirty="0" err="1" smtClean="0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" dirty="0" smtClean="0">
                <a:latin typeface="Courier" charset="0"/>
                <a:ea typeface="Courier" charset="0"/>
                <a:cs typeface="Courier" charset="0"/>
              </a:rPr>
              <a:t> &lt;&lt; </a:t>
            </a:r>
            <a:r>
              <a:rPr lang="en" dirty="0" err="1" smtClean="0">
                <a:latin typeface="Courier" charset="0"/>
                <a:ea typeface="Courier" charset="0"/>
                <a:cs typeface="Courier" charset="0"/>
              </a:rPr>
              <a:t>dec</a:t>
            </a:r>
            <a:r>
              <a:rPr lang="en" dirty="0" smtClean="0">
                <a:latin typeface="Courier" charset="0"/>
                <a:ea typeface="Courier" charset="0"/>
                <a:cs typeface="Courier" charset="0"/>
              </a:rPr>
              <a:t> &lt;&lt; </a:t>
            </a:r>
            <a:r>
              <a:rPr lang="en-CA" dirty="0" smtClean="0"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en" dirty="0" smtClean="0">
                <a:latin typeface="Courier" charset="0"/>
                <a:ea typeface="Courier" charset="0"/>
                <a:cs typeface="Courier" charset="0"/>
              </a:rPr>
              <a:t>; // 123</a:t>
            </a:r>
          </a:p>
          <a:p>
            <a:pPr lvl="0" indent="457200">
              <a:spcBef>
                <a:spcPts val="0"/>
              </a:spcBef>
              <a:buNone/>
            </a:pPr>
            <a:r>
              <a:rPr lang="en" dirty="0" err="1" smtClean="0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" dirty="0" smtClean="0">
                <a:latin typeface="Courier" charset="0"/>
                <a:ea typeface="Courier" charset="0"/>
                <a:cs typeface="Courier" charset="0"/>
              </a:rPr>
              <a:t> &lt;&lt; hex &lt;&lt; </a:t>
            </a:r>
            <a:r>
              <a:rPr lang="en-CA" dirty="0" smtClean="0"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en" dirty="0" smtClean="0">
                <a:latin typeface="Courier" charset="0"/>
                <a:ea typeface="Courier" charset="0"/>
                <a:cs typeface="Courier" charset="0"/>
              </a:rPr>
              <a:t>; // 7b</a:t>
            </a:r>
          </a:p>
          <a:p>
            <a:pPr lvl="0" indent="457200">
              <a:spcBef>
                <a:spcPts val="0"/>
              </a:spcBef>
              <a:buNone/>
            </a:pPr>
            <a:r>
              <a:rPr lang="en" dirty="0" err="1" smtClean="0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" dirty="0" smtClean="0">
                <a:latin typeface="Courier" charset="0"/>
                <a:ea typeface="Courier" charset="0"/>
                <a:cs typeface="Courier" charset="0"/>
              </a:rPr>
              <a:t> &lt;&lt; </a:t>
            </a:r>
            <a:r>
              <a:rPr lang="en" dirty="0" err="1" smtClean="0">
                <a:latin typeface="Courier" charset="0"/>
                <a:ea typeface="Courier" charset="0"/>
                <a:cs typeface="Courier" charset="0"/>
              </a:rPr>
              <a:t>oct</a:t>
            </a:r>
            <a:r>
              <a:rPr lang="en" dirty="0" smtClean="0">
                <a:latin typeface="Courier" charset="0"/>
                <a:ea typeface="Courier" charset="0"/>
                <a:cs typeface="Courier" charset="0"/>
              </a:rPr>
              <a:t> &lt;&lt; </a:t>
            </a:r>
            <a:r>
              <a:rPr lang="en-CA" dirty="0" smtClean="0"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en" dirty="0" smtClean="0">
                <a:latin typeface="Courier" charset="0"/>
                <a:ea typeface="Courier" charset="0"/>
                <a:cs typeface="Courier" charset="0"/>
              </a:rPr>
              <a:t>; // 173 </a:t>
            </a:r>
          </a:p>
          <a:p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46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manipulators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>
              <a:spcBef>
                <a:spcPts val="0"/>
              </a:spcBef>
            </a:pPr>
            <a:r>
              <a:rPr lang="en" sz="3600" b="1" dirty="0"/>
              <a:t>uppercase/</a:t>
            </a:r>
            <a:r>
              <a:rPr lang="en" sz="3600" b="1" dirty="0" err="1"/>
              <a:t>nouppercase</a:t>
            </a:r>
            <a:r>
              <a:rPr lang="en" sz="3600" b="1" dirty="0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" dirty="0" err="1" smtClean="0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" dirty="0">
                <a:latin typeface="Courier" charset="0"/>
                <a:ea typeface="Courier" charset="0"/>
                <a:cs typeface="Courier" charset="0"/>
              </a:rPr>
              <a:t>&lt;&lt; uppercase &lt;&lt; hex &lt;&lt; </a:t>
            </a:r>
            <a:r>
              <a:rPr lang="en-CA" dirty="0" smtClean="0"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en" dirty="0" smtClean="0">
                <a:latin typeface="Courier" charset="0"/>
                <a:ea typeface="Courier" charset="0"/>
                <a:cs typeface="Courier" charset="0"/>
              </a:rPr>
              <a:t>;</a:t>
            </a:r>
            <a:r>
              <a:rPr lang="en-CA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" dirty="0" smtClean="0">
                <a:latin typeface="Courier" charset="0"/>
                <a:ea typeface="Courier" charset="0"/>
                <a:cs typeface="Courier" charset="0"/>
              </a:rPr>
              <a:t>// 7B</a:t>
            </a:r>
            <a:endParaRPr lang="en-CA" dirty="0" smtClean="0">
              <a:latin typeface="Courier" charset="0"/>
              <a:ea typeface="Courier" charset="0"/>
              <a:cs typeface="Courier" charset="0"/>
            </a:endParaRPr>
          </a:p>
          <a:p>
            <a:pPr lvl="0">
              <a:spcBef>
                <a:spcPts val="0"/>
              </a:spcBef>
              <a:buNone/>
            </a:pPr>
            <a:r>
              <a:rPr lang="en" dirty="0" err="1" smtClean="0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" dirty="0">
                <a:latin typeface="Courier" charset="0"/>
                <a:ea typeface="Courier" charset="0"/>
                <a:cs typeface="Courier" charset="0"/>
              </a:rPr>
              <a:t>&lt;&lt; </a:t>
            </a:r>
            <a:r>
              <a:rPr lang="en" dirty="0" err="1">
                <a:latin typeface="Courier" charset="0"/>
                <a:ea typeface="Courier" charset="0"/>
                <a:cs typeface="Courier" charset="0"/>
              </a:rPr>
              <a:t>nouppercase</a:t>
            </a:r>
            <a:r>
              <a:rPr lang="en" dirty="0">
                <a:latin typeface="Courier" charset="0"/>
                <a:ea typeface="Courier" charset="0"/>
                <a:cs typeface="Courier" charset="0"/>
              </a:rPr>
              <a:t> &lt;&lt; hex &lt;&lt; </a:t>
            </a:r>
            <a:r>
              <a:rPr lang="en-CA" dirty="0" smtClean="0"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en" dirty="0" smtClean="0">
                <a:latin typeface="Courier" charset="0"/>
                <a:ea typeface="Courier" charset="0"/>
                <a:cs typeface="Courier" charset="0"/>
              </a:rPr>
              <a:t>;</a:t>
            </a:r>
            <a:r>
              <a:rPr lang="en-CA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" dirty="0" smtClean="0">
                <a:latin typeface="Courier" charset="0"/>
                <a:ea typeface="Courier" charset="0"/>
                <a:cs typeface="Courier" charset="0"/>
              </a:rPr>
              <a:t>// </a:t>
            </a:r>
            <a:r>
              <a:rPr lang="en" dirty="0">
                <a:latin typeface="Courier" charset="0"/>
                <a:ea typeface="Courier" charset="0"/>
                <a:cs typeface="Courier" charset="0"/>
              </a:rPr>
              <a:t>7b</a:t>
            </a:r>
          </a:p>
          <a:p>
            <a:pPr lvl="0" indent="457200">
              <a:spcBef>
                <a:spcPts val="0"/>
              </a:spcBef>
              <a:buNone/>
            </a:pPr>
            <a:endParaRPr lang="en" dirty="0"/>
          </a:p>
          <a:p>
            <a:pPr marL="457200" lvl="0">
              <a:spcBef>
                <a:spcPts val="0"/>
              </a:spcBef>
            </a:pPr>
            <a:r>
              <a:rPr lang="en" sz="3600" b="1" dirty="0" err="1"/>
              <a:t>showbase</a:t>
            </a:r>
            <a:r>
              <a:rPr lang="en" sz="3600" b="1" dirty="0"/>
              <a:t>/</a:t>
            </a:r>
            <a:r>
              <a:rPr lang="en" sz="3600" b="1" dirty="0" err="1"/>
              <a:t>noshowbase</a:t>
            </a:r>
            <a:r>
              <a:rPr lang="en" sz="3600" b="1" dirty="0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" dirty="0" err="1" smtClean="0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" dirty="0">
                <a:latin typeface="Courier" charset="0"/>
                <a:ea typeface="Courier" charset="0"/>
                <a:cs typeface="Courier" charset="0"/>
              </a:rPr>
              <a:t>&lt;&lt; </a:t>
            </a:r>
            <a:r>
              <a:rPr lang="en" dirty="0" err="1">
                <a:latin typeface="Courier" charset="0"/>
                <a:ea typeface="Courier" charset="0"/>
                <a:cs typeface="Courier" charset="0"/>
              </a:rPr>
              <a:t>showbase</a:t>
            </a:r>
            <a:r>
              <a:rPr lang="en" dirty="0">
                <a:latin typeface="Courier" charset="0"/>
                <a:ea typeface="Courier" charset="0"/>
                <a:cs typeface="Courier" charset="0"/>
              </a:rPr>
              <a:t> &lt;&lt; hex &lt;&lt; </a:t>
            </a:r>
            <a:r>
              <a:rPr lang="en-CA" dirty="0" smtClean="0"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en" dirty="0" smtClean="0">
                <a:latin typeface="Courier" charset="0"/>
                <a:ea typeface="Courier" charset="0"/>
                <a:cs typeface="Courier" charset="0"/>
              </a:rPr>
              <a:t>&lt;&lt; </a:t>
            </a:r>
            <a:r>
              <a:rPr lang="en" dirty="0" err="1"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en" dirty="0" smtClean="0">
                <a:latin typeface="Courier" charset="0"/>
                <a:ea typeface="Courier" charset="0"/>
                <a:cs typeface="Courier" charset="0"/>
              </a:rPr>
              <a:t>;</a:t>
            </a:r>
            <a:r>
              <a:rPr lang="en-CA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" dirty="0" smtClean="0">
                <a:latin typeface="Courier" charset="0"/>
                <a:ea typeface="Courier" charset="0"/>
                <a:cs typeface="Courier" charset="0"/>
              </a:rPr>
              <a:t>// 0x7b</a:t>
            </a:r>
            <a:endParaRPr lang="en-CA" dirty="0" smtClean="0">
              <a:latin typeface="Courier" charset="0"/>
              <a:ea typeface="Courier" charset="0"/>
              <a:cs typeface="Courier" charset="0"/>
            </a:endParaRPr>
          </a:p>
          <a:p>
            <a:pPr lvl="0">
              <a:spcBef>
                <a:spcPts val="0"/>
              </a:spcBef>
              <a:buNone/>
            </a:pPr>
            <a:r>
              <a:rPr lang="en" dirty="0" err="1" smtClean="0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" dirty="0">
                <a:latin typeface="Courier" charset="0"/>
                <a:ea typeface="Courier" charset="0"/>
                <a:cs typeface="Courier" charset="0"/>
              </a:rPr>
              <a:t>&lt;&lt; </a:t>
            </a:r>
            <a:r>
              <a:rPr lang="en" dirty="0" err="1">
                <a:latin typeface="Courier" charset="0"/>
                <a:ea typeface="Courier" charset="0"/>
                <a:cs typeface="Courier" charset="0"/>
              </a:rPr>
              <a:t>noshowbase</a:t>
            </a:r>
            <a:r>
              <a:rPr lang="en" dirty="0">
                <a:latin typeface="Courier" charset="0"/>
                <a:ea typeface="Courier" charset="0"/>
                <a:cs typeface="Courier" charset="0"/>
              </a:rPr>
              <a:t> &lt;&lt; hex &lt;&lt; </a:t>
            </a:r>
            <a:r>
              <a:rPr lang="en-CA" dirty="0" smtClean="0">
                <a:latin typeface="Courier" charset="0"/>
                <a:ea typeface="Courier" charset="0"/>
                <a:cs typeface="Courier" charset="0"/>
              </a:rPr>
              <a:t>n </a:t>
            </a:r>
            <a:r>
              <a:rPr lang="en" dirty="0" smtClean="0">
                <a:latin typeface="Courier" charset="0"/>
                <a:ea typeface="Courier" charset="0"/>
                <a:cs typeface="Courier" charset="0"/>
              </a:rPr>
              <a:t>&lt;&lt; </a:t>
            </a:r>
            <a:r>
              <a:rPr lang="en" dirty="0" err="1"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en" dirty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" dirty="0" smtClean="0">
                <a:latin typeface="Courier" charset="0"/>
                <a:ea typeface="Courier" charset="0"/>
                <a:cs typeface="Courier" charset="0"/>
              </a:rPr>
              <a:t>// </a:t>
            </a:r>
            <a:r>
              <a:rPr lang="en" dirty="0">
                <a:latin typeface="Courier" charset="0"/>
                <a:ea typeface="Courier" charset="0"/>
                <a:cs typeface="Courier" charset="0"/>
              </a:rPr>
              <a:t>7b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51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manipulators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0">
              <a:spcBef>
                <a:spcPts val="0"/>
              </a:spcBef>
            </a:pPr>
            <a:r>
              <a:rPr lang="en" sz="4000" b="1" dirty="0"/>
              <a:t>left/internal/right</a:t>
            </a:r>
            <a:r>
              <a:rPr lang="en" sz="4000" dirty="0"/>
              <a:t> </a:t>
            </a:r>
            <a:r>
              <a:rPr lang="en" dirty="0"/>
              <a:t>- assuming </a:t>
            </a:r>
            <a:r>
              <a:rPr lang="en-CA" i="1" dirty="0" smtClean="0"/>
              <a:t>n </a:t>
            </a:r>
            <a:r>
              <a:rPr lang="en" dirty="0" smtClean="0"/>
              <a:t>is </a:t>
            </a:r>
            <a:r>
              <a:rPr lang="en" dirty="0"/>
              <a:t>-</a:t>
            </a:r>
            <a:r>
              <a:rPr lang="en" dirty="0" smtClean="0"/>
              <a:t>123</a:t>
            </a:r>
            <a:endParaRPr lang="en-CA" dirty="0">
              <a:latin typeface="Courier" charset="0"/>
              <a:ea typeface="Courier" charset="0"/>
              <a:cs typeface="Courier" charset="0"/>
            </a:endParaRPr>
          </a:p>
          <a:p>
            <a:pPr lvl="0" indent="0">
              <a:spcBef>
                <a:spcPts val="0"/>
              </a:spcBef>
              <a:buNone/>
            </a:pPr>
            <a:r>
              <a:rPr lang="en" dirty="0" err="1" smtClean="0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" dirty="0">
                <a:latin typeface="Courier" charset="0"/>
                <a:ea typeface="Courier" charset="0"/>
                <a:cs typeface="Courier" charset="0"/>
              </a:rPr>
              <a:t>&lt;&lt; </a:t>
            </a:r>
            <a:r>
              <a:rPr lang="en" dirty="0" err="1">
                <a:latin typeface="Courier" charset="0"/>
                <a:ea typeface="Courier" charset="0"/>
                <a:cs typeface="Courier" charset="0"/>
              </a:rPr>
              <a:t>setw</a:t>
            </a:r>
            <a:r>
              <a:rPr lang="en" dirty="0">
                <a:latin typeface="Courier" charset="0"/>
                <a:ea typeface="Courier" charset="0"/>
                <a:cs typeface="Courier" charset="0"/>
              </a:rPr>
              <a:t>(6) &lt;&lt; left &lt;&lt; </a:t>
            </a:r>
            <a:r>
              <a:rPr lang="en-CA" dirty="0" smtClean="0"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en" dirty="0" smtClean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CA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" dirty="0" smtClean="0">
                <a:latin typeface="Courier" charset="0"/>
                <a:ea typeface="Courier" charset="0"/>
                <a:cs typeface="Courier" charset="0"/>
              </a:rPr>
              <a:t>// </a:t>
            </a:r>
            <a:r>
              <a:rPr lang="en" dirty="0">
                <a:latin typeface="Courier" charset="0"/>
                <a:ea typeface="Courier" charset="0"/>
                <a:cs typeface="Courier" charset="0"/>
              </a:rPr>
              <a:t>|-</a:t>
            </a:r>
            <a:r>
              <a:rPr lang="en" dirty="0" smtClean="0">
                <a:latin typeface="Courier" charset="0"/>
                <a:ea typeface="Courier" charset="0"/>
                <a:cs typeface="Courier" charset="0"/>
              </a:rPr>
              <a:t>123</a:t>
            </a:r>
            <a:r>
              <a:rPr lang="en-CA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" dirty="0" smtClean="0">
                <a:latin typeface="Courier" charset="0"/>
                <a:ea typeface="Courier" charset="0"/>
                <a:cs typeface="Courier" charset="0"/>
              </a:rPr>
              <a:t>|</a:t>
            </a:r>
            <a:endParaRPr lang="en-CA" dirty="0" smtClean="0">
              <a:latin typeface="Courier" charset="0"/>
              <a:ea typeface="Courier" charset="0"/>
              <a:cs typeface="Courier" charset="0"/>
            </a:endParaRPr>
          </a:p>
          <a:p>
            <a:pPr lvl="0" indent="0">
              <a:spcBef>
                <a:spcPts val="0"/>
              </a:spcBef>
              <a:buNone/>
            </a:pPr>
            <a:r>
              <a:rPr lang="en" dirty="0" err="1" smtClean="0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" dirty="0">
                <a:latin typeface="Courier" charset="0"/>
                <a:ea typeface="Courier" charset="0"/>
                <a:cs typeface="Courier" charset="0"/>
              </a:rPr>
              <a:t>&lt;&lt; </a:t>
            </a:r>
            <a:r>
              <a:rPr lang="en" dirty="0" err="1">
                <a:latin typeface="Courier" charset="0"/>
                <a:ea typeface="Courier" charset="0"/>
                <a:cs typeface="Courier" charset="0"/>
              </a:rPr>
              <a:t>setw</a:t>
            </a:r>
            <a:r>
              <a:rPr lang="en" dirty="0">
                <a:latin typeface="Courier" charset="0"/>
                <a:ea typeface="Courier" charset="0"/>
                <a:cs typeface="Courier" charset="0"/>
              </a:rPr>
              <a:t>(6) &lt;&lt; internal&lt;&lt; </a:t>
            </a:r>
            <a:r>
              <a:rPr lang="en-CA" dirty="0" smtClean="0"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en" dirty="0" smtClean="0">
                <a:latin typeface="Courier" charset="0"/>
                <a:ea typeface="Courier" charset="0"/>
                <a:cs typeface="Courier" charset="0"/>
              </a:rPr>
              <a:t>; // |-</a:t>
            </a:r>
            <a:r>
              <a:rPr lang="en-CA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" dirty="0" smtClean="0">
                <a:latin typeface="Courier" charset="0"/>
                <a:ea typeface="Courier" charset="0"/>
                <a:cs typeface="Courier" charset="0"/>
              </a:rPr>
              <a:t>123|</a:t>
            </a:r>
            <a:endParaRPr lang="en-CA" dirty="0" smtClean="0">
              <a:latin typeface="Courier" charset="0"/>
              <a:ea typeface="Courier" charset="0"/>
              <a:cs typeface="Courier" charset="0"/>
            </a:endParaRPr>
          </a:p>
          <a:p>
            <a:pPr lvl="0" indent="0">
              <a:spcBef>
                <a:spcPts val="0"/>
              </a:spcBef>
              <a:buNone/>
            </a:pPr>
            <a:r>
              <a:rPr lang="en" dirty="0" err="1" smtClean="0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" dirty="0">
                <a:latin typeface="Courier" charset="0"/>
                <a:ea typeface="Courier" charset="0"/>
                <a:cs typeface="Courier" charset="0"/>
              </a:rPr>
              <a:t>&lt;&lt; </a:t>
            </a:r>
            <a:r>
              <a:rPr lang="en" dirty="0" err="1">
                <a:latin typeface="Courier" charset="0"/>
                <a:ea typeface="Courier" charset="0"/>
                <a:cs typeface="Courier" charset="0"/>
              </a:rPr>
              <a:t>setw</a:t>
            </a:r>
            <a:r>
              <a:rPr lang="en" dirty="0">
                <a:latin typeface="Courier" charset="0"/>
                <a:ea typeface="Courier" charset="0"/>
                <a:cs typeface="Courier" charset="0"/>
              </a:rPr>
              <a:t>(6) &lt;&lt; right&lt;&lt; </a:t>
            </a:r>
            <a:r>
              <a:rPr lang="en-CA" dirty="0" smtClean="0"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en" dirty="0" smtClean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CA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" dirty="0" smtClean="0">
                <a:latin typeface="Courier" charset="0"/>
                <a:ea typeface="Courier" charset="0"/>
                <a:cs typeface="Courier" charset="0"/>
              </a:rPr>
              <a:t>// </a:t>
            </a:r>
            <a:r>
              <a:rPr lang="en" dirty="0" smtClean="0"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CA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" dirty="0" smtClean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" dirty="0">
                <a:latin typeface="Courier" charset="0"/>
                <a:ea typeface="Courier" charset="0"/>
                <a:cs typeface="Courier" charset="0"/>
              </a:rPr>
              <a:t>123|</a:t>
            </a:r>
          </a:p>
          <a:p>
            <a:pPr lvl="0">
              <a:spcBef>
                <a:spcPts val="0"/>
              </a:spcBef>
              <a:buNone/>
            </a:pPr>
            <a:endParaRPr lang="en" dirty="0"/>
          </a:p>
          <a:p>
            <a:pPr marL="457200" lvl="0">
              <a:spcBef>
                <a:spcPts val="0"/>
              </a:spcBef>
              <a:buChar char="●"/>
            </a:pPr>
            <a:r>
              <a:rPr lang="en" sz="3600" b="1" dirty="0" err="1"/>
              <a:t>showpoint</a:t>
            </a:r>
            <a:r>
              <a:rPr lang="en" sz="3600" b="1" dirty="0"/>
              <a:t>/</a:t>
            </a:r>
            <a:r>
              <a:rPr lang="en" sz="3600" b="1" dirty="0" err="1"/>
              <a:t>noshowpoint</a:t>
            </a:r>
            <a:r>
              <a:rPr lang="en" sz="3600" b="1" dirty="0"/>
              <a:t> </a:t>
            </a:r>
            <a:r>
              <a:rPr lang="en" dirty="0"/>
              <a:t>- assuming </a:t>
            </a:r>
            <a:r>
              <a:rPr lang="en-CA" dirty="0" smtClean="0"/>
              <a:t>d1 = 100.0 and d2 == 100.12</a:t>
            </a:r>
          </a:p>
          <a:p>
            <a:pPr lvl="0" indent="0">
              <a:spcBef>
                <a:spcPts val="0"/>
              </a:spcBef>
              <a:buNone/>
            </a:pPr>
            <a:r>
              <a:rPr lang="en" dirty="0" err="1" smtClean="0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" dirty="0">
                <a:latin typeface="Courier" charset="0"/>
                <a:ea typeface="Courier" charset="0"/>
                <a:cs typeface="Courier" charset="0"/>
              </a:rPr>
              <a:t>&lt;&lt; </a:t>
            </a:r>
            <a:r>
              <a:rPr lang="en" dirty="0" err="1">
                <a:latin typeface="Courier" charset="0"/>
                <a:ea typeface="Courier" charset="0"/>
                <a:cs typeface="Courier" charset="0"/>
              </a:rPr>
              <a:t>noshowpoint</a:t>
            </a:r>
            <a:r>
              <a:rPr lang="en" dirty="0">
                <a:latin typeface="Courier" charset="0"/>
                <a:ea typeface="Courier" charset="0"/>
                <a:cs typeface="Courier" charset="0"/>
              </a:rPr>
              <a:t> &lt;&lt; </a:t>
            </a:r>
            <a:r>
              <a:rPr lang="en-CA" dirty="0" smtClean="0">
                <a:latin typeface="Courier" charset="0"/>
                <a:ea typeface="Courier" charset="0"/>
                <a:cs typeface="Courier" charset="0"/>
              </a:rPr>
              <a:t>d1</a:t>
            </a:r>
            <a:r>
              <a:rPr lang="en" dirty="0" smtClean="0">
                <a:latin typeface="Courier" charset="0"/>
                <a:ea typeface="Courier" charset="0"/>
                <a:cs typeface="Courier" charset="0"/>
              </a:rPr>
              <a:t>&lt;&lt; </a:t>
            </a:r>
            <a:r>
              <a:rPr lang="en" dirty="0">
                <a:latin typeface="Courier" charset="0"/>
                <a:ea typeface="Courier" charset="0"/>
                <a:cs typeface="Courier" charset="0"/>
              </a:rPr>
              <a:t>“ </a:t>
            </a:r>
            <a:r>
              <a:rPr lang="en-CA" dirty="0" smtClean="0">
                <a:latin typeface="Courier" charset="0"/>
                <a:ea typeface="Courier" charset="0"/>
                <a:cs typeface="Courier" charset="0"/>
              </a:rPr>
              <a:t>“</a:t>
            </a:r>
            <a:r>
              <a:rPr lang="en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" dirty="0">
                <a:latin typeface="Courier" charset="0"/>
                <a:ea typeface="Courier" charset="0"/>
                <a:cs typeface="Courier" charset="0"/>
              </a:rPr>
              <a:t>&lt;&lt; </a:t>
            </a:r>
            <a:r>
              <a:rPr lang="en-CA" dirty="0" smtClean="0">
                <a:latin typeface="Courier" charset="0"/>
                <a:ea typeface="Courier" charset="0"/>
                <a:cs typeface="Courier" charset="0"/>
              </a:rPr>
              <a:t>d2;</a:t>
            </a:r>
          </a:p>
          <a:p>
            <a:pPr lvl="0" indent="0">
              <a:spcBef>
                <a:spcPts val="0"/>
              </a:spcBef>
              <a:buNone/>
            </a:pPr>
            <a:r>
              <a:rPr lang="en" dirty="0" smtClean="0">
                <a:latin typeface="Courier" charset="0"/>
                <a:ea typeface="Courier" charset="0"/>
                <a:cs typeface="Courier" charset="0"/>
              </a:rPr>
              <a:t>// </a:t>
            </a:r>
            <a:r>
              <a:rPr lang="en" dirty="0">
                <a:latin typeface="Courier" charset="0"/>
                <a:ea typeface="Courier" charset="0"/>
                <a:cs typeface="Courier" charset="0"/>
              </a:rPr>
              <a:t>100 100.12</a:t>
            </a:r>
            <a:br>
              <a:rPr lang="en" dirty="0">
                <a:latin typeface="Courier" charset="0"/>
                <a:ea typeface="Courier" charset="0"/>
                <a:cs typeface="Courier" charset="0"/>
              </a:rPr>
            </a:br>
            <a:r>
              <a:rPr lang="en" dirty="0" err="1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" dirty="0">
                <a:latin typeface="Courier" charset="0"/>
                <a:ea typeface="Courier" charset="0"/>
                <a:cs typeface="Courier" charset="0"/>
              </a:rPr>
              <a:t> &lt;&lt; </a:t>
            </a:r>
            <a:r>
              <a:rPr lang="en" dirty="0" err="1">
                <a:latin typeface="Courier" charset="0"/>
                <a:ea typeface="Courier" charset="0"/>
                <a:cs typeface="Courier" charset="0"/>
              </a:rPr>
              <a:t>showpoint</a:t>
            </a:r>
            <a:r>
              <a:rPr lang="en" dirty="0">
                <a:latin typeface="Courier" charset="0"/>
                <a:ea typeface="Courier" charset="0"/>
                <a:cs typeface="Courier" charset="0"/>
              </a:rPr>
              <a:t> &lt;&lt; </a:t>
            </a:r>
            <a:r>
              <a:rPr lang="en-CA" dirty="0" smtClean="0">
                <a:latin typeface="Courier" charset="0"/>
                <a:ea typeface="Courier" charset="0"/>
                <a:cs typeface="Courier" charset="0"/>
              </a:rPr>
              <a:t>d1</a:t>
            </a:r>
            <a:r>
              <a:rPr lang="en" dirty="0" smtClean="0">
                <a:latin typeface="Courier" charset="0"/>
                <a:ea typeface="Courier" charset="0"/>
                <a:cs typeface="Courier" charset="0"/>
              </a:rPr>
              <a:t>&lt;&lt; </a:t>
            </a:r>
            <a:r>
              <a:rPr lang="en" dirty="0">
                <a:latin typeface="Courier" charset="0"/>
                <a:ea typeface="Courier" charset="0"/>
                <a:cs typeface="Courier" charset="0"/>
              </a:rPr>
              <a:t>“ “ &lt;&lt; </a:t>
            </a:r>
            <a:r>
              <a:rPr lang="en-CA" dirty="0" smtClean="0">
                <a:latin typeface="Courier" charset="0"/>
                <a:ea typeface="Courier" charset="0"/>
                <a:cs typeface="Courier" charset="0"/>
              </a:rPr>
              <a:t>d2</a:t>
            </a:r>
            <a:r>
              <a:rPr lang="en" dirty="0" smtClean="0">
                <a:latin typeface="Courier" charset="0"/>
                <a:ea typeface="Courier" charset="0"/>
                <a:cs typeface="Courier" charset="0"/>
              </a:rPr>
              <a:t>;</a:t>
            </a:r>
            <a:endParaRPr lang="en-CA" dirty="0" smtClean="0">
              <a:latin typeface="Courier" charset="0"/>
              <a:ea typeface="Courier" charset="0"/>
              <a:cs typeface="Courier" charset="0"/>
            </a:endParaRPr>
          </a:p>
          <a:p>
            <a:pPr lvl="0" indent="0">
              <a:spcBef>
                <a:spcPts val="0"/>
              </a:spcBef>
              <a:buNone/>
            </a:pPr>
            <a:r>
              <a:rPr lang="en" dirty="0" smtClean="0">
                <a:latin typeface="Courier" charset="0"/>
                <a:ea typeface="Courier" charset="0"/>
                <a:cs typeface="Courier" charset="0"/>
              </a:rPr>
              <a:t>// </a:t>
            </a:r>
            <a:r>
              <a:rPr lang="en" dirty="0">
                <a:latin typeface="Courier" charset="0"/>
                <a:ea typeface="Courier" charset="0"/>
                <a:cs typeface="Courier" charset="0"/>
              </a:rPr>
              <a:t>100.000 100.120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32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manipulators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>
              <a:spcBef>
                <a:spcPts val="0"/>
              </a:spcBef>
            </a:pPr>
            <a:r>
              <a:rPr lang="en" sz="3600" b="1" dirty="0"/>
              <a:t>fixed/scientific </a:t>
            </a:r>
            <a:r>
              <a:rPr lang="en" dirty="0"/>
              <a:t>- assuming </a:t>
            </a:r>
            <a:r>
              <a:rPr lang="en" i="1" dirty="0"/>
              <a:t>number</a:t>
            </a:r>
            <a:r>
              <a:rPr lang="en" dirty="0"/>
              <a:t> is 123.456789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61111"/>
              <a:buNone/>
            </a:pPr>
            <a:r>
              <a:rPr lang="en" dirty="0"/>
              <a:t>	</a:t>
            </a:r>
            <a:r>
              <a:rPr lang="en" dirty="0" err="1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" dirty="0">
                <a:latin typeface="Courier" charset="0"/>
                <a:ea typeface="Courier" charset="0"/>
                <a:cs typeface="Courier" charset="0"/>
              </a:rPr>
              <a:t> &lt;&lt; fixed &lt;&lt; number; </a:t>
            </a:r>
            <a:r>
              <a:rPr lang="en-CA" dirty="0" smtClean="0"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" dirty="0" smtClean="0">
                <a:latin typeface="Courier" charset="0"/>
                <a:ea typeface="Courier" charset="0"/>
                <a:cs typeface="Courier" charset="0"/>
              </a:rPr>
              <a:t>// </a:t>
            </a:r>
            <a:r>
              <a:rPr lang="en" dirty="0">
                <a:latin typeface="Courier" charset="0"/>
                <a:ea typeface="Courier" charset="0"/>
                <a:cs typeface="Courier" charset="0"/>
              </a:rPr>
              <a:t>123.456789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" dirty="0" err="1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" dirty="0">
                <a:latin typeface="Courier" charset="0"/>
                <a:ea typeface="Courier" charset="0"/>
                <a:cs typeface="Courier" charset="0"/>
              </a:rPr>
              <a:t> &lt;&lt; scientific &lt;&lt; number;	</a:t>
            </a:r>
            <a:r>
              <a:rPr lang="en-CA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" dirty="0" smtClean="0">
                <a:latin typeface="Courier" charset="0"/>
                <a:ea typeface="Courier" charset="0"/>
                <a:cs typeface="Courier" charset="0"/>
              </a:rPr>
              <a:t>// </a:t>
            </a:r>
            <a:r>
              <a:rPr lang="en" dirty="0">
                <a:latin typeface="Courier" charset="0"/>
                <a:ea typeface="Courier" charset="0"/>
                <a:cs typeface="Courier" charset="0"/>
              </a:rPr>
              <a:t>1.234568E+02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61111"/>
              <a:buNone/>
            </a:pPr>
            <a:endParaRPr lang="en" dirty="0"/>
          </a:p>
          <a:p>
            <a:pPr marL="457200" lvl="0">
              <a:spcBef>
                <a:spcPts val="0"/>
              </a:spcBef>
            </a:pPr>
            <a:r>
              <a:rPr lang="en" sz="3600" b="1" dirty="0" err="1"/>
              <a:t>boolalpha</a:t>
            </a:r>
            <a:r>
              <a:rPr lang="en" sz="3600" b="1" dirty="0"/>
              <a:t>/</a:t>
            </a:r>
            <a:r>
              <a:rPr lang="en" sz="3600" b="1" dirty="0" err="1"/>
              <a:t>noboolalpha</a:t>
            </a:r>
            <a:r>
              <a:rPr lang="en" sz="3600" dirty="0"/>
              <a:t> </a:t>
            </a:r>
            <a:r>
              <a:rPr lang="en" dirty="0"/>
              <a:t>- assuming </a:t>
            </a:r>
            <a:r>
              <a:rPr lang="en-CA" i="1" dirty="0" smtClean="0"/>
              <a:t>fun </a:t>
            </a:r>
            <a:r>
              <a:rPr lang="en" dirty="0" smtClean="0"/>
              <a:t>is </a:t>
            </a:r>
            <a:r>
              <a:rPr lang="en" dirty="0"/>
              <a:t>true</a:t>
            </a:r>
          </a:p>
          <a:p>
            <a:pPr marL="457200" lvl="0" indent="0">
              <a:spcBef>
                <a:spcPts val="0"/>
              </a:spcBef>
              <a:buNone/>
            </a:pPr>
            <a:r>
              <a:rPr lang="en" dirty="0" err="1"/>
              <a:t>cout</a:t>
            </a:r>
            <a:r>
              <a:rPr lang="en" dirty="0"/>
              <a:t> &lt;&lt; </a:t>
            </a:r>
            <a:r>
              <a:rPr lang="en" dirty="0" err="1"/>
              <a:t>boolalpha</a:t>
            </a:r>
            <a:r>
              <a:rPr lang="en" dirty="0"/>
              <a:t> &lt;&lt; </a:t>
            </a:r>
            <a:r>
              <a:rPr lang="en-CA" dirty="0" smtClean="0"/>
              <a:t>fun</a:t>
            </a:r>
            <a:r>
              <a:rPr lang="en" dirty="0" smtClean="0"/>
              <a:t>; </a:t>
            </a:r>
            <a:r>
              <a:rPr lang="en" dirty="0"/>
              <a:t>	// true</a:t>
            </a:r>
          </a:p>
          <a:p>
            <a:pPr marL="457200" lvl="0" indent="0">
              <a:spcBef>
                <a:spcPts val="0"/>
              </a:spcBef>
              <a:buNone/>
            </a:pPr>
            <a:r>
              <a:rPr lang="en" dirty="0" err="1"/>
              <a:t>cout</a:t>
            </a:r>
            <a:r>
              <a:rPr lang="en" dirty="0"/>
              <a:t> &lt;&lt; </a:t>
            </a:r>
            <a:r>
              <a:rPr lang="en" dirty="0" err="1"/>
              <a:t>noboolalpha</a:t>
            </a:r>
            <a:r>
              <a:rPr lang="en" dirty="0"/>
              <a:t>&lt;&lt; </a:t>
            </a:r>
            <a:r>
              <a:rPr lang="en-CA" dirty="0" smtClean="0"/>
              <a:t>fun</a:t>
            </a:r>
            <a:r>
              <a:rPr lang="en" dirty="0" smtClean="0"/>
              <a:t>; </a:t>
            </a:r>
            <a:r>
              <a:rPr lang="en" dirty="0"/>
              <a:t>	//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14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manipulators with &lt;</a:t>
            </a:r>
            <a:r>
              <a:rPr lang="en-US" dirty="0" err="1" smtClean="0"/>
              <a:t>iomanip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0">
              <a:lnSpc>
                <a:spcPct val="150000"/>
              </a:lnSpc>
              <a:spcBef>
                <a:spcPts val="0"/>
              </a:spcBef>
            </a:pPr>
            <a:r>
              <a:rPr lang="en" sz="3200" b="1" dirty="0" err="1" smtClean="0"/>
              <a:t>setw</a:t>
            </a:r>
            <a:r>
              <a:rPr lang="en" sz="3200" b="1" dirty="0" smtClean="0"/>
              <a:t>(</a:t>
            </a:r>
            <a:r>
              <a:rPr lang="en-CA" sz="3200" b="1" dirty="0" smtClean="0"/>
              <a:t>value</a:t>
            </a:r>
            <a:r>
              <a:rPr lang="en" sz="3200" b="1" dirty="0" smtClean="0"/>
              <a:t>)</a:t>
            </a:r>
            <a:r>
              <a:rPr lang="en" sz="2400" dirty="0" smtClean="0"/>
              <a:t> </a:t>
            </a:r>
            <a:r>
              <a:rPr lang="en-CA" sz="2400" dirty="0" smtClean="0"/>
              <a:t>sets minimum width </a:t>
            </a:r>
            <a:r>
              <a:rPr lang="en-CA" sz="3200" u="sng" dirty="0" smtClean="0"/>
              <a:t>for one field only</a:t>
            </a:r>
            <a:endParaRPr lang="en" sz="3200" u="sng" dirty="0"/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400" dirty="0" err="1" smtClean="0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" sz="2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" sz="2400" dirty="0">
                <a:latin typeface="Courier" charset="0"/>
                <a:ea typeface="Courier" charset="0"/>
                <a:cs typeface="Courier" charset="0"/>
              </a:rPr>
              <a:t>&lt;&lt; </a:t>
            </a:r>
            <a:r>
              <a:rPr lang="en" sz="2400" dirty="0" err="1">
                <a:latin typeface="Courier" charset="0"/>
                <a:ea typeface="Courier" charset="0"/>
                <a:cs typeface="Courier" charset="0"/>
              </a:rPr>
              <a:t>setw</a:t>
            </a:r>
            <a:r>
              <a:rPr lang="en" sz="2400" dirty="0">
                <a:latin typeface="Courier" charset="0"/>
                <a:ea typeface="Courier" charset="0"/>
                <a:cs typeface="Courier" charset="0"/>
              </a:rPr>
              <a:t>(5) &lt;&lt; number; </a:t>
            </a:r>
            <a:r>
              <a:rPr lang="en" sz="2400" dirty="0" smtClean="0">
                <a:latin typeface="Courier" charset="0"/>
                <a:ea typeface="Courier" charset="0"/>
                <a:cs typeface="Courier" charset="0"/>
              </a:rPr>
              <a:t>// </a:t>
            </a:r>
            <a:r>
              <a:rPr lang="en-CA" sz="2400" dirty="0" smtClean="0">
                <a:latin typeface="Courier" charset="0"/>
                <a:ea typeface="Courier" charset="0"/>
                <a:cs typeface="Courier" charset="0"/>
              </a:rPr>
              <a:t>|  </a:t>
            </a:r>
            <a:r>
              <a:rPr lang="en" sz="2400" dirty="0" smtClean="0">
                <a:latin typeface="Courier" charset="0"/>
                <a:ea typeface="Courier" charset="0"/>
                <a:cs typeface="Courier" charset="0"/>
              </a:rPr>
              <a:t>123|</a:t>
            </a:r>
            <a:r>
              <a:rPr lang="en-CA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CA" sz="2400" dirty="0" smtClean="0">
                <a:latin typeface="Courier" charset="0"/>
                <a:ea typeface="Courier" charset="0"/>
                <a:cs typeface="Courier" charset="0"/>
              </a:rPr>
              <a:t>if n = 123</a:t>
            </a:r>
            <a:endParaRPr lang="en" sz="2400" dirty="0">
              <a:latin typeface="Courier" charset="0"/>
              <a:ea typeface="Courier" charset="0"/>
              <a:cs typeface="Courier" charset="0"/>
            </a:endParaRPr>
          </a:p>
          <a:p>
            <a:pPr marL="457200">
              <a:lnSpc>
                <a:spcPct val="150000"/>
              </a:lnSpc>
              <a:spcBef>
                <a:spcPts val="0"/>
              </a:spcBef>
            </a:pPr>
            <a:r>
              <a:rPr lang="en" sz="3200" b="1" dirty="0" err="1" smtClean="0"/>
              <a:t>setfill</a:t>
            </a:r>
            <a:r>
              <a:rPr lang="en" sz="3200" b="1" dirty="0" smtClean="0"/>
              <a:t>(</a:t>
            </a:r>
            <a:r>
              <a:rPr lang="en-CA" sz="3200" b="1" dirty="0" err="1" smtClean="0"/>
              <a:t>fillchar</a:t>
            </a:r>
            <a:r>
              <a:rPr lang="en" sz="3200" b="1" dirty="0" smtClean="0"/>
              <a:t>)</a:t>
            </a:r>
            <a:r>
              <a:rPr lang="en" dirty="0"/>
              <a:t> </a:t>
            </a:r>
            <a:endParaRPr lang="en" b="1" dirty="0"/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400" dirty="0" err="1" smtClean="0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" sz="2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" sz="2400" dirty="0">
                <a:latin typeface="Courier" charset="0"/>
                <a:ea typeface="Courier" charset="0"/>
                <a:cs typeface="Courier" charset="0"/>
              </a:rPr>
              <a:t>&lt;&lt; </a:t>
            </a:r>
            <a:r>
              <a:rPr lang="en" sz="2400" dirty="0" err="1">
                <a:latin typeface="Courier" charset="0"/>
                <a:ea typeface="Courier" charset="0"/>
                <a:cs typeface="Courier" charset="0"/>
              </a:rPr>
              <a:t>setfill</a:t>
            </a:r>
            <a:r>
              <a:rPr lang="en" sz="2400" dirty="0">
                <a:latin typeface="Courier" charset="0"/>
                <a:ea typeface="Courier" charset="0"/>
                <a:cs typeface="Courier" charset="0"/>
              </a:rPr>
              <a:t>(‘*’) &lt;&lt; </a:t>
            </a:r>
            <a:r>
              <a:rPr lang="en" sz="2400" dirty="0" err="1">
                <a:latin typeface="Courier" charset="0"/>
                <a:ea typeface="Courier" charset="0"/>
                <a:cs typeface="Courier" charset="0"/>
              </a:rPr>
              <a:t>setw</a:t>
            </a:r>
            <a:r>
              <a:rPr lang="en" sz="2400" dirty="0">
                <a:latin typeface="Courier" charset="0"/>
                <a:ea typeface="Courier" charset="0"/>
                <a:cs typeface="Courier" charset="0"/>
              </a:rPr>
              <a:t>(5) &lt;&lt; number</a:t>
            </a:r>
            <a:r>
              <a:rPr lang="en" sz="2400" dirty="0" smtClean="0">
                <a:latin typeface="Courier" charset="0"/>
                <a:ea typeface="Courier" charset="0"/>
                <a:cs typeface="Courier" charset="0"/>
              </a:rPr>
              <a:t>;</a:t>
            </a:r>
            <a:endParaRPr lang="en-CA" sz="2400" dirty="0" smtClean="0">
              <a:latin typeface="Courier" charset="0"/>
              <a:ea typeface="Courier" charset="0"/>
              <a:cs typeface="Courier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400" dirty="0" smtClean="0">
                <a:latin typeface="Courier" charset="0"/>
                <a:ea typeface="Courier" charset="0"/>
                <a:cs typeface="Courier" charset="0"/>
              </a:rPr>
              <a:t>//</a:t>
            </a:r>
            <a:r>
              <a:rPr lang="en-CA" sz="2400" dirty="0" smtClean="0">
                <a:latin typeface="Courier" charset="0"/>
                <a:ea typeface="Courier" charset="0"/>
                <a:cs typeface="Courier" charset="0"/>
              </a:rPr>
              <a:t> prints </a:t>
            </a:r>
            <a:r>
              <a:rPr lang="en" sz="2400" dirty="0" smtClean="0">
                <a:latin typeface="Courier" charset="0"/>
                <a:ea typeface="Courier" charset="0"/>
                <a:cs typeface="Courier" charset="0"/>
              </a:rPr>
              <a:t>**123</a:t>
            </a:r>
            <a:endParaRPr lang="en-CA" sz="2400" dirty="0" smtClean="0">
              <a:latin typeface="Courier" charset="0"/>
              <a:ea typeface="Courier" charset="0"/>
              <a:cs typeface="Courier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2400" dirty="0" smtClean="0">
                <a:latin typeface="Courier" charset="0"/>
                <a:ea typeface="Courier" charset="0"/>
                <a:cs typeface="Courier" charset="0"/>
              </a:rPr>
              <a:t>char c = </a:t>
            </a:r>
            <a:r>
              <a:rPr lang="en-CA" sz="2400" dirty="0" err="1" smtClean="0">
                <a:latin typeface="Courier" charset="0"/>
                <a:ea typeface="Courier" charset="0"/>
                <a:cs typeface="Courier" charset="0"/>
              </a:rPr>
              <a:t>cout.fill</a:t>
            </a:r>
            <a:r>
              <a:rPr lang="en-CA" sz="2400" dirty="0" smtClean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2400" dirty="0" err="1" smtClean="0">
                <a:latin typeface="Courier" charset="0"/>
                <a:ea typeface="Courier" charset="0"/>
                <a:cs typeface="Courier" charset="0"/>
              </a:rPr>
              <a:t>cout.fill</a:t>
            </a:r>
            <a:r>
              <a:rPr lang="en-CA" sz="2400" dirty="0" smtClean="0">
                <a:latin typeface="Courier" charset="0"/>
                <a:ea typeface="Courier" charset="0"/>
                <a:cs typeface="Courier" charset="0"/>
              </a:rPr>
              <a:t>(c);</a:t>
            </a:r>
            <a:endParaRPr lang="en" sz="24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52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manipulators with &lt;</a:t>
            </a:r>
            <a:r>
              <a:rPr lang="en-US" dirty="0" err="1"/>
              <a:t>iomanip</a:t>
            </a:r>
            <a:r>
              <a:rPr lang="en-US" dirty="0"/>
              <a:t>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>
              <a:lnSpc>
                <a:spcPct val="150000"/>
              </a:lnSpc>
              <a:spcBef>
                <a:spcPts val="0"/>
              </a:spcBef>
            </a:pPr>
            <a:r>
              <a:rPr lang="en" sz="3500" b="1" dirty="0" err="1"/>
              <a:t>setprecision</a:t>
            </a:r>
            <a:r>
              <a:rPr lang="en" sz="3500" b="1" dirty="0"/>
              <a:t>(</a:t>
            </a:r>
            <a:r>
              <a:rPr lang="en-CA" sz="3500" b="1" dirty="0"/>
              <a:t>value</a:t>
            </a:r>
            <a:r>
              <a:rPr lang="en" sz="3500" b="1" dirty="0"/>
              <a:t>)</a:t>
            </a:r>
            <a:r>
              <a:rPr lang="en" dirty="0"/>
              <a:t> </a:t>
            </a:r>
            <a:endParaRPr lang="en-CA" dirty="0" smtClean="0"/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dirty="0" smtClean="0">
                <a:latin typeface="Courier" charset="0"/>
                <a:ea typeface="Courier" charset="0"/>
                <a:cs typeface="Courier" charset="0"/>
              </a:rPr>
              <a:t>// </a:t>
            </a:r>
            <a:r>
              <a:rPr lang="en" dirty="0" smtClean="0">
                <a:latin typeface="Courier" charset="0"/>
                <a:ea typeface="Courier" charset="0"/>
                <a:cs typeface="Courier" charset="0"/>
              </a:rPr>
              <a:t>assuming </a:t>
            </a:r>
            <a:r>
              <a:rPr lang="en" i="1" dirty="0">
                <a:latin typeface="Courier" charset="0"/>
                <a:ea typeface="Courier" charset="0"/>
                <a:cs typeface="Courier" charset="0"/>
              </a:rPr>
              <a:t>number</a:t>
            </a:r>
            <a:r>
              <a:rPr lang="en" dirty="0">
                <a:latin typeface="Courier" charset="0"/>
                <a:ea typeface="Courier" charset="0"/>
                <a:cs typeface="Courier" charset="0"/>
              </a:rPr>
              <a:t> is 123.456</a:t>
            </a:r>
            <a:r>
              <a:rPr lang="en-CA" dirty="0">
                <a:latin typeface="Courier" charset="0"/>
                <a:ea typeface="Courier" charset="0"/>
                <a:cs typeface="Courier" charset="0"/>
              </a:rPr>
              <a:t>7845678</a:t>
            </a:r>
            <a:endParaRPr lang="en-CA" dirty="0" smtClean="0">
              <a:latin typeface="Courier" charset="0"/>
              <a:ea typeface="Courier" charset="0"/>
              <a:cs typeface="Courier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dirty="0" err="1" smtClean="0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" dirty="0">
                <a:latin typeface="Courier" charset="0"/>
                <a:ea typeface="Courier" charset="0"/>
                <a:cs typeface="Courier" charset="0"/>
              </a:rPr>
              <a:t>&lt;&lt; </a:t>
            </a:r>
            <a:r>
              <a:rPr lang="en" dirty="0" err="1">
                <a:latin typeface="Courier" charset="0"/>
                <a:ea typeface="Courier" charset="0"/>
                <a:cs typeface="Courier" charset="0"/>
              </a:rPr>
              <a:t>setprecision</a:t>
            </a:r>
            <a:r>
              <a:rPr lang="en" dirty="0">
                <a:latin typeface="Courier" charset="0"/>
                <a:ea typeface="Courier" charset="0"/>
                <a:cs typeface="Courier" charset="0"/>
              </a:rPr>
              <a:t>(7) &lt;&lt; number; </a:t>
            </a:r>
            <a:r>
              <a:rPr lang="en" dirty="0" smtClean="0">
                <a:latin typeface="Courier" charset="0"/>
                <a:ea typeface="Courier" charset="0"/>
                <a:cs typeface="Courier" charset="0"/>
              </a:rPr>
              <a:t>// </a:t>
            </a:r>
            <a:r>
              <a:rPr lang="en" dirty="0">
                <a:latin typeface="Courier" charset="0"/>
                <a:ea typeface="Courier" charset="0"/>
                <a:cs typeface="Courier" charset="0"/>
              </a:rPr>
              <a:t>123.4568</a:t>
            </a:r>
            <a:endParaRPr lang="en-CA" dirty="0">
              <a:latin typeface="Courier" charset="0"/>
              <a:ea typeface="Courier" charset="0"/>
              <a:cs typeface="Courier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dirty="0" err="1" smtClean="0">
                <a:latin typeface="Courier" charset="0"/>
                <a:ea typeface="Courier" charset="0"/>
                <a:cs typeface="Courier" charset="0"/>
              </a:rPr>
              <a:t>streamsize</a:t>
            </a:r>
            <a:r>
              <a:rPr lang="en-CA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CA" dirty="0" err="1">
                <a:latin typeface="Courier" charset="0"/>
                <a:ea typeface="Courier" charset="0"/>
                <a:cs typeface="Courier" charset="0"/>
              </a:rPr>
              <a:t>prec</a:t>
            </a:r>
            <a:r>
              <a:rPr lang="en-CA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CA" dirty="0" err="1" smtClean="0">
                <a:latin typeface="Courier" charset="0"/>
                <a:ea typeface="Courier" charset="0"/>
                <a:cs typeface="Courier" charset="0"/>
              </a:rPr>
              <a:t>cout.precision</a:t>
            </a:r>
            <a:r>
              <a:rPr lang="en-CA" dirty="0" smtClean="0">
                <a:latin typeface="Courier" charset="0"/>
                <a:ea typeface="Courier" charset="0"/>
                <a:cs typeface="Courier" charset="0"/>
              </a:rPr>
              <a:t>(); </a:t>
            </a:r>
            <a:endParaRPr lang="en-CA" dirty="0">
              <a:latin typeface="Courier" charset="0"/>
              <a:ea typeface="Courier" charset="0"/>
              <a:cs typeface="Courier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dirty="0"/>
              <a:t>	</a:t>
            </a:r>
            <a:endParaRPr lang="en-CA" dirty="0" smtClean="0"/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dirty="0" smtClean="0"/>
              <a:t>Note: default </a:t>
            </a:r>
            <a:r>
              <a:rPr lang="en-CA" dirty="0"/>
              <a:t>precision = 6</a:t>
            </a:r>
            <a:endParaRPr lang="en" dirty="0">
              <a:latin typeface="Courier" charset="0"/>
              <a:ea typeface="Courier" charset="0"/>
              <a:cs typeface="Courier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08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 functions </a:t>
            </a:r>
            <a:r>
              <a:rPr lang="en-US" dirty="0" smtClean="0"/>
              <a:t>vs output </a:t>
            </a:r>
            <a:r>
              <a:rPr lang="en-US" dirty="0" smtClean="0"/>
              <a:t>manipulators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06575"/>
          <a:ext cx="10515600" cy="2756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Member</a:t>
                      </a:r>
                      <a:r>
                        <a:rPr lang="en-US" sz="2800" baseline="0" dirty="0" smtClean="0"/>
                        <a:t> Function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Output Manipulator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2400" dirty="0" err="1" smtClean="0">
                          <a:solidFill>
                            <a:schemeClr val="dk1"/>
                          </a:solidFill>
                          <a:latin typeface="Courier" charset="0"/>
                          <a:ea typeface="Courier" charset="0"/>
                          <a:cs typeface="Courier" charset="0"/>
                          <a:sym typeface="Open Sans"/>
                        </a:rPr>
                        <a:t>cout.setf</a:t>
                      </a:r>
                      <a:endParaRPr lang="en-CA" sz="2400" dirty="0" smtClean="0">
                        <a:solidFill>
                          <a:schemeClr val="dk1"/>
                        </a:solidFill>
                        <a:latin typeface="Courier" charset="0"/>
                        <a:ea typeface="Courier" charset="0"/>
                        <a:cs typeface="Courier" charset="0"/>
                        <a:sym typeface="Open Sans"/>
                      </a:endParaRP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en-CA" sz="2400" dirty="0" smtClean="0">
                          <a:solidFill>
                            <a:schemeClr val="dk1"/>
                          </a:solidFill>
                          <a:latin typeface="Courier" charset="0"/>
                          <a:ea typeface="Courier" charset="0"/>
                          <a:cs typeface="Courier" charset="0"/>
                          <a:sym typeface="Open Sans"/>
                        </a:rPr>
                        <a:t>    </a:t>
                      </a:r>
                      <a:r>
                        <a:rPr lang="en" sz="2400" dirty="0" smtClean="0">
                          <a:solidFill>
                            <a:schemeClr val="dk1"/>
                          </a:solidFill>
                          <a:latin typeface="Courier" charset="0"/>
                          <a:ea typeface="Courier" charset="0"/>
                          <a:cs typeface="Courier" charset="0"/>
                          <a:sym typeface="Open Sans"/>
                        </a:rPr>
                        <a:t>(</a:t>
                      </a:r>
                      <a:r>
                        <a:rPr lang="en" sz="2400" dirty="0" err="1" smtClean="0">
                          <a:solidFill>
                            <a:schemeClr val="dk1"/>
                          </a:solidFill>
                          <a:latin typeface="Courier" charset="0"/>
                          <a:ea typeface="Courier" charset="0"/>
                          <a:cs typeface="Courier" charset="0"/>
                          <a:sym typeface="Open Sans"/>
                        </a:rPr>
                        <a:t>ios_base</a:t>
                      </a:r>
                      <a:r>
                        <a:rPr lang="en" sz="2400" dirty="0" smtClean="0">
                          <a:solidFill>
                            <a:schemeClr val="dk1"/>
                          </a:solidFill>
                          <a:latin typeface="Courier" charset="0"/>
                          <a:ea typeface="Courier" charset="0"/>
                          <a:cs typeface="Courier" charset="0"/>
                          <a:sym typeface="Open Sans"/>
                        </a:rPr>
                        <a:t>::</a:t>
                      </a:r>
                      <a:r>
                        <a:rPr lang="en" sz="2400" dirty="0" err="1" smtClean="0">
                          <a:solidFill>
                            <a:schemeClr val="dk1"/>
                          </a:solidFill>
                          <a:latin typeface="Courier" charset="0"/>
                          <a:ea typeface="Courier" charset="0"/>
                          <a:cs typeface="Courier" charset="0"/>
                          <a:sym typeface="Open Sans"/>
                        </a:rPr>
                        <a:t>showpos</a:t>
                      </a:r>
                      <a:r>
                        <a:rPr lang="en" sz="2400" dirty="0" smtClean="0">
                          <a:solidFill>
                            <a:schemeClr val="dk1"/>
                          </a:solidFill>
                          <a:latin typeface="Courier" charset="0"/>
                          <a:ea typeface="Courier" charset="0"/>
                          <a:cs typeface="Courier" charset="0"/>
                          <a:sym typeface="Open Sans"/>
                        </a:rPr>
                        <a:t>);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2400" dirty="0" err="1" smtClean="0">
                          <a:solidFill>
                            <a:schemeClr val="dk1"/>
                          </a:solidFill>
                          <a:latin typeface="Courier" charset="0"/>
                          <a:ea typeface="Courier" charset="0"/>
                          <a:cs typeface="Courier" charset="0"/>
                          <a:sym typeface="Open Sans"/>
                        </a:rPr>
                        <a:t>cout</a:t>
                      </a:r>
                      <a:r>
                        <a:rPr lang="en" sz="2400" dirty="0" smtClean="0">
                          <a:solidFill>
                            <a:schemeClr val="dk1"/>
                          </a:solidFill>
                          <a:latin typeface="Courier" charset="0"/>
                          <a:ea typeface="Courier" charset="0"/>
                          <a:cs typeface="Courier" charset="0"/>
                          <a:sym typeface="Open Sans"/>
                        </a:rPr>
                        <a:t> &lt;&lt; number;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2400" dirty="0" err="1" smtClean="0">
                          <a:solidFill>
                            <a:schemeClr val="dk1"/>
                          </a:solidFill>
                          <a:latin typeface="Courier" charset="0"/>
                          <a:ea typeface="Courier" charset="0"/>
                          <a:cs typeface="Courier" charset="0"/>
                          <a:sym typeface="Open Sans"/>
                        </a:rPr>
                        <a:t>cout</a:t>
                      </a:r>
                      <a:r>
                        <a:rPr lang="en" sz="2400" dirty="0" smtClean="0">
                          <a:solidFill>
                            <a:schemeClr val="dk1"/>
                          </a:solidFill>
                          <a:latin typeface="Courier" charset="0"/>
                          <a:ea typeface="Courier" charset="0"/>
                          <a:cs typeface="Courier" charset="0"/>
                          <a:sym typeface="Open Sans"/>
                        </a:rPr>
                        <a:t> &lt;&lt; </a:t>
                      </a:r>
                      <a:r>
                        <a:rPr lang="en" sz="2400" dirty="0" err="1" smtClean="0">
                          <a:solidFill>
                            <a:schemeClr val="dk1"/>
                          </a:solidFill>
                          <a:latin typeface="Courier" charset="0"/>
                          <a:ea typeface="Courier" charset="0"/>
                          <a:cs typeface="Courier" charset="0"/>
                          <a:sym typeface="Open Sans"/>
                        </a:rPr>
                        <a:t>showpos</a:t>
                      </a:r>
                      <a:r>
                        <a:rPr lang="en" sz="2400" dirty="0" smtClean="0">
                          <a:solidFill>
                            <a:schemeClr val="dk1"/>
                          </a:solidFill>
                          <a:latin typeface="Courier" charset="0"/>
                          <a:ea typeface="Courier" charset="0"/>
                          <a:cs typeface="Courier" charset="0"/>
                          <a:sym typeface="Open Sans"/>
                        </a:rPr>
                        <a:t> &lt;&lt; number;</a:t>
                      </a:r>
                    </a:p>
                    <a:p>
                      <a:endParaRPr lang="en-US" sz="24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lvl="0" indent="-6985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2400" dirty="0" err="1" smtClean="0">
                          <a:solidFill>
                            <a:schemeClr val="dk1"/>
                          </a:solidFill>
                          <a:latin typeface="Courier" charset="0"/>
                          <a:ea typeface="Courier" charset="0"/>
                          <a:cs typeface="Courier" charset="0"/>
                          <a:sym typeface="Open Sans"/>
                        </a:rPr>
                        <a:t>cout.width</a:t>
                      </a:r>
                      <a:r>
                        <a:rPr lang="en" sz="2400" dirty="0" smtClean="0">
                          <a:solidFill>
                            <a:schemeClr val="dk1"/>
                          </a:solidFill>
                          <a:latin typeface="Courier" charset="0"/>
                          <a:ea typeface="Courier" charset="0"/>
                          <a:cs typeface="Courier" charset="0"/>
                          <a:sym typeface="Open Sans"/>
                        </a:rPr>
                        <a:t>(5);</a:t>
                      </a:r>
                    </a:p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 dirty="0" err="1" smtClean="0">
                          <a:solidFill>
                            <a:schemeClr val="dk1"/>
                          </a:solidFill>
                          <a:latin typeface="Courier" charset="0"/>
                          <a:ea typeface="Courier" charset="0"/>
                          <a:cs typeface="Courier" charset="0"/>
                          <a:sym typeface="Open Sans"/>
                        </a:rPr>
                        <a:t>cout</a:t>
                      </a:r>
                      <a:r>
                        <a:rPr lang="en" sz="2400" dirty="0" smtClean="0">
                          <a:solidFill>
                            <a:schemeClr val="dk1"/>
                          </a:solidFill>
                          <a:latin typeface="Courier" charset="0"/>
                          <a:ea typeface="Courier" charset="0"/>
                          <a:cs typeface="Courier" charset="0"/>
                          <a:sym typeface="Open Sans"/>
                        </a:rPr>
                        <a:t> &lt;&lt; number;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2400" dirty="0" err="1" smtClean="0">
                          <a:solidFill>
                            <a:schemeClr val="dk1"/>
                          </a:solidFill>
                          <a:latin typeface="Courier" charset="0"/>
                          <a:ea typeface="Courier" charset="0"/>
                          <a:cs typeface="Courier" charset="0"/>
                          <a:sym typeface="Open Sans"/>
                        </a:rPr>
                        <a:t>cout</a:t>
                      </a:r>
                      <a:r>
                        <a:rPr lang="en" sz="2400" dirty="0" smtClean="0">
                          <a:solidFill>
                            <a:schemeClr val="dk1"/>
                          </a:solidFill>
                          <a:latin typeface="Courier" charset="0"/>
                          <a:ea typeface="Courier" charset="0"/>
                          <a:cs typeface="Courier" charset="0"/>
                          <a:sym typeface="Open Sans"/>
                        </a:rPr>
                        <a:t> &lt;&lt; </a:t>
                      </a:r>
                      <a:r>
                        <a:rPr lang="en" sz="2400" dirty="0" err="1" smtClean="0">
                          <a:solidFill>
                            <a:schemeClr val="dk1"/>
                          </a:solidFill>
                          <a:latin typeface="Courier" charset="0"/>
                          <a:ea typeface="Courier" charset="0"/>
                          <a:cs typeface="Courier" charset="0"/>
                          <a:sym typeface="Open Sans"/>
                        </a:rPr>
                        <a:t>setw</a:t>
                      </a:r>
                      <a:r>
                        <a:rPr lang="en" sz="2400" dirty="0" smtClean="0">
                          <a:solidFill>
                            <a:schemeClr val="dk1"/>
                          </a:solidFill>
                          <a:latin typeface="Courier" charset="0"/>
                          <a:ea typeface="Courier" charset="0"/>
                          <a:cs typeface="Courier" charset="0"/>
                          <a:sym typeface="Open Sans"/>
                        </a:rPr>
                        <a:t>(5) &lt;&lt; number;</a:t>
                      </a:r>
                    </a:p>
                    <a:p>
                      <a:endParaRPr lang="en-US" sz="24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476750" y="5162550"/>
            <a:ext cx="54809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Q: Which looks easier?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4999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input?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input with Java requires a scanner and a non-trivial amount of code</a:t>
            </a:r>
          </a:p>
          <a:p>
            <a:r>
              <a:rPr lang="en-US" dirty="0" smtClean="0"/>
              <a:t>Getting input with C is dangerous and requires finesse with </a:t>
            </a:r>
            <a:r>
              <a:rPr lang="en-US" dirty="0" err="1" smtClean="0"/>
              <a:t>fgets</a:t>
            </a:r>
            <a:r>
              <a:rPr lang="en-US" dirty="0" smtClean="0"/>
              <a:t> and </a:t>
            </a:r>
            <a:r>
              <a:rPr lang="en-US" dirty="0" err="1" smtClean="0"/>
              <a:t>sscanf</a:t>
            </a:r>
            <a:r>
              <a:rPr lang="en-US" dirty="0" smtClean="0"/>
              <a:t> (recall </a:t>
            </a:r>
            <a:r>
              <a:rPr lang="en-US" dirty="0" err="1" smtClean="0"/>
              <a:t>scanf</a:t>
            </a:r>
            <a:r>
              <a:rPr lang="en-US" dirty="0" smtClean="0"/>
              <a:t> was not our friend)</a:t>
            </a:r>
          </a:p>
          <a:p>
            <a:endParaRPr lang="en-US" dirty="0"/>
          </a:p>
          <a:p>
            <a:r>
              <a:rPr lang="en-US" dirty="0" smtClean="0"/>
              <a:t>C++: use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cin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m, n;</a:t>
            </a:r>
          </a:p>
          <a:p>
            <a:pPr marL="0" indent="0"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cin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&gt;&gt; m &gt;&gt; n; // Input 12 34, or 12 &lt;enter&gt; 34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4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Types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 types like </a:t>
            </a:r>
            <a:r>
              <a:rPr lang="en-US" sz="3600" b="1" dirty="0" smtClean="0"/>
              <a:t>char</a:t>
            </a:r>
            <a:r>
              <a:rPr lang="en-US" dirty="0" smtClean="0"/>
              <a:t>, char16_t, char32_t, </a:t>
            </a:r>
            <a:r>
              <a:rPr lang="en-US" dirty="0" err="1" smtClean="0"/>
              <a:t>wchar_t</a:t>
            </a:r>
            <a:endParaRPr lang="en-US" dirty="0" smtClean="0"/>
          </a:p>
          <a:p>
            <a:r>
              <a:rPr lang="en-US" dirty="0" smtClean="0"/>
              <a:t>Signed integer types like signed char, short, </a:t>
            </a:r>
            <a:r>
              <a:rPr lang="en-US" sz="3600" b="1" dirty="0" err="1" smtClean="0"/>
              <a:t>int</a:t>
            </a:r>
            <a:r>
              <a:rPr lang="en-US" dirty="0" smtClean="0"/>
              <a:t>, long, long long</a:t>
            </a:r>
          </a:p>
          <a:p>
            <a:r>
              <a:rPr lang="en-US" dirty="0" smtClean="0"/>
              <a:t>Unsigned integer types like (unsigned) char, short, </a:t>
            </a:r>
            <a:r>
              <a:rPr lang="en-US" dirty="0" err="1" smtClean="0"/>
              <a:t>int</a:t>
            </a:r>
            <a:r>
              <a:rPr lang="en-US" dirty="0" smtClean="0"/>
              <a:t>, long, long long</a:t>
            </a:r>
          </a:p>
          <a:p>
            <a:r>
              <a:rPr lang="en-US" dirty="0" smtClean="0"/>
              <a:t>Floating-point types like float, </a:t>
            </a:r>
            <a:r>
              <a:rPr lang="en-US" sz="4000" b="1" dirty="0" smtClean="0"/>
              <a:t>double</a:t>
            </a:r>
            <a:r>
              <a:rPr lang="en-US" dirty="0" smtClean="0"/>
              <a:t>, long double</a:t>
            </a:r>
          </a:p>
          <a:p>
            <a:r>
              <a:rPr lang="en-US" dirty="0" smtClean="0"/>
              <a:t>Boolean (hooray!) called </a:t>
            </a:r>
            <a:r>
              <a:rPr lang="en-US" sz="4000" b="1" dirty="0" smtClean="0"/>
              <a:t>bool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69729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an </a:t>
            </a:r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hours;</a:t>
            </a:r>
          </a:p>
          <a:p>
            <a:pPr marL="0" indent="0"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cin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&gt;&gt; hours;</a:t>
            </a:r>
          </a:p>
          <a:p>
            <a:pPr marL="0" indent="0"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&lt;&lt; “Today I slept for “ &lt;&lt; hours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&lt;&lt; “hours” &lt;&lt;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06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a floating point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weight_kg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cin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&gt;&gt;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weight_kg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cout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&lt;&lt; “I weigh “ &lt;&lt;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weight_kg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&lt;&lt; “kilos” &lt;&lt;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endl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43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not infallible, though!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constexpr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mtClean="0">
                <a:latin typeface="Courier" charset="0"/>
                <a:ea typeface="Courier" charset="0"/>
                <a:cs typeface="Courier" charset="0"/>
              </a:rPr>
              <a:t> first_name_length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5;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char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first_name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first_name_length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];</a:t>
            </a:r>
          </a:p>
          <a:p>
            <a:pPr marL="0" indent="0"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cin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&gt;&gt;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first_name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 // NOOOOOO DON’T DO THIS</a:t>
            </a: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smtClean="0"/>
              <a:t>Recall that char[] == char *</a:t>
            </a:r>
          </a:p>
          <a:p>
            <a:pPr marL="0" indent="0">
              <a:buNone/>
            </a:pPr>
            <a:r>
              <a:rPr lang="en-US" dirty="0" err="1" smtClean="0"/>
              <a:t>cin</a:t>
            </a:r>
            <a:r>
              <a:rPr lang="en-US" dirty="0" smtClean="0"/>
              <a:t> doesn’t know the length of the array</a:t>
            </a:r>
          </a:p>
          <a:p>
            <a:pPr marL="0" indent="0">
              <a:buNone/>
            </a:pPr>
            <a:r>
              <a:rPr lang="en-US" dirty="0" smtClean="0"/>
              <a:t>We have a memory allocation issue</a:t>
            </a:r>
            <a:endParaRPr lang="en-US" dirty="0"/>
          </a:p>
          <a:p>
            <a:pPr marL="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71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we can fix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#include &lt;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iomanip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constexpr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first_name_length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5;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char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first_name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first_name_length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];</a:t>
            </a:r>
          </a:p>
          <a:p>
            <a:pPr marL="0" indent="0"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cin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&gt;&gt; </a:t>
            </a:r>
            <a:r>
              <a:rPr lang="en-US" sz="4000" b="1" dirty="0" err="1" smtClean="0">
                <a:latin typeface="Courier" charset="0"/>
                <a:ea typeface="Courier" charset="0"/>
                <a:cs typeface="Courier" charset="0"/>
              </a:rPr>
              <a:t>setw</a:t>
            </a:r>
            <a:r>
              <a:rPr lang="en-US" sz="4000" b="1" dirty="0" smtClean="0">
                <a:latin typeface="Courier" charset="0"/>
                <a:ea typeface="Courier" charset="0"/>
                <a:cs typeface="Courier" charset="0"/>
              </a:rPr>
              <a:t>(5)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first_name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26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IO: input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if input fails?</a:t>
            </a:r>
            <a:endParaRPr lang="en-US" dirty="0"/>
          </a:p>
          <a:p>
            <a:r>
              <a:rPr lang="en-US" dirty="0" err="1" smtClean="0"/>
              <a:t>ios_base</a:t>
            </a:r>
            <a:r>
              <a:rPr lang="en-US" dirty="0" smtClean="0"/>
              <a:t>::</a:t>
            </a:r>
            <a:r>
              <a:rPr lang="en-US" dirty="0" err="1" smtClean="0"/>
              <a:t>iostate</a:t>
            </a:r>
            <a:r>
              <a:rPr lang="en-US" dirty="0" smtClean="0"/>
              <a:t> contains:</a:t>
            </a:r>
          </a:p>
          <a:p>
            <a:pPr lvl="1"/>
            <a:r>
              <a:rPr lang="en-US" sz="2800" dirty="0" err="1" smtClean="0"/>
              <a:t>ios_base</a:t>
            </a:r>
            <a:r>
              <a:rPr lang="en-US" sz="2800" dirty="0" smtClean="0"/>
              <a:t>::</a:t>
            </a:r>
            <a:r>
              <a:rPr lang="en-US" sz="2800" b="1" dirty="0" err="1" smtClean="0"/>
              <a:t>failbit</a:t>
            </a:r>
            <a:r>
              <a:rPr lang="en-US" sz="2800" dirty="0" smtClean="0"/>
              <a:t> (operation failed)</a:t>
            </a:r>
          </a:p>
          <a:p>
            <a:pPr lvl="1"/>
            <a:r>
              <a:rPr lang="en-US" sz="2800" dirty="0" err="1" smtClean="0"/>
              <a:t>ios_base</a:t>
            </a:r>
            <a:r>
              <a:rPr lang="en-US" sz="2800" dirty="0" smtClean="0"/>
              <a:t>::</a:t>
            </a:r>
            <a:r>
              <a:rPr lang="en-US" sz="2800" b="1" dirty="0" err="1" smtClean="0"/>
              <a:t>badbit</a:t>
            </a:r>
            <a:endParaRPr lang="en-US" sz="2800" b="1" dirty="0" smtClean="0"/>
          </a:p>
          <a:p>
            <a:pPr lvl="1"/>
            <a:r>
              <a:rPr lang="en-US" sz="2800" dirty="0" err="1" smtClean="0"/>
              <a:t>ios_base</a:t>
            </a:r>
            <a:r>
              <a:rPr lang="en-US" sz="2800" dirty="0" smtClean="0"/>
              <a:t>::</a:t>
            </a:r>
            <a:r>
              <a:rPr lang="en-US" sz="2800" b="1" dirty="0" err="1" smtClean="0"/>
              <a:t>eofbit</a:t>
            </a:r>
            <a:r>
              <a:rPr lang="en-US" sz="2800" dirty="0" smtClean="0"/>
              <a:t> (set on EOF)</a:t>
            </a:r>
          </a:p>
          <a:p>
            <a:pPr lvl="1"/>
            <a:r>
              <a:rPr lang="en-US" sz="2800" dirty="0" err="1" smtClean="0"/>
              <a:t>ios_base</a:t>
            </a:r>
            <a:r>
              <a:rPr lang="en-US" sz="2800" dirty="0" smtClean="0"/>
              <a:t>::</a:t>
            </a:r>
            <a:r>
              <a:rPr lang="en-US" sz="2800" b="1" dirty="0" err="1" smtClean="0"/>
              <a:t>goodbit</a:t>
            </a:r>
            <a:r>
              <a:rPr lang="en-US" sz="2800" dirty="0" smtClean="0"/>
              <a:t> (zero </a:t>
            </a:r>
            <a:r>
              <a:rPr lang="mr-IN" sz="2800" dirty="0" smtClean="0"/>
              <a:t>–</a:t>
            </a:r>
            <a:r>
              <a:rPr lang="en-US" sz="2800" dirty="0" smtClean="0"/>
              <a:t> no bits sets)</a:t>
            </a:r>
            <a:endParaRPr lang="en-US" sz="2800" dirty="0"/>
          </a:p>
          <a:p>
            <a:r>
              <a:rPr lang="en-US" dirty="0" err="1" smtClean="0"/>
              <a:t>cin</a:t>
            </a:r>
            <a:r>
              <a:rPr lang="en-US" dirty="0" smtClean="0"/>
              <a:t> is true if </a:t>
            </a:r>
            <a:r>
              <a:rPr lang="en-US" dirty="0" err="1" smtClean="0"/>
              <a:t>cin.fail</a:t>
            </a:r>
            <a:r>
              <a:rPr lang="en-US" dirty="0" smtClean="0"/>
              <a:t>() is false:</a:t>
            </a:r>
          </a:p>
          <a:p>
            <a:pPr marL="457200" lvl="1" indent="0">
              <a:buNone/>
            </a:pP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n;</a:t>
            </a:r>
          </a:p>
          <a:p>
            <a:pPr marL="457200" lvl="1" indent="0">
              <a:buNone/>
            </a:pP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if (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cin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&gt;&gt; n)</a:t>
            </a:r>
            <a:r>
              <a:rPr lang="mr-IN" sz="2800" dirty="0" smtClean="0">
                <a:latin typeface="Courier" charset="0"/>
                <a:ea typeface="Courier" charset="0"/>
                <a:cs typeface="Courier" charset="0"/>
              </a:rPr>
              <a:t>…</a:t>
            </a:r>
            <a:endParaRPr lang="en-US" sz="28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95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IO: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can test these bits with </a:t>
            </a:r>
            <a:r>
              <a:rPr lang="en-US" dirty="0" err="1" smtClean="0"/>
              <a:t>cin’s</a:t>
            </a:r>
            <a:r>
              <a:rPr lang="en-US" dirty="0" smtClean="0"/>
              <a:t> member functions: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600" b="1" dirty="0" smtClean="0"/>
              <a:t>fail()</a:t>
            </a:r>
            <a:r>
              <a:rPr lang="en-US" sz="2800" dirty="0" smtClean="0"/>
              <a:t> </a:t>
            </a:r>
            <a:r>
              <a:rPr lang="mr-IN" sz="2800" dirty="0" smtClean="0"/>
              <a:t>–</a:t>
            </a:r>
            <a:r>
              <a:rPr lang="en-US" sz="2800" dirty="0" smtClean="0"/>
              <a:t> true </a:t>
            </a:r>
            <a:r>
              <a:rPr lang="en-US" sz="2800" dirty="0" err="1" smtClean="0"/>
              <a:t>iff</a:t>
            </a:r>
            <a:r>
              <a:rPr lang="en-US" sz="2800" dirty="0" smtClean="0"/>
              <a:t> </a:t>
            </a:r>
            <a:r>
              <a:rPr lang="en-US" sz="2800" dirty="0" err="1" smtClean="0"/>
              <a:t>badbit</a:t>
            </a:r>
            <a:r>
              <a:rPr lang="en-US" sz="2800" dirty="0" smtClean="0"/>
              <a:t> or </a:t>
            </a:r>
            <a:r>
              <a:rPr lang="en-US" sz="2800" dirty="0" err="1" smtClean="0"/>
              <a:t>failbit</a:t>
            </a:r>
            <a:r>
              <a:rPr lang="en-US" sz="2800" dirty="0" smtClean="0"/>
              <a:t> are set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600" b="1" dirty="0" smtClean="0"/>
              <a:t>bad()</a:t>
            </a:r>
            <a:r>
              <a:rPr lang="en-US" sz="2800" dirty="0" smtClean="0"/>
              <a:t> </a:t>
            </a:r>
            <a:r>
              <a:rPr lang="mr-IN" sz="2800" dirty="0" smtClean="0"/>
              <a:t>–</a:t>
            </a:r>
            <a:r>
              <a:rPr lang="en-US" sz="2800" dirty="0" smtClean="0"/>
              <a:t> true </a:t>
            </a:r>
            <a:r>
              <a:rPr lang="en-US" sz="2800" dirty="0" err="1" smtClean="0"/>
              <a:t>iff</a:t>
            </a:r>
            <a:r>
              <a:rPr lang="en-US" sz="2800" dirty="0" smtClean="0"/>
              <a:t> </a:t>
            </a:r>
            <a:r>
              <a:rPr lang="en-US" sz="2800" dirty="0" err="1" smtClean="0"/>
              <a:t>badbit</a:t>
            </a:r>
            <a:r>
              <a:rPr lang="en-US" sz="2800" dirty="0" smtClean="0"/>
              <a:t> is set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600" b="1" dirty="0" err="1" smtClean="0"/>
              <a:t>eof</a:t>
            </a:r>
            <a:r>
              <a:rPr lang="en-US" sz="3600" b="1" dirty="0" smtClean="0"/>
              <a:t>()</a:t>
            </a:r>
            <a:r>
              <a:rPr lang="en-US" sz="2800" dirty="0" smtClean="0"/>
              <a:t> </a:t>
            </a:r>
            <a:r>
              <a:rPr lang="mr-IN" sz="2800" dirty="0" smtClean="0"/>
              <a:t>–</a:t>
            </a:r>
            <a:r>
              <a:rPr lang="en-US" sz="2800" dirty="0" smtClean="0"/>
              <a:t> true </a:t>
            </a:r>
            <a:r>
              <a:rPr lang="en-US" sz="2800" dirty="0" err="1" smtClean="0"/>
              <a:t>iff</a:t>
            </a:r>
            <a:r>
              <a:rPr lang="en-US" sz="2800" dirty="0" smtClean="0"/>
              <a:t> </a:t>
            </a:r>
            <a:r>
              <a:rPr lang="en-US" sz="2800" dirty="0" err="1" smtClean="0"/>
              <a:t>eofbit</a:t>
            </a:r>
            <a:r>
              <a:rPr lang="en-US" sz="2800" dirty="0" smtClean="0"/>
              <a:t> is set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600" b="1" dirty="0" smtClean="0"/>
              <a:t>good()</a:t>
            </a:r>
            <a:r>
              <a:rPr lang="en-US" sz="2800" dirty="0" smtClean="0"/>
              <a:t> </a:t>
            </a:r>
            <a:r>
              <a:rPr lang="mr-IN" sz="2800" dirty="0" smtClean="0"/>
              <a:t>–</a:t>
            </a:r>
            <a:r>
              <a:rPr lang="en-US" sz="2800" dirty="0" smtClean="0"/>
              <a:t> true </a:t>
            </a:r>
            <a:r>
              <a:rPr lang="en-US" sz="2800" dirty="0" err="1" smtClean="0"/>
              <a:t>iff</a:t>
            </a:r>
            <a:r>
              <a:rPr lang="en-US" sz="2800" dirty="0" smtClean="0"/>
              <a:t> </a:t>
            </a:r>
            <a:r>
              <a:rPr lang="en-US" sz="2800" dirty="0" err="1" smtClean="0"/>
              <a:t>goodbit</a:t>
            </a:r>
            <a:r>
              <a:rPr lang="en-US" sz="2800" dirty="0" smtClean="0"/>
              <a:t> it set (no bits are set)</a:t>
            </a:r>
          </a:p>
          <a:p>
            <a:pPr marL="971550" lvl="1" indent="-514350">
              <a:buFont typeface="+mj-lt"/>
              <a:buAutoNum type="arabicPeriod"/>
            </a:pPr>
            <a:endParaRPr lang="en-US" sz="2800" dirty="0" smtClean="0"/>
          </a:p>
          <a:p>
            <a:pPr marL="0" indent="0">
              <a:buNone/>
            </a:pPr>
            <a:r>
              <a:rPr lang="en-US" sz="4800" b="1" dirty="0" smtClean="0"/>
              <a:t>Hint: call </a:t>
            </a:r>
            <a:r>
              <a:rPr lang="en-US" sz="4800" b="1" dirty="0" err="1" smtClean="0"/>
              <a:t>cin.clear</a:t>
            </a:r>
            <a:r>
              <a:rPr lang="en-US" sz="4800" b="1" dirty="0" smtClean="0"/>
              <a:t>() after an input failure!</a:t>
            </a:r>
          </a:p>
        </p:txBody>
      </p:sp>
    </p:spTree>
    <p:extLst>
      <p:ext uri="{BB962C8B-B14F-4D97-AF65-F5344CB8AC3E}">
        <p14:creationId xmlns:p14="http://schemas.microsoft.com/office/powerpoint/2010/main" val="14320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IO: Input Examples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3243877"/>
          <a:ext cx="105156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User Input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n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/>
                        <a:t>failbit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/>
                        <a:t>eofbit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123 456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123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Not set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Not set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123*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123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Not set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Set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hello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No change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set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Not set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*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No change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set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set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01012" y="1690690"/>
            <a:ext cx="50082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cin</a:t>
            </a:r>
            <a:r>
              <a:rPr lang="en-US" sz="2800" dirty="0" smtClean="0"/>
              <a:t> &gt;&gt; n</a:t>
            </a:r>
          </a:p>
          <a:p>
            <a:r>
              <a:rPr lang="en-US" sz="2800" dirty="0" smtClean="0"/>
              <a:t>Assume * represents the EOF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0565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IO: Ignoring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</a:t>
            </a:r>
            <a:r>
              <a:rPr lang="en-US" dirty="0" err="1" smtClean="0"/>
              <a:t>cin</a:t>
            </a:r>
            <a:r>
              <a:rPr lang="en-US" dirty="0" smtClean="0"/>
              <a:t> is an </a:t>
            </a:r>
            <a:r>
              <a:rPr lang="en-US" dirty="0" err="1" smtClean="0"/>
              <a:t>istream</a:t>
            </a:r>
            <a:endParaRPr lang="en-US" dirty="0" smtClean="0"/>
          </a:p>
          <a:p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basic_stream</a:t>
            </a:r>
            <a:r>
              <a:rPr lang="en-US" dirty="0" smtClean="0"/>
              <a:t> has a member function called </a:t>
            </a:r>
            <a:r>
              <a:rPr lang="en-US" sz="4000" b="1" dirty="0" smtClean="0"/>
              <a:t>ignore</a:t>
            </a:r>
            <a:endParaRPr lang="en-US" b="1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ignore()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//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skips/ignores/tosses 1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char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ignore(128) // skips 128 char or until EOF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ignore(128, ‘\n’) // skips 128 until EOF or ‘\n’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ignore(LLONG_MAX, ’\n’) // Throws away LLONG_MAX 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                 // char</a:t>
            </a:r>
          </a:p>
        </p:txBody>
      </p:sp>
    </p:spTree>
    <p:extLst>
      <p:ext uri="{BB962C8B-B14F-4D97-AF65-F5344CB8AC3E}">
        <p14:creationId xmlns:p14="http://schemas.microsoft.com/office/powerpoint/2010/main" val="24485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IO: Throwing away an entire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#include &lt;limits&gt;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 smtClean="0">
              <a:latin typeface="Courier" charset="0"/>
              <a:ea typeface="Courier" charset="0"/>
              <a:cs typeface="Courier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cin.ignore</a:t>
            </a:r>
            <a:endParaRPr lang="en-US" sz="2400" dirty="0" smtClean="0">
              <a:latin typeface="Courier" charset="0"/>
              <a:ea typeface="Courier" charset="0"/>
              <a:cs typeface="Courier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	(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numeric_limits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streamsize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&gt;::max(), '\n');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err="1">
                <a:latin typeface="Courier" charset="0"/>
                <a:ea typeface="Courier" charset="0"/>
                <a:cs typeface="Courier" charset="0"/>
              </a:rPr>
              <a:t>istream</a:t>
            </a: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&amp; </a:t>
            </a:r>
            <a:r>
              <a:rPr lang="en-US" sz="2400" b="1" dirty="0" err="1">
                <a:latin typeface="Courier" charset="0"/>
                <a:ea typeface="Courier" charset="0"/>
                <a:cs typeface="Courier" charset="0"/>
              </a:rPr>
              <a:t>ignoreline</a:t>
            </a: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b="1" dirty="0" err="1">
                <a:latin typeface="Courier" charset="0"/>
                <a:ea typeface="Courier" charset="0"/>
                <a:cs typeface="Courier" charset="0"/>
              </a:rPr>
              <a:t>istream</a:t>
            </a: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&amp; 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is)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is.clear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  	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is.ignore</a:t>
            </a:r>
            <a:endParaRPr lang="en-US" sz="2400" b="1" dirty="0" smtClean="0">
              <a:latin typeface="Courier" charset="0"/>
              <a:ea typeface="Courier" charset="0"/>
              <a:cs typeface="Courier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numeric_limits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streamsize</a:t>
            </a: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&gt;::max(), '\n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');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   	return </a:t>
            </a:r>
            <a:r>
              <a:rPr lang="en-US" sz="2400" b="1" dirty="0" err="1" smtClean="0">
                <a:latin typeface="Courier" charset="0"/>
                <a:ea typeface="Courier" charset="0"/>
                <a:cs typeface="Courier" charset="0"/>
              </a:rPr>
              <a:t>inputstream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4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05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9600" dirty="0" smtClean="0">
                <a:solidFill>
                  <a:schemeClr val="bg1"/>
                </a:solidFill>
              </a:rPr>
              <a:t>YOUR LAB</a:t>
            </a:r>
            <a:endParaRPr lang="en-US" sz="9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5400" dirty="0" smtClean="0">
                <a:solidFill>
                  <a:schemeClr val="bg1"/>
                </a:solidFill>
              </a:rPr>
              <a:t>Write </a:t>
            </a:r>
            <a:r>
              <a:rPr lang="en-US" sz="5400" dirty="0">
                <a:solidFill>
                  <a:schemeClr val="bg1"/>
                </a:solidFill>
              </a:rPr>
              <a:t>a </a:t>
            </a:r>
            <a:r>
              <a:rPr lang="en-US" sz="5400" dirty="0" smtClean="0">
                <a:solidFill>
                  <a:schemeClr val="bg1"/>
                </a:solidFill>
              </a:rPr>
              <a:t>program </a:t>
            </a:r>
            <a:r>
              <a:rPr lang="en-US" sz="5400" dirty="0" smtClean="0">
                <a:solidFill>
                  <a:schemeClr val="bg1"/>
                </a:solidFill>
              </a:rPr>
              <a:t>that: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5400" dirty="0" smtClean="0">
                <a:solidFill>
                  <a:schemeClr val="bg1"/>
                </a:solidFill>
              </a:rPr>
              <a:t>adds </a:t>
            </a:r>
            <a:r>
              <a:rPr lang="en-US" sz="5400" dirty="0" smtClean="0">
                <a:solidFill>
                  <a:schemeClr val="bg1"/>
                </a:solidFill>
              </a:rPr>
              <a:t>integers entered by the </a:t>
            </a:r>
            <a:r>
              <a:rPr lang="en-US" sz="5400" dirty="0" smtClean="0">
                <a:solidFill>
                  <a:schemeClr val="bg1"/>
                </a:solidFill>
              </a:rPr>
              <a:t>user (ignoring input that is not an integer) </a:t>
            </a:r>
            <a:r>
              <a:rPr lang="en-US" sz="5400" dirty="0" smtClean="0">
                <a:solidFill>
                  <a:schemeClr val="bg1"/>
                </a:solidFill>
              </a:rPr>
              <a:t>until the EOF is </a:t>
            </a:r>
            <a:r>
              <a:rPr lang="en-US" sz="5400" dirty="0" smtClean="0">
                <a:solidFill>
                  <a:schemeClr val="bg1"/>
                </a:solidFill>
              </a:rPr>
              <a:t>entered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5400" dirty="0" smtClean="0">
                <a:solidFill>
                  <a:schemeClr val="bg1"/>
                </a:solidFill>
              </a:rPr>
              <a:t>prints </a:t>
            </a:r>
            <a:r>
              <a:rPr lang="en-US" sz="5400" dirty="0" smtClean="0">
                <a:solidFill>
                  <a:schemeClr val="bg1"/>
                </a:solidFill>
              </a:rPr>
              <a:t>the </a:t>
            </a:r>
            <a:r>
              <a:rPr lang="en-US" sz="5400" dirty="0" smtClean="0">
                <a:solidFill>
                  <a:schemeClr val="bg1"/>
                </a:solidFill>
              </a:rPr>
              <a:t>sum</a:t>
            </a:r>
            <a:r>
              <a:rPr lang="en-US" sz="5400" dirty="0">
                <a:solidFill>
                  <a:schemeClr val="bg1"/>
                </a:solidFill>
              </a:rPr>
              <a:t>.</a:t>
            </a:r>
            <a:endParaRPr lang="en-US" sz="5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26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Pre-quiz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Let’s look at the chart from the previous night</a:t>
            </a:r>
          </a:p>
          <a:p>
            <a:r>
              <a:rPr lang="en-US" sz="3600" dirty="0" smtClean="0"/>
              <a:t>Examine </a:t>
            </a:r>
            <a:r>
              <a:rPr lang="en-US" sz="3600" dirty="0" err="1" smtClean="0"/>
              <a:t>std</a:t>
            </a:r>
            <a:r>
              <a:rPr lang="en-US" sz="3600" dirty="0" smtClean="0"/>
              <a:t>::</a:t>
            </a:r>
            <a:r>
              <a:rPr lang="en-US" sz="3600" dirty="0" err="1" smtClean="0"/>
              <a:t>numeric_limits</a:t>
            </a:r>
            <a:r>
              <a:rPr lang="en-US" sz="3600" dirty="0" smtClean="0"/>
              <a:t>&lt;XXX&gt;::min() where XXX is a float</a:t>
            </a:r>
          </a:p>
          <a:p>
            <a:r>
              <a:rPr lang="en-US" sz="3600" dirty="0" smtClean="0"/>
              <a:t>Is that a </a:t>
            </a:r>
            <a:r>
              <a:rPr lang="en-US" sz="3600" b="1" dirty="0" smtClean="0"/>
              <a:t>negative</a:t>
            </a:r>
            <a:r>
              <a:rPr lang="en-US" sz="3600" dirty="0" smtClean="0"/>
              <a:t> number?</a:t>
            </a:r>
          </a:p>
        </p:txBody>
      </p:sp>
    </p:spTree>
    <p:extLst>
      <p:ext uri="{BB962C8B-B14F-4D97-AF65-F5344CB8AC3E}">
        <p14:creationId xmlns:p14="http://schemas.microsoft.com/office/powerpoint/2010/main" val="155958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min() v lowest() for floating point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min() is the tiniest value that can be represented</a:t>
            </a:r>
          </a:p>
          <a:p>
            <a:r>
              <a:rPr lang="en-US" sz="3600" dirty="0" smtClean="0"/>
              <a:t>lowest() is the least value, i.e., no other value lies to the left of this value on the number line</a:t>
            </a:r>
          </a:p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17819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9600" dirty="0" smtClean="0">
                <a:solidFill>
                  <a:schemeClr val="bg1"/>
                </a:solidFill>
              </a:rPr>
              <a:t>Quiz</a:t>
            </a:r>
            <a:endParaRPr lang="en-US" sz="9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914400" indent="-914400">
              <a:buFont typeface="+mj-lt"/>
              <a:buAutoNum type="arabicPeriod"/>
            </a:pPr>
            <a:r>
              <a:rPr lang="en-US" sz="3600" dirty="0" smtClean="0">
                <a:solidFill>
                  <a:schemeClr val="bg1"/>
                </a:solidFill>
              </a:rPr>
              <a:t>D2L &gt; Activities &gt; Quizzes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3600" dirty="0" smtClean="0">
                <a:solidFill>
                  <a:schemeClr val="bg1"/>
                </a:solidFill>
              </a:rPr>
              <a:t>Quiz 1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3600" dirty="0" smtClean="0">
                <a:solidFill>
                  <a:schemeClr val="bg1"/>
                </a:solidFill>
              </a:rPr>
              <a:t>10 minutes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3600" dirty="0" smtClean="0">
                <a:solidFill>
                  <a:schemeClr val="bg1"/>
                </a:solidFill>
              </a:rPr>
              <a:t>Save your work after each question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3600" dirty="0" smtClean="0">
                <a:solidFill>
                  <a:schemeClr val="bg1"/>
                </a:solidFill>
              </a:rPr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72135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and operands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950" y="1825625"/>
            <a:ext cx="83248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mr-IN" sz="8000" dirty="0" err="1" smtClean="0"/>
              <a:t>int</a:t>
            </a:r>
            <a:r>
              <a:rPr lang="mr-IN" sz="8000" dirty="0" smtClean="0"/>
              <a:t> </a:t>
            </a:r>
            <a:r>
              <a:rPr lang="mr-IN" sz="8000" dirty="0" err="1" smtClean="0"/>
              <a:t>a</a:t>
            </a:r>
            <a:r>
              <a:rPr lang="mr-IN" sz="8000" dirty="0" smtClean="0"/>
              <a:t>;</a:t>
            </a:r>
            <a:endParaRPr lang="en-CA" sz="8000" dirty="0" smtClean="0"/>
          </a:p>
          <a:p>
            <a:pPr marL="0" indent="0">
              <a:buNone/>
            </a:pPr>
            <a:r>
              <a:rPr lang="mr-IN" sz="8000" dirty="0" err="1" smtClean="0"/>
              <a:t>a</a:t>
            </a:r>
            <a:r>
              <a:rPr lang="mr-IN" sz="8000" dirty="0" smtClean="0"/>
              <a:t> </a:t>
            </a:r>
            <a:r>
              <a:rPr lang="mr-IN" sz="8000" dirty="0"/>
              <a:t>= 5 + 5;</a:t>
            </a:r>
            <a:endParaRPr lang="en-US" sz="80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752600" y="4210050"/>
            <a:ext cx="1276350" cy="1295400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52500" y="5486400"/>
            <a:ext cx="1749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variable</a:t>
            </a:r>
            <a:endParaRPr lang="en-US" sz="32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4457700" y="4001294"/>
            <a:ext cx="323850" cy="1694656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28950" y="5796469"/>
            <a:ext cx="445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assignment operator</a:t>
            </a:r>
            <a:endParaRPr lang="en-US" sz="32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981950" y="1858170"/>
            <a:ext cx="1393797" cy="1113630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375747" y="1430847"/>
            <a:ext cx="2168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operands</a:t>
            </a:r>
            <a:endParaRPr lang="en-US" sz="3200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6819900" y="3924521"/>
            <a:ext cx="1162050" cy="1115437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981950" y="4857750"/>
            <a:ext cx="1924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operator</a:t>
            </a:r>
            <a:endParaRPr lang="en-US" sz="32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5886450" y="1825625"/>
            <a:ext cx="3489298" cy="1255717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358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950" y="1825625"/>
            <a:ext cx="83248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mr-IN" sz="8000" dirty="0" err="1" smtClean="0"/>
              <a:t>int</a:t>
            </a:r>
            <a:r>
              <a:rPr lang="mr-IN" sz="8000" dirty="0" smtClean="0"/>
              <a:t> </a:t>
            </a:r>
            <a:r>
              <a:rPr lang="mr-IN" sz="8000" dirty="0" err="1" smtClean="0"/>
              <a:t>a</a:t>
            </a:r>
            <a:r>
              <a:rPr lang="mr-IN" sz="8000" dirty="0" smtClean="0"/>
              <a:t>;</a:t>
            </a:r>
            <a:endParaRPr lang="en-CA" sz="8000" dirty="0" smtClean="0"/>
          </a:p>
          <a:p>
            <a:pPr marL="0" indent="0">
              <a:buNone/>
            </a:pPr>
            <a:r>
              <a:rPr lang="mr-IN" sz="8000" dirty="0" err="1" smtClean="0"/>
              <a:t>a</a:t>
            </a:r>
            <a:r>
              <a:rPr lang="mr-IN" sz="8000" dirty="0" smtClean="0"/>
              <a:t> </a:t>
            </a:r>
            <a:r>
              <a:rPr lang="mr-IN" sz="8000" dirty="0"/>
              <a:t>= 5 + 5;</a:t>
            </a:r>
            <a:endParaRPr lang="en-US" sz="80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981950" y="1858170"/>
            <a:ext cx="1393797" cy="1113630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375747" y="1430847"/>
            <a:ext cx="2168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literals</a:t>
            </a:r>
            <a:endParaRPr lang="en-US" sz="32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5886450" y="1825625"/>
            <a:ext cx="3489298" cy="1255717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98482"/>
      </p:ext>
    </p:extLst>
  </p:cSld>
  <p:clrMapOvr>
    <a:masterClrMapping/>
  </p:clrMapOvr>
</p:sld>
</file>

<file path=ppt/theme/theme1.xml><?xml version="1.0" encoding="utf-8"?>
<a:theme xmlns:a="http://schemas.openxmlformats.org/drawingml/2006/main" name="BCIT_01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CIT_01" id="{3F5DBC3E-AC8F-5C4F-AB38-EA62B7A44EF8}" vid="{5BB3D082-64DC-7C4C-ABA1-507A34716A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BCIT_01</Template>
  <TotalTime>2542</TotalTime>
  <Words>1714</Words>
  <Application>Microsoft Macintosh PowerPoint</Application>
  <PresentationFormat>Widescreen</PresentationFormat>
  <Paragraphs>372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Calibri</vt:lpstr>
      <vt:lpstr>Courier</vt:lpstr>
      <vt:lpstr>Mangal</vt:lpstr>
      <vt:lpstr>Open Sans</vt:lpstr>
      <vt:lpstr>Rockwell</vt:lpstr>
      <vt:lpstr>Tw Cen MT</vt:lpstr>
      <vt:lpstr>Arial</vt:lpstr>
      <vt:lpstr>BCIT_01</vt:lpstr>
      <vt:lpstr>COMP 3479</vt:lpstr>
      <vt:lpstr>Agenda</vt:lpstr>
      <vt:lpstr>Hello World!</vt:lpstr>
      <vt:lpstr>Fundamental Types in C++</vt:lpstr>
      <vt:lpstr>Pre-quiz question</vt:lpstr>
      <vt:lpstr>min() v lowest() for floating point numbers</vt:lpstr>
      <vt:lpstr>Quiz</vt:lpstr>
      <vt:lpstr>Operators and operands</vt:lpstr>
      <vt:lpstr>Literals</vt:lpstr>
      <vt:lpstr>Arithmetic operators</vt:lpstr>
      <vt:lpstr>Compound operators</vt:lpstr>
      <vt:lpstr>Compound operators</vt:lpstr>
      <vt:lpstr>Increment and decrement operators</vt:lpstr>
      <vt:lpstr>Relational and comparison operators</vt:lpstr>
      <vt:lpstr>Logical operators</vt:lpstr>
      <vt:lpstr>Bitwise operators</vt:lpstr>
      <vt:lpstr>Some more assorted operators</vt:lpstr>
      <vt:lpstr>Final word about operators</vt:lpstr>
      <vt:lpstr>It’s time to do some coding</vt:lpstr>
      <vt:lpstr>IN CLASS ACTIVITY</vt:lpstr>
      <vt:lpstr>Constants in C++</vt:lpstr>
      <vt:lpstr>Immutability with const</vt:lpstr>
      <vt:lpstr>Immutability with constexpr (more later!)</vt:lpstr>
      <vt:lpstr>When to use const vs constexpr</vt:lpstr>
      <vt:lpstr>Example</vt:lpstr>
      <vt:lpstr>5 MINUTE BREAK</vt:lpstr>
      <vt:lpstr>Formatting output: member functions</vt:lpstr>
      <vt:lpstr>Member functions</vt:lpstr>
      <vt:lpstr>Some rules</vt:lpstr>
      <vt:lpstr>Less verbose: output manipulators</vt:lpstr>
      <vt:lpstr>Under the hood</vt:lpstr>
      <vt:lpstr>Output manipulators</vt:lpstr>
      <vt:lpstr>Output manipulators</vt:lpstr>
      <vt:lpstr>Output manipulators</vt:lpstr>
      <vt:lpstr>Output manipulators</vt:lpstr>
      <vt:lpstr>Output manipulators with &lt;iomanip&gt;</vt:lpstr>
      <vt:lpstr>Output manipulators with &lt;iomanip&gt;</vt:lpstr>
      <vt:lpstr>Member functions vs output manipulators</vt:lpstr>
      <vt:lpstr>What about input?</vt:lpstr>
      <vt:lpstr>Read an int</vt:lpstr>
      <vt:lpstr>Read a floating point number</vt:lpstr>
      <vt:lpstr>It’s not infallible, though!</vt:lpstr>
      <vt:lpstr>But we can fix it!</vt:lpstr>
      <vt:lpstr>IO: input II</vt:lpstr>
      <vt:lpstr>IO: input</vt:lpstr>
      <vt:lpstr>IO: Input Examples</vt:lpstr>
      <vt:lpstr>IO: Ignoring input</vt:lpstr>
      <vt:lpstr>IO: Throwing away an entire line</vt:lpstr>
      <vt:lpstr>YOUR LAB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75</cp:revision>
  <cp:lastPrinted>2018-05-29T00:25:29Z</cp:lastPrinted>
  <dcterms:created xsi:type="dcterms:W3CDTF">2018-01-08T01:21:18Z</dcterms:created>
  <dcterms:modified xsi:type="dcterms:W3CDTF">2018-05-30T23:50:49Z</dcterms:modified>
</cp:coreProperties>
</file>