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82"/>
  </p:notesMasterIdLst>
  <p:handoutMasterIdLst>
    <p:handoutMasterId r:id="rId83"/>
  </p:handoutMasterIdLst>
  <p:sldIdLst>
    <p:sldId id="256" r:id="rId2"/>
    <p:sldId id="257" r:id="rId3"/>
    <p:sldId id="408" r:id="rId4"/>
    <p:sldId id="358" r:id="rId5"/>
    <p:sldId id="354" r:id="rId6"/>
    <p:sldId id="355" r:id="rId7"/>
    <p:sldId id="360" r:id="rId8"/>
    <p:sldId id="397" r:id="rId9"/>
    <p:sldId id="398" r:id="rId10"/>
    <p:sldId id="362" r:id="rId11"/>
    <p:sldId id="356" r:id="rId12"/>
    <p:sldId id="369" r:id="rId13"/>
    <p:sldId id="370" r:id="rId14"/>
    <p:sldId id="361" r:id="rId15"/>
    <p:sldId id="363" r:id="rId16"/>
    <p:sldId id="364" r:id="rId17"/>
    <p:sldId id="365" r:id="rId18"/>
    <p:sldId id="371" r:id="rId19"/>
    <p:sldId id="366" r:id="rId20"/>
    <p:sldId id="367" r:id="rId21"/>
    <p:sldId id="374" r:id="rId22"/>
    <p:sldId id="375" r:id="rId23"/>
    <p:sldId id="376" r:id="rId24"/>
    <p:sldId id="368" r:id="rId25"/>
    <p:sldId id="353" r:id="rId26"/>
    <p:sldId id="351" r:id="rId27"/>
    <p:sldId id="377" r:id="rId28"/>
    <p:sldId id="372" r:id="rId29"/>
    <p:sldId id="352" r:id="rId30"/>
    <p:sldId id="378" r:id="rId31"/>
    <p:sldId id="379" r:id="rId32"/>
    <p:sldId id="382" r:id="rId33"/>
    <p:sldId id="381" r:id="rId34"/>
    <p:sldId id="386" r:id="rId35"/>
    <p:sldId id="423" r:id="rId36"/>
    <p:sldId id="388" r:id="rId37"/>
    <p:sldId id="389" r:id="rId38"/>
    <p:sldId id="390" r:id="rId39"/>
    <p:sldId id="391" r:id="rId40"/>
    <p:sldId id="392" r:id="rId41"/>
    <p:sldId id="394" r:id="rId42"/>
    <p:sldId id="393" r:id="rId43"/>
    <p:sldId id="385" r:id="rId44"/>
    <p:sldId id="424" r:id="rId45"/>
    <p:sldId id="395" r:id="rId46"/>
    <p:sldId id="399" r:id="rId47"/>
    <p:sldId id="425" r:id="rId48"/>
    <p:sldId id="400" r:id="rId49"/>
    <p:sldId id="403" r:id="rId50"/>
    <p:sldId id="404" r:id="rId51"/>
    <p:sldId id="407" r:id="rId52"/>
    <p:sldId id="409" r:id="rId53"/>
    <p:sldId id="410" r:id="rId54"/>
    <p:sldId id="405" r:id="rId55"/>
    <p:sldId id="406" r:id="rId56"/>
    <p:sldId id="401" r:id="rId57"/>
    <p:sldId id="402" r:id="rId58"/>
    <p:sldId id="412" r:id="rId59"/>
    <p:sldId id="413" r:id="rId60"/>
    <p:sldId id="414" r:id="rId61"/>
    <p:sldId id="415" r:id="rId62"/>
    <p:sldId id="416" r:id="rId63"/>
    <p:sldId id="417" r:id="rId64"/>
    <p:sldId id="418" r:id="rId65"/>
    <p:sldId id="419" r:id="rId66"/>
    <p:sldId id="420" r:id="rId67"/>
    <p:sldId id="421" r:id="rId68"/>
    <p:sldId id="422" r:id="rId69"/>
    <p:sldId id="299" r:id="rId70"/>
    <p:sldId id="300" r:id="rId71"/>
    <p:sldId id="314" r:id="rId72"/>
    <p:sldId id="297" r:id="rId73"/>
    <p:sldId id="298" r:id="rId74"/>
    <p:sldId id="315" r:id="rId75"/>
    <p:sldId id="319" r:id="rId76"/>
    <p:sldId id="320" r:id="rId77"/>
    <p:sldId id="326" r:id="rId78"/>
    <p:sldId id="327" r:id="rId79"/>
    <p:sldId id="328" r:id="rId80"/>
    <p:sldId id="321" r:id="rId8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B3FF"/>
    <a:srgbClr val="FF5050"/>
    <a:srgbClr val="FF33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91462" autoAdjust="0"/>
  </p:normalViewPr>
  <p:slideViewPr>
    <p:cSldViewPr>
      <p:cViewPr>
        <p:scale>
          <a:sx n="90" d="100"/>
          <a:sy n="90" d="100"/>
        </p:scale>
        <p:origin x="-2244" y="-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64" y="149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4CC7CF-91F7-4FC9-905B-FFF0D45E36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3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43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BDCA22-DE50-4929-A4BF-B8680468CD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9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90513" y="2546350"/>
            <a:ext cx="2300287" cy="474663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696200" cy="1143000"/>
          </a:xfrm>
        </p:spPr>
        <p:txBody>
          <a:bodyPr/>
          <a:lstStyle>
            <a:lvl1pPr algn="r">
              <a:defRPr sz="4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555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555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87BD428-3B60-4347-B5A5-7E6286922C6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5553" name="Rectangle 17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kumimoji="0" lang="en-US" sz="1400" b="1">
                <a:solidFill>
                  <a:schemeClr val="bg1"/>
                </a:solidFill>
              </a:rPr>
              <a:t>	</a:t>
            </a:r>
            <a:endParaRPr kumimoji="0" lang="en-US" sz="1400" b="1">
              <a:solidFill>
                <a:schemeClr val="folHlink"/>
              </a:solidFill>
              <a:sym typeface="Symbol" pitchFamily="18" charset="2"/>
            </a:endParaRPr>
          </a:p>
        </p:txBody>
      </p:sp>
      <p:sp>
        <p:nvSpPr>
          <p:cNvPr id="65555" name="Rectangle 19"/>
          <p:cNvSpPr>
            <a:spLocks noChangeArrowheads="1"/>
          </p:cNvSpPr>
          <p:nvPr userDrawn="1"/>
        </p:nvSpPr>
        <p:spPr bwMode="auto">
          <a:xfrm>
            <a:off x="0" y="0"/>
            <a:ext cx="457200" cy="63246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56" name="Rectangle 20"/>
          <p:cNvSpPr>
            <a:spLocks noChangeArrowheads="1"/>
          </p:cNvSpPr>
          <p:nvPr userDrawn="1"/>
        </p:nvSpPr>
        <p:spPr bwMode="auto">
          <a:xfrm>
            <a:off x="6477000" y="914400"/>
            <a:ext cx="26670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57" name="Rectangle 21"/>
          <p:cNvSpPr>
            <a:spLocks noChangeArrowheads="1"/>
          </p:cNvSpPr>
          <p:nvPr userDrawn="1"/>
        </p:nvSpPr>
        <p:spPr bwMode="auto">
          <a:xfrm>
            <a:off x="1066800" y="0"/>
            <a:ext cx="80772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58" name="Rectangle 22"/>
          <p:cNvSpPr>
            <a:spLocks noChangeArrowheads="1"/>
          </p:cNvSpPr>
          <p:nvPr userDrawn="1"/>
        </p:nvSpPr>
        <p:spPr bwMode="auto">
          <a:xfrm>
            <a:off x="4572000" y="457200"/>
            <a:ext cx="45720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59" name="Rectangle 23"/>
          <p:cNvSpPr>
            <a:spLocks noChangeArrowheads="1"/>
          </p:cNvSpPr>
          <p:nvPr userDrawn="1"/>
        </p:nvSpPr>
        <p:spPr bwMode="auto">
          <a:xfrm>
            <a:off x="5334000" y="685800"/>
            <a:ext cx="38100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0" name="Rectangle 24"/>
          <p:cNvSpPr>
            <a:spLocks noChangeArrowheads="1"/>
          </p:cNvSpPr>
          <p:nvPr userDrawn="1"/>
        </p:nvSpPr>
        <p:spPr bwMode="auto">
          <a:xfrm>
            <a:off x="2895600" y="228600"/>
            <a:ext cx="62484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0" y="2895600"/>
            <a:ext cx="4114800" cy="4222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5542" name="Group 6"/>
          <p:cNvGrpSpPr>
            <a:grpSpLocks/>
          </p:cNvGrpSpPr>
          <p:nvPr/>
        </p:nvGrpSpPr>
        <p:grpSpPr bwMode="auto">
          <a:xfrm>
            <a:off x="152400" y="3200400"/>
            <a:ext cx="5638800" cy="474663"/>
            <a:chOff x="912" y="2640"/>
            <a:chExt cx="672" cy="432"/>
          </a:xfrm>
        </p:grpSpPr>
        <p:sp>
          <p:nvSpPr>
            <p:cNvPr id="65543" name="Rectangle 7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4" name="Rectangle 8"/>
            <p:cNvSpPr>
              <a:spLocks noChangeArrowheads="1"/>
            </p:cNvSpPr>
            <p:nvPr/>
          </p:nvSpPr>
          <p:spPr bwMode="auto">
            <a:xfrm>
              <a:off x="1248" y="2640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47" name="Rectangle 11"/>
          <p:cNvSpPr>
            <a:spLocks noChangeArrowheads="1"/>
          </p:cNvSpPr>
          <p:nvPr/>
        </p:nvSpPr>
        <p:spPr bwMode="auto">
          <a:xfrm flipV="1">
            <a:off x="315913" y="326072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609600" y="2438400"/>
            <a:ext cx="36513" cy="36576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816264-07C1-405A-83B6-9B32354EF7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E7D61A-1531-4793-92AA-BDA75FD6A5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E0CAD3-4C44-4506-A3F3-05051C6E5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74875B-9A4E-4249-98C2-72C1150170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062269-BE05-4EEB-9B13-171C9B55DF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F37F1D-39C1-472A-8F99-842A214149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452696-A012-47F2-9A7F-5C3177AC28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422597-040B-4E6C-8CD2-1B1158EE08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2B7218-0EB3-46C0-BBE6-0BE3B01147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F8B3C4-B9C9-498A-B68D-54198D922E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05AA9EB7-4C73-426F-BB60-D17C8B45658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4527" name="Rectangle 15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endParaRPr kumimoji="0" lang="en-US" sz="1400" b="1">
              <a:solidFill>
                <a:schemeClr val="folHlink"/>
              </a:solidFill>
            </a:endParaRPr>
          </a:p>
        </p:txBody>
      </p:sp>
      <p:sp>
        <p:nvSpPr>
          <p:cNvPr id="64529" name="Rectangle 17"/>
          <p:cNvSpPr>
            <a:spLocks noChangeArrowheads="1"/>
          </p:cNvSpPr>
          <p:nvPr/>
        </p:nvSpPr>
        <p:spPr bwMode="auto">
          <a:xfrm>
            <a:off x="0" y="0"/>
            <a:ext cx="457200" cy="63246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7848600" y="914400"/>
            <a:ext cx="12954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34" name="Rectangle 22"/>
          <p:cNvSpPr>
            <a:spLocks noChangeArrowheads="1"/>
          </p:cNvSpPr>
          <p:nvPr/>
        </p:nvSpPr>
        <p:spPr bwMode="auto">
          <a:xfrm>
            <a:off x="4953000" y="0"/>
            <a:ext cx="41910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35" name="Rectangle 23"/>
          <p:cNvSpPr>
            <a:spLocks noChangeArrowheads="1"/>
          </p:cNvSpPr>
          <p:nvPr/>
        </p:nvSpPr>
        <p:spPr bwMode="auto">
          <a:xfrm>
            <a:off x="6096000" y="457200"/>
            <a:ext cx="30480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36" name="Rectangle 24"/>
          <p:cNvSpPr>
            <a:spLocks noChangeArrowheads="1"/>
          </p:cNvSpPr>
          <p:nvPr/>
        </p:nvSpPr>
        <p:spPr bwMode="auto">
          <a:xfrm>
            <a:off x="7239000" y="685800"/>
            <a:ext cx="19050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37" name="Rectangle 25"/>
          <p:cNvSpPr>
            <a:spLocks noChangeArrowheads="1"/>
          </p:cNvSpPr>
          <p:nvPr/>
        </p:nvSpPr>
        <p:spPr bwMode="auto">
          <a:xfrm>
            <a:off x="5715000" y="228600"/>
            <a:ext cx="34290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99C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 rot="41549">
            <a:off x="0" y="6583363"/>
            <a:ext cx="1066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sz="1200" b="1">
                <a:solidFill>
                  <a:schemeClr val="tx2"/>
                </a:solidFill>
              </a:rPr>
              <a:t>Slide </a:t>
            </a:r>
            <a:fld id="{85AD2A34-A270-44D3-B7F0-980927EE83C4}" type="slidenum">
              <a:rPr kumimoji="0" lang="en-US" sz="1200" b="1">
                <a:solidFill>
                  <a:schemeClr val="tx2"/>
                </a:solidFill>
              </a:rPr>
              <a:pPr algn="l"/>
              <a:t>‹#›</a:t>
            </a:fld>
            <a:endParaRPr kumimoji="0" lang="en-US" sz="1200" b="1">
              <a:solidFill>
                <a:schemeClr val="tx2"/>
              </a:solidFill>
            </a:endParaRPr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ltGray">
          <a:xfrm>
            <a:off x="800100" y="1098550"/>
            <a:ext cx="72390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ltGray">
          <a:xfrm>
            <a:off x="228600" y="1905000"/>
            <a:ext cx="533400" cy="4572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gray">
          <a:xfrm flipH="1">
            <a:off x="685800" y="228600"/>
            <a:ext cx="26988" cy="60198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5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5029200"/>
            <a:ext cx="7696200" cy="1143000"/>
          </a:xfrm>
        </p:spPr>
        <p:txBody>
          <a:bodyPr/>
          <a:lstStyle/>
          <a:p>
            <a:r>
              <a:rPr lang="en-US" dirty="0" smtClean="0"/>
              <a:t>The C# Language and Program 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XMLSummary</a:t>
            </a:r>
            <a:r>
              <a:rPr lang="en-US" dirty="0" smtClean="0"/>
              <a:t> comments begin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///</a:t>
            </a:r>
          </a:p>
          <a:p>
            <a:r>
              <a:rPr lang="en-US" dirty="0" smtClean="0"/>
              <a:t>Single line comments are marked with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</a:p>
          <a:p>
            <a:r>
              <a:rPr lang="en-US" dirty="0" smtClean="0"/>
              <a:t>Multi-line comments start with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en-US" dirty="0" smtClean="0"/>
              <a:t> and end with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buNone/>
            </a:pPr>
            <a:endParaRPr lang="en-US" b="1" dirty="0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A comment.</a:t>
            </a:r>
          </a:p>
          <a:p>
            <a:pPr>
              <a:buNone/>
            </a:pPr>
            <a:endParaRPr lang="en-US" sz="2600" b="1" dirty="0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/* This is </a:t>
            </a:r>
          </a:p>
          <a:p>
            <a:pPr>
              <a:buNone/>
            </a:pPr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Also a comment */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type </a:t>
            </a:r>
            <a:r>
              <a:rPr lang="en-US" dirty="0" smtClean="0"/>
              <a:t>is a blueprint for a value</a:t>
            </a:r>
          </a:p>
          <a:p>
            <a:pPr lvl="1"/>
            <a:r>
              <a:rPr lang="en-US" dirty="0" smtClean="0"/>
              <a:t>That blueprint defines the range of allowable values and other information</a:t>
            </a:r>
          </a:p>
          <a:p>
            <a:r>
              <a:rPr lang="en-US" dirty="0" smtClean="0"/>
              <a:t>Types are predefined by the C# language</a:t>
            </a:r>
          </a:p>
          <a:p>
            <a:r>
              <a:rPr lang="en-US" dirty="0" smtClean="0"/>
              <a:t>Custom types you create work the same way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 call this type symmetry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6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types that are supported by the C# compiler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/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/>
              <a:t>, ….</a:t>
            </a:r>
          </a:p>
          <a:p>
            <a:r>
              <a:rPr lang="en-US" dirty="0"/>
              <a:t>We call these built-in type</a:t>
            </a:r>
          </a:p>
          <a:p>
            <a:r>
              <a:rPr lang="en-US" dirty="0"/>
              <a:t>Not all data types are ‘built-in’</a:t>
            </a:r>
          </a:p>
          <a:p>
            <a:pPr lvl="1"/>
            <a:r>
              <a:rPr lang="en-US" dirty="0"/>
              <a:t>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 smtClean="0"/>
              <a:t> data type is part of the .NET Framework class library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6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types are created from primitive types and other complex types</a:t>
            </a:r>
          </a:p>
          <a:p>
            <a:r>
              <a:rPr lang="en-US" dirty="0" smtClean="0"/>
              <a:t>These types contain</a:t>
            </a:r>
          </a:p>
          <a:p>
            <a:pPr lvl="1"/>
            <a:r>
              <a:rPr lang="en-US" dirty="0" smtClean="0"/>
              <a:t>Data members</a:t>
            </a:r>
          </a:p>
          <a:p>
            <a:pPr lvl="1"/>
            <a:r>
              <a:rPr lang="en-US" dirty="0" smtClean="0"/>
              <a:t>Function members</a:t>
            </a:r>
          </a:p>
          <a:p>
            <a:pPr lvl="2"/>
            <a:r>
              <a:rPr lang="en-US" dirty="0" smtClean="0"/>
              <a:t>A special function member called a </a:t>
            </a:r>
            <a:r>
              <a:rPr lang="en-US" dirty="0" err="1" smtClean="0"/>
              <a:t>constructuor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8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types fall into one of the following two categories</a:t>
            </a:r>
          </a:p>
          <a:p>
            <a:pPr lvl="1"/>
            <a:r>
              <a:rPr lang="en-US" dirty="0" smtClean="0"/>
              <a:t>Value types comprise most built-in types</a:t>
            </a:r>
          </a:p>
          <a:p>
            <a:pPr lvl="2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/>
              <a:t> are also value types</a:t>
            </a:r>
          </a:p>
          <a:p>
            <a:pPr lvl="1"/>
            <a:r>
              <a:rPr lang="en-US" dirty="0" smtClean="0"/>
              <a:t>Arrays and classes are reference types</a:t>
            </a:r>
          </a:p>
          <a:p>
            <a:pPr lvl="2"/>
            <a:r>
              <a:rPr lang="en-US" dirty="0" smtClean="0"/>
              <a:t>Along with just about everything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23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contents of the variable is  simply the value</a:t>
            </a:r>
          </a:p>
          <a:p>
            <a:r>
              <a:rPr lang="en-US" dirty="0" smtClean="0"/>
              <a:t>See figure 2-2 on page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08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parts to a reference type</a:t>
            </a:r>
          </a:p>
          <a:p>
            <a:pPr lvl="1"/>
            <a:r>
              <a:rPr lang="en-US" dirty="0" smtClean="0"/>
              <a:t>An object</a:t>
            </a:r>
          </a:p>
          <a:p>
            <a:pPr lvl="1"/>
            <a:r>
              <a:rPr lang="en-US" dirty="0" smtClean="0"/>
              <a:t>A reference to the object</a:t>
            </a:r>
          </a:p>
          <a:p>
            <a:r>
              <a:rPr lang="en-US" dirty="0" smtClean="0"/>
              <a:t>See figure 2-3 on page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39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– the Special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special case when a reference type variable DOES NOT point to an object</a:t>
            </a:r>
          </a:p>
          <a:p>
            <a:r>
              <a:rPr lang="en-US" dirty="0" smtClean="0"/>
              <a:t>Here is where null reference exceptions come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0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and Static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69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Type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1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Overview (1)</a:t>
            </a:r>
            <a:endParaRPr lang="en-US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Basics of the C# language for the VB programmer</a:t>
            </a:r>
          </a:p>
          <a:p>
            <a:pPr lvl="1"/>
            <a:r>
              <a:rPr lang="en-US" dirty="0" smtClean="0"/>
              <a:t>Language  syntax</a:t>
            </a:r>
          </a:p>
          <a:p>
            <a:pPr lvl="1"/>
            <a:r>
              <a:rPr lang="en-US" dirty="0" smtClean="0"/>
              <a:t>The basics of data types</a:t>
            </a:r>
          </a:p>
          <a:p>
            <a:pPr lvl="2"/>
            <a:r>
              <a:rPr lang="en-US" dirty="0" smtClean="0"/>
              <a:t>Numeric types</a:t>
            </a:r>
          </a:p>
          <a:p>
            <a:pPr lvl="3"/>
            <a:r>
              <a:rPr lang="en-US" dirty="0" smtClean="0"/>
              <a:t>Integral types</a:t>
            </a:r>
          </a:p>
          <a:p>
            <a:pPr lvl="3"/>
            <a:r>
              <a:rPr lang="en-US" dirty="0" smtClean="0"/>
              <a:t>Floating point types</a:t>
            </a:r>
          </a:p>
          <a:p>
            <a:pPr lvl="2"/>
            <a:r>
              <a:rPr lang="en-US" dirty="0" smtClean="0"/>
              <a:t>String types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(Selected)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777998"/>
              </p:ext>
            </p:extLst>
          </p:nvPr>
        </p:nvGraphicFramePr>
        <p:xfrm>
          <a:off x="1182688" y="2017713"/>
          <a:ext cx="777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Integer</a:t>
                      </a:r>
                      <a:endParaRPr lang="en-US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bBool</a:t>
                      </a:r>
                      <a:endParaRPr lang="en-US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  <a:endParaRPr lang="en-US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endParaRPr lang="en-US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Single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date</a:t>
                      </a:r>
                      <a:endParaRPr lang="en-US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DateTime</a:t>
                      </a:r>
                      <a:endParaRPr lang="en-US" b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</a:t>
                      </a:r>
                      <a:endParaRPr lang="en-US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object</a:t>
                      </a:r>
                      <a:endParaRPr lang="en-US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object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04159" y="5715000"/>
            <a:ext cx="3761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Table </a:t>
            </a:r>
            <a:r>
              <a:rPr lang="en-US" smtClean="0"/>
              <a:t>2-1 on </a:t>
            </a:r>
            <a:r>
              <a:rPr lang="en-US" dirty="0" smtClean="0"/>
              <a:t>page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4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declarations work the same way in both C# and VB</a:t>
            </a:r>
          </a:p>
          <a:p>
            <a:pPr lvl="1"/>
            <a:r>
              <a:rPr lang="en-US" dirty="0" smtClean="0"/>
              <a:t>Local variables are declared inside of a procedure</a:t>
            </a:r>
          </a:p>
          <a:p>
            <a:pPr lvl="1"/>
            <a:r>
              <a:rPr lang="en-US" dirty="0" smtClean="0"/>
              <a:t>Module-level variables are declared outside of a procedure</a:t>
            </a:r>
          </a:p>
          <a:p>
            <a:r>
              <a:rPr lang="en-US" dirty="0" smtClean="0"/>
              <a:t>In C#, the declaration syntax is reversed from VB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 Declaration (Examples)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VB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Dim count As Integer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MyName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As String = “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Ekedahl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C#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MyName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Ekedahl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”;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9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Declarations (Examples)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VB syntax to declare a module-level variable</a:t>
            </a:r>
          </a:p>
          <a:p>
            <a:pPr lvl="1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Private Counter As Integer</a:t>
            </a:r>
          </a:p>
          <a:p>
            <a:r>
              <a:rPr lang="en-US" dirty="0" smtClean="0"/>
              <a:t>C# syntax to declare the same variable</a:t>
            </a:r>
          </a:p>
          <a:p>
            <a:pPr lvl="1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Counter;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7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Predefined Type 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.NET Framework defines all types</a:t>
            </a:r>
          </a:p>
          <a:p>
            <a:r>
              <a:rPr lang="en-US" dirty="0" smtClean="0"/>
              <a:t>So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System.Int32 I = 5;</a:t>
            </a:r>
          </a:p>
          <a:p>
            <a:r>
              <a:rPr lang="en-US" dirty="0" smtClean="0"/>
              <a:t>Is equivalent to </a:t>
            </a:r>
          </a:p>
          <a:p>
            <a:pPr lvl="1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=5;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C#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is just an alias (VB does the same thing)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91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 OOP language, objects are created from their underlying types</a:t>
            </a:r>
          </a:p>
          <a:p>
            <a:pPr lvl="1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StreamReader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TextBox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Button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/>
              <a:t> keyword creates a new instance of a custom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implicitly allows “widening type coercion”</a:t>
            </a:r>
          </a:p>
          <a:p>
            <a:pPr lvl="1"/>
            <a:r>
              <a:rPr lang="en-US" dirty="0" smtClean="0"/>
              <a:t>More restrictive types are implicitly converted to less restrictive types</a:t>
            </a:r>
          </a:p>
          <a:p>
            <a:pPr lvl="1"/>
            <a:r>
              <a:rPr lang="en-US" dirty="0" smtClean="0"/>
              <a:t>The reverse conversion MUST be </a:t>
            </a:r>
            <a:r>
              <a:rPr lang="en-US" dirty="0" err="1" smtClean="0"/>
              <a:t>expicit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2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(Arithmetic)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operators are the same (+, -, #, /) for both VB and C# with a few exceptions</a:t>
            </a:r>
          </a:p>
          <a:p>
            <a:pPr lvl="1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 is the modulus operator (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Mod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en-US" dirty="0" smtClean="0"/>
              <a:t> are post and pre-increment and decrement operators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Increment count (Example)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count++;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7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Integral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operands are both integers, any remainder is truncated</a:t>
            </a:r>
          </a:p>
          <a:p>
            <a:r>
              <a:rPr lang="en-US" dirty="0" smtClean="0"/>
              <a:t>Exceptions are not thrown for underflow or overflow</a:t>
            </a:r>
          </a:p>
          <a:p>
            <a:r>
              <a:rPr lang="en-US" dirty="0" smtClean="0"/>
              <a:t>Beware of short and byte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28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Floating-point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+- infinity has a special value Not a Number (</a:t>
            </a:r>
            <a:r>
              <a:rPr lang="en-US" dirty="0" err="1" smtClean="0"/>
              <a:t>NaN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Division by 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9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Overview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Expressions / Parameters /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4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Decimal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for man-made values such as currency</a:t>
            </a:r>
          </a:p>
          <a:p>
            <a:r>
              <a:rPr lang="en-US" dirty="0" smtClean="0"/>
              <a:t>28-29 significant digits of precision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dirty="0" smtClean="0"/>
              <a:t> is equivalent (aliased) to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System.Boolean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It stores the literal value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lvl="1"/>
            <a:r>
              <a:rPr lang="en-US" dirty="0" smtClean="0"/>
              <a:t>The runtime stores the value in one byte</a:t>
            </a:r>
          </a:p>
          <a:p>
            <a:pPr lvl="2"/>
            <a:r>
              <a:rPr lang="en-US" dirty="0" smtClean="0"/>
              <a:t>Use the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BitArray</a:t>
            </a:r>
            <a:r>
              <a:rPr lang="en-US" dirty="0" smtClean="0"/>
              <a:t> class for more efficient storage</a:t>
            </a:r>
          </a:p>
          <a:p>
            <a:r>
              <a:rPr lang="en-US" dirty="0" smtClean="0"/>
              <a:t>Don’t convert from numeric to </a:t>
            </a:r>
            <a:r>
              <a:rPr lang="en-US" dirty="0" err="1" smtClean="0"/>
              <a:t>boolean</a:t>
            </a:r>
            <a:r>
              <a:rPr lang="en-US" dirty="0" smtClean="0"/>
              <a:t> data types!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8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(Logical) (Boolean)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pretty much the same from VB and C#</a:t>
            </a:r>
          </a:p>
          <a:p>
            <a:pPr lvl="1"/>
            <a:r>
              <a:rPr lang="en-US" dirty="0" smtClean="0"/>
              <a:t>Inequality (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&lt;&gt;</a:t>
            </a:r>
            <a:r>
              <a:rPr lang="en-US" dirty="0" smtClean="0"/>
              <a:t>) in VB is (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) in C#</a:t>
            </a:r>
          </a:p>
          <a:p>
            <a:pPr lvl="1"/>
            <a:r>
              <a:rPr lang="en-US" dirty="0" smtClean="0"/>
              <a:t>Equality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/>
              <a:t>) in VB is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) in C#</a:t>
            </a:r>
          </a:p>
          <a:p>
            <a:pPr lvl="2"/>
            <a:r>
              <a:rPr lang="en-US" dirty="0" smtClean="0"/>
              <a:t>In C#, the single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/>
              <a:t>) is always used for assignment statements</a:t>
            </a:r>
          </a:p>
          <a:p>
            <a:r>
              <a:rPr lang="en-US" dirty="0" smtClean="0"/>
              <a:t>Use caution with floating point values and rounding error</a:t>
            </a:r>
          </a:p>
        </p:txBody>
      </p:sp>
    </p:spTree>
    <p:extLst>
      <p:ext uri="{BB962C8B-B14F-4D97-AF65-F5344CB8AC3E}">
        <p14:creationId xmlns:p14="http://schemas.microsoft.com/office/powerpoint/2010/main" val="371465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 and Value / Reference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notion of equality is obvious for numeric types</a:t>
            </a:r>
          </a:p>
          <a:p>
            <a:r>
              <a:rPr lang="en-US" dirty="0" smtClean="0"/>
              <a:t>Reference types work differently</a:t>
            </a:r>
          </a:p>
          <a:p>
            <a:pPr lvl="1"/>
            <a:r>
              <a:rPr lang="en-US" dirty="0" smtClean="0"/>
              <a:t>Equality is based on reference, rather than content</a:t>
            </a:r>
          </a:p>
          <a:p>
            <a:pPr lvl="2"/>
            <a:r>
              <a:rPr lang="en-US" dirty="0" smtClean="0"/>
              <a:t>Reference types are equal if two variables point to (reference) the same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quite different but do the same thing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093847"/>
              </p:ext>
            </p:extLst>
          </p:nvPr>
        </p:nvGraphicFramePr>
        <p:xfrm>
          <a:off x="1828800" y="36576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And</a:t>
                      </a:r>
                      <a:endParaRPr lang="en-US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&amp;</a:t>
                      </a:r>
                      <a:endParaRPr lang="en-US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AndAlso</a:t>
                      </a:r>
                      <a:endParaRPr lang="en-US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&amp;&amp;</a:t>
                      </a:r>
                      <a:endParaRPr lang="en-US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Or</a:t>
                      </a:r>
                      <a:endParaRPr lang="en-US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|</a:t>
                      </a:r>
                      <a:endParaRPr lang="en-US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OrElse</a:t>
                      </a:r>
                      <a:endParaRPr lang="en-US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||</a:t>
                      </a:r>
                      <a:endParaRPr lang="en-US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Xor</a:t>
                      </a:r>
                      <a:endParaRPr lang="en-US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^</a:t>
                      </a:r>
                      <a:endParaRPr lang="en-US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Not</a:t>
                      </a:r>
                      <a:endParaRPr lang="en-US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!</a:t>
                      </a:r>
                      <a:endParaRPr lang="en-US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46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Operators </a:t>
            </a:r>
            <a:br>
              <a:rPr lang="en-US" dirty="0" smtClean="0"/>
            </a:br>
            <a:r>
              <a:rPr lang="en-US" dirty="0" smtClean="0"/>
              <a:t>(Short Circuiting)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used to test for a null reference that would otherwise throw an exception if used</a:t>
            </a:r>
          </a:p>
          <a:p>
            <a:r>
              <a:rPr lang="en-US" dirty="0" smtClean="0"/>
              <a:t>The improve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7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793037" cy="1143000"/>
          </a:xfrm>
        </p:spPr>
        <p:txBody>
          <a:bodyPr/>
          <a:lstStyle/>
          <a:p>
            <a:r>
              <a:rPr lang="en-US" dirty="0" smtClean="0"/>
              <a:t>Decision-Making </a:t>
            </a:r>
            <a:br>
              <a:rPr lang="en-US" dirty="0" smtClean="0"/>
            </a:br>
            <a:r>
              <a:rPr lang="en-US" dirty="0" smtClean="0"/>
              <a:t>Statements 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statements take a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/>
              <a:t> expression as an argument</a:t>
            </a:r>
          </a:p>
          <a:p>
            <a:pPr lvl="1"/>
            <a:r>
              <a:rPr lang="en-US" dirty="0" smtClean="0"/>
              <a:t>Note the parentheses are required</a:t>
            </a:r>
          </a:p>
          <a:p>
            <a:pPr>
              <a:buNone/>
            </a:pPr>
            <a:endParaRPr lang="en-US" sz="2400" b="1" dirty="0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(i &gt;= 0)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// do something if i is </a:t>
            </a:r>
          </a:p>
          <a:p>
            <a:pPr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// greater than 0</a:t>
            </a:r>
          </a:p>
          <a:p>
            <a:pPr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50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Decision-Making </a:t>
            </a:r>
            <a:br>
              <a:rPr lang="en-US" dirty="0" smtClean="0"/>
            </a:br>
            <a:r>
              <a:rPr lang="en-US" dirty="0" smtClean="0"/>
              <a:t>Statements ( 2-way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/>
              <a:t> keyword to create a 2-way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( i &gt;= 0)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// Do something if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is 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// greater than 0.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// Do something else.</a:t>
            </a:r>
          </a:p>
          <a:p>
            <a:pPr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Decision-Making </a:t>
            </a:r>
            <a:br>
              <a:rPr lang="en-US" dirty="0" smtClean="0"/>
            </a:br>
            <a:r>
              <a:rPr lang="en-US" dirty="0" smtClean="0"/>
              <a:t>Statements ( multi-way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 sz="2400" dirty="0" smtClean="0"/>
              <a:t> to create multi-way decisions 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(i &gt; 0)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// Do something if i is 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// greater than 0.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 if (i &lt; 0)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	  // Do something else.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// i must be equal to 0.</a:t>
            </a:r>
          </a:p>
          <a:p>
            <a:pPr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0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Decision-Making </a:t>
            </a:r>
            <a:br>
              <a:rPr lang="en-US" dirty="0" smtClean="0"/>
            </a:br>
            <a:r>
              <a:rPr lang="en-US" dirty="0" smtClean="0"/>
              <a:t>Statements 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uses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statement instead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Select Case</a:t>
            </a:r>
          </a:p>
          <a:p>
            <a:pPr lvl="1"/>
            <a:r>
              <a:rPr lang="en-US" dirty="0" smtClean="0"/>
              <a:t>Both work the same way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> keyword must appear at the end of each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26341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BIG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9600" b="1" dirty="0" smtClean="0">
                <a:solidFill>
                  <a:srgbClr val="C00000"/>
                </a:solidFill>
              </a:rPr>
              <a:t>C# IS CASE SENSITIVE</a:t>
            </a:r>
            <a:endParaRPr lang="en-US" sz="9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7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statement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witch (day)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case 0:</a:t>
            </a:r>
          </a:p>
          <a:p>
            <a:pPr lvl="2">
              <a:buNone/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DayOfWeek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“Sunday”;</a:t>
            </a:r>
          </a:p>
          <a:p>
            <a:pPr lvl="2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case 1:</a:t>
            </a:r>
          </a:p>
          <a:p>
            <a:pPr lvl="2">
              <a:buNone/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DayOfWeek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“Monday”;</a:t>
            </a:r>
          </a:p>
          <a:p>
            <a:pPr lvl="2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975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(VB Comparison)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- An </a:t>
            </a:r>
            <a:r>
              <a:rPr lang="en-US" b="1" dirty="0"/>
              <a:t>immutable</a:t>
            </a:r>
            <a:r>
              <a:rPr lang="en-US" dirty="0"/>
              <a:t> sequence of Unicode characters</a:t>
            </a:r>
          </a:p>
          <a:p>
            <a:r>
              <a:rPr lang="en-US" dirty="0" smtClean="0"/>
              <a:t>Use the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System.String</a:t>
            </a:r>
            <a:r>
              <a:rPr lang="en-US" dirty="0" smtClean="0"/>
              <a:t> data type as in VB;</a:t>
            </a:r>
          </a:p>
          <a:p>
            <a:pPr lvl="1"/>
            <a:r>
              <a:rPr lang="en-US" dirty="0" smtClean="0"/>
              <a:t>The C#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type maps to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System.String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</a:t>
            </a:r>
            <a:r>
              <a:rPr lang="en-US" dirty="0" smtClean="0"/>
              <a:t>he string concatenation operator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/>
              <a:t> instead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&amp;</a:t>
            </a:r>
          </a:p>
          <a:p>
            <a:r>
              <a:rPr lang="en-US" dirty="0" smtClean="0"/>
              <a:t>The members are the same between C# and VB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77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single Unicode character</a:t>
            </a:r>
          </a:p>
          <a:p>
            <a:r>
              <a:rPr lang="en-US" dirty="0" smtClean="0"/>
              <a:t>Use the backslash “\” character to ‘escape’ special characters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Store the letter ‘a’ in the char variable c</a:t>
            </a:r>
            <a:br>
              <a:rPr lang="en-US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char c= ‘a’;</a:t>
            </a:r>
          </a:p>
          <a:p>
            <a:pPr lvl="1"/>
            <a:r>
              <a:rPr lang="en-US" dirty="0" smtClean="0"/>
              <a:t>Store the backslash character in the variable </a:t>
            </a:r>
            <a:r>
              <a:rPr lang="en-US" dirty="0" err="1" smtClean="0"/>
              <a:t>bs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‘\\’;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829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/>
              <a:t> Data </a:t>
            </a:r>
            <a:r>
              <a:rPr lang="en-US" dirty="0" smtClean="0"/>
              <a:t>Type </a:t>
            </a:r>
            <a:br>
              <a:rPr lang="en-US" dirty="0" smtClean="0"/>
            </a:br>
            <a:r>
              <a:rPr lang="en-US" dirty="0" smtClean="0"/>
              <a:t>(Escape sequences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2819400" cy="3975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2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char has a unique UNICODE value</a:t>
            </a:r>
          </a:p>
          <a:p>
            <a:r>
              <a:rPr lang="en-US" dirty="0" smtClean="0"/>
              <a:t>We can get this value and test character codes</a:t>
            </a:r>
          </a:p>
          <a:p>
            <a:r>
              <a:rPr lang="en-US" dirty="0" smtClean="0"/>
              <a:t>We can insert characters not on your keyboard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an alias for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System.String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Literal values appear inside double quotes</a:t>
            </a:r>
          </a:p>
          <a:p>
            <a:r>
              <a:rPr lang="en-US" dirty="0" smtClean="0"/>
              <a:t>Even though strings are reference types, the test for equality tests the string value rather than the string reference</a:t>
            </a:r>
          </a:p>
          <a:p>
            <a:pPr lvl="1"/>
            <a:r>
              <a:rPr lang="en-US" dirty="0" smtClean="0"/>
              <a:t>The &lt;&gt; are not supported. Use the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To create a verbatim string literal preface the literal with the @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that a variable is just a storage location. And a variable contains a modifiable value</a:t>
            </a:r>
          </a:p>
          <a:p>
            <a:r>
              <a:rPr lang="en-US" dirty="0" smtClean="0"/>
              <a:t>Variables can be categorized as:</a:t>
            </a:r>
          </a:p>
          <a:p>
            <a:pPr lvl="1"/>
            <a:r>
              <a:rPr lang="en-US" b="1" dirty="0" smtClean="0"/>
              <a:t>Local variables</a:t>
            </a:r>
            <a:r>
              <a:rPr lang="en-US" dirty="0" smtClean="0"/>
              <a:t> (declared in a procedure or block)</a:t>
            </a:r>
          </a:p>
          <a:p>
            <a:pPr lvl="1"/>
            <a:r>
              <a:rPr lang="en-US" b="1" dirty="0" smtClean="0"/>
              <a:t>Parameters</a:t>
            </a:r>
            <a:r>
              <a:rPr lang="en-US" dirty="0" smtClean="0"/>
              <a:t> passed to procedures (arguments)</a:t>
            </a:r>
          </a:p>
          <a:p>
            <a:pPr lvl="1"/>
            <a:r>
              <a:rPr lang="en-US" b="1" dirty="0" smtClean="0"/>
              <a:t>Instance</a:t>
            </a:r>
            <a:r>
              <a:rPr lang="en-US" dirty="0" smtClean="0"/>
              <a:t> or </a:t>
            </a:r>
            <a:r>
              <a:rPr lang="en-US" b="1" dirty="0" smtClean="0"/>
              <a:t>static fields</a:t>
            </a:r>
            <a:r>
              <a:rPr lang="en-US" dirty="0" smtClean="0"/>
              <a:t> (roughly public and private variables)</a:t>
            </a:r>
          </a:p>
          <a:p>
            <a:pPr lvl="1"/>
            <a:r>
              <a:rPr lang="en-US" b="1" dirty="0" smtClean="0"/>
              <a:t>Array</a:t>
            </a:r>
            <a:r>
              <a:rPr lang="en-US" dirty="0" smtClean="0"/>
              <a:t> </a:t>
            </a:r>
            <a:r>
              <a:rPr lang="en-US" b="1" dirty="0" smtClean="0"/>
              <a:t>elements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75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873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Allocation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Logically, </a:t>
            </a:r>
            <a:r>
              <a:rPr lang="en-US" dirty="0" smtClean="0"/>
              <a:t>memory is allocated from two places</a:t>
            </a:r>
          </a:p>
          <a:p>
            <a:pPr lvl="1"/>
            <a:r>
              <a:rPr lang="en-US" dirty="0" smtClean="0"/>
              <a:t>The stack (stores local variables and parameters)</a:t>
            </a:r>
          </a:p>
          <a:p>
            <a:pPr lvl="2"/>
            <a:r>
              <a:rPr lang="en-US" dirty="0" smtClean="0"/>
              <a:t>It’s also how we return from a procedure</a:t>
            </a:r>
          </a:p>
          <a:p>
            <a:pPr lvl="1"/>
            <a:r>
              <a:rPr lang="en-US" dirty="0" smtClean="0"/>
              <a:t>The heap stores reference type instances</a:t>
            </a:r>
          </a:p>
          <a:p>
            <a:pPr lvl="2"/>
            <a:r>
              <a:rPr lang="en-US" dirty="0" smtClean="0"/>
              <a:t>The CLR periodically cleans the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9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 and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Basic has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dirty="0" smtClean="0"/>
              <a:t> procedures</a:t>
            </a:r>
          </a:p>
          <a:p>
            <a:r>
              <a:rPr lang="en-US" dirty="0" smtClean="0"/>
              <a:t>C# works a bit differently</a:t>
            </a:r>
          </a:p>
          <a:p>
            <a:pPr lvl="1"/>
            <a:r>
              <a:rPr lang="en-US" dirty="0" smtClean="0"/>
              <a:t>Procedures that don’t return a value have a data type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  <a:p>
            <a:pPr lvl="1"/>
            <a:r>
              <a:rPr lang="en-US" dirty="0" smtClean="0"/>
              <a:t>Procedures that do return a value have an explicitly defined data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words are categorized as</a:t>
            </a:r>
          </a:p>
          <a:p>
            <a:pPr lvl="1"/>
            <a:r>
              <a:rPr lang="en-US" dirty="0" smtClean="0"/>
              <a:t>Identifiers (programmer chosen names)</a:t>
            </a:r>
          </a:p>
          <a:p>
            <a:pPr lvl="1"/>
            <a:r>
              <a:rPr lang="en-US" dirty="0" smtClean="0"/>
              <a:t>Keywords (words reserved by the C# language)</a:t>
            </a:r>
          </a:p>
          <a:p>
            <a:pPr lvl="2"/>
            <a:r>
              <a:rPr lang="en-US" dirty="0" smtClean="0"/>
              <a:t>You can force a keyword to operate as a variable using the @ character</a:t>
            </a:r>
          </a:p>
          <a:p>
            <a:pPr lvl="1"/>
            <a:r>
              <a:rPr lang="en-US" dirty="0" smtClean="0"/>
              <a:t>Literals (numbers or strings you embed into the application)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426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 (Example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procedure does not return a value</a:t>
            </a:r>
          </a:p>
          <a:p>
            <a:pPr>
              <a:buNone/>
            </a:pPr>
            <a:endParaRPr lang="en-US" b="1" dirty="0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InitializeLocal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// Statements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00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Parameters </a:t>
            </a:r>
            <a:br>
              <a:rPr lang="en-US" dirty="0" smtClean="0"/>
            </a:br>
            <a:r>
              <a:rPr lang="en-US" dirty="0" smtClean="0"/>
              <a:t>(By Value and by Reference)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Conceptually the same as VB</a:t>
            </a:r>
          </a:p>
          <a:p>
            <a:pPr lvl="1"/>
            <a:r>
              <a:rPr lang="en-US" b="1" dirty="0" smtClean="0"/>
              <a:t>By value</a:t>
            </a:r>
            <a:r>
              <a:rPr lang="en-US" dirty="0" smtClean="0"/>
              <a:t> – A copy of the parameter is passed to the procedure – The procedure operates only on the copy</a:t>
            </a:r>
          </a:p>
          <a:p>
            <a:pPr lvl="1"/>
            <a:r>
              <a:rPr lang="en-US" b="1" dirty="0" smtClean="0"/>
              <a:t>By reference</a:t>
            </a:r>
            <a:r>
              <a:rPr lang="en-US" dirty="0" smtClean="0"/>
              <a:t> – a reference to the object is passed to the procedure – The procedure operates on the reference thus the actual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8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Parameters </a:t>
            </a:r>
            <a:br>
              <a:rPr lang="en-US" dirty="0"/>
            </a:br>
            <a:r>
              <a:rPr lang="en-US" dirty="0"/>
              <a:t>(By Value and by Reference)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</a:t>
            </a:r>
            <a:r>
              <a:rPr lang="en-US" dirty="0" smtClean="0"/>
              <a:t>, C# variables </a:t>
            </a:r>
            <a:r>
              <a:rPr lang="en-US" dirty="0" smtClean="0"/>
              <a:t>are passed by </a:t>
            </a:r>
            <a:r>
              <a:rPr lang="en-US" dirty="0" smtClean="0"/>
              <a:t>value</a:t>
            </a:r>
            <a:endParaRPr lang="en-US" dirty="0" smtClean="0"/>
          </a:p>
          <a:p>
            <a:r>
              <a:rPr lang="en-US" dirty="0" smtClean="0"/>
              <a:t>Use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dirty="0" smtClean="0"/>
              <a:t> modifier to pass an argument by reference</a:t>
            </a:r>
          </a:p>
          <a:p>
            <a:r>
              <a:rPr lang="en-US" dirty="0" smtClean="0"/>
              <a:t>Use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dirty="0" smtClean="0"/>
              <a:t> modifier to pass an argument by reference</a:t>
            </a:r>
          </a:p>
          <a:p>
            <a:pPr lvl="1"/>
            <a:r>
              <a:rPr lang="en-US" dirty="0" smtClean="0"/>
              <a:t>Works like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dirty="0" smtClean="0"/>
              <a:t> but the value is assigned somewhere in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3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 (Example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procedure returns a value having a data type of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/>
              <a:t> (Boolean)</a:t>
            </a:r>
          </a:p>
          <a:p>
            <a:pPr>
              <a:buNone/>
            </a:pPr>
            <a:endParaRPr lang="en-US" sz="1800" b="1" dirty="0" smtClean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IsInteger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800" b="1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out </a:t>
            </a:r>
            <a:r>
              <a:rPr lang="en-US" sz="1800" b="1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if (System.Int32.TryParse(</a:t>
            </a:r>
            <a:r>
              <a:rPr lang="en-US" sz="1800" b="1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out result) == true)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return true;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return false;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25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call a procedure, use it’s name</a:t>
            </a:r>
          </a:p>
          <a:p>
            <a:r>
              <a:rPr lang="en-US" dirty="0" smtClean="0"/>
              <a:t>If the argument list is empty,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required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Call the procedure </a:t>
            </a:r>
            <a:r>
              <a:rPr lang="en-US" dirty="0" err="1" smtClean="0"/>
              <a:t>foo</a:t>
            </a:r>
            <a:r>
              <a:rPr lang="en-US" dirty="0" smtClean="0"/>
              <a:t> without arguments</a:t>
            </a:r>
          </a:p>
          <a:p>
            <a:pPr>
              <a:buNone/>
            </a:pPr>
            <a:endParaRPr lang="en-US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foo();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71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and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expression denotes a value (In its simplest form, a constant expression)</a:t>
            </a:r>
          </a:p>
          <a:p>
            <a:pPr lvl="1"/>
            <a:r>
              <a:rPr lang="en-US" dirty="0" smtClean="0"/>
              <a:t>13</a:t>
            </a:r>
          </a:p>
          <a:p>
            <a:r>
              <a:rPr lang="en-US" dirty="0" smtClean="0"/>
              <a:t>An expression contains operators and operands</a:t>
            </a:r>
          </a:p>
          <a:p>
            <a:pPr lvl="1"/>
            <a:r>
              <a:rPr lang="en-US" dirty="0" smtClean="0"/>
              <a:t>13 * 10</a:t>
            </a:r>
          </a:p>
          <a:p>
            <a:r>
              <a:rPr lang="en-US" dirty="0" smtClean="0"/>
              <a:t>See table 2-3 on page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Declaration statements create (declare) variables</a:t>
            </a:r>
          </a:p>
          <a:p>
            <a:pPr lvl="1"/>
            <a:r>
              <a:rPr lang="en-US" dirty="0" smtClean="0"/>
              <a:t>Expression (executable) statements</a:t>
            </a:r>
          </a:p>
          <a:p>
            <a:pPr lvl="2"/>
            <a:r>
              <a:rPr lang="en-US" dirty="0" smtClean="0"/>
              <a:t>Change the state of something, such as an assignment statement or a method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8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(Introduction)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is used to create a pre-test loop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 While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dirty="0" smtClean="0"/>
              <a:t> is used to create a post-test loop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 Until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loops are used when the iteration count is known in advance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6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loops take a </a:t>
            </a:r>
            <a:r>
              <a:rPr lang="en-US" dirty="0" err="1" smtClean="0"/>
              <a:t>boolean</a:t>
            </a:r>
            <a:r>
              <a:rPr lang="en-US" dirty="0" smtClean="0"/>
              <a:t> expression enclosed in parenthesis</a:t>
            </a:r>
          </a:p>
          <a:p>
            <a:r>
              <a:rPr lang="en-US" dirty="0" smtClean="0"/>
              <a:t>The loop executes while the condition is true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{}</a:t>
            </a:r>
            <a:r>
              <a:rPr lang="en-US" dirty="0" smtClean="0"/>
              <a:t> mark the while block instead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End While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8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Punctuators give structure to the program</a:t>
            </a:r>
          </a:p>
          <a:p>
            <a:pPr lvl="1"/>
            <a:r>
              <a:rPr lang="en-US" dirty="0" smtClean="0"/>
              <a:t>The semicolon terminates a statement</a:t>
            </a:r>
          </a:p>
          <a:p>
            <a:pPr lvl="1"/>
            <a:r>
              <a:rPr lang="en-US" dirty="0" smtClean="0"/>
              <a:t>The { } group statements to form a block</a:t>
            </a:r>
          </a:p>
          <a:p>
            <a:pPr lvl="2"/>
            <a:r>
              <a:rPr lang="en-US" dirty="0" smtClean="0"/>
              <a:t>Similar to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in VB</a:t>
            </a:r>
          </a:p>
          <a:p>
            <a:r>
              <a:rPr lang="en-US" dirty="0" smtClean="0"/>
              <a:t>Operators (usually a symbol) combine and transform expressions</a:t>
            </a:r>
          </a:p>
          <a:p>
            <a:pPr lvl="1"/>
            <a:r>
              <a:rPr lang="en-US" dirty="0" smtClean="0"/>
              <a:t>+, -, *, / </a:t>
            </a:r>
          </a:p>
          <a:p>
            <a:r>
              <a:rPr lang="en-US" dirty="0" smtClean="0"/>
              <a:t>Comments are ignored by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368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Loops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&lt; 10)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System.Console.WriteLine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84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loops test the condition after the loop has executed once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 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System.Console.WriteLine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(x);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x++; // Post increment operator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 while (x &lt; 5);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67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VB,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loops can be used when the number of loop iterations is known in advance</a:t>
            </a:r>
          </a:p>
          <a:p>
            <a:pPr lvl="1"/>
            <a:r>
              <a:rPr lang="en-US" dirty="0" smtClean="0"/>
              <a:t>The syntax is quite different though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Loops (Syntax)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init-</a:t>
            </a:r>
            <a:r>
              <a:rPr lang="en-US" sz="2400" b="1" i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i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cond-expr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loop-</a:t>
            </a:r>
            <a:r>
              <a:rPr lang="en-US" sz="2400" b="1" i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// statement block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i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int-expr</a:t>
            </a:r>
            <a:r>
              <a:rPr lang="en-US" dirty="0" smtClean="0"/>
              <a:t> contains the expression’s initial value</a:t>
            </a:r>
          </a:p>
          <a:p>
            <a:r>
              <a:rPr lang="en-US" b="1" i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cond-expr</a:t>
            </a:r>
            <a:r>
              <a:rPr lang="en-US" dirty="0" smtClean="0"/>
              <a:t> contains the condition</a:t>
            </a:r>
          </a:p>
          <a:p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loop-</a:t>
            </a:r>
            <a:r>
              <a:rPr lang="en-US" b="1" i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/>
              <a:t> updates the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Loops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the counting numbers from 1 to 10</a:t>
            </a:r>
          </a:p>
          <a:p>
            <a:pPr>
              <a:buNone/>
            </a:pPr>
            <a:endParaRPr lang="en-US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System.Console.WriteLine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3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 smtClean="0"/>
              <a:t> loops are used to enumerate arrays and collections</a:t>
            </a:r>
          </a:p>
          <a:p>
            <a:pPr lvl="1"/>
            <a:r>
              <a:rPr lang="en-US" dirty="0" smtClean="0"/>
              <a:t>We will talk about collections more later</a:t>
            </a:r>
          </a:p>
          <a:p>
            <a:r>
              <a:rPr lang="en-US" dirty="0" smtClean="0"/>
              <a:t>When using a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 smtClean="0"/>
              <a:t> loop you need not explicitly increment or decrement the counter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 will talk much more about these later in the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2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 smtClean="0"/>
              <a:t> loops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and enumerate a one-dimensional array named </a:t>
            </a:r>
            <a:r>
              <a:rPr lang="en-US" dirty="0" err="1" smtClean="0"/>
              <a:t>fibarray</a:t>
            </a:r>
            <a:endParaRPr lang="en-US" dirty="0" smtClean="0"/>
          </a:p>
          <a:p>
            <a:pPr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fibarray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[] </a:t>
            </a:r>
          </a:p>
          <a:p>
            <a:pPr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 0, 1, 2, 3, 5, 8, 13 };</a:t>
            </a:r>
          </a:p>
          <a:p>
            <a:pPr>
              <a:buNone/>
            </a:pP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fibarray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System.Console.WriteLine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28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Exiting a Loop Prematurely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> statement to exit a loop</a:t>
            </a:r>
          </a:p>
          <a:p>
            <a:r>
              <a:rPr lang="en-US" dirty="0" smtClean="0"/>
              <a:t>Use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> statement to jump to the loop’s condition</a:t>
            </a:r>
          </a:p>
          <a:p>
            <a:pPr lvl="1"/>
            <a:r>
              <a:rPr lang="en-US" dirty="0" smtClean="0"/>
              <a:t>The condition is tested immediately</a:t>
            </a:r>
          </a:p>
          <a:p>
            <a:r>
              <a:rPr lang="en-US" dirty="0" smtClean="0"/>
              <a:t>There is a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/>
              <a:t> statement to jump to a named label but we will </a:t>
            </a:r>
            <a:r>
              <a:rPr lang="en-US" b="1" dirty="0" smtClean="0">
                <a:solidFill>
                  <a:srgbClr val="C00000"/>
                </a:solidFill>
              </a:rPr>
              <a:t>NEVER</a:t>
            </a:r>
            <a:r>
              <a:rPr lang="en-US" dirty="0" smtClean="0"/>
              <a:t>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3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MATERIAL IS </a:t>
            </a:r>
            <a:r>
              <a:rPr lang="en-US" dirty="0" smtClean="0"/>
              <a:t>NOT </a:t>
            </a:r>
            <a:r>
              <a:rPr lang="en-US" dirty="0" smtClean="0"/>
              <a:t>IN THE BOOK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0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 (Introduction)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IS 350, you used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/>
              <a:t> to convert strings to numbers</a:t>
            </a:r>
          </a:p>
          <a:p>
            <a:pPr lvl="1"/>
            <a:r>
              <a:rPr lang="en-US" dirty="0" smtClean="0"/>
              <a:t>In C#,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/>
              <a:t> is used to declare implicitly typed variables</a:t>
            </a:r>
          </a:p>
          <a:p>
            <a:r>
              <a:rPr lang="en-US" dirty="0" smtClean="0"/>
              <a:t>We will use a much different strategy here</a:t>
            </a:r>
          </a:p>
          <a:p>
            <a:r>
              <a:rPr lang="en-US" dirty="0" smtClean="0"/>
              <a:t>Each primary data type supports a method named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TryParse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The method accepts 2 arguments</a:t>
            </a:r>
          </a:p>
          <a:p>
            <a:pPr lvl="2"/>
            <a:r>
              <a:rPr lang="en-US" dirty="0" smtClean="0"/>
              <a:t>The string to parse</a:t>
            </a:r>
          </a:p>
          <a:p>
            <a:pPr lvl="2"/>
            <a:r>
              <a:rPr lang="en-US" dirty="0" smtClean="0"/>
              <a:t>The output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C#, all statements end with a semicolon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2400" dirty="0" smtClean="0"/>
              <a:t>Statements can span multiple lines</a:t>
            </a:r>
          </a:p>
          <a:p>
            <a:r>
              <a:rPr lang="en-US" sz="2400" dirty="0" smtClean="0"/>
              <a:t>There is no need for a continuation character as in VB</a:t>
            </a:r>
          </a:p>
          <a:p>
            <a:r>
              <a:rPr lang="en-US" sz="2400" dirty="0" smtClean="0"/>
              <a:t>Example C#</a:t>
            </a:r>
          </a:p>
          <a:p>
            <a:pPr marL="457200" lvl="1" indent="0">
              <a:buNone/>
            </a:pP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System.Console.WriteLine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“This is a line of text”);</a:t>
            </a:r>
          </a:p>
          <a:p>
            <a:r>
              <a:rPr lang="en-US" sz="2400" dirty="0" smtClean="0"/>
              <a:t>Example VB</a:t>
            </a:r>
          </a:p>
          <a:p>
            <a:pPr marL="457200" lvl="1" indent="0">
              <a:buNone/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System.Console.WriteLine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 _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“This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is a line of text”);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TryParse</a:t>
            </a:r>
            <a:r>
              <a:rPr lang="en-US" dirty="0" smtClean="0"/>
              <a:t>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parse the string </a:t>
            </a:r>
            <a:r>
              <a:rPr lang="en-US" dirty="0" err="1" smtClean="0"/>
              <a:t>arg</a:t>
            </a:r>
            <a:r>
              <a:rPr lang="en-US" dirty="0" smtClean="0"/>
              <a:t> and store the result in out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"123";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double result;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System.Double.TryParse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out result) == true)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return true;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 false;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System.Convert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Members of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System.Convert</a:t>
            </a:r>
            <a:r>
              <a:rPr lang="en-US" dirty="0" smtClean="0"/>
              <a:t> class also convert one type to another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System.Convert.ToInt32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System.Convert.ToDouble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System.Convert.ToDateTime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Constants are just variables whose value does not ever change</a:t>
            </a:r>
          </a:p>
          <a:p>
            <a:r>
              <a:rPr lang="en-US" dirty="0" smtClean="0"/>
              <a:t>Declare with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/>
              <a:t> statement</a:t>
            </a:r>
          </a:p>
          <a:p>
            <a:r>
              <a:rPr lang="en-US" dirty="0" smtClean="0"/>
              <a:t>Constants can only be initialized when they are declared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and initialize constants</a:t>
            </a:r>
          </a:p>
          <a:p>
            <a:pPr>
              <a:buNone/>
            </a:pPr>
            <a:endParaRPr lang="en-US" sz="2400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public const double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gravitationalConstant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6.673e-11;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private const string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productName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"Visual C#";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VBs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Nothing</a:t>
            </a:r>
            <a:r>
              <a:rPr lang="en-US" dirty="0" smtClean="0"/>
              <a:t> keyword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/>
              <a:t> in C#</a:t>
            </a:r>
          </a:p>
          <a:p>
            <a:r>
              <a:rPr lang="en-US" dirty="0" smtClean="0"/>
              <a:t>VBs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</a:t>
            </a:r>
            <a:r>
              <a:rPr lang="en-US" dirty="0" smtClean="0"/>
              <a:t> keyword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/>
              <a:t> in C#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(Introduction)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IS 350, you used events (event handlers) without really knowing how they work</a:t>
            </a:r>
          </a:p>
          <a:p>
            <a:r>
              <a:rPr lang="en-US" dirty="0" smtClean="0"/>
              <a:t>In VB, all events are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dirty="0" smtClean="0"/>
              <a:t> procedures because they do not return a value</a:t>
            </a:r>
          </a:p>
          <a:p>
            <a:r>
              <a:rPr lang="en-US" dirty="0" smtClean="0"/>
              <a:t>In C#, they are of type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26619353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(Introduction)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always have two arguments</a:t>
            </a:r>
          </a:p>
          <a:p>
            <a:r>
              <a:rPr lang="en-US" dirty="0" smtClean="0"/>
              <a:t>The first, named sender, contains a reference to the object that fired the event</a:t>
            </a:r>
          </a:p>
          <a:p>
            <a:r>
              <a:rPr lang="en-US" dirty="0" smtClean="0"/>
              <a:t>The second, named e, contains the event data</a:t>
            </a:r>
          </a:p>
          <a:p>
            <a:pPr lvl="1"/>
            <a:r>
              <a:rPr lang="en-US" dirty="0" smtClean="0"/>
              <a:t>It has a data type of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System.EventArgs</a:t>
            </a:r>
            <a:r>
              <a:rPr lang="en-US" dirty="0" smtClean="0"/>
              <a:t> or a class that derives from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System.EventArgs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204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Wiring – (Introduction)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 wonder how an event handler executes?</a:t>
            </a:r>
          </a:p>
          <a:p>
            <a:pPr lvl="1"/>
            <a:r>
              <a:rPr lang="en-US" dirty="0" smtClean="0"/>
              <a:t>In VB, it’s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Handles</a:t>
            </a:r>
            <a:r>
              <a:rPr lang="en-US" dirty="0" smtClean="0"/>
              <a:t> clause</a:t>
            </a:r>
          </a:p>
          <a:p>
            <a:pPr lvl="1"/>
            <a:r>
              <a:rPr lang="en-US" dirty="0" smtClean="0"/>
              <a:t>In C#, it’s a bit more primitive</a:t>
            </a:r>
          </a:p>
          <a:p>
            <a:pPr lvl="2"/>
            <a:r>
              <a:rPr lang="en-US" dirty="0" smtClean="0"/>
              <a:t>You create an instance of the event handler and assign it to the event name</a:t>
            </a:r>
          </a:p>
          <a:p>
            <a:pPr lvl="2"/>
            <a:r>
              <a:rPr lang="en-US" dirty="0" smtClean="0"/>
              <a:t> This is what we call </a:t>
            </a:r>
            <a:r>
              <a:rPr lang="en-US" smtClean="0"/>
              <a:t>a delegate</a:t>
            </a: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an Event (VB)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procedure handles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Click</a:t>
            </a:r>
            <a:r>
              <a:rPr lang="en-US" dirty="0" smtClean="0"/>
              <a:t> event for the button named </a:t>
            </a:r>
            <a:r>
              <a:rPr lang="en-US" dirty="0" err="1" smtClean="0"/>
              <a:t>btnCalculate</a:t>
            </a:r>
            <a:endParaRPr lang="en-US" dirty="0" smtClean="0"/>
          </a:p>
          <a:p>
            <a:r>
              <a:rPr lang="en-US" dirty="0" smtClean="0"/>
              <a:t>Example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Private Sub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btnCalculate_Click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 _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ByVal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sender As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System.Object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_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ByVal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e As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System.EventArgs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 _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Handles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btnCalculate.Click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an Event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control has properties that correspond to events (Click for example)</a:t>
            </a:r>
          </a:p>
          <a:p>
            <a:r>
              <a:rPr lang="en-US" dirty="0" smtClean="0"/>
              <a:t>The event procedure is named </a:t>
            </a:r>
            <a:r>
              <a:rPr lang="en-US" dirty="0" err="1" smtClean="0"/>
              <a:t>btnExit_Click</a:t>
            </a:r>
            <a:r>
              <a:rPr lang="en-US" dirty="0" smtClean="0"/>
              <a:t> in this example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this.btnExit.Click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+= new 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System.EventHandler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this.btnExit_Click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VB, blocks are marked with keywords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End Sub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End If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 Loop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 End While</a:t>
            </a:r>
          </a:p>
          <a:p>
            <a:r>
              <a:rPr lang="en-US" dirty="0" smtClean="0"/>
              <a:t>In C#, blocks are all marked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{}</a:t>
            </a:r>
            <a:r>
              <a:rPr lang="en-US" dirty="0" smtClean="0"/>
              <a:t> as in Java or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8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MouseMove</a:t>
            </a:r>
            <a:r>
              <a:rPr lang="en-US" dirty="0" smtClean="0"/>
              <a:t> fires when ever the mouse is moved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frmMain_MouseMove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(object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sender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MouseEventArgs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{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this.Text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"Position x=" +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e.X.ToString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 + " y=" +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e.Y.ToString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b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3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Blocks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namespace Validate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2400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public static class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ValidateNumbers</a:t>
            </a:r>
            <a:endParaRPr lang="en-US" sz="2400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public static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IsInteger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string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217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603AB"/>
            </a:gs>
            <a:gs pos="12000">
              <a:srgbClr val="E81766"/>
            </a:gs>
            <a:gs pos="27000">
              <a:srgbClr val="EE3F17"/>
            </a:gs>
            <a:gs pos="48000">
              <a:srgbClr val="FFFF00"/>
            </a:gs>
            <a:gs pos="64999">
              <a:srgbClr val="1A8D48"/>
            </a:gs>
            <a:gs pos="78999">
              <a:srgbClr val="0819FB"/>
            </a:gs>
            <a:gs pos="100000">
              <a:srgbClr val="A603AB"/>
            </a:gs>
          </a:gsLst>
          <a:lin ang="0" scaled="1"/>
        </a:gradFill>
        <a:ln w="12700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sy="50000" kx="2115830" algn="bl" rotWithShape="0">
            <a:srgbClr val="C0C0C0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603AB"/>
            </a:gs>
            <a:gs pos="12000">
              <a:srgbClr val="E81766"/>
            </a:gs>
            <a:gs pos="27000">
              <a:srgbClr val="EE3F17"/>
            </a:gs>
            <a:gs pos="48000">
              <a:srgbClr val="FFFF00"/>
            </a:gs>
            <a:gs pos="64999">
              <a:srgbClr val="1A8D48"/>
            </a:gs>
            <a:gs pos="78999">
              <a:srgbClr val="0819FB"/>
            </a:gs>
            <a:gs pos="100000">
              <a:srgbClr val="A603AB"/>
            </a:gs>
          </a:gsLst>
          <a:lin ang="0" scaled="1"/>
        </a:gradFill>
        <a:ln w="12700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sy="50000" kx="2115830" algn="bl" rotWithShape="0">
            <a:srgbClr val="C0C0C0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28614</TotalTime>
  <Words>2475</Words>
  <Application>Microsoft Office PowerPoint</Application>
  <PresentationFormat>On-screen Show (4:3)</PresentationFormat>
  <Paragraphs>472</Paragraphs>
  <Slides>80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Blends</vt:lpstr>
      <vt:lpstr>The C# Language and Program Structure</vt:lpstr>
      <vt:lpstr>Lecture Overview (1)</vt:lpstr>
      <vt:lpstr>Lecture Overview (2)</vt:lpstr>
      <vt:lpstr>THE BIG DIFFERENCE</vt:lpstr>
      <vt:lpstr>C# Syntax</vt:lpstr>
      <vt:lpstr>C# Syntax</vt:lpstr>
      <vt:lpstr>Statements</vt:lpstr>
      <vt:lpstr>C# Blocks</vt:lpstr>
      <vt:lpstr>C# Blocks (Example)</vt:lpstr>
      <vt:lpstr>Comments</vt:lpstr>
      <vt:lpstr>Introduction to Types</vt:lpstr>
      <vt:lpstr>Predefined Types</vt:lpstr>
      <vt:lpstr>Custom Types</vt:lpstr>
      <vt:lpstr>Types of Types</vt:lpstr>
      <vt:lpstr>Value Types</vt:lpstr>
      <vt:lpstr>Reference Types</vt:lpstr>
      <vt:lpstr>Null – the Special Case</vt:lpstr>
      <vt:lpstr>Instance and Static Members</vt:lpstr>
      <vt:lpstr>The Type Taxonomy</vt:lpstr>
      <vt:lpstr>Data Types (Selected)</vt:lpstr>
      <vt:lpstr>Variable Declarations</vt:lpstr>
      <vt:lpstr>Local Variable Declaration (Examples)</vt:lpstr>
      <vt:lpstr>Variable Declarations (Examples)</vt:lpstr>
      <vt:lpstr>C# Predefined Type Aliases</vt:lpstr>
      <vt:lpstr>Introduction to Constructors</vt:lpstr>
      <vt:lpstr>Numeric Type Conversion</vt:lpstr>
      <vt:lpstr>Operators (Arithmetic)</vt:lpstr>
      <vt:lpstr>Specialized Integral Operations</vt:lpstr>
      <vt:lpstr>Specialized Floating-point Operations</vt:lpstr>
      <vt:lpstr>The Decimal Data Type</vt:lpstr>
      <vt:lpstr>The Boolean Data Type</vt:lpstr>
      <vt:lpstr>Operators (Logical) (Boolean)</vt:lpstr>
      <vt:lpstr>Logical Operators and Value / Reference Types</vt:lpstr>
      <vt:lpstr>Conditional Operators</vt:lpstr>
      <vt:lpstr>Conditional Operators  (Short Circuiting)</vt:lpstr>
      <vt:lpstr>Decision-Making  Statements (if)</vt:lpstr>
      <vt:lpstr>Decision-Making  Statements ( 2-way if)</vt:lpstr>
      <vt:lpstr>Decision-Making  Statements ( multi-way if)</vt:lpstr>
      <vt:lpstr>Decision-Making  Statements (switch)</vt:lpstr>
      <vt:lpstr>switch statement (Example)</vt:lpstr>
      <vt:lpstr>Strings (VB Comparison)</vt:lpstr>
      <vt:lpstr>The char Data Type</vt:lpstr>
      <vt:lpstr>The char Data Type  (Escape sequences</vt:lpstr>
      <vt:lpstr>Using the char Data Type</vt:lpstr>
      <vt:lpstr>The string Data Type</vt:lpstr>
      <vt:lpstr>Variables and Parameters</vt:lpstr>
      <vt:lpstr>PowerPoint Presentation</vt:lpstr>
      <vt:lpstr>Memory Allocation of Variables</vt:lpstr>
      <vt:lpstr>Procedures and Parameters</vt:lpstr>
      <vt:lpstr>Procedures (Example 1)</vt:lpstr>
      <vt:lpstr>Procedure Parameters  (By Value and by Reference)</vt:lpstr>
      <vt:lpstr>Procedure Parameters  (By Value and by Reference)</vt:lpstr>
      <vt:lpstr>Optional Parameters</vt:lpstr>
      <vt:lpstr>Procedures (Example 2)</vt:lpstr>
      <vt:lpstr>Calling Procedures</vt:lpstr>
      <vt:lpstr>Expressions and Operators</vt:lpstr>
      <vt:lpstr>Statements</vt:lpstr>
      <vt:lpstr>Loops (Introduction)</vt:lpstr>
      <vt:lpstr>while Loops</vt:lpstr>
      <vt:lpstr>while Loops (Example)</vt:lpstr>
      <vt:lpstr>do Loops</vt:lpstr>
      <vt:lpstr>for Loops</vt:lpstr>
      <vt:lpstr>for Loops (Syntax)</vt:lpstr>
      <vt:lpstr>for Loops (Example)</vt:lpstr>
      <vt:lpstr>foreach loops</vt:lpstr>
      <vt:lpstr>foreach loops (Example)</vt:lpstr>
      <vt:lpstr>Exiting a Loop Prematurely</vt:lpstr>
      <vt:lpstr>PowerPoint Presentation</vt:lpstr>
      <vt:lpstr>Type Conversion (Introduction)</vt:lpstr>
      <vt:lpstr>TryParse (Example)</vt:lpstr>
      <vt:lpstr>Using System.Convert</vt:lpstr>
      <vt:lpstr>Constants</vt:lpstr>
      <vt:lpstr>Constants (Example)</vt:lpstr>
      <vt:lpstr>Null</vt:lpstr>
      <vt:lpstr>Events (Introduction)</vt:lpstr>
      <vt:lpstr>Events (Introduction)</vt:lpstr>
      <vt:lpstr>Event Wiring – (Introduction)</vt:lpstr>
      <vt:lpstr>Wiring an Event (VB)</vt:lpstr>
      <vt:lpstr>Wiring an Event (C#)</vt:lpstr>
      <vt:lpstr>Event (Example)</vt:lpstr>
    </vt:vector>
  </TitlesOfParts>
  <Company>International Thomson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Michael V. Ekedahl</dc:creator>
  <cp:lastModifiedBy>Michael</cp:lastModifiedBy>
  <cp:revision>1048</cp:revision>
  <cp:lastPrinted>1601-01-01T00:00:00Z</cp:lastPrinted>
  <dcterms:created xsi:type="dcterms:W3CDTF">2001-01-01T00:26:29Z</dcterms:created>
  <dcterms:modified xsi:type="dcterms:W3CDTF">2012-12-28T20:35:05Z</dcterms:modified>
</cp:coreProperties>
</file>