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76" r:id="rId4"/>
    <p:sldId id="265" r:id="rId5"/>
    <p:sldId id="266" r:id="rId6"/>
    <p:sldId id="260" r:id="rId7"/>
    <p:sldId id="277" r:id="rId8"/>
    <p:sldId id="269" r:id="rId9"/>
    <p:sldId id="272" r:id="rId10"/>
    <p:sldId id="278" r:id="rId11"/>
    <p:sldId id="27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61" autoAdjust="0"/>
    <p:restoredTop sz="83008" autoAdjust="0"/>
  </p:normalViewPr>
  <p:slideViewPr>
    <p:cSldViewPr snapToGrid="0">
      <p:cViewPr>
        <p:scale>
          <a:sx n="95" d="100"/>
          <a:sy n="95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2182E-BCC7-4E62-BAD3-78672A32E140}" type="datetimeFigureOut">
              <a:rPr lang="en-US" smtClean="0"/>
              <a:t>5/7/23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C8D93-F415-427C-A702-0ACAB3599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7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Jeanette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C8D93-F415-427C-A702-0ACAB3599F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49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C8D93-F415-427C-A702-0ACAB3599F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36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Everyone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C8D93-F415-427C-A702-0ACAB3599F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94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Jeanette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C8D93-F415-427C-A702-0ACAB3599F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1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Jason V.</a:t>
            </a:r>
          </a:p>
          <a:p>
            <a:endParaRPr lang="en-US" dirty="0"/>
          </a:p>
          <a:p>
            <a:r>
              <a:rPr lang="en-US" dirty="0"/>
              <a:t>Cohen’s  Kappa – statistic used to measure the inter-rater reliability which is the degree of agreement between independent observers.</a:t>
            </a:r>
          </a:p>
          <a:p>
            <a:endParaRPr lang="en-US" dirty="0"/>
          </a:p>
          <a:p>
            <a:r>
              <a:rPr lang="en-US" dirty="0"/>
              <a:t>Inter rater reliability of .70 – Amino Acid</a:t>
            </a:r>
          </a:p>
          <a:p>
            <a:r>
              <a:rPr lang="en-US" dirty="0"/>
              <a:t>	             .88 – Fat Burner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C8D93-F415-427C-A702-0ACAB3599F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19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C8D93-F415-427C-A702-0ACAB3599F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42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Jeanette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C8D93-F415-427C-A702-0ACAB3599F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63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Jeanette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C8D93-F415-427C-A702-0ACAB3599F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97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C8D93-F415-427C-A702-0ACAB3599F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66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Jason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C8D93-F415-427C-A702-0ACAB3599F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99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Jason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C8D93-F415-427C-A702-0ACAB3599F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79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5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3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39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6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8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3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1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8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7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2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7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71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BAB60E1-3066-43D0-BDD2-96DC8AC58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A67FB93-E092-450C-8675-960F10D5C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8021EE6-1342-6682-51A0-AAE25715DD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39947" b="380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037445-F931-1BB9-772F-666547118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69848"/>
            <a:ext cx="10084271" cy="18204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1" kern="1200" cap="none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Identifying Misrepresentations of Weight Loss Supplements 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3881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B5B3023C-EA47-1504-3B7C-BD57A3329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0" y="3001297"/>
            <a:ext cx="3695700" cy="29496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>
              <a:lnSpc>
                <a:spcPct val="130000"/>
              </a:lnSpc>
              <a:buFont typeface="Neue Haas Grotesk Text Pro" panose="020B0504020202020204" pitchFamily="34" charset="0"/>
              <a:buChar char="-"/>
            </a:pPr>
            <a:r>
              <a:rPr lang="en-US" b="1" dirty="0">
                <a:solidFill>
                  <a:srgbClr val="FFFFFF"/>
                </a:solidFill>
              </a:rPr>
              <a:t>Liam Horton</a:t>
            </a:r>
          </a:p>
          <a:p>
            <a:pPr indent="-228600">
              <a:lnSpc>
                <a:spcPct val="130000"/>
              </a:lnSpc>
              <a:buFont typeface="Neue Haas Grotesk Text Pro" panose="020B0504020202020204" pitchFamily="34" charset="0"/>
              <a:buChar char="-"/>
            </a:pPr>
            <a:r>
              <a:rPr lang="en-US" b="1" dirty="0">
                <a:solidFill>
                  <a:srgbClr val="FFFFFF"/>
                </a:solidFill>
              </a:rPr>
              <a:t>Jeanette Harris</a:t>
            </a:r>
          </a:p>
          <a:p>
            <a:pPr indent="-228600">
              <a:lnSpc>
                <a:spcPct val="130000"/>
              </a:lnSpc>
              <a:buFont typeface="Neue Haas Grotesk Text Pro" panose="020B0504020202020204" pitchFamily="34" charset="0"/>
              <a:buChar char="-"/>
            </a:pPr>
            <a:r>
              <a:rPr lang="en-US" b="1" dirty="0">
                <a:solidFill>
                  <a:srgbClr val="FFFFFF"/>
                </a:solidFill>
              </a:rPr>
              <a:t>Jason Moore</a:t>
            </a:r>
          </a:p>
          <a:p>
            <a:pPr indent="-228600">
              <a:lnSpc>
                <a:spcPct val="130000"/>
              </a:lnSpc>
              <a:buFont typeface="Neue Haas Grotesk Text Pro" panose="020B0504020202020204" pitchFamily="34" charset="0"/>
              <a:buChar char="-"/>
            </a:pPr>
            <a:r>
              <a:rPr lang="en-US" b="1" dirty="0">
                <a:solidFill>
                  <a:srgbClr val="FFFFFF"/>
                </a:solidFill>
              </a:rPr>
              <a:t>Jason Van Wyck</a:t>
            </a:r>
          </a:p>
        </p:txBody>
      </p:sp>
    </p:spTree>
    <p:extLst>
      <p:ext uri="{BB962C8B-B14F-4D97-AF65-F5344CB8AC3E}">
        <p14:creationId xmlns:p14="http://schemas.microsoft.com/office/powerpoint/2010/main" val="197268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B24DB-329E-3CD7-880B-1CBD1DB3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732" y="459364"/>
            <a:ext cx="6665548" cy="1294228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Amino Acids Powder Most Informative Words (In Context) 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B4A2D1B-E682-CA7D-000F-DC0B579CE9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7687" y="2447925"/>
          <a:ext cx="11489634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722">
                  <a:extLst>
                    <a:ext uri="{9D8B030D-6E8A-4147-A177-3AD203B41FA5}">
                      <a16:colId xmlns:a16="http://schemas.microsoft.com/office/drawing/2014/main" val="3456646066"/>
                    </a:ext>
                  </a:extLst>
                </a:gridCol>
                <a:gridCol w="1272208">
                  <a:extLst>
                    <a:ext uri="{9D8B030D-6E8A-4147-A177-3AD203B41FA5}">
                      <a16:colId xmlns:a16="http://schemas.microsoft.com/office/drawing/2014/main" val="1592542667"/>
                    </a:ext>
                  </a:extLst>
                </a:gridCol>
                <a:gridCol w="8865704">
                  <a:extLst>
                    <a:ext uri="{9D8B030D-6E8A-4147-A177-3AD203B41FA5}">
                      <a16:colId xmlns:a16="http://schemas.microsoft.com/office/drawing/2014/main" val="3940910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02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29-Jul-21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“The taste is 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disgusting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Threw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full bag in the trash.”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82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9-Jun-22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“I didn’t see any results after a month of use, and it made my usual protein shake taste 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disgustingly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bitter. I question the legitimacy of the product I received.”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01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28-Mar-23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“I've taken this for 2 days now while maintaining my normal workout routine.  I don't know if I feel any physical differences yet but I will say that it smells like bonemeal or beef broth and it tastes god 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awful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very bitter.  I've tried adding it to cranberry juice and I've added it to my protein shake.  It's been extremely hard for me to drink it...”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531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778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21E3-D712-AC4C-CCB1-AADA7FB3C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of Transfer Learning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AED3CAE-1E02-6D63-1CBC-D36A962784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977808"/>
              </p:ext>
            </p:extLst>
          </p:nvPr>
        </p:nvGraphicFramePr>
        <p:xfrm>
          <a:off x="2108819" y="2407883"/>
          <a:ext cx="7974361" cy="1131675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625969">
                  <a:extLst>
                    <a:ext uri="{9D8B030D-6E8A-4147-A177-3AD203B41FA5}">
                      <a16:colId xmlns:a16="http://schemas.microsoft.com/office/drawing/2014/main" val="93698729"/>
                    </a:ext>
                  </a:extLst>
                </a:gridCol>
                <a:gridCol w="1301261">
                  <a:extLst>
                    <a:ext uri="{9D8B030D-6E8A-4147-A177-3AD203B41FA5}">
                      <a16:colId xmlns:a16="http://schemas.microsoft.com/office/drawing/2014/main" val="3775061098"/>
                    </a:ext>
                  </a:extLst>
                </a:gridCol>
                <a:gridCol w="955765">
                  <a:extLst>
                    <a:ext uri="{9D8B030D-6E8A-4147-A177-3AD203B41FA5}">
                      <a16:colId xmlns:a16="http://schemas.microsoft.com/office/drawing/2014/main" val="3731170255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2254630509"/>
                    </a:ext>
                  </a:extLst>
                </a:gridCol>
                <a:gridCol w="2020849">
                  <a:extLst>
                    <a:ext uri="{9D8B030D-6E8A-4147-A177-3AD203B41FA5}">
                      <a16:colId xmlns:a16="http://schemas.microsoft.com/office/drawing/2014/main" val="1532004118"/>
                    </a:ext>
                  </a:extLst>
                </a:gridCol>
              </a:tblGrid>
              <a:tr h="3772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ROC AUC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189945"/>
                  </a:ext>
                </a:extLst>
              </a:tr>
              <a:tr h="377225">
                <a:tc>
                  <a:txBody>
                    <a:bodyPr/>
                    <a:lstStyle/>
                    <a:p>
                      <a:r>
                        <a:rPr lang="en-US" b="1" dirty="0"/>
                        <a:t>Naïve Bayes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444544"/>
                  </a:ext>
                </a:extLst>
              </a:tr>
              <a:tr h="377225">
                <a:tc>
                  <a:txBody>
                    <a:bodyPr/>
                    <a:lstStyle/>
                    <a:p>
                      <a:r>
                        <a:rPr lang="en-US" b="1" dirty="0"/>
                        <a:t>SVM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1842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DD8CB9B-253C-DDAF-41CE-2A154B94DD09}"/>
              </a:ext>
            </a:extLst>
          </p:cNvPr>
          <p:cNvSpPr txBox="1"/>
          <p:nvPr/>
        </p:nvSpPr>
        <p:spPr>
          <a:xfrm>
            <a:off x="468125" y="1997839"/>
            <a:ext cx="96150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Skald Fat Burner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Amino Acids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0BD5BAE8-F726-D95D-7D72-2ABAB86FB4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25351"/>
              </p:ext>
            </p:extLst>
          </p:nvPr>
        </p:nvGraphicFramePr>
        <p:xfrm>
          <a:off x="2108819" y="4294323"/>
          <a:ext cx="7974361" cy="1131675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625969">
                  <a:extLst>
                    <a:ext uri="{9D8B030D-6E8A-4147-A177-3AD203B41FA5}">
                      <a16:colId xmlns:a16="http://schemas.microsoft.com/office/drawing/2014/main" val="93698729"/>
                    </a:ext>
                  </a:extLst>
                </a:gridCol>
                <a:gridCol w="1301261">
                  <a:extLst>
                    <a:ext uri="{9D8B030D-6E8A-4147-A177-3AD203B41FA5}">
                      <a16:colId xmlns:a16="http://schemas.microsoft.com/office/drawing/2014/main" val="3775061098"/>
                    </a:ext>
                  </a:extLst>
                </a:gridCol>
                <a:gridCol w="955765">
                  <a:extLst>
                    <a:ext uri="{9D8B030D-6E8A-4147-A177-3AD203B41FA5}">
                      <a16:colId xmlns:a16="http://schemas.microsoft.com/office/drawing/2014/main" val="3731170255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2254630509"/>
                    </a:ext>
                  </a:extLst>
                </a:gridCol>
                <a:gridCol w="2020849">
                  <a:extLst>
                    <a:ext uri="{9D8B030D-6E8A-4147-A177-3AD203B41FA5}">
                      <a16:colId xmlns:a16="http://schemas.microsoft.com/office/drawing/2014/main" val="1532004118"/>
                    </a:ext>
                  </a:extLst>
                </a:gridCol>
              </a:tblGrid>
              <a:tr h="3772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ROC AUC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189945"/>
                  </a:ext>
                </a:extLst>
              </a:tr>
              <a:tr h="377225">
                <a:tc>
                  <a:txBody>
                    <a:bodyPr/>
                    <a:lstStyle/>
                    <a:p>
                      <a:r>
                        <a:rPr lang="en-US" b="1" dirty="0"/>
                        <a:t>Naïve Bayes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444544"/>
                  </a:ext>
                </a:extLst>
              </a:tr>
              <a:tr h="377225">
                <a:tc>
                  <a:txBody>
                    <a:bodyPr/>
                    <a:lstStyle/>
                    <a:p>
                      <a:r>
                        <a:rPr lang="en-US" b="1" dirty="0"/>
                        <a:t>Logistic Regression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184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933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1B1731-39D9-4145-8343-C209E1F09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3B1EB-F661-E475-9DD1-96DB2974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3" y="1069848"/>
            <a:ext cx="6308775" cy="2049620"/>
          </a:xfrm>
        </p:spPr>
        <p:txBody>
          <a:bodyPr>
            <a:normAutofit/>
          </a:bodyPr>
          <a:lstStyle/>
          <a:p>
            <a:r>
              <a:rPr lang="en-US" sz="6000"/>
              <a:t>Summary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683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9F10-078E-269F-BE9E-54993E8BC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80522"/>
            <a:ext cx="6223996" cy="310597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Model performance demonstrates ability to build competent classifiers across 2 supplement types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Keywords analysis uncovered terms contributing to misrepresentation that appear within context of various reviews across product categories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As expected, given the claims associated with each product, the terms/phrases contributing to misrepresentation were quite different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Model performance also indicates a potential for transfer learning across supplement types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787690A6-DE6D-B20C-DBF6-7748412013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147" r="7252" b="-1"/>
          <a:stretch/>
        </p:blipFill>
        <p:spPr>
          <a:xfrm>
            <a:off x="8534400" y="10"/>
            <a:ext cx="36576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561B1731-39D9-4145-8343-C209E1F09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5489C6-BF19-CC69-8DC7-96926698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811" y="409646"/>
            <a:ext cx="6308775" cy="724442"/>
          </a:xfrm>
        </p:spPr>
        <p:txBody>
          <a:bodyPr>
            <a:normAutofit/>
          </a:bodyPr>
          <a:lstStyle/>
          <a:p>
            <a:r>
              <a:rPr lang="en-US" sz="4000" dirty="0"/>
              <a:t>Business Case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683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DC593-7C1D-B6CA-1F8C-8488C92CE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811" y="1186683"/>
            <a:ext cx="10560093" cy="4697248"/>
          </a:xfrm>
        </p:spPr>
        <p:txBody>
          <a:bodyPr>
            <a:noAutofit/>
          </a:bodyPr>
          <a:lstStyle/>
          <a:p>
            <a:pPr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U.S. vitamin &amp; supplement manufacturing industry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n-US" sz="1400" dirty="0"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orth $35.6 billion annually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Expected to grow 6.9% annually between 2021 and 2026.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400" dirty="0">
                <a:ea typeface="Calibri" panose="020F0502020204030204" pitchFamily="34" charset="0"/>
                <a:cs typeface="Arial" panose="020B0604020202020204" pitchFamily="34" charset="0"/>
              </a:rPr>
              <a:t>Vitamins and supplements classified as food products not medicine,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n-US" sz="1400" dirty="0">
                <a:ea typeface="Calibri" panose="020F0502020204030204" pitchFamily="34" charset="0"/>
                <a:cs typeface="Arial" panose="020B0604020202020204" pitchFamily="34" charset="0"/>
              </a:rPr>
              <a:t>Not regulated via the strict standards governing the sale of prescription and over-the-counter drugs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n-US" sz="1400" dirty="0">
                <a:ea typeface="Calibri" panose="020F0502020204030204" pitchFamily="34" charset="0"/>
                <a:cs typeface="Arial" panose="020B0604020202020204" pitchFamily="34" charset="0"/>
              </a:rPr>
              <a:t>FDA is limited to post market enforcement 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n-US" sz="1400" dirty="0">
                <a:ea typeface="Calibri" panose="020F0502020204030204" pitchFamily="34" charset="0"/>
                <a:cs typeface="Arial" panose="020B0604020202020204" pitchFamily="34" charset="0"/>
              </a:rPr>
              <a:t>There are no provisions in the law for FDA to approve dietary supplements for safety before they reach the consumer.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This lack of regulatory oversight lends itself to an arra</a:t>
            </a:r>
            <a:r>
              <a:rPr lang="en-US" sz="1400" dirty="0">
                <a:ea typeface="Calibri" panose="020F0502020204030204" pitchFamily="34" charset="0"/>
                <a:cs typeface="Arial" panose="020B0604020202020204" pitchFamily="34" charset="0"/>
              </a:rPr>
              <a:t>y of false promises. </a:t>
            </a: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making it a potentially strong avenue to identify ineffective, falsely advertised, and misrepresented products. 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Lack of regulatory oversight makes it necessary for firms like Amazon to identify and remove falsely advertised products due to the potential heath risks they expose customers to.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n-US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Selling falsely advertised, non-regulated products could  draw claims of negligence in both the public/legal spheres </a:t>
            </a:r>
          </a:p>
          <a:p>
            <a:pPr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400" dirty="0">
                <a:ea typeface="Calibri" panose="020F0502020204030204" pitchFamily="34" charset="0"/>
                <a:cs typeface="Arial" panose="020B0604020202020204" pitchFamily="34" charset="0"/>
              </a:rPr>
              <a:t>Regulatory bodies (i.e., FDA) will also have interest in identifying and removing falsely advertised products once they reach market, imposing penalties on producers</a:t>
            </a:r>
          </a:p>
        </p:txBody>
      </p:sp>
    </p:spTree>
    <p:extLst>
      <p:ext uri="{BB962C8B-B14F-4D97-AF65-F5344CB8AC3E}">
        <p14:creationId xmlns:p14="http://schemas.microsoft.com/office/powerpoint/2010/main" val="429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2145F0-5149-412D-9A3F-1E3051B3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FEA5C-6238-752A-ECD1-51C1EEAA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79"/>
            <a:ext cx="10529560" cy="1225587"/>
          </a:xfrm>
        </p:spPr>
        <p:txBody>
          <a:bodyPr>
            <a:normAutofit/>
          </a:bodyPr>
          <a:lstStyle/>
          <a:p>
            <a:r>
              <a:rPr lang="en-US" sz="4000" dirty="0"/>
              <a:t>Business Case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5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29EFB-AABD-CCFA-0CEA-2EE1ED50C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684" y="1749288"/>
            <a:ext cx="5184846" cy="4537212"/>
          </a:xfrm>
        </p:spPr>
        <p:txBody>
          <a:bodyPr anchor="t">
            <a:normAutofit/>
          </a:bodyPr>
          <a:lstStyle/>
          <a:p>
            <a:pPr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5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Through a detailed analysis Amazon’s supplement reviews, we believe that we will be able to:</a:t>
            </a:r>
          </a:p>
          <a:p>
            <a:pPr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n-US" sz="15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Determine what types of words/phrases generally correspond to </a:t>
            </a:r>
            <a:r>
              <a:rPr lang="en-US" sz="1500" dirty="0">
                <a:ea typeface="Calibri" panose="020F0502020204030204" pitchFamily="34" charset="0"/>
                <a:cs typeface="Arial" panose="020B0604020202020204" pitchFamily="34" charset="0"/>
              </a:rPr>
              <a:t>misrepresentation of the</a:t>
            </a:r>
            <a:r>
              <a:rPr lang="en-US" sz="15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products. 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n-US" sz="15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Enhance consumer knowledge, lead them to more informed purchasing decisions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5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n-US" sz="1500" dirty="0">
                <a:ea typeface="Calibri" panose="020F0502020204030204" pitchFamily="34" charset="0"/>
                <a:cs typeface="Arial" panose="020B0604020202020204" pitchFamily="34" charset="0"/>
              </a:rPr>
              <a:t>Impact bottom line of bad actors by removing medium through which they sell their product</a:t>
            </a:r>
          </a:p>
          <a:p>
            <a:pPr marL="27432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5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en-US" sz="15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15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teer consumers away from supplements that may have a negative effect on their short/long term health.</a:t>
            </a:r>
            <a:endParaRPr lang="en-US" sz="15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sz="1500" dirty="0"/>
          </a:p>
        </p:txBody>
      </p:sp>
      <p:pic>
        <p:nvPicPr>
          <p:cNvPr id="4" name="Picture 3" descr="A group of pills and capsules&#10;&#10;Description automatically generated with low confidence">
            <a:extLst>
              <a:ext uri="{FF2B5EF4-FFF2-40B4-BE49-F238E27FC236}">
                <a16:creationId xmlns:a16="http://schemas.microsoft.com/office/drawing/2014/main" id="{6853D269-2BB5-49D8-0C52-D661FA9D5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1" y="2455816"/>
            <a:ext cx="4237630" cy="237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1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A586A-3D91-AC45-4481-DF43B1DE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3" y="1091868"/>
            <a:ext cx="5077479" cy="2042160"/>
          </a:xfrm>
        </p:spPr>
        <p:txBody>
          <a:bodyPr>
            <a:normAutofit/>
          </a:bodyPr>
          <a:lstStyle/>
          <a:p>
            <a:r>
              <a:rPr lang="en-US" sz="4000"/>
              <a:t>Product Selection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5FB8EA-5471-4074-88CA-98AA3AD98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112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EE8E8-55BA-1181-5232-C68A3D211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871" y="2059252"/>
            <a:ext cx="4975768" cy="39381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 dirty="0"/>
              <a:t>Skald Fat Burner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Used for primary model building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492 usable reviews</a:t>
            </a:r>
          </a:p>
          <a:p>
            <a:pPr lvl="2">
              <a:lnSpc>
                <a:spcPct val="120000"/>
              </a:lnSpc>
            </a:pPr>
            <a:r>
              <a:rPr lang="en-US" sz="1400" dirty="0"/>
              <a:t>251 Misrepresentations</a:t>
            </a:r>
          </a:p>
          <a:p>
            <a:pPr lvl="2">
              <a:lnSpc>
                <a:spcPct val="120000"/>
              </a:lnSpc>
            </a:pPr>
            <a:r>
              <a:rPr lang="en-US" sz="1400" dirty="0"/>
              <a:t>241 Confirm product claims 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Cohen’s Kappa of 0.88 amongst labelers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Amino Acid Powder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Used for transfer learning</a:t>
            </a:r>
          </a:p>
          <a:p>
            <a:pPr lvl="2">
              <a:lnSpc>
                <a:spcPct val="120000"/>
              </a:lnSpc>
            </a:pPr>
            <a:r>
              <a:rPr lang="en-US" sz="1400" dirty="0"/>
              <a:t>511 usable reviews</a:t>
            </a:r>
          </a:p>
          <a:p>
            <a:pPr lvl="3">
              <a:lnSpc>
                <a:spcPct val="120000"/>
              </a:lnSpc>
            </a:pPr>
            <a:r>
              <a:rPr lang="en-US" dirty="0"/>
              <a:t>176 Misrepresentations </a:t>
            </a:r>
          </a:p>
          <a:p>
            <a:pPr lvl="3">
              <a:lnSpc>
                <a:spcPct val="120000"/>
              </a:lnSpc>
            </a:pPr>
            <a:r>
              <a:rPr lang="en-US" dirty="0"/>
              <a:t>335 Confirm product claims </a:t>
            </a:r>
          </a:p>
          <a:p>
            <a:pPr lvl="2">
              <a:lnSpc>
                <a:spcPct val="120000"/>
              </a:lnSpc>
            </a:pPr>
            <a:r>
              <a:rPr lang="en-US" sz="1400" dirty="0"/>
              <a:t>Cohen’s Kappa of 0.70 amongst labelers</a:t>
            </a:r>
          </a:p>
          <a:p>
            <a:pPr lvl="2">
              <a:lnSpc>
                <a:spcPct val="120000"/>
              </a:lnSpc>
            </a:pPr>
            <a:endParaRPr lang="en-US" sz="1400" dirty="0"/>
          </a:p>
          <a:p>
            <a:pPr marL="0" indent="0">
              <a:lnSpc>
                <a:spcPct val="120000"/>
              </a:lnSpc>
              <a:buNone/>
            </a:pPr>
            <a:endParaRPr lang="en-US" sz="1400" dirty="0"/>
          </a:p>
        </p:txBody>
      </p:sp>
      <p:pic>
        <p:nvPicPr>
          <p:cNvPr id="5" name="Picture 4" descr="A picture containing text, bottle, screenshot, design&#10;&#10;Description automatically generated">
            <a:extLst>
              <a:ext uri="{FF2B5EF4-FFF2-40B4-BE49-F238E27FC236}">
                <a16:creationId xmlns:a16="http://schemas.microsoft.com/office/drawing/2014/main" id="{5268A857-19BF-7D1B-692D-C100D4977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538" y="1322392"/>
            <a:ext cx="3854547" cy="1811636"/>
          </a:xfrm>
          <a:prstGeom prst="rect">
            <a:avLst/>
          </a:prstGeom>
        </p:spPr>
      </p:pic>
      <p:pic>
        <p:nvPicPr>
          <p:cNvPr id="7" name="Picture 6" descr="A picture containing text, website, web page, online advertising&#10;&#10;Description automatically generated">
            <a:extLst>
              <a:ext uri="{FF2B5EF4-FFF2-40B4-BE49-F238E27FC236}">
                <a16:creationId xmlns:a16="http://schemas.microsoft.com/office/drawing/2014/main" id="{E2F382FA-1F94-20B8-0F0D-E872650914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538" y="3760306"/>
            <a:ext cx="3854547" cy="179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3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21E3-D712-AC4C-CCB1-AADA7FB3C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Skald Fat Burner Model Selection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AED3CAE-1E02-6D63-1CBC-D36A962784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267334"/>
              </p:ext>
            </p:extLst>
          </p:nvPr>
        </p:nvGraphicFramePr>
        <p:xfrm>
          <a:off x="2108819" y="2407883"/>
          <a:ext cx="7974361" cy="3395025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625969">
                  <a:extLst>
                    <a:ext uri="{9D8B030D-6E8A-4147-A177-3AD203B41FA5}">
                      <a16:colId xmlns:a16="http://schemas.microsoft.com/office/drawing/2014/main" val="93698729"/>
                    </a:ext>
                  </a:extLst>
                </a:gridCol>
                <a:gridCol w="1301261">
                  <a:extLst>
                    <a:ext uri="{9D8B030D-6E8A-4147-A177-3AD203B41FA5}">
                      <a16:colId xmlns:a16="http://schemas.microsoft.com/office/drawing/2014/main" val="3775061098"/>
                    </a:ext>
                  </a:extLst>
                </a:gridCol>
                <a:gridCol w="955765">
                  <a:extLst>
                    <a:ext uri="{9D8B030D-6E8A-4147-A177-3AD203B41FA5}">
                      <a16:colId xmlns:a16="http://schemas.microsoft.com/office/drawing/2014/main" val="3731170255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2254630509"/>
                    </a:ext>
                  </a:extLst>
                </a:gridCol>
                <a:gridCol w="2020849">
                  <a:extLst>
                    <a:ext uri="{9D8B030D-6E8A-4147-A177-3AD203B41FA5}">
                      <a16:colId xmlns:a16="http://schemas.microsoft.com/office/drawing/2014/main" val="1532004118"/>
                    </a:ext>
                  </a:extLst>
                </a:gridCol>
              </a:tblGrid>
              <a:tr h="3772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ROC AUC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189945"/>
                  </a:ext>
                </a:extLst>
              </a:tr>
              <a:tr h="377225">
                <a:tc>
                  <a:txBody>
                    <a:bodyPr/>
                    <a:lstStyle/>
                    <a:p>
                      <a:r>
                        <a:rPr lang="en-US" b="1" dirty="0"/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444544"/>
                  </a:ext>
                </a:extLst>
              </a:tr>
              <a:tr h="377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0.86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272559"/>
                  </a:ext>
                </a:extLst>
              </a:tr>
              <a:tr h="377225">
                <a:tc>
                  <a:txBody>
                    <a:bodyPr/>
                    <a:lstStyle/>
                    <a:p>
                      <a:r>
                        <a:rPr lang="en-US" b="1" dirty="0"/>
                        <a:t>Decision Tree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192094"/>
                  </a:ext>
                </a:extLst>
              </a:tr>
              <a:tr h="377225">
                <a:tc>
                  <a:txBody>
                    <a:bodyPr/>
                    <a:lstStyle/>
                    <a:p>
                      <a:r>
                        <a:rPr lang="en-US" b="1" dirty="0"/>
                        <a:t>Ada Boost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128650"/>
                  </a:ext>
                </a:extLst>
              </a:tr>
              <a:tr h="377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465581"/>
                  </a:ext>
                </a:extLst>
              </a:tr>
              <a:tr h="377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Naive Bayes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042136"/>
                  </a:ext>
                </a:extLst>
              </a:tr>
              <a:tr h="377225">
                <a:tc>
                  <a:txBody>
                    <a:bodyPr/>
                    <a:lstStyle/>
                    <a:p>
                      <a:r>
                        <a:rPr lang="en-US" b="1" dirty="0" err="1"/>
                        <a:t>Keras</a:t>
                      </a:r>
                      <a:r>
                        <a:rPr lang="en-US" b="1" dirty="0"/>
                        <a:t> Deep Learning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004445"/>
                  </a:ext>
                </a:extLst>
              </a:tr>
              <a:tr h="377225">
                <a:tc>
                  <a:txBody>
                    <a:bodyPr/>
                    <a:lstStyle/>
                    <a:p>
                      <a:r>
                        <a:rPr lang="en-US" b="1" dirty="0"/>
                        <a:t>Random Forrest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866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10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75A73A0-BB15-427A-AB69-E8FF2A9E4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7534B-EDFD-CF4F-2B5A-C1195C04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03" y="527361"/>
            <a:ext cx="7141464" cy="55758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Skald Fat Burner Most Informative Words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078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Content Placeholder 20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61D109DC-1EE8-9DA0-344D-E4E80315B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785" y="1718141"/>
            <a:ext cx="6058830" cy="3838575"/>
          </a:xfr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F32324B-9A9D-C6C2-91A3-AD110C7AF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5556716"/>
            <a:ext cx="77343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30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534B-EDFD-CF4F-2B5A-C1195C04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03" y="527361"/>
            <a:ext cx="7141464" cy="55758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Skald Fat Burner Most Informative Words (In Context)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5474B0A-6E8B-B20E-95BF-34FA96E95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785989"/>
              </p:ext>
            </p:extLst>
          </p:nvPr>
        </p:nvGraphicFramePr>
        <p:xfrm>
          <a:off x="1087438" y="2447925"/>
          <a:ext cx="10678738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927">
                  <a:extLst>
                    <a:ext uri="{9D8B030D-6E8A-4147-A177-3AD203B41FA5}">
                      <a16:colId xmlns:a16="http://schemas.microsoft.com/office/drawing/2014/main" val="148843972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928210632"/>
                    </a:ext>
                  </a:extLst>
                </a:gridCol>
                <a:gridCol w="8350623">
                  <a:extLst>
                    <a:ext uri="{9D8B030D-6E8A-4147-A177-3AD203B41FA5}">
                      <a16:colId xmlns:a16="http://schemas.microsoft.com/office/drawing/2014/main" val="3084726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335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1-May-22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doesn't work</a:t>
                      </a:r>
                      <a:r>
                        <a:rPr lang="en-US" dirty="0"/>
                        <a:t>. A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waste of money</a:t>
                      </a:r>
                      <a:r>
                        <a:rPr lang="en-US" dirty="0"/>
                        <a:t>.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Doesn't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23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25-Jul-21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didn't work</a:t>
                      </a:r>
                      <a:r>
                        <a:rPr lang="en-US" dirty="0"/>
                        <a:t>, I was always hungry, always eating snacks...I don't recommend this to anyone.. my point of view....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07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20-Mar-23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was hopeful this would give me a little jump start on my weight loss journey. First day I felt they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worked</a:t>
                      </a:r>
                      <a:r>
                        <a:rPr lang="en-US" dirty="0"/>
                        <a:t> well. Next day felt sick. I only took one pill the day before a pill the next morning, Within an hour I felt so sick to my stomach. Felt sick most of the day. Please don't buy them awful pills and you will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waste your money.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829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230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21E3-D712-AC4C-CCB1-AADA7FB3C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Amino Acids Powder Model Selection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AED3CAE-1E02-6D63-1CBC-D36A962784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0648305"/>
              </p:ext>
            </p:extLst>
          </p:nvPr>
        </p:nvGraphicFramePr>
        <p:xfrm>
          <a:off x="2108819" y="2407883"/>
          <a:ext cx="7974361" cy="3395025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625969">
                  <a:extLst>
                    <a:ext uri="{9D8B030D-6E8A-4147-A177-3AD203B41FA5}">
                      <a16:colId xmlns:a16="http://schemas.microsoft.com/office/drawing/2014/main" val="93698729"/>
                    </a:ext>
                  </a:extLst>
                </a:gridCol>
                <a:gridCol w="1301261">
                  <a:extLst>
                    <a:ext uri="{9D8B030D-6E8A-4147-A177-3AD203B41FA5}">
                      <a16:colId xmlns:a16="http://schemas.microsoft.com/office/drawing/2014/main" val="3775061098"/>
                    </a:ext>
                  </a:extLst>
                </a:gridCol>
                <a:gridCol w="955765">
                  <a:extLst>
                    <a:ext uri="{9D8B030D-6E8A-4147-A177-3AD203B41FA5}">
                      <a16:colId xmlns:a16="http://schemas.microsoft.com/office/drawing/2014/main" val="3731170255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2254630509"/>
                    </a:ext>
                  </a:extLst>
                </a:gridCol>
                <a:gridCol w="2020849">
                  <a:extLst>
                    <a:ext uri="{9D8B030D-6E8A-4147-A177-3AD203B41FA5}">
                      <a16:colId xmlns:a16="http://schemas.microsoft.com/office/drawing/2014/main" val="1532004118"/>
                    </a:ext>
                  </a:extLst>
                </a:gridCol>
              </a:tblGrid>
              <a:tr h="3772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ROC AUC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189945"/>
                  </a:ext>
                </a:extLst>
              </a:tr>
              <a:tr h="377225">
                <a:tc>
                  <a:txBody>
                    <a:bodyPr/>
                    <a:lstStyle/>
                    <a:p>
                      <a:r>
                        <a:rPr lang="en-US" b="1" dirty="0"/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444544"/>
                  </a:ext>
                </a:extLst>
              </a:tr>
              <a:tr h="377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0.72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272559"/>
                  </a:ext>
                </a:extLst>
              </a:tr>
              <a:tr h="377225">
                <a:tc>
                  <a:txBody>
                    <a:bodyPr/>
                    <a:lstStyle/>
                    <a:p>
                      <a:r>
                        <a:rPr lang="en-US" b="1" dirty="0"/>
                        <a:t>Decision Tree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192094"/>
                  </a:ext>
                </a:extLst>
              </a:tr>
              <a:tr h="377225">
                <a:tc>
                  <a:txBody>
                    <a:bodyPr/>
                    <a:lstStyle/>
                    <a:p>
                      <a:r>
                        <a:rPr lang="en-US" b="1" dirty="0"/>
                        <a:t>Ada Boost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128650"/>
                  </a:ext>
                </a:extLst>
              </a:tr>
              <a:tr h="377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465581"/>
                  </a:ext>
                </a:extLst>
              </a:tr>
              <a:tr h="3772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Naive Bayes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042136"/>
                  </a:ext>
                </a:extLst>
              </a:tr>
              <a:tr h="377225">
                <a:tc>
                  <a:txBody>
                    <a:bodyPr/>
                    <a:lstStyle/>
                    <a:p>
                      <a:r>
                        <a:rPr lang="en-US" b="1" dirty="0" err="1"/>
                        <a:t>Keras</a:t>
                      </a:r>
                      <a:r>
                        <a:rPr lang="en-US" b="1" dirty="0"/>
                        <a:t> Deep Learning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004445"/>
                  </a:ext>
                </a:extLst>
              </a:tr>
              <a:tr h="377225">
                <a:tc>
                  <a:txBody>
                    <a:bodyPr/>
                    <a:lstStyle/>
                    <a:p>
                      <a:r>
                        <a:rPr lang="en-US" b="1" dirty="0"/>
                        <a:t>Random Forrest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837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22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B24DB-329E-3CD7-880B-1CBD1DB3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732" y="459364"/>
            <a:ext cx="6665548" cy="1294228"/>
          </a:xfrm>
        </p:spPr>
        <p:txBody>
          <a:bodyPr>
            <a:normAutofit/>
          </a:bodyPr>
          <a:lstStyle/>
          <a:p>
            <a:r>
              <a:rPr lang="en-US" sz="4400" dirty="0"/>
              <a:t>Amino Acids Powder Most Informative Words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115DD5-112D-9941-DB1A-773183559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765" y="5700136"/>
            <a:ext cx="7734300" cy="698500"/>
          </a:xfrm>
          <a:prstGeom prst="rect">
            <a:avLst/>
          </a:prstGeom>
        </p:spPr>
      </p:pic>
      <p:pic>
        <p:nvPicPr>
          <p:cNvPr id="14" name="Content Placeholder 13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F76D056C-B62D-797E-987A-D98EAB733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467" y="1863875"/>
            <a:ext cx="6141720" cy="3838575"/>
          </a:xfrm>
        </p:spPr>
      </p:pic>
    </p:spTree>
    <p:extLst>
      <p:ext uri="{BB962C8B-B14F-4D97-AF65-F5344CB8AC3E}">
        <p14:creationId xmlns:p14="http://schemas.microsoft.com/office/powerpoint/2010/main" val="690296931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RegularSeedRightStep">
      <a:dk1>
        <a:srgbClr val="000000"/>
      </a:dk1>
      <a:lt1>
        <a:srgbClr val="FFFFFF"/>
      </a:lt1>
      <a:dk2>
        <a:srgbClr val="21213D"/>
      </a:dk2>
      <a:lt2>
        <a:srgbClr val="E8E5E2"/>
      </a:lt2>
      <a:accent1>
        <a:srgbClr val="4D8BC3"/>
      </a:accent1>
      <a:accent2>
        <a:srgbClr val="3B48B1"/>
      </a:accent2>
      <a:accent3>
        <a:srgbClr val="714DC3"/>
      </a:accent3>
      <a:accent4>
        <a:srgbClr val="913BB1"/>
      </a:accent4>
      <a:accent5>
        <a:srgbClr val="C34DB2"/>
      </a:accent5>
      <a:accent6>
        <a:srgbClr val="B13B6F"/>
      </a:accent6>
      <a:hlink>
        <a:srgbClr val="B2733B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3257</TotalTime>
  <Words>893</Words>
  <Application>Microsoft Macintosh PowerPoint</Application>
  <PresentationFormat>Widescreen</PresentationFormat>
  <Paragraphs>236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Neue Haas Grotesk Text Pro</vt:lpstr>
      <vt:lpstr>Wingdings</vt:lpstr>
      <vt:lpstr>BjornVTI</vt:lpstr>
      <vt:lpstr>Identifying Misrepresentations of Weight Loss Supplements </vt:lpstr>
      <vt:lpstr>Business Case</vt:lpstr>
      <vt:lpstr>Business Case </vt:lpstr>
      <vt:lpstr>Product Selection</vt:lpstr>
      <vt:lpstr>Skald Fat Burner Model Selection</vt:lpstr>
      <vt:lpstr>Skald Fat Burner Most Informative Words </vt:lpstr>
      <vt:lpstr>Skald Fat Burner Most Informative Words (In Context)</vt:lpstr>
      <vt:lpstr>Amino Acids Powder Model Selection</vt:lpstr>
      <vt:lpstr>Amino Acids Powder Most Informative Words </vt:lpstr>
      <vt:lpstr>Amino Acids Powder Most Informative Words (In Context) </vt:lpstr>
      <vt:lpstr>Assessment of Transfer Learning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Product Reviews Help to Identify Counterfeit Items? </dc:title>
  <dc:creator>Jeanette Harris</dc:creator>
  <cp:lastModifiedBy>Liam Thomas Horton</cp:lastModifiedBy>
  <cp:revision>36</cp:revision>
  <dcterms:created xsi:type="dcterms:W3CDTF">2023-04-23T21:10:38Z</dcterms:created>
  <dcterms:modified xsi:type="dcterms:W3CDTF">2023-05-08T02:13:11Z</dcterms:modified>
</cp:coreProperties>
</file>