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59" r:id="rId4"/>
    <p:sldId id="273" r:id="rId5"/>
    <p:sldId id="276" r:id="rId6"/>
    <p:sldId id="262" r:id="rId7"/>
    <p:sldId id="263" r:id="rId8"/>
    <p:sldId id="269" r:id="rId9"/>
    <p:sldId id="272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17FA4"/>
    <a:srgbClr val="243949"/>
    <a:srgbClr val="4B7CA5"/>
    <a:srgbClr val="22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23B77-FEF4-4FFF-8454-73052F556198}" v="160" dt="2024-08-24T02:27:04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C439-9BED-4253-B114-97AD60A960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0602C-1BC4-4316-8BC2-5F6D4B57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76200" indent="45720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3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0602C-1BC4-4316-8BC2-5F6D4B579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243949"/>
            </a:gs>
            <a:gs pos="100000">
              <a:srgbClr val="517FA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0DB2-F8C1-43D6-6FF4-A6E4187AD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441649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998C4-8AAE-DE74-D3A1-DB32DD520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160"/>
            <a:ext cx="6441649" cy="1543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D32F-9907-272A-AF42-B09E91CD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9BE0-0DB2-8009-B8AD-F07C4774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5348-133E-4BE6-75F7-3CE417BF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0C1DFEB-C30F-9D7B-DA24-CD9693894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08" y="2184556"/>
            <a:ext cx="1726984" cy="24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DA12-DFE3-41EA-8567-FD815297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98E6-ED3E-4634-4458-D94DCB1B4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702F-1A89-365D-3DAE-EBE6B956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E0D5-6A79-BBA9-B6F8-31DF411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F61A-E073-E691-B0CD-79CD9260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2B0B7-C72C-8E2B-7CF8-C3EA00642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D0170-732D-4601-8159-43081C388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8375-67EC-8987-B984-C04B5B94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C40B-5083-29CC-5FA2-5E39E230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E996-7752-D3F1-0FFD-7C692C7B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92D9-F66D-B94D-13B0-DA06869E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388E-A4E8-C143-5FE7-17EB8CDD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85A8-459C-336A-EE7D-C9E3B13B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A04D-455F-4E2B-3E92-437519AD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570F-4B2B-8932-3F87-6C2D3446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0">
              <a:srgbClr val="243949"/>
            </a:gs>
            <a:gs pos="100000">
              <a:srgbClr val="517FA4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6534-1283-F440-EDB7-47E907C4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7A60-9C29-95E9-9F73-4B0698AB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3C34-05DD-70B9-D8AF-C8C2E7BF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E8B1-A114-24E3-2784-E6E31570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7F93-21AC-8CF9-5CA8-96DA1382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9ECF-123F-51FC-D306-3D62B165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A7A9-ED86-2A7C-F234-03DD20C49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2DDB8-DA18-3505-DE24-59BF68B2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CF6A-BB05-14D6-E7EE-4BF62A22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E9BE-3A93-226B-8FE1-0B04F62A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275E-56E5-7340-159D-42FA2C78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30E9-7D77-5737-84C3-608ACA1E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642F-93DE-FEFD-94A3-0A19BE5D5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D65C-EDE6-BBF9-4620-9AA7ED26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A2A14-C62B-7C3B-061C-100A2E3E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C7D18-E7F2-3AF5-292E-F9A1B3576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C7F90-A135-FFB3-B206-A8F8D6F9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0339F-781B-386C-5957-9ACB67E3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421D2-47C1-74B7-3B76-901E1B6A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71C-5EB8-DB21-38AA-CFF20A8A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9D570-4D59-6133-50CA-3C59F38B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D9CFD-BE37-3B7C-B474-771E0845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96E7-1032-3D36-DD78-EF3D66C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0C21B-52F2-E8DD-F668-306FF1E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936D4-B39B-E772-C6C0-7366F614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D55B-70AE-6D5A-898C-B12D446D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4B82-9159-B410-A814-3EAB3253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79ED-37D0-9029-69A1-7B4D7A7C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1F70D-E7B5-233F-6B8E-776F79EB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5906E-09E3-2790-4FA7-65AC8B97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A9E2-9DD2-E7FD-F6A7-82A5761B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DC60-F85A-3D89-5A57-10241EA5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0F7D-9A53-ED0C-C3A4-0EB0C326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783F4-CEB2-CA9A-693C-CD687231E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FC939-EA89-5D74-AAC3-6F4349E2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D7E23-FCAC-4DF0-5043-961EECD4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45D1-CC07-F508-A12A-1BBE21F5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5CB5-C610-5B23-8650-74118446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6ECE5-E212-5FC7-669C-18C09604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81E7-1625-ABBB-68BB-86B56D06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1E0BC-62F6-63B0-926D-BCE1FE73C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5A6F5-3734-460F-A6B5-DE901800DC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047C-E659-E580-40B6-8C4F34DE6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D3A1-C842-963F-93B5-96537888F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461D5-27D6-4DA3-8D2E-DB4C364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849C-D31E-779D-6141-746A43ED9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Capstone Summer 2024:</a:t>
            </a:r>
            <a:br>
              <a:rPr lang="en-US" sz="2400" dirty="0"/>
            </a:br>
            <a:r>
              <a:rPr lang="en-US" sz="3600" dirty="0"/>
              <a:t>Optimizing User Engagement and Revenue Strategies for </a:t>
            </a:r>
            <a:br>
              <a:rPr lang="en-US" sz="3600" dirty="0"/>
            </a:br>
            <a:r>
              <a:rPr lang="en-US" sz="3600" dirty="0"/>
              <a:t>Ziga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BE2EC-4698-F9A2-CD2C-79E2838F9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Jason Van Wyck</a:t>
            </a:r>
          </a:p>
          <a:p>
            <a:r>
              <a:rPr lang="en-US" sz="1800" dirty="0"/>
              <a:t>Sponsor: </a:t>
            </a:r>
            <a:r>
              <a:rPr lang="en-US" sz="1800" dirty="0" err="1"/>
              <a:t>Dahmari</a:t>
            </a:r>
            <a:r>
              <a:rPr lang="en-US" sz="1800" dirty="0"/>
              <a:t> Taplin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72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9D30-6307-8A99-5510-F072459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DDAC-C5D4-40E5-8BE9-7821A850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244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is a significant correlation between:</a:t>
            </a:r>
          </a:p>
          <a:p>
            <a:pPr lvl="1"/>
            <a:r>
              <a:rPr lang="en-US" dirty="0"/>
              <a:t>User engagement and total revenue, suggesting that increased engagement is associated with higher revenue.</a:t>
            </a:r>
          </a:p>
          <a:p>
            <a:pPr lvl="1"/>
            <a:r>
              <a:rPr lang="en-US" dirty="0"/>
              <a:t>The frequency of screen views per user and user retention, implying that more frequent views contribute to better retention.</a:t>
            </a:r>
          </a:p>
          <a:p>
            <a:r>
              <a:rPr lang="en-US" dirty="0"/>
              <a:t>We observed significant differences in:</a:t>
            </a:r>
          </a:p>
          <a:p>
            <a:pPr lvl="1"/>
            <a:r>
              <a:rPr lang="en-US" dirty="0"/>
              <a:t>Average engagement times were observed across various screen classes, indicating that user engagement varies by screen class.</a:t>
            </a:r>
          </a:p>
          <a:p>
            <a:pPr lvl="1"/>
            <a:r>
              <a:rPr lang="en-US" dirty="0"/>
              <a:t>User behavior between screens with high views but low engagement compared to those with lower views but higher engagement time.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A3ACCD-E58F-4895-0002-758CC59DD0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2875931"/>
              </p:ext>
            </p:extLst>
          </p:nvPr>
        </p:nvGraphicFramePr>
        <p:xfrm>
          <a:off x="6966284" y="1825625"/>
          <a:ext cx="4387516" cy="4211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905">
                  <a:extLst>
                    <a:ext uri="{9D8B030D-6E8A-4147-A177-3AD203B41FA5}">
                      <a16:colId xmlns:a16="http://schemas.microsoft.com/office/drawing/2014/main" val="4262076651"/>
                    </a:ext>
                  </a:extLst>
                </a:gridCol>
                <a:gridCol w="1359569">
                  <a:extLst>
                    <a:ext uri="{9D8B030D-6E8A-4147-A177-3AD203B41FA5}">
                      <a16:colId xmlns:a16="http://schemas.microsoft.com/office/drawing/2014/main" val="3811653065"/>
                    </a:ext>
                  </a:extLst>
                </a:gridCol>
                <a:gridCol w="1921042">
                  <a:extLst>
                    <a:ext uri="{9D8B030D-6E8A-4147-A177-3AD203B41FA5}">
                      <a16:colId xmlns:a16="http://schemas.microsoft.com/office/drawing/2014/main" val="363333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9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Statistically significant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3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statistical 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5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Statistically significant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&lt;.001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Statistically significant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15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statistical 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&lt;.001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Statistically significant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4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9D30-6307-8A99-5510-F072459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DDAC-C5D4-40E5-8BE9-7821A850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244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Key events and messaging features do not show significant effects on engagement, suggesting they might not be the primary drivers of user interaction.</a:t>
            </a:r>
          </a:p>
          <a:p>
            <a:r>
              <a:rPr lang="en-US" sz="2400" dirty="0"/>
              <a:t>Overall, focusing on engagement optimization and understanding the performance of different screens can lead to better outcomes in user retention and revenue generation.</a:t>
            </a:r>
          </a:p>
          <a:p>
            <a:endParaRPr lang="en-US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A3ACCD-E58F-4895-0002-758CC59DD0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664229"/>
              </p:ext>
            </p:extLst>
          </p:nvPr>
        </p:nvGraphicFramePr>
        <p:xfrm>
          <a:off x="6966284" y="1825625"/>
          <a:ext cx="4387516" cy="4211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905">
                  <a:extLst>
                    <a:ext uri="{9D8B030D-6E8A-4147-A177-3AD203B41FA5}">
                      <a16:colId xmlns:a16="http://schemas.microsoft.com/office/drawing/2014/main" val="4262076651"/>
                    </a:ext>
                  </a:extLst>
                </a:gridCol>
                <a:gridCol w="1359569">
                  <a:extLst>
                    <a:ext uri="{9D8B030D-6E8A-4147-A177-3AD203B41FA5}">
                      <a16:colId xmlns:a16="http://schemas.microsoft.com/office/drawing/2014/main" val="3811653065"/>
                    </a:ext>
                  </a:extLst>
                </a:gridCol>
                <a:gridCol w="1921042">
                  <a:extLst>
                    <a:ext uri="{9D8B030D-6E8A-4147-A177-3AD203B41FA5}">
                      <a16:colId xmlns:a16="http://schemas.microsoft.com/office/drawing/2014/main" val="363333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9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Statistically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3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statistical significance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75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Statistically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Statistically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statistical significance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Statistically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74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0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AE00BB-231B-C968-8C2C-827A40BD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26D6B-327C-B962-CB70-43E0EAA5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 emerges as the most profitable market for the app.</a:t>
            </a:r>
          </a:p>
          <a:p>
            <a:r>
              <a:rPr lang="en-US" dirty="0"/>
              <a:t>The United States, while having a larger user base, generates less revenue. </a:t>
            </a:r>
          </a:p>
          <a:p>
            <a:r>
              <a:rPr lang="en-US" dirty="0"/>
              <a:t>Higher-tier Boost products and longer subscription plans, despite lower purchase volumes, contribute significantly to revenue </a:t>
            </a:r>
          </a:p>
          <a:p>
            <a:pPr lvl="1"/>
            <a:r>
              <a:rPr lang="en-US" dirty="0"/>
              <a:t>Suggesting that users value enhanced features and are willing to pay a premium for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3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DEF5-4CC4-2490-0BE3-2E7E0916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2ADE-FC02-E4D8-CE87-11DDE29E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sentiment was predominantly positive sentiment, indicating high customer satisfaction.</a:t>
            </a:r>
          </a:p>
          <a:p>
            <a:r>
              <a:rPr lang="en-US" dirty="0"/>
              <a:t>Ambiguity was observed in some neutral feedback.</a:t>
            </a:r>
          </a:p>
          <a:p>
            <a:r>
              <a:rPr lang="en-US" dirty="0"/>
              <a:t>The findings indicate that customers are invested in sharing their genuine, personal experiences with the product.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3075-FF35-2041-CA79-97ED4C51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BCB8-AC89-44F0-214F-338C67CB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Ziga’s Competitors: Angel List, </a:t>
            </a:r>
            <a:r>
              <a:rPr lang="en-US" dirty="0" err="1"/>
              <a:t>CoFounders</a:t>
            </a:r>
            <a:r>
              <a:rPr lang="en-US" dirty="0"/>
              <a:t> Lab, Founders Nation, Techstars</a:t>
            </a:r>
          </a:p>
          <a:p>
            <a:r>
              <a:rPr lang="en-US" dirty="0"/>
              <a:t>Recommendations for Ziga</a:t>
            </a:r>
          </a:p>
          <a:p>
            <a:pPr lvl="1"/>
            <a:r>
              <a:rPr lang="en-US" dirty="0"/>
              <a:t>Offer low-cost or free networking services </a:t>
            </a:r>
          </a:p>
          <a:p>
            <a:pPr lvl="1"/>
            <a:r>
              <a:rPr lang="en-US" dirty="0"/>
              <a:t>Hosting free or low-cost virtual events </a:t>
            </a:r>
          </a:p>
          <a:p>
            <a:pPr lvl="1"/>
            <a:r>
              <a:rPr lang="en-US" dirty="0"/>
              <a:t>Enhancing the free tier with more features</a:t>
            </a:r>
          </a:p>
          <a:p>
            <a:pPr lvl="1"/>
            <a:r>
              <a:rPr lang="en-US" dirty="0"/>
              <a:t>Maintaining competitive pricing for premium plans</a:t>
            </a:r>
          </a:p>
        </p:txBody>
      </p:sp>
    </p:spTree>
    <p:extLst>
      <p:ext uri="{BB962C8B-B14F-4D97-AF65-F5344CB8AC3E}">
        <p14:creationId xmlns:p14="http://schemas.microsoft.com/office/powerpoint/2010/main" val="314556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3D295-5C63-6C32-6C5C-8CD612E6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204361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3C2C-1DBE-F271-F593-3592731C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Data Analytics Lifecycle</a:t>
            </a:r>
          </a:p>
        </p:txBody>
      </p:sp>
      <p:pic>
        <p:nvPicPr>
          <p:cNvPr id="6" name="Content Placeholder 5" descr="A diagram of data flow&#10;&#10;Description automatically generated">
            <a:extLst>
              <a:ext uri="{FF2B5EF4-FFF2-40B4-BE49-F238E27FC236}">
                <a16:creationId xmlns:a16="http://schemas.microsoft.com/office/drawing/2014/main" id="{76AD00DC-7568-81E1-FC3F-A2272C564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791A5-BC99-E85E-D0A8-B11999E5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more time we spend preparing upfront—by understanding the business, the data, and pre-processing it—the easier the later stages of the CRISP-DM data analytics lifecycle will be.</a:t>
            </a:r>
          </a:p>
        </p:txBody>
      </p:sp>
    </p:spTree>
    <p:extLst>
      <p:ext uri="{BB962C8B-B14F-4D97-AF65-F5344CB8AC3E}">
        <p14:creationId xmlns:p14="http://schemas.microsoft.com/office/powerpoint/2010/main" val="31423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3C2C-1DBE-F271-F593-3592731C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Sponsor’s Expectation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791A5-BC99-E85E-D0A8-B11999E5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in reality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DCED71BB-7AFE-C162-C30C-D6CF4BDED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98524"/>
            <a:ext cx="6172200" cy="32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58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28A0-0A8D-443E-1B51-F4C080B5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9236-7A11-4673-2B8C-9797FBD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Ziga is a social network app designed specifically for entrepreneurs.</a:t>
            </a:r>
          </a:p>
          <a:p>
            <a:r>
              <a:rPr lang="en-US" dirty="0"/>
              <a:t>Ziga has been struggling with low user downloads and limited revenue from subscriptions. </a:t>
            </a:r>
          </a:p>
          <a:p>
            <a:r>
              <a:rPr lang="en-US" dirty="0" err="1"/>
              <a:t>Dahmari</a:t>
            </a:r>
            <a:r>
              <a:rPr lang="en-US" dirty="0"/>
              <a:t> Taplin, the founder of Ziga, seeks to identify the root cause of these challenges and receive actionable recommendations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4570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3CF9-D893-345B-BC5A-0900F99C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BDE7-071F-C276-F95A-D6A77CA6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Unclear Relationship Between Engagement and Revenue</a:t>
            </a:r>
          </a:p>
          <a:p>
            <a:r>
              <a:rPr lang="en-US" dirty="0"/>
              <a:t>Impact of Key Events and Features</a:t>
            </a:r>
          </a:p>
          <a:p>
            <a:r>
              <a:rPr lang="en-US" dirty="0"/>
              <a:t>Screen Popularity and Retention</a:t>
            </a:r>
          </a:p>
          <a:p>
            <a:r>
              <a:rPr lang="en-US" dirty="0"/>
              <a:t>User Behavior Patterns</a:t>
            </a:r>
          </a:p>
        </p:txBody>
      </p:sp>
    </p:spTree>
    <p:extLst>
      <p:ext uri="{BB962C8B-B14F-4D97-AF65-F5344CB8AC3E}">
        <p14:creationId xmlns:p14="http://schemas.microsoft.com/office/powerpoint/2010/main" val="402386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65CFB1-D22E-BC2E-9739-E1B19D15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119086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58-CC4E-813F-2AE1-071AE265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881C19-92EC-061F-F926-0A9C1CC95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771903"/>
              </p:ext>
            </p:extLst>
          </p:nvPr>
        </p:nvGraphicFramePr>
        <p:xfrm>
          <a:off x="838200" y="1900989"/>
          <a:ext cx="10515597" cy="4126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3105">
                  <a:extLst>
                    <a:ext uri="{9D8B030D-6E8A-4147-A177-3AD203B41FA5}">
                      <a16:colId xmlns:a16="http://schemas.microsoft.com/office/drawing/2014/main" val="3027582552"/>
                    </a:ext>
                  </a:extLst>
                </a:gridCol>
                <a:gridCol w="6677527">
                  <a:extLst>
                    <a:ext uri="{9D8B030D-6E8A-4147-A177-3AD203B41FA5}">
                      <a16:colId xmlns:a16="http://schemas.microsoft.com/office/drawing/2014/main" val="3684205361"/>
                    </a:ext>
                  </a:extLst>
                </a:gridCol>
                <a:gridCol w="2654965">
                  <a:extLst>
                    <a:ext uri="{9D8B030D-6E8A-4147-A177-3AD203B41FA5}">
                      <a16:colId xmlns:a16="http://schemas.microsoft.com/office/drawing/2014/main" val="1128332379"/>
                    </a:ext>
                  </a:extLst>
                </a:gridCol>
              </a:tblGrid>
              <a:tr h="809183">
                <a:tc>
                  <a:txBody>
                    <a:bodyPr/>
                    <a:lstStyle/>
                    <a:p>
                      <a:r>
                        <a:rPr lang="en-US" sz="1800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Correlation between User Engagement and Revenue Generation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Pearson 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8332"/>
                  </a:ext>
                </a:extLst>
              </a:tr>
              <a:tr h="56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Impact of Key Events on User Engagement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05528"/>
                  </a:ext>
                </a:extLst>
              </a:tr>
              <a:tr h="8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Screen Popularity and User Retention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Pearson Correlation Coefficient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21951"/>
                  </a:ext>
                </a:extLst>
              </a:tr>
              <a:tr h="56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Differences in Engagement Across Screens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Kruskal-Wallis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56932"/>
                  </a:ext>
                </a:extLst>
              </a:tr>
              <a:tr h="56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Effectiveness of Messaging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36555"/>
                  </a:ext>
                </a:extLst>
              </a:tr>
              <a:tr h="8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Test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User Behavior and App Navigation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Cluster Analysis, 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60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BBC1-284C-9839-B4D4-8C2AE35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Analytics Methods and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2EB32-12E6-23A6-A787-D7937A69A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87990"/>
              </p:ext>
            </p:extLst>
          </p:nvPr>
        </p:nvGraphicFramePr>
        <p:xfrm>
          <a:off x="838200" y="1825625"/>
          <a:ext cx="105155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295">
                  <a:extLst>
                    <a:ext uri="{9D8B030D-6E8A-4147-A177-3AD203B41FA5}">
                      <a16:colId xmlns:a16="http://schemas.microsoft.com/office/drawing/2014/main" val="29542389"/>
                    </a:ext>
                  </a:extLst>
                </a:gridCol>
                <a:gridCol w="4612103">
                  <a:extLst>
                    <a:ext uri="{9D8B030D-6E8A-4147-A177-3AD203B41FA5}">
                      <a16:colId xmlns:a16="http://schemas.microsoft.com/office/drawing/2014/main" val="24968641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4345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Analytics Methods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Exploratory Data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observe data distribution in areas including user acquisition and demographic, user engagement, and monetization.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Ziga’s GA4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range: 8/1/22 to 7/31/24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engagement data was used for hypothesis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6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Sentiment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understand user perceptions of the app based on feedback from the Apple App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Users’ reviews from iOS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2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Comparative Market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identify Ziga’s competitors and review their features and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competitors on the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2E8A9-9524-F8CA-F50C-297EABD0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B0DB6-7BFE-490D-E137-9C74CD0D1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14863" cy="4351338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4C685FD-A7CF-344A-B878-15A2A4329D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63" y="1825625"/>
            <a:ext cx="7900737" cy="393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8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626B-B43B-1CF9-B3E1-9CD78780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401F2-9A55-ED3C-59B9-5B2ECDBFD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37547" cy="4351338"/>
          </a:xfrm>
        </p:spPr>
        <p:txBody>
          <a:bodyPr/>
          <a:lstStyle/>
          <a:p>
            <a:r>
              <a:rPr lang="en-US" dirty="0"/>
              <a:t>Highly-correlated features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AB44046-ABB4-2047-2159-09D2B74554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54" y="673768"/>
            <a:ext cx="6863646" cy="534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65CFB1-D22E-BC2E-9739-E1B19D15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Results</a:t>
            </a:r>
          </a:p>
        </p:txBody>
      </p:sp>
    </p:spTree>
    <p:extLst>
      <p:ext uri="{BB962C8B-B14F-4D97-AF65-F5344CB8AC3E}">
        <p14:creationId xmlns:p14="http://schemas.microsoft.com/office/powerpoint/2010/main" val="304698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676</Words>
  <Application>Microsoft Office PowerPoint</Application>
  <PresentationFormat>Widescreen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Corbel Light</vt:lpstr>
      <vt:lpstr>Office Theme</vt:lpstr>
      <vt:lpstr>Capstone Summer 2024: Optimizing User Engagement and Revenue Strategies for  Ziga App</vt:lpstr>
      <vt:lpstr>Project Description</vt:lpstr>
      <vt:lpstr>Business Problems</vt:lpstr>
      <vt:lpstr>Methodologies</vt:lpstr>
      <vt:lpstr>Hypothesis Testing</vt:lpstr>
      <vt:lpstr>Other Analytics Methods and Tools</vt:lpstr>
      <vt:lpstr>Data Quality</vt:lpstr>
      <vt:lpstr>Data Quality</vt:lpstr>
      <vt:lpstr>Findings and Results</vt:lpstr>
      <vt:lpstr>Hypothesis Testing</vt:lpstr>
      <vt:lpstr>Hypothesis Testing</vt:lpstr>
      <vt:lpstr>Monetization</vt:lpstr>
      <vt:lpstr>Sentiment Analysis</vt:lpstr>
      <vt:lpstr>Comparative Market Analysis</vt:lpstr>
      <vt:lpstr>Reflections</vt:lpstr>
      <vt:lpstr>Applying Data Analytics Lifecycle</vt:lpstr>
      <vt:lpstr>Managing Sponsor’s Expectation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Jenacy Kong</dc:creator>
  <cp:lastModifiedBy>Jason Van Wyck</cp:lastModifiedBy>
  <cp:revision>2</cp:revision>
  <dcterms:created xsi:type="dcterms:W3CDTF">2024-08-23T23:20:01Z</dcterms:created>
  <dcterms:modified xsi:type="dcterms:W3CDTF">2025-01-15T15:39:41Z</dcterms:modified>
</cp:coreProperties>
</file>