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62DB8F-F28D-48E4-BA5A-FC7C42D5D614}">
  <a:tblStyle styleId="{FF62DB8F-F28D-48E4-BA5A-FC7C42D5D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fd386786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fd386786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d386786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d386786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Standard deviation is a mathematical tool to help us assess how far the values are spread above and below the mean. A high standard deviation shows that the data is widely spread (less reliable) and a low standard deviation shows that the data are clustered closely around the mean (more reliable).</a:t>
            </a:r>
            <a:endParaRPr sz="1200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a3b03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a3b03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fd3867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fd3867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e26029d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e26029d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d386786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d386786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cbb2d7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cbb2d7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dcbb2d7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dcbb2d7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dcbb2d7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dcbb2d7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dcbb2d76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dcbb2d76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e26029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e26029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c99900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c99900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5a3e66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c5a3e66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cd36a9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cd36a9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 Analytics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Van Wyck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5343575" y="25425"/>
            <a:ext cx="32583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KNN</a:t>
            </a:r>
            <a:endParaRPr sz="2120"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9763" l="0" r="9763" t="0"/>
          <a:stretch/>
        </p:blipFill>
        <p:spPr>
          <a:xfrm>
            <a:off x="855825" y="375000"/>
            <a:ext cx="2785125" cy="203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977925" y="-52900"/>
            <a:ext cx="377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Logistic Regression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75" y="400425"/>
            <a:ext cx="2785125" cy="21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825" y="2883075"/>
            <a:ext cx="2785125" cy="223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617825" y="2414275"/>
            <a:ext cx="211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XGBoost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3575" y="2966350"/>
            <a:ext cx="2785129" cy="21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434750" y="2509300"/>
            <a:ext cx="229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Keras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Bar Graphs of Statistical analysis on Customer Types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04550" y="3675925"/>
            <a:ext cx="8934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 important banks: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CB - </a:t>
            </a:r>
            <a:r>
              <a:rPr lang="en" sz="1200" u="sng">
                <a:solidFill>
                  <a:schemeClr val="dk1"/>
                </a:solidFill>
              </a:rPr>
              <a:t>Correspondent Bank</a:t>
            </a:r>
            <a:r>
              <a:rPr lang="en" sz="1200">
                <a:solidFill>
                  <a:schemeClr val="dk1"/>
                </a:solidFill>
              </a:rPr>
              <a:t> that provides services to another country. Most likely to be used by domestic banks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CORP - </a:t>
            </a:r>
            <a:r>
              <a:rPr lang="en" sz="1200" u="sng">
                <a:solidFill>
                  <a:schemeClr val="dk1"/>
                </a:solidFill>
              </a:rPr>
              <a:t>Corporate Customer Bank</a:t>
            </a:r>
            <a:r>
              <a:rPr lang="en" sz="1200">
                <a:solidFill>
                  <a:schemeClr val="dk1"/>
                </a:solidFill>
              </a:rPr>
              <a:t> that provides services to companies(public or private)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RTL - </a:t>
            </a:r>
            <a:r>
              <a:rPr lang="en" sz="1200" u="sng">
                <a:solidFill>
                  <a:schemeClr val="dk1"/>
                </a:solidFill>
              </a:rPr>
              <a:t>Retail Bank </a:t>
            </a:r>
            <a:r>
              <a:rPr lang="en" sz="1200">
                <a:solidFill>
                  <a:schemeClr val="dk1"/>
                </a:solidFill>
              </a:rPr>
              <a:t>that provides services to individual consumers rather than businesses. Also known as consumer banking or personal banking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XA - </a:t>
            </a:r>
            <a:r>
              <a:rPr lang="en" sz="1200" u="sng">
                <a:solidFill>
                  <a:schemeClr val="dk1"/>
                </a:solidFill>
              </a:rPr>
              <a:t>External Account</a:t>
            </a:r>
            <a:r>
              <a:rPr lang="en" sz="1200">
                <a:solidFill>
                  <a:schemeClr val="dk1"/>
                </a:solidFill>
              </a:rPr>
              <a:t> which means that the account holder is external to the bank and we rely on the bank to perform adequate AML monitoring for the customers’ transactions.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43" y="913075"/>
            <a:ext cx="4003782" cy="27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3075"/>
            <a:ext cx="4003774" cy="287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9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8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216575" y="4812975"/>
            <a:ext cx="23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820875" y="4812975"/>
            <a:ext cx="42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Sample Regulatory Findings 2020-2022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challenges(Conclusion) 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17725"/>
            <a:ext cx="85206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drive is easily accessible and sources are provided for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the models and modifying the Alerts SAR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difficulties had were with small computing errors, for example with the data result we would get spacing errors for /n, some issues involving which datasets to combine and small technical issues with writing the lines of coding.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proper</a:t>
            </a:r>
            <a:r>
              <a:rPr lang="en"/>
              <a:t> documentation of transactions and customer profiles, data </a:t>
            </a:r>
            <a:r>
              <a:rPr lang="en"/>
              <a:t>analytics</a:t>
            </a:r>
            <a:r>
              <a:rPr lang="en"/>
              <a:t> can be monumental in keeping banks from paying large </a:t>
            </a:r>
            <a:r>
              <a:rPr lang="en"/>
              <a:t>government</a:t>
            </a:r>
            <a:r>
              <a:rPr lang="en"/>
              <a:t> </a:t>
            </a:r>
            <a:r>
              <a:rPr lang="en"/>
              <a:t>settlements</a:t>
            </a:r>
            <a:r>
              <a:rPr lang="en"/>
              <a:t> due to being </a:t>
            </a:r>
            <a:r>
              <a:rPr lang="en"/>
              <a:t>negligent</a:t>
            </a:r>
            <a:r>
              <a:rPr lang="en"/>
              <a:t> in fighting money laundering. 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47475" y="4568875"/>
            <a:ext cx="14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42875" y="4568875"/>
            <a:ext cx="21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39850" y="1017725"/>
            <a:ext cx="9406800" cy="5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“Financial Crime Trends to Watch in 2023.”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IT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https://financialit.net/news/security/financial-crime-trends-watch-2023.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“The Five Pillars of an AML Compliance Program.”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AML RightSource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https://www.amlrightsource.com/news/posts/the-five-pillars-of-an-aml-compliance-program.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Thompson, William. “5 Financial Crime Trends to Watch in 2023.”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ComplyAdvantage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 Jan. 2023, https://complyadvantage.com/insights/5-financial-crime-trends-to-watch-in-2023/.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Cunha, Oscar Canario da. “AML Transaction Monitoring &amp; Detection Scenarios.”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Pideeco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Pideeco, 4 Nov. 2021, https://pideeco.be/articles/aml-transaction-monitoring-detection-scenarios/.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Johnson, Glenn. “What Are the 3 Stages of Money Laundering?”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Alessa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24 Jan. 2023, https://alessa.com/blog/3-stages-of-money-laundering/.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Tanya Parkhi, et al. “AML Compliance Program: 5 Pillars of Success Revealed.”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Regtechtimes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15 Sept. 2022, https://regtechtimes.com/5-pillars-of-successful-aml-compliance-program/.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“Key Components of US Anti-Money Laundering Law // Cooley // Global Law Firm.”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Cooley // Global Law Firm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https://www.cooley.com/news/insight/2022/2022-12-31-key-components-of-us-anti-money-laundering-law.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2050"/>
            <a:ext cx="8520600" cy="4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Money laundering is used in illegal activities such as human trafficking, drug trafficking, and terrorist fundin</a:t>
            </a:r>
            <a:r>
              <a:rPr lang="en" sz="1400"/>
              <a:t>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AML(Anti-Money Laundering) compliance program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Researched and created a brief presentation on the 5 pillars of an AML program and AML act of 2023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Deliverables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models for the dataset we used called Alerts Suspicious Activity Report(SAR) to determine the highest accuracy score using Colab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Performed statistical analysis for the transaction dataset to identify the highest mean, max, min, standard deviation, and the percentiles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Tableau was used to analyze trends for the regulatory findings and identify which countries have the most penalties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SQL to create a scenario logic that looks at multiple factor to identify if a customer is PEP(Politically Exposed Person) and if the customer is in a high risk country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Kenneth Ross is our project sponsor (Compliance Analytics LLC)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61000" y="4743300"/>
            <a:ext cx="13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Business Case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683775" y="1017725"/>
            <a:ext cx="73014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5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5"/>
              <a:buChar char="●"/>
            </a:pPr>
            <a:r>
              <a:rPr lang="en" sz="1715"/>
              <a:t>Banks are responsible for </a:t>
            </a:r>
            <a:r>
              <a:rPr lang="en" sz="1715"/>
              <a:t>guarding</a:t>
            </a:r>
            <a:r>
              <a:rPr lang="en" sz="1715"/>
              <a:t> </a:t>
            </a:r>
            <a:r>
              <a:rPr lang="en" sz="1715"/>
              <a:t>against</a:t>
            </a:r>
            <a:r>
              <a:rPr lang="en" sz="1715"/>
              <a:t> money </a:t>
            </a:r>
            <a:r>
              <a:rPr lang="en" sz="1715"/>
              <a:t>laundering</a:t>
            </a:r>
            <a:endParaRPr sz="1715"/>
          </a:p>
          <a:p>
            <a:pPr indent="-3159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75"/>
              <a:buChar char="○"/>
            </a:pPr>
            <a:r>
              <a:rPr lang="en" sz="1375"/>
              <a:t>Help Fincen (Financial Crimes Enforcement Agency) by filing Suspicious Activity Reports (SARs) that may lead to criminal investigations</a:t>
            </a:r>
            <a:r>
              <a:rPr lang="en" sz="1375"/>
              <a:t> </a:t>
            </a:r>
            <a:endParaRPr sz="1375"/>
          </a:p>
          <a:p>
            <a:pPr indent="-3159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75"/>
              <a:buChar char="○"/>
            </a:pPr>
            <a:r>
              <a:rPr lang="en" sz="1375"/>
              <a:t>Can pay massive fines to US government if they are found responsible for </a:t>
            </a:r>
            <a:r>
              <a:rPr lang="en" sz="1375"/>
              <a:t>complacency</a:t>
            </a:r>
            <a:r>
              <a:rPr lang="en" sz="1375"/>
              <a:t> in their AML programs</a:t>
            </a:r>
            <a:endParaRPr sz="1375"/>
          </a:p>
          <a:p>
            <a:pPr indent="-31591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75"/>
              <a:buChar char="■"/>
            </a:pPr>
            <a:r>
              <a:rPr lang="en" sz="1375"/>
              <a:t>Capital One was fined almost $400 Million for being negligent in anti-money laundering precautions</a:t>
            </a:r>
            <a:endParaRPr sz="1375"/>
          </a:p>
          <a:p>
            <a:pPr indent="-31591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75"/>
              <a:buChar char="■"/>
            </a:pPr>
            <a:r>
              <a:rPr lang="en" sz="1375"/>
              <a:t>Standard Chartered Bank was fined $650 Billion for </a:t>
            </a:r>
            <a:r>
              <a:rPr lang="en" sz="1375"/>
              <a:t>violations</a:t>
            </a:r>
            <a:r>
              <a:rPr lang="en" sz="1375"/>
              <a:t> of Sanctions regulations</a:t>
            </a:r>
            <a:endParaRPr sz="1375"/>
          </a:p>
          <a:p>
            <a:pPr indent="-315912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75"/>
              <a:buChar char="●"/>
            </a:pPr>
            <a:r>
              <a:rPr lang="en" sz="1375"/>
              <a:t>Paying these can seriously impact a </a:t>
            </a:r>
            <a:r>
              <a:rPr lang="en" sz="1375"/>
              <a:t>company's</a:t>
            </a:r>
            <a:r>
              <a:rPr lang="en" sz="1375"/>
              <a:t> image and ability to be profitable in the future</a:t>
            </a:r>
            <a:endParaRPr sz="137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/>
          </a:p>
          <a:p>
            <a:pPr indent="-3375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5"/>
              <a:buChar char="●"/>
            </a:pPr>
            <a:r>
              <a:rPr lang="en" sz="1715"/>
              <a:t>Hypothesis: Money laundering can be tracked and </a:t>
            </a:r>
            <a:r>
              <a:rPr lang="en" sz="1715"/>
              <a:t>fought</a:t>
            </a:r>
            <a:r>
              <a:rPr lang="en" sz="1715"/>
              <a:t> by inspecticting </a:t>
            </a:r>
            <a:r>
              <a:rPr lang="en" sz="1715"/>
              <a:t>suspicious</a:t>
            </a:r>
            <a:r>
              <a:rPr lang="en" sz="1715"/>
              <a:t> transactions between people, banks and corporations.</a:t>
            </a:r>
            <a:endParaRPr sz="171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15"/>
          </a:p>
        </p:txBody>
      </p:sp>
      <p:sp>
        <p:nvSpPr>
          <p:cNvPr id="69" name="Google Shape;69;p15"/>
          <p:cNvSpPr txBox="1"/>
          <p:nvPr/>
        </p:nvSpPr>
        <p:spPr>
          <a:xfrm>
            <a:off x="160975" y="4647475"/>
            <a:ext cx="15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" y="1150972"/>
            <a:ext cx="1683775" cy="16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8" y="2967738"/>
            <a:ext cx="1683775" cy="15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Benefits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7189200" cy="3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Analytics may use some of the works for future projects (tracking suspected transactions)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effective aml compliance program will help prevent suspected activities from entering the financial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to reduce the risk of fraud and other errors within the business.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Strengthening the relationship between the team and its partners, </a:t>
            </a:r>
            <a:r>
              <a:rPr lang="en"/>
              <a:t>compliance and commitment by the team could help with transparency within the business.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60975" y="4377950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400" y="378200"/>
            <a:ext cx="1701900" cy="17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0451" y="3622525"/>
            <a:ext cx="1841802" cy="134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sourcing, completeness, and quality of data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sourced is a sample dataset with transactional and customer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completeness was verified by the project sponsor, and adjusted accordingly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of the data is very useful and we created different </a:t>
            </a:r>
            <a:r>
              <a:rPr lang="en"/>
              <a:t>columns</a:t>
            </a:r>
            <a:r>
              <a:rPr lang="en"/>
              <a:t> to use to identify specifics transaction amount, customer type, original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 metrics used for customer data are; name of customer, status, account number, country and country rating for customer data which shows a risk </a:t>
            </a:r>
            <a:r>
              <a:rPr lang="en"/>
              <a:t>level</a:t>
            </a:r>
            <a:r>
              <a:rPr lang="en"/>
              <a:t> of high, not high, or N/A in the dataset for Allied UK.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Transactional data uses metrics of customer type, transaction date, </a:t>
            </a:r>
            <a:r>
              <a:rPr lang="en"/>
              <a:t>transaction</a:t>
            </a:r>
            <a:r>
              <a:rPr lang="en"/>
              <a:t> number and other metrics involving user information.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68925" y="4527900"/>
            <a:ext cx="18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 and Analytics Tools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Excel, Python, </a:t>
            </a:r>
            <a:r>
              <a:rPr lang="en" sz="1600"/>
              <a:t>Tableau, Colab notebook, Oracle and 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Performed statistical analysis on transactional dataset to identify different behaviors for customer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 various models to predict suspected behaviors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Modified data to increase the accuracy scores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data to pull transactions related to Multifactor alerts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0" y="4568875"/>
            <a:ext cx="22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600" y="3478977"/>
            <a:ext cx="2504699" cy="1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350" y="3104113"/>
            <a:ext cx="1792600" cy="17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0350" y="1989750"/>
            <a:ext cx="1792600" cy="1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 and Analytics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Analyze the customer dataset to identify the transactions that are suspicious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Tableau to create visualizations for the regulatory findings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used a combination of Oracle and Google Colab to run data involving alerts data, transaction data, and Scenario Alerts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Combination of all these various tools gave us strong insight into the data and identified the needed information.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550" y="3103350"/>
            <a:ext cx="1672050" cy="16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725" y="3103338"/>
            <a:ext cx="1672050" cy="16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52975" y="4084550"/>
            <a:ext cx="17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0"/>
              <a:t>Info of Alerts Suspicious Activity Report(SAR) data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4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SAR Filed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Transaction Amount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 SAR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Transaction Amounts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1 or 2 Investigation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Risk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Risk Counterparty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Risk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of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 Dollar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related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Counterparties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Jurisdictions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470450" y="1165850"/>
            <a:ext cx="3269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3,999 records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2 Customer Types: CORP and IND 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SAR Filed indicates that a suspicious activity report was filed with FINCEN, determined that an </a:t>
            </a:r>
            <a:r>
              <a:rPr lang="en">
                <a:solidFill>
                  <a:schemeClr val="lt2"/>
                </a:solidFill>
              </a:rPr>
              <a:t>activity</a:t>
            </a:r>
            <a:r>
              <a:rPr lang="en">
                <a:solidFill>
                  <a:schemeClr val="lt2"/>
                </a:solidFill>
              </a:rPr>
              <a:t> must be reported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Dependent variables are related to transactions that were alerted and considered high risk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169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Performance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"/>
            <a:ext cx="9143999" cy="14685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21"/>
          <p:cNvGraphicFramePr/>
          <p:nvPr/>
        </p:nvGraphicFramePr>
        <p:xfrm>
          <a:off x="952500" y="226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{FF62DB8F-F28D-48E4-BA5A-FC7C42D5D614}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ROC AUC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Knn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.9967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.9787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.9985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.9700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.9022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.9022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.9915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.9</a:t>
                      </a:r>
                      <a:r>
                        <a:rPr b="1" lang="en" sz="1600">
                          <a:solidFill>
                            <a:srgbClr val="FF0000"/>
                          </a:solidFill>
                        </a:rPr>
                        <a:t>975</a:t>
                      </a:r>
                      <a:endParaRPr b="1"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.9821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.9911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43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Keras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.8600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.86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.9500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