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3" r:id="rId8"/>
    <p:sldId id="264" r:id="rId9"/>
    <p:sldId id="261" r:id="rId10"/>
    <p:sldId id="262" r:id="rId11"/>
    <p:sldId id="274" r:id="rId12"/>
    <p:sldId id="265" r:id="rId13"/>
    <p:sldId id="275" r:id="rId14"/>
    <p:sldId id="266" r:id="rId15"/>
    <p:sldId id="267" r:id="rId16"/>
    <p:sldId id="270" r:id="rId17"/>
    <p:sldId id="271" r:id="rId18"/>
    <p:sldId id="273" r:id="rId19"/>
    <p:sldId id="272" r:id="rId20"/>
    <p:sldId id="276" r:id="rId21"/>
    <p:sldId id="268" r:id="rId22"/>
    <p:sldId id="269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A868CD-CA38-4FE3-8BAD-F21C5E03948D}" type="datetimeFigureOut">
              <a:rPr lang="en-US" smtClean="0"/>
              <a:pPr/>
              <a:t>8/22/2012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C18E8B-B540-445F-B517-9DCE2A8F78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teamblog.com/windows_phone/b/wpdev/archive/2012/04/05/windows-8-and-the-windows-phone-sdk-pt-2.aspx" TargetMode="External"/><Relationship Id="rId2" Type="http://schemas.openxmlformats.org/officeDocument/2006/relationships/hyperlink" Target="http://www.zdnet.com/blog/microsoft/windows-phone-8-whats-microsofts-developer-story/1235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rdhanson.wordpress.com/2012/07/27/wp8-sdk-managed-xaml-alive-xna-de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WPF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van Brackel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988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http://schemas.microsoft.com/winfx/2006/xaml/presentation</a:t>
            </a:r>
          </a:p>
          <a:p>
            <a:pPr lvl="1"/>
            <a:r>
              <a:rPr lang="en-US" dirty="0" smtClean="0"/>
              <a:t>Core WPF Namespace</a:t>
            </a:r>
          </a:p>
          <a:p>
            <a:pPr lvl="1"/>
            <a:r>
              <a:rPr lang="en-US" dirty="0" smtClean="0"/>
              <a:t>All WPF Classes, including controls</a:t>
            </a:r>
          </a:p>
          <a:p>
            <a:pPr lvl="1"/>
            <a:r>
              <a:rPr lang="en-US" dirty="0" smtClean="0"/>
              <a:t>No namespace prefix (makes it default)</a:t>
            </a:r>
          </a:p>
          <a:p>
            <a:r>
              <a:rPr lang="en-US" sz="2800" dirty="0" smtClean="0"/>
              <a:t>http://schemas.microsoft.com/winfx/2006/xaml</a:t>
            </a:r>
          </a:p>
          <a:p>
            <a:pPr lvl="1"/>
            <a:r>
              <a:rPr lang="en-US" sz="2400" dirty="0" smtClean="0"/>
              <a:t>XAML Namespace</a:t>
            </a:r>
          </a:p>
          <a:p>
            <a:pPr lvl="1"/>
            <a:r>
              <a:rPr lang="en-US" sz="2400" dirty="0" smtClean="0"/>
              <a:t>Various XAML Utility Features</a:t>
            </a:r>
          </a:p>
          <a:p>
            <a:pPr lvl="1"/>
            <a:r>
              <a:rPr lang="en-US" sz="2400" dirty="0" smtClean="0"/>
              <a:t>Namespace is x by convention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Assembly Resources</a:t>
            </a:r>
          </a:p>
          <a:p>
            <a:pPr lvl="1"/>
            <a:r>
              <a:rPr lang="en-US" dirty="0" smtClean="0"/>
              <a:t>Work much like they do in any other .NET App.</a:t>
            </a:r>
          </a:p>
          <a:p>
            <a:pPr lvl="1"/>
            <a:r>
              <a:rPr lang="en-US" dirty="0" smtClean="0"/>
              <a:t>Are addressed different as they are packed in the BAML.</a:t>
            </a:r>
          </a:p>
          <a:p>
            <a:pPr lvl="1"/>
            <a:r>
              <a:rPr lang="en-US" dirty="0"/>
              <a:t>Do – Set the Build Action on the file to “Embedded Resource”</a:t>
            </a:r>
          </a:p>
          <a:p>
            <a:pPr lvl="1"/>
            <a:r>
              <a:rPr lang="en-US" dirty="0"/>
              <a:t>Do Not – Use the resources tab in project </a:t>
            </a:r>
            <a:r>
              <a:rPr lang="en-US" dirty="0" smtClean="0"/>
              <a:t>properties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Object Resources</a:t>
            </a:r>
          </a:p>
          <a:p>
            <a:pPr lvl="1"/>
            <a:r>
              <a:rPr lang="en-US" dirty="0" smtClean="0"/>
              <a:t>Write once use anywhere</a:t>
            </a:r>
          </a:p>
          <a:p>
            <a:pPr lvl="1"/>
            <a:r>
              <a:rPr lang="en-US" dirty="0" smtClean="0"/>
              <a:t>Basis for styles and templates</a:t>
            </a:r>
          </a:p>
          <a:p>
            <a:pPr lvl="2"/>
            <a:r>
              <a:rPr lang="en-US" dirty="0" smtClean="0"/>
              <a:t>Color Scheme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9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Exits on the close of the last window (default OnLastWindowClose)</a:t>
            </a:r>
          </a:p>
          <a:p>
            <a:pPr lvl="1"/>
            <a:r>
              <a:rPr lang="en-US" dirty="0" smtClean="0"/>
              <a:t>Other options</a:t>
            </a:r>
          </a:p>
          <a:p>
            <a:pPr lvl="2"/>
            <a:r>
              <a:rPr lang="en-US" dirty="0" smtClean="0"/>
              <a:t>OnMainWindowClose</a:t>
            </a:r>
          </a:p>
          <a:p>
            <a:pPr lvl="2"/>
            <a:r>
              <a:rPr lang="en-US" dirty="0" smtClean="0"/>
              <a:t>OnExplicitShutdown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 Cycle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ContentControl</a:t>
            </a:r>
            <a:r>
              <a:rPr lang="en-US" dirty="0" smtClean="0"/>
              <a:t> (Button, Label, Window)</a:t>
            </a:r>
            <a:endParaRPr lang="en-US" dirty="0"/>
          </a:p>
          <a:p>
            <a:pPr lvl="1"/>
            <a:r>
              <a:rPr lang="en-US" dirty="0" smtClean="0"/>
              <a:t>A single </a:t>
            </a:r>
            <a:r>
              <a:rPr lang="en-US" dirty="0"/>
              <a:t>arbitrary object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HeaderedContentControl</a:t>
            </a:r>
            <a:r>
              <a:rPr lang="en-US" dirty="0" smtClean="0"/>
              <a:t> (</a:t>
            </a:r>
            <a:r>
              <a:rPr lang="en-US" dirty="0" err="1" smtClean="0"/>
              <a:t>TabItem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header and a single item, both of which are arbitrary objects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ItemsControl</a:t>
            </a:r>
            <a:r>
              <a:rPr lang="en-US" dirty="0" smtClean="0"/>
              <a:t> (</a:t>
            </a:r>
            <a:r>
              <a:rPr lang="en-US" dirty="0" err="1" smtClean="0"/>
              <a:t>ComboBox</a:t>
            </a:r>
            <a:r>
              <a:rPr lang="en-US" dirty="0" smtClean="0"/>
              <a:t>, </a:t>
            </a:r>
            <a:r>
              <a:rPr lang="en-US" dirty="0" err="1" smtClean="0"/>
              <a:t>TabControl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collection of arbitrary objects.</a:t>
            </a:r>
          </a:p>
          <a:p>
            <a:r>
              <a:rPr lang="en-US" dirty="0" err="1" smtClean="0"/>
              <a:t>HeaderedItemsControl</a:t>
            </a:r>
            <a:r>
              <a:rPr lang="en-US" dirty="0" smtClean="0"/>
              <a:t> (</a:t>
            </a:r>
            <a:r>
              <a:rPr lang="en-US" dirty="0" err="1" smtClean="0"/>
              <a:t>MenuItem</a:t>
            </a:r>
            <a:r>
              <a:rPr lang="en-US" dirty="0" smtClean="0"/>
              <a:t>, </a:t>
            </a:r>
            <a:r>
              <a:rPr lang="en-US" dirty="0" err="1" smtClean="0"/>
              <a:t>ToolBar</a:t>
            </a:r>
            <a:r>
              <a:rPr lang="en-US" smtClean="0"/>
              <a:t>)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header and a collection of items, all of which are arbitrary objects.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Grid</a:t>
            </a:r>
          </a:p>
          <a:p>
            <a:r>
              <a:rPr lang="en-US" b="1" dirty="0" err="1" smtClean="0"/>
              <a:t>StackPanel</a:t>
            </a:r>
            <a:endParaRPr lang="en-US" b="1" dirty="0" smtClean="0"/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DockPanel</a:t>
            </a:r>
          </a:p>
          <a:p>
            <a:r>
              <a:rPr lang="en-US" dirty="0" err="1" smtClean="0"/>
              <a:t>UniformGrid</a:t>
            </a:r>
            <a:endParaRPr lang="en-US" dirty="0" smtClean="0"/>
          </a:p>
          <a:p>
            <a:r>
              <a:rPr lang="en-US" dirty="0" smtClean="0"/>
              <a:t>WrapPanel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Absolute Sizing</a:t>
            </a:r>
          </a:p>
          <a:p>
            <a:pPr lvl="1"/>
            <a:r>
              <a:rPr lang="en-US" dirty="0" smtClean="0"/>
              <a:t>Exactly as you ask it to size</a:t>
            </a:r>
          </a:p>
          <a:p>
            <a:r>
              <a:rPr lang="en-US" dirty="0" smtClean="0"/>
              <a:t>Automatic Sizing</a:t>
            </a:r>
          </a:p>
          <a:p>
            <a:pPr lvl="1"/>
            <a:r>
              <a:rPr lang="en-US" dirty="0" smtClean="0"/>
              <a:t>Based on the Space of the Content</a:t>
            </a:r>
          </a:p>
          <a:p>
            <a:r>
              <a:rPr lang="en-US" dirty="0" smtClean="0"/>
              <a:t>Proportional Sizing</a:t>
            </a:r>
          </a:p>
          <a:p>
            <a:pPr lvl="1"/>
            <a:r>
              <a:rPr lang="en-US" dirty="0" smtClean="0"/>
              <a:t>Sized is divided based on other content sizes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WPF Unit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5000"/>
            <a:ext cx="59586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 a 96 x 96 pixel button</a:t>
            </a:r>
          </a:p>
          <a:p>
            <a:endParaRPr lang="en-US" dirty="0" smtClean="0"/>
          </a:p>
          <a:p>
            <a:r>
              <a:rPr lang="en-US" dirty="0" smtClean="0"/>
              <a:t>Physical Unit Size = </a:t>
            </a:r>
          </a:p>
          <a:p>
            <a:r>
              <a:rPr lang="en-US" dirty="0"/>
              <a:t>	</a:t>
            </a:r>
            <a:r>
              <a:rPr lang="en-US" dirty="0" smtClean="0"/>
              <a:t>Device-Independent Unit Size x System DPI</a:t>
            </a:r>
          </a:p>
          <a:p>
            <a:r>
              <a:rPr lang="en-US" dirty="0" smtClean="0"/>
              <a:t>	1/96 inch x 96 dpi</a:t>
            </a:r>
          </a:p>
          <a:p>
            <a:r>
              <a:rPr lang="en-US" dirty="0" smtClean="0"/>
              <a:t>	1 pixel</a:t>
            </a:r>
          </a:p>
          <a:p>
            <a:endParaRPr lang="en-US" dirty="0" smtClean="0"/>
          </a:p>
          <a:p>
            <a:r>
              <a:rPr lang="en-US" dirty="0" smtClean="0"/>
              <a:t>Screen DPI </a:t>
            </a:r>
          </a:p>
          <a:p>
            <a:r>
              <a:rPr lang="en-US" dirty="0"/>
              <a:t>	</a:t>
            </a:r>
            <a:r>
              <a:rPr lang="en-US" dirty="0" smtClean="0"/>
              <a:t>= √(1600^2 + 1200^2) pixels / 19 inches</a:t>
            </a:r>
          </a:p>
          <a:p>
            <a:r>
              <a:rPr lang="en-US" dirty="0" smtClean="0"/>
              <a:t>	    = 100 dpi</a:t>
            </a:r>
          </a:p>
          <a:p>
            <a:endParaRPr lang="en-US" dirty="0" smtClean="0"/>
          </a:p>
          <a:p>
            <a:r>
              <a:rPr lang="en-US" dirty="0" smtClean="0"/>
              <a:t>Button would appear slightly smaller than 1 inch.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CSS allow properties to be set on multiple classes</a:t>
            </a:r>
          </a:p>
          <a:p>
            <a:r>
              <a:rPr lang="en-US" dirty="0" smtClean="0"/>
              <a:t>Can be used to set more than just properties</a:t>
            </a:r>
          </a:p>
          <a:p>
            <a:r>
              <a:rPr lang="en-US" dirty="0" smtClean="0"/>
              <a:t>Can be layered</a:t>
            </a:r>
          </a:p>
          <a:p>
            <a:r>
              <a:rPr lang="en-US" dirty="0" smtClean="0"/>
              <a:t>Can be applied per element</a:t>
            </a:r>
          </a:p>
          <a:p>
            <a:r>
              <a:rPr lang="en-US" dirty="0" smtClean="0"/>
              <a:t>Can be applied per type</a:t>
            </a:r>
          </a:p>
          <a:p>
            <a:r>
              <a:rPr lang="en-US" dirty="0" smtClean="0"/>
              <a:t>Can be modified on events using Triggers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as a replacement for user controls.</a:t>
            </a:r>
            <a:endParaRPr lang="en-US" dirty="0"/>
          </a:p>
          <a:p>
            <a:r>
              <a:rPr lang="en-US" dirty="0" smtClean="0"/>
              <a:t>Allow you to modify the look, feel and behavior of third party controls.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Triggers</a:t>
            </a:r>
          </a:p>
          <a:p>
            <a:pPr lvl="1"/>
            <a:r>
              <a:rPr lang="en-US" dirty="0" smtClean="0"/>
              <a:t>Simple</a:t>
            </a:r>
          </a:p>
          <a:p>
            <a:pPr lvl="1"/>
            <a:r>
              <a:rPr lang="en-US" dirty="0" smtClean="0"/>
              <a:t>Self reversing</a:t>
            </a:r>
          </a:p>
          <a:p>
            <a:r>
              <a:rPr lang="en-US" dirty="0" smtClean="0"/>
              <a:t>Event Triggers</a:t>
            </a:r>
          </a:p>
          <a:p>
            <a:pPr lvl="1"/>
            <a:r>
              <a:rPr lang="en-US" dirty="0" smtClean="0"/>
              <a:t>More powerful</a:t>
            </a:r>
          </a:p>
          <a:p>
            <a:pPr lvl="1"/>
            <a:r>
              <a:rPr lang="en-US" dirty="0" smtClean="0"/>
              <a:t>Have to write and explicit reverse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38350"/>
            <a:ext cx="55149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Technology Manager </a:t>
            </a:r>
            <a:r>
              <a:rPr lang="en-US" dirty="0" smtClean="0"/>
              <a:t>at                </a:t>
            </a:r>
          </a:p>
          <a:p>
            <a:r>
              <a:rPr lang="en-US" dirty="0" smtClean="0"/>
              <a:t>Contracted to </a:t>
            </a:r>
            <a:endParaRPr lang="en-US" dirty="0"/>
          </a:p>
          <a:p>
            <a:r>
              <a:rPr lang="en-US" dirty="0" smtClean="0"/>
              <a:t>C#, VB.NET, Java, Delphi, COBOL, MS Access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1701641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400"/>
            <a:ext cx="1847850" cy="245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21024"/>
            <a:ext cx="1619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04" y="1333500"/>
            <a:ext cx="14287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3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A command keeps track if an application task can be executed.</a:t>
            </a:r>
          </a:p>
          <a:p>
            <a:pPr lvl="1"/>
            <a:r>
              <a:rPr lang="en-US" dirty="0" smtClean="0"/>
              <a:t>Represents the task, does not perform it.</a:t>
            </a:r>
          </a:p>
          <a:p>
            <a:r>
              <a:rPr lang="en-US" dirty="0" smtClean="0"/>
              <a:t>Command Bindings</a:t>
            </a:r>
          </a:p>
          <a:p>
            <a:pPr lvl="1"/>
            <a:r>
              <a:rPr lang="en-US" dirty="0" smtClean="0"/>
              <a:t>Links commands to application logic.</a:t>
            </a:r>
          </a:p>
          <a:p>
            <a:r>
              <a:rPr lang="en-US" dirty="0" smtClean="0"/>
              <a:t>Command Source</a:t>
            </a:r>
          </a:p>
          <a:p>
            <a:pPr lvl="1"/>
            <a:r>
              <a:rPr lang="en-US" dirty="0" smtClean="0"/>
              <a:t>Triggers a command (Button, </a:t>
            </a:r>
            <a:r>
              <a:rPr lang="en-US" dirty="0" err="1" smtClean="0"/>
              <a:t>MenuItem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Command Target</a:t>
            </a:r>
          </a:p>
          <a:p>
            <a:pPr lvl="1"/>
            <a:r>
              <a:rPr lang="en-US" dirty="0" smtClean="0"/>
              <a:t>Element on which the command is being executed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Events</a:t>
            </a:r>
          </a:p>
          <a:p>
            <a:pPr lvl="1"/>
            <a:r>
              <a:rPr lang="en-US" dirty="0" smtClean="0"/>
              <a:t>Like ordinary .NET Events</a:t>
            </a:r>
          </a:p>
          <a:p>
            <a:r>
              <a:rPr lang="en-US" dirty="0" smtClean="0"/>
              <a:t>Bubbling Events</a:t>
            </a:r>
          </a:p>
          <a:p>
            <a:pPr lvl="1"/>
            <a:r>
              <a:rPr lang="en-US" dirty="0" smtClean="0"/>
              <a:t>Travel up the container hierarchy</a:t>
            </a:r>
          </a:p>
          <a:p>
            <a:r>
              <a:rPr lang="en-US" dirty="0" smtClean="0"/>
              <a:t>Tunneling Events</a:t>
            </a:r>
          </a:p>
          <a:p>
            <a:pPr lvl="1"/>
            <a:r>
              <a:rPr lang="en-US" dirty="0" smtClean="0"/>
              <a:t>Travel down the container hierarchy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Routing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Lifetime Events</a:t>
            </a:r>
          </a:p>
          <a:p>
            <a:pPr lvl="1"/>
            <a:r>
              <a:rPr lang="en-US" dirty="0" smtClean="0"/>
              <a:t>Initialized, Loaded, Unloaded</a:t>
            </a:r>
          </a:p>
          <a:p>
            <a:r>
              <a:rPr lang="en-US" dirty="0" smtClean="0"/>
              <a:t>Mouse Events</a:t>
            </a:r>
          </a:p>
          <a:p>
            <a:r>
              <a:rPr lang="en-US" dirty="0" smtClean="0"/>
              <a:t>Keyboard Events</a:t>
            </a:r>
          </a:p>
          <a:p>
            <a:r>
              <a:rPr lang="en-US" dirty="0" smtClean="0"/>
              <a:t>Stylus Events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Expression Blend!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 jason@vanbrackel.net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jasonvanbrackel</a:t>
            </a:r>
            <a:endParaRPr lang="en-US" dirty="0" smtClean="0"/>
          </a:p>
          <a:p>
            <a:r>
              <a:rPr lang="en-US" dirty="0" smtClean="0"/>
              <a:t>Facebook: /</a:t>
            </a:r>
            <a:r>
              <a:rPr lang="en-US" dirty="0" err="1" smtClean="0"/>
              <a:t>jason.vanbrackel</a:t>
            </a:r>
            <a:endParaRPr lang="en-US" dirty="0" smtClean="0"/>
          </a:p>
          <a:p>
            <a:r>
              <a:rPr lang="en-US" dirty="0" smtClean="0"/>
              <a:t>Blog: jasonvanbrackel.wordpress.com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9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 Presentation Foundation</a:t>
            </a:r>
          </a:p>
          <a:p>
            <a:r>
              <a:rPr lang="en-US" dirty="0" smtClean="0"/>
              <a:t>Graphical Display System Since Vista</a:t>
            </a:r>
          </a:p>
          <a:p>
            <a:pPr lvl="1"/>
            <a:r>
              <a:rPr lang="en-US" dirty="0" smtClean="0"/>
              <a:t>Replaces subsystems that have been in place since Windows 3.0</a:t>
            </a:r>
          </a:p>
          <a:p>
            <a:pPr lvl="2"/>
            <a:r>
              <a:rPr lang="en-US" dirty="0" smtClean="0"/>
              <a:t>User(32)</a:t>
            </a:r>
          </a:p>
          <a:p>
            <a:pPr lvl="2"/>
            <a:r>
              <a:rPr lang="en-US" dirty="0" smtClean="0"/>
              <a:t>GDI/GDI+</a:t>
            </a:r>
          </a:p>
          <a:p>
            <a:r>
              <a:rPr lang="en-US" dirty="0" smtClean="0"/>
              <a:t>Underlying infrastructure is DirectX</a:t>
            </a:r>
          </a:p>
          <a:p>
            <a:pPr lvl="1"/>
            <a:r>
              <a:rPr lang="en-US" dirty="0" smtClean="0"/>
              <a:t>Hardware Acceleration</a:t>
            </a:r>
          </a:p>
          <a:p>
            <a:pPr lvl="1"/>
            <a:r>
              <a:rPr lang="en-US" dirty="0" smtClean="0"/>
              <a:t>2D / 3D Graphics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WPF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43400"/>
            <a:ext cx="15525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2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Web-like layout model</a:t>
            </a:r>
          </a:p>
          <a:p>
            <a:r>
              <a:rPr lang="en-US" dirty="0" smtClean="0"/>
              <a:t>Supports audio/video media</a:t>
            </a:r>
          </a:p>
          <a:p>
            <a:r>
              <a:rPr lang="en-US" dirty="0" smtClean="0"/>
              <a:t>Styles and Templates</a:t>
            </a:r>
          </a:p>
          <a:p>
            <a:r>
              <a:rPr lang="en-US" dirty="0" smtClean="0"/>
              <a:t>Declarative User Interfaces</a:t>
            </a:r>
          </a:p>
          <a:p>
            <a:pPr lvl="1"/>
            <a:r>
              <a:rPr lang="en-US" dirty="0" smtClean="0"/>
              <a:t>Better Separation of UI and Logic</a:t>
            </a:r>
          </a:p>
          <a:p>
            <a:pPr lvl="1"/>
            <a:r>
              <a:rPr lang="en-US" dirty="0" smtClean="0"/>
              <a:t>Graphic Designer Friendly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WPF?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3200400"/>
            <a:ext cx="18573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8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Microsoft has told us it’s going nowhere.</a:t>
            </a:r>
          </a:p>
          <a:p>
            <a:r>
              <a:rPr lang="en-US" dirty="0" smtClean="0"/>
              <a:t>WPF received a substantial update in .NET 4.5</a:t>
            </a:r>
          </a:p>
          <a:p>
            <a:r>
              <a:rPr lang="en-US" dirty="0" smtClean="0"/>
              <a:t>Not every application is well suited for </a:t>
            </a:r>
            <a:r>
              <a:rPr lang="en-US" strike="sngStrike" dirty="0" smtClean="0"/>
              <a:t>Metro</a:t>
            </a:r>
            <a:endParaRPr lang="en-US" dirty="0" smtClean="0"/>
          </a:p>
          <a:p>
            <a:pPr lvl="1"/>
            <a:r>
              <a:rPr lang="en-US" dirty="0" err="1" smtClean="0"/>
              <a:t>WinRT</a:t>
            </a:r>
            <a:r>
              <a:rPr lang="en-US" dirty="0" smtClean="0"/>
              <a:t> is still very young</a:t>
            </a:r>
          </a:p>
          <a:p>
            <a:pPr lvl="1"/>
            <a:r>
              <a:rPr lang="en-US" dirty="0" smtClean="0"/>
              <a:t>Windows Phone 8 is Silverlight under the covers.</a:t>
            </a:r>
          </a:p>
          <a:p>
            <a:pPr lvl="2"/>
            <a:r>
              <a:rPr lang="en-US" dirty="0" smtClean="0"/>
              <a:t>Managed XAML (Silverlight) not Native XAML (</a:t>
            </a:r>
            <a:r>
              <a:rPr lang="en-US" dirty="0" err="1" smtClean="0"/>
              <a:t>WinRT</a:t>
            </a:r>
            <a:r>
              <a:rPr lang="en-US" dirty="0" smtClean="0"/>
              <a:t>)</a:t>
            </a:r>
          </a:p>
          <a:p>
            <a:pPr lvl="3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www.zdnet.com/blog/microsoft/windows-phone-8-whats-microsofts-developer-story/12353</a:t>
            </a:r>
            <a:endParaRPr lang="en-US" dirty="0" smtClean="0"/>
          </a:p>
          <a:p>
            <a:pPr lvl="3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windowsteamblog.com/windows_phone/b/wpdev/archive/2012/04/05/windows-8-and-the-windows-phone-sdk-pt-2.aspx</a:t>
            </a:r>
            <a:endParaRPr lang="en-US" dirty="0" smtClean="0"/>
          </a:p>
          <a:p>
            <a:pPr lvl="3"/>
            <a:r>
              <a:rPr lang="en-US" dirty="0">
                <a:hlinkClick r:id="rId4"/>
              </a:rPr>
              <a:t>http://lordhanson.wordpress.com/2012/07/27/wp8-sdk-managed-xaml-alive-xna-dead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It appears XNA is all but dead in WP8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Windows 8?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Extensible Application Markup Language</a:t>
            </a:r>
          </a:p>
          <a:p>
            <a:pPr lvl="1"/>
            <a:r>
              <a:rPr lang="en-US" dirty="0" smtClean="0"/>
              <a:t>XAML is a subset of XML</a:t>
            </a:r>
          </a:p>
          <a:p>
            <a:pPr lvl="1"/>
            <a:r>
              <a:rPr lang="en-US" dirty="0" smtClean="0"/>
              <a:t>XAML is layout</a:t>
            </a:r>
          </a:p>
          <a:p>
            <a:pPr lvl="1"/>
            <a:r>
              <a:rPr lang="en-US" dirty="0" smtClean="0"/>
              <a:t>XAML is code</a:t>
            </a:r>
          </a:p>
          <a:p>
            <a:pPr lvl="1"/>
            <a:r>
              <a:rPr lang="en-US" dirty="0" smtClean="0"/>
              <a:t>XAML generates code.</a:t>
            </a:r>
          </a:p>
          <a:p>
            <a:pPr lvl="1"/>
            <a:r>
              <a:rPr lang="en-US" dirty="0" smtClean="0"/>
              <a:t>XAML is compiled as a binary when deployed (BAML)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WPF XAML</a:t>
            </a:r>
          </a:p>
          <a:p>
            <a:pPr lvl="1"/>
            <a:r>
              <a:rPr lang="en-US" dirty="0" smtClean="0"/>
              <a:t>What we’re talking about today</a:t>
            </a:r>
          </a:p>
          <a:p>
            <a:r>
              <a:rPr lang="en-US" dirty="0" smtClean="0"/>
              <a:t>XPS XAML</a:t>
            </a:r>
          </a:p>
          <a:p>
            <a:pPr lvl="1"/>
            <a:r>
              <a:rPr lang="en-US" dirty="0" smtClean="0"/>
              <a:t>XML Paper Specification</a:t>
            </a:r>
          </a:p>
          <a:p>
            <a:r>
              <a:rPr lang="en-US" dirty="0" smtClean="0"/>
              <a:t>Silverlight XAML</a:t>
            </a:r>
          </a:p>
          <a:p>
            <a:pPr lvl="1"/>
            <a:r>
              <a:rPr lang="en-US" dirty="0" smtClean="0"/>
              <a:t>Subset of WPF XAML for Silverlight (Includes Windows 7 Mobile)</a:t>
            </a:r>
          </a:p>
          <a:p>
            <a:r>
              <a:rPr lang="en-US" dirty="0" smtClean="0"/>
              <a:t>WF XAML</a:t>
            </a:r>
          </a:p>
          <a:p>
            <a:pPr lvl="1"/>
            <a:r>
              <a:rPr lang="en-US" dirty="0" smtClean="0"/>
              <a:t>Workflow Foundation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Variants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Properties</a:t>
            </a:r>
          </a:p>
          <a:p>
            <a:pPr lvl="1"/>
            <a:r>
              <a:rPr lang="en-US" dirty="0" smtClean="0"/>
              <a:t>&lt;TextBox FontFamily=“Verdana”&gt;</a:t>
            </a:r>
          </a:p>
          <a:p>
            <a:r>
              <a:rPr lang="en-US" dirty="0" smtClean="0"/>
              <a:t>Complex Properties</a:t>
            </a:r>
          </a:p>
          <a:p>
            <a:pPr lvl="1"/>
            <a:r>
              <a:rPr lang="en-US" dirty="0" smtClean="0"/>
              <a:t>&lt;Grid&gt;</a:t>
            </a:r>
            <a:br>
              <a:rPr lang="en-US" dirty="0" smtClean="0"/>
            </a:br>
            <a:r>
              <a:rPr lang="en-US" dirty="0" smtClean="0"/>
              <a:t>	&lt;Grid.Background&gt;</a:t>
            </a:r>
            <a:br>
              <a:rPr lang="en-US" dirty="0" smtClean="0"/>
            </a:br>
            <a:r>
              <a:rPr lang="en-US" dirty="0" smtClean="0"/>
              <a:t>		&lt;LinearGradientBrush&gt;….</a:t>
            </a:r>
          </a:p>
          <a:p>
            <a:r>
              <a:rPr lang="en-US" dirty="0" smtClean="0"/>
              <a:t>Attached Properties</a:t>
            </a:r>
          </a:p>
          <a:p>
            <a:pPr lvl="1"/>
            <a:r>
              <a:rPr lang="en-US" dirty="0" smtClean="0"/>
              <a:t>&lt;TextBox Grid.Row=“0”&gt;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XAML Properties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Web Forms we develop a UI to fill with data</a:t>
            </a:r>
          </a:p>
          <a:p>
            <a:r>
              <a:rPr lang="en-US" dirty="0" smtClean="0"/>
              <a:t>In WPF we are displaying data with a layout</a:t>
            </a:r>
            <a:endParaRPr lang="en-US" dirty="0"/>
          </a:p>
          <a:p>
            <a:r>
              <a:rPr lang="en-US" dirty="0" smtClean="0"/>
              <a:t>For Web Heads</a:t>
            </a:r>
          </a:p>
          <a:p>
            <a:pPr lvl="1"/>
            <a:r>
              <a:rPr lang="en-US" dirty="0" smtClean="0"/>
              <a:t>XAML is your CSS (Using Styles)</a:t>
            </a:r>
          </a:p>
          <a:p>
            <a:pPr lvl="1"/>
            <a:r>
              <a:rPr lang="en-US" dirty="0" smtClean="0"/>
              <a:t>XAML is your HTML (Using Layout)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Your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3216</TotalTime>
  <Words>700</Words>
  <Application>Microsoft Office PowerPoint</Application>
  <PresentationFormat>On-screen Show (4:3)</PresentationFormat>
  <Paragraphs>169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Introduction to WPF</vt:lpstr>
      <vt:lpstr>Who am I</vt:lpstr>
      <vt:lpstr>What is WPF</vt:lpstr>
      <vt:lpstr>Why WPF?</vt:lpstr>
      <vt:lpstr>What about Windows 8?</vt:lpstr>
      <vt:lpstr>XAML</vt:lpstr>
      <vt:lpstr>XAML Variants</vt:lpstr>
      <vt:lpstr>XAML Properties</vt:lpstr>
      <vt:lpstr>Change Your Mind</vt:lpstr>
      <vt:lpstr>Namespaces</vt:lpstr>
      <vt:lpstr>Resources</vt:lpstr>
      <vt:lpstr>Application Life Cycle</vt:lpstr>
      <vt:lpstr>Content Model</vt:lpstr>
      <vt:lpstr>Layout</vt:lpstr>
      <vt:lpstr>Sizing</vt:lpstr>
      <vt:lpstr>WPF Unit</vt:lpstr>
      <vt:lpstr>Styles</vt:lpstr>
      <vt:lpstr>Templates</vt:lpstr>
      <vt:lpstr>Triggers</vt:lpstr>
      <vt:lpstr>Command</vt:lpstr>
      <vt:lpstr>Events Routing</vt:lpstr>
      <vt:lpstr>Event Types</vt:lpstr>
      <vt:lpstr>Animation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WPF</dc:title>
  <dc:creator>Jason van Brackel</dc:creator>
  <cp:lastModifiedBy>Jason van Brackel</cp:lastModifiedBy>
  <cp:revision>63</cp:revision>
  <dcterms:created xsi:type="dcterms:W3CDTF">2011-09-09T01:40:44Z</dcterms:created>
  <dcterms:modified xsi:type="dcterms:W3CDTF">2012-08-22T10:20:13Z</dcterms:modified>
</cp:coreProperties>
</file>