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2"/>
  </p:notesMasterIdLst>
  <p:sldIdLst>
    <p:sldId id="431" r:id="rId2"/>
    <p:sldId id="430" r:id="rId3"/>
    <p:sldId id="273" r:id="rId4"/>
    <p:sldId id="258" r:id="rId5"/>
    <p:sldId id="259" r:id="rId6"/>
    <p:sldId id="260" r:id="rId7"/>
    <p:sldId id="261" r:id="rId8"/>
    <p:sldId id="262" r:id="rId9"/>
    <p:sldId id="263" r:id="rId10"/>
    <p:sldId id="264" r:id="rId11"/>
    <p:sldId id="265" r:id="rId12"/>
    <p:sldId id="266" r:id="rId13"/>
    <p:sldId id="267" r:id="rId14"/>
    <p:sldId id="279" r:id="rId15"/>
    <p:sldId id="287" r:id="rId16"/>
    <p:sldId id="288" r:id="rId17"/>
    <p:sldId id="280" r:id="rId18"/>
    <p:sldId id="281" r:id="rId19"/>
    <p:sldId id="282" r:id="rId20"/>
    <p:sldId id="283" r:id="rId21"/>
    <p:sldId id="301" r:id="rId22"/>
    <p:sldId id="302" r:id="rId23"/>
    <p:sldId id="303" r:id="rId24"/>
    <p:sldId id="304" r:id="rId25"/>
    <p:sldId id="306" r:id="rId26"/>
    <p:sldId id="305" r:id="rId27"/>
    <p:sldId id="307" r:id="rId28"/>
    <p:sldId id="274" r:id="rId29"/>
    <p:sldId id="330" r:id="rId30"/>
    <p:sldId id="331" r:id="rId31"/>
    <p:sldId id="332" r:id="rId32"/>
    <p:sldId id="333" r:id="rId33"/>
    <p:sldId id="329" r:id="rId34"/>
    <p:sldId id="334" r:id="rId35"/>
    <p:sldId id="328" r:id="rId36"/>
    <p:sldId id="271" r:id="rId37"/>
    <p:sldId id="272" r:id="rId38"/>
    <p:sldId id="290" r:id="rId39"/>
    <p:sldId id="291" r:id="rId40"/>
    <p:sldId id="308" r:id="rId41"/>
    <p:sldId id="278" r:id="rId42"/>
    <p:sldId id="339" r:id="rId43"/>
    <p:sldId id="340" r:id="rId44"/>
    <p:sldId id="341" r:id="rId45"/>
    <p:sldId id="342" r:id="rId46"/>
    <p:sldId id="343" r:id="rId47"/>
    <p:sldId id="344" r:id="rId48"/>
    <p:sldId id="345" r:id="rId49"/>
    <p:sldId id="346" r:id="rId50"/>
    <p:sldId id="347" r:id="rId51"/>
    <p:sldId id="348" r:id="rId52"/>
    <p:sldId id="351" r:id="rId53"/>
    <p:sldId id="352" r:id="rId54"/>
    <p:sldId id="353" r:id="rId55"/>
    <p:sldId id="354" r:id="rId56"/>
    <p:sldId id="356" r:id="rId57"/>
    <p:sldId id="355" r:id="rId58"/>
    <p:sldId id="357" r:id="rId59"/>
    <p:sldId id="358" r:id="rId60"/>
    <p:sldId id="359" r:id="rId61"/>
    <p:sldId id="360" r:id="rId62"/>
    <p:sldId id="361" r:id="rId63"/>
    <p:sldId id="362" r:id="rId64"/>
    <p:sldId id="363" r:id="rId65"/>
    <p:sldId id="364" r:id="rId66"/>
    <p:sldId id="365" r:id="rId67"/>
    <p:sldId id="366" r:id="rId68"/>
    <p:sldId id="367" r:id="rId69"/>
    <p:sldId id="370" r:id="rId70"/>
    <p:sldId id="373" r:id="rId7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86" autoAdjust="0"/>
    <p:restoredTop sz="94660"/>
  </p:normalViewPr>
  <p:slideViewPr>
    <p:cSldViewPr snapToGrid="0">
      <p:cViewPr varScale="1">
        <p:scale>
          <a:sx n="87" d="100"/>
          <a:sy n="87" d="100"/>
        </p:scale>
        <p:origin x="53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3042E8-2A32-442C-88F2-4ABC9DA59DCB}" type="datetimeFigureOut">
              <a:rPr lang="en-US" smtClean="0"/>
              <a:t>2/25/2017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3D0224-6679-44A1-90DF-2D8D5E9D3780}" type="slidenum">
              <a:rPr lang="en-US" smtClean="0"/>
              <a:t>‹#›</a:t>
            </a:fld>
            <a:endParaRPr lang="en-US"/>
          </a:p>
        </p:txBody>
      </p:sp>
    </p:spTree>
    <p:extLst>
      <p:ext uri="{BB962C8B-B14F-4D97-AF65-F5344CB8AC3E}">
        <p14:creationId xmlns:p14="http://schemas.microsoft.com/office/powerpoint/2010/main" val="3953462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2/25/2017</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2/25/2017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2/25/2017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2/25/2017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2/25/2017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2/25/2017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2/25/2017</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2/25/2017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2/25/2017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2/25/2017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2/25/2017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2/25/2017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2/25/2017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2/25/2017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2/25/2017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2/25/2017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2/25/2017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2/25/2017</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hyperlink" Target="https://channel9.msdn.com/Blogs/containers/DockerCon-16-Windows-Server-Docker-The-Internals-Behind-Bringing-Docker-Containers-to-Windows" TargetMode="Externa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Containing the Madness</a:t>
            </a:r>
          </a:p>
        </p:txBody>
      </p:sp>
      <p:sp>
        <p:nvSpPr>
          <p:cNvPr id="6" name="Subtitle 5"/>
          <p:cNvSpPr>
            <a:spLocks noGrp="1"/>
          </p:cNvSpPr>
          <p:nvPr>
            <p:ph type="subTitle" idx="1"/>
          </p:nvPr>
        </p:nvSpPr>
        <p:spPr/>
        <p:txBody>
          <a:bodyPr/>
          <a:lstStyle/>
          <a:p>
            <a:r>
              <a:rPr lang="en-US" dirty="0"/>
              <a:t>Getting started with </a:t>
            </a:r>
            <a:r>
              <a:rPr lang="en-US" dirty="0" err="1"/>
              <a:t>docker</a:t>
            </a:r>
            <a:endParaRPr lang="en-US" dirty="0"/>
          </a:p>
        </p:txBody>
      </p:sp>
    </p:spTree>
    <p:extLst>
      <p:ext uri="{BB962C8B-B14F-4D97-AF65-F5344CB8AC3E}">
        <p14:creationId xmlns:p14="http://schemas.microsoft.com/office/powerpoint/2010/main" val="3335894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 Brief History of Containers</a:t>
            </a:r>
          </a:p>
        </p:txBody>
      </p:sp>
      <p:sp>
        <p:nvSpPr>
          <p:cNvPr id="7" name="Content Placeholder 6"/>
          <p:cNvSpPr>
            <a:spLocks noGrp="1"/>
          </p:cNvSpPr>
          <p:nvPr>
            <p:ph idx="1"/>
          </p:nvPr>
        </p:nvSpPr>
        <p:spPr/>
        <p:txBody>
          <a:bodyPr>
            <a:normAutofit/>
          </a:bodyPr>
          <a:lstStyle/>
          <a:p>
            <a:r>
              <a:rPr lang="en-US" dirty="0"/>
              <a:t>Google project designed to limit, account for and isolate resource usage</a:t>
            </a:r>
          </a:p>
          <a:p>
            <a:r>
              <a:rPr lang="en-US" dirty="0"/>
              <a:t>Later renamed to </a:t>
            </a:r>
            <a:r>
              <a:rPr lang="en-US" dirty="0" err="1"/>
              <a:t>cgroups</a:t>
            </a:r>
            <a:r>
              <a:rPr lang="en-US" dirty="0"/>
              <a:t>.  Merged into the Linux kernel at 2.6.24 (24 Jan 2008)</a:t>
            </a:r>
          </a:p>
        </p:txBody>
      </p:sp>
      <p:sp>
        <p:nvSpPr>
          <p:cNvPr id="8" name="Text Placeholder 7"/>
          <p:cNvSpPr>
            <a:spLocks noGrp="1"/>
          </p:cNvSpPr>
          <p:nvPr>
            <p:ph type="body" sz="half" idx="2"/>
          </p:nvPr>
        </p:nvSpPr>
        <p:spPr/>
        <p:txBody>
          <a:bodyPr/>
          <a:lstStyle/>
          <a:p>
            <a:r>
              <a:rPr lang="en-US" dirty="0"/>
              <a:t>2006: Process Containers</a:t>
            </a:r>
          </a:p>
        </p:txBody>
      </p:sp>
      <p:sp>
        <p:nvSpPr>
          <p:cNvPr id="6" name="TextBox 5"/>
          <p:cNvSpPr txBox="1"/>
          <p:nvPr/>
        </p:nvSpPr>
        <p:spPr>
          <a:xfrm>
            <a:off x="0" y="6383215"/>
            <a:ext cx="12191999" cy="284693"/>
          </a:xfrm>
          <a:prstGeom prst="rect">
            <a:avLst/>
          </a:prstGeom>
          <a:noFill/>
        </p:spPr>
        <p:txBody>
          <a:bodyPr wrap="square" rtlCol="0">
            <a:spAutoFit/>
          </a:bodyPr>
          <a:lstStyle/>
          <a:p>
            <a:pPr algn="ctr"/>
            <a:r>
              <a:rPr lang="en-US" sz="1250" dirty="0"/>
              <a:t>A Brief History of Containers: From 1970s </a:t>
            </a:r>
            <a:r>
              <a:rPr lang="en-US" sz="1250" dirty="0" err="1"/>
              <a:t>chroot</a:t>
            </a:r>
            <a:r>
              <a:rPr lang="en-US" sz="1250" dirty="0"/>
              <a:t> to Docker 2016 - http://blog.aquasec.com/a-brief-history-of-containers-from-1970s-chroot-to-docker-2016</a:t>
            </a:r>
          </a:p>
        </p:txBody>
      </p:sp>
    </p:spTree>
    <p:extLst>
      <p:ext uri="{BB962C8B-B14F-4D97-AF65-F5344CB8AC3E}">
        <p14:creationId xmlns:p14="http://schemas.microsoft.com/office/powerpoint/2010/main" val="965185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 Brief History of Containers</a:t>
            </a:r>
          </a:p>
        </p:txBody>
      </p:sp>
      <p:sp>
        <p:nvSpPr>
          <p:cNvPr id="7" name="Content Placeholder 6"/>
          <p:cNvSpPr>
            <a:spLocks noGrp="1"/>
          </p:cNvSpPr>
          <p:nvPr>
            <p:ph idx="1"/>
          </p:nvPr>
        </p:nvSpPr>
        <p:spPr/>
        <p:txBody>
          <a:bodyPr>
            <a:normAutofit/>
          </a:bodyPr>
          <a:lstStyle/>
          <a:p>
            <a:r>
              <a:rPr lang="en-US" dirty="0"/>
              <a:t>LXC (</a:t>
            </a:r>
            <a:r>
              <a:rPr lang="en-US" dirty="0" err="1"/>
              <a:t>LinuX</a:t>
            </a:r>
            <a:r>
              <a:rPr lang="en-US" dirty="0"/>
              <a:t> Containers) was the first, most complete implementation of Linux container manager. </a:t>
            </a:r>
          </a:p>
          <a:p>
            <a:r>
              <a:rPr lang="en-US" dirty="0"/>
              <a:t>Implemented in 2008 using </a:t>
            </a:r>
            <a:r>
              <a:rPr lang="en-US" dirty="0" err="1"/>
              <a:t>cgroups</a:t>
            </a:r>
            <a:r>
              <a:rPr lang="en-US" dirty="0"/>
              <a:t> and Linux namespaces, </a:t>
            </a:r>
          </a:p>
          <a:p>
            <a:r>
              <a:rPr lang="en-US" dirty="0"/>
              <a:t>Linux kernel without requiring any patches. </a:t>
            </a:r>
          </a:p>
        </p:txBody>
      </p:sp>
      <p:sp>
        <p:nvSpPr>
          <p:cNvPr id="8" name="Text Placeholder 7"/>
          <p:cNvSpPr>
            <a:spLocks noGrp="1"/>
          </p:cNvSpPr>
          <p:nvPr>
            <p:ph type="body" sz="half" idx="2"/>
          </p:nvPr>
        </p:nvSpPr>
        <p:spPr/>
        <p:txBody>
          <a:bodyPr/>
          <a:lstStyle/>
          <a:p>
            <a:r>
              <a:rPr lang="en-US" dirty="0"/>
              <a:t>2008: LXC</a:t>
            </a:r>
          </a:p>
        </p:txBody>
      </p:sp>
      <p:sp>
        <p:nvSpPr>
          <p:cNvPr id="6" name="TextBox 5"/>
          <p:cNvSpPr txBox="1"/>
          <p:nvPr/>
        </p:nvSpPr>
        <p:spPr>
          <a:xfrm>
            <a:off x="0" y="6383215"/>
            <a:ext cx="12191999" cy="284693"/>
          </a:xfrm>
          <a:prstGeom prst="rect">
            <a:avLst/>
          </a:prstGeom>
          <a:noFill/>
        </p:spPr>
        <p:txBody>
          <a:bodyPr wrap="square" rtlCol="0">
            <a:spAutoFit/>
          </a:bodyPr>
          <a:lstStyle/>
          <a:p>
            <a:pPr algn="ctr"/>
            <a:r>
              <a:rPr lang="en-US" sz="1250" dirty="0"/>
              <a:t>A Brief History of Containers: From 1970s </a:t>
            </a:r>
            <a:r>
              <a:rPr lang="en-US" sz="1250" dirty="0" err="1"/>
              <a:t>chroot</a:t>
            </a:r>
            <a:r>
              <a:rPr lang="en-US" sz="1250" dirty="0"/>
              <a:t> to Docker 2016 - http://blog.aquasec.com/a-brief-history-of-containers-from-1970s-chroot-to-docker-2016</a:t>
            </a:r>
          </a:p>
        </p:txBody>
      </p:sp>
    </p:spTree>
    <p:extLst>
      <p:ext uri="{BB962C8B-B14F-4D97-AF65-F5344CB8AC3E}">
        <p14:creationId xmlns:p14="http://schemas.microsoft.com/office/powerpoint/2010/main" val="2664950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 Brief History of Containers</a:t>
            </a:r>
          </a:p>
        </p:txBody>
      </p:sp>
      <p:sp>
        <p:nvSpPr>
          <p:cNvPr id="7" name="Content Placeholder 6"/>
          <p:cNvSpPr>
            <a:spLocks noGrp="1"/>
          </p:cNvSpPr>
          <p:nvPr>
            <p:ph idx="1"/>
          </p:nvPr>
        </p:nvSpPr>
        <p:spPr/>
        <p:txBody>
          <a:bodyPr>
            <a:normAutofit/>
          </a:bodyPr>
          <a:lstStyle/>
          <a:p>
            <a:r>
              <a:rPr lang="en-US" dirty="0"/>
              <a:t>Built by </a:t>
            </a:r>
            <a:r>
              <a:rPr lang="en-US" dirty="0" err="1"/>
              <a:t>CloudFoundry</a:t>
            </a:r>
            <a:r>
              <a:rPr lang="en-US" dirty="0"/>
              <a:t> </a:t>
            </a:r>
          </a:p>
          <a:p>
            <a:r>
              <a:rPr lang="en-US" dirty="0"/>
              <a:t>Their own version of </a:t>
            </a:r>
            <a:r>
              <a:rPr lang="en-US" dirty="0" err="1"/>
              <a:t>LxC</a:t>
            </a:r>
            <a:r>
              <a:rPr lang="en-US" dirty="0"/>
              <a:t> </a:t>
            </a:r>
          </a:p>
          <a:p>
            <a:r>
              <a:rPr lang="en-US" dirty="0"/>
              <a:t>Isolates environments on any operating system, running as a daemon and providing an API for container management. </a:t>
            </a:r>
          </a:p>
          <a:p>
            <a:r>
              <a:rPr lang="en-US" dirty="0"/>
              <a:t>Developed a client-server model to manage a collection of containers across multiple hosts</a:t>
            </a:r>
          </a:p>
          <a:p>
            <a:r>
              <a:rPr lang="en-US" dirty="0"/>
              <a:t>Includes a service to manage </a:t>
            </a:r>
            <a:r>
              <a:rPr lang="en-US" dirty="0" err="1"/>
              <a:t>cgroups</a:t>
            </a:r>
            <a:r>
              <a:rPr lang="en-US" dirty="0"/>
              <a:t>, namespaces and process life cycle.</a:t>
            </a:r>
          </a:p>
        </p:txBody>
      </p:sp>
      <p:sp>
        <p:nvSpPr>
          <p:cNvPr id="8" name="Text Placeholder 7"/>
          <p:cNvSpPr>
            <a:spLocks noGrp="1"/>
          </p:cNvSpPr>
          <p:nvPr>
            <p:ph type="body" sz="half" idx="2"/>
          </p:nvPr>
        </p:nvSpPr>
        <p:spPr/>
        <p:txBody>
          <a:bodyPr/>
          <a:lstStyle/>
          <a:p>
            <a:r>
              <a:rPr lang="en-US" dirty="0"/>
              <a:t>2011: Warden</a:t>
            </a:r>
          </a:p>
        </p:txBody>
      </p:sp>
      <p:sp>
        <p:nvSpPr>
          <p:cNvPr id="6" name="TextBox 5"/>
          <p:cNvSpPr txBox="1"/>
          <p:nvPr/>
        </p:nvSpPr>
        <p:spPr>
          <a:xfrm>
            <a:off x="0" y="6383215"/>
            <a:ext cx="12191999" cy="284693"/>
          </a:xfrm>
          <a:prstGeom prst="rect">
            <a:avLst/>
          </a:prstGeom>
          <a:noFill/>
        </p:spPr>
        <p:txBody>
          <a:bodyPr wrap="square" rtlCol="0">
            <a:spAutoFit/>
          </a:bodyPr>
          <a:lstStyle/>
          <a:p>
            <a:pPr algn="ctr"/>
            <a:r>
              <a:rPr lang="en-US" sz="1250" dirty="0"/>
              <a:t>A Brief History of Containers: From 1970s </a:t>
            </a:r>
            <a:r>
              <a:rPr lang="en-US" sz="1250" dirty="0" err="1"/>
              <a:t>chroot</a:t>
            </a:r>
            <a:r>
              <a:rPr lang="en-US" sz="1250" dirty="0"/>
              <a:t> to Docker 2016 - http://blog.aquasec.com/a-brief-history-of-containers-from-1970s-chroot-to-docker-2016</a:t>
            </a:r>
          </a:p>
        </p:txBody>
      </p:sp>
    </p:spTree>
    <p:extLst>
      <p:ext uri="{BB962C8B-B14F-4D97-AF65-F5344CB8AC3E}">
        <p14:creationId xmlns:p14="http://schemas.microsoft.com/office/powerpoint/2010/main" val="1987153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 Brief History of Containers</a:t>
            </a:r>
          </a:p>
        </p:txBody>
      </p:sp>
      <p:sp>
        <p:nvSpPr>
          <p:cNvPr id="7" name="Content Placeholder 6"/>
          <p:cNvSpPr>
            <a:spLocks noGrp="1"/>
          </p:cNvSpPr>
          <p:nvPr>
            <p:ph idx="1"/>
          </p:nvPr>
        </p:nvSpPr>
        <p:spPr/>
        <p:txBody>
          <a:bodyPr>
            <a:normAutofit/>
          </a:bodyPr>
          <a:lstStyle/>
          <a:p>
            <a:r>
              <a:rPr lang="en-US" dirty="0"/>
              <a:t>Let Me Contain That For You (LMCTFY) Open-Source version of Google's container stack, providing Linux application containers. </a:t>
            </a:r>
          </a:p>
          <a:p>
            <a:r>
              <a:rPr lang="en-US" dirty="0"/>
              <a:t>Applications can be made “container aware,” creating and managing their own </a:t>
            </a:r>
            <a:r>
              <a:rPr lang="en-US" dirty="0" err="1"/>
              <a:t>subcontainers</a:t>
            </a:r>
            <a:r>
              <a:rPr lang="en-US" dirty="0"/>
              <a:t>. </a:t>
            </a:r>
          </a:p>
          <a:p>
            <a:r>
              <a:rPr lang="en-US" dirty="0"/>
              <a:t>Active deployment in LMCTFY stopped in 2015 after Google started contributing core LMCTFY concepts to </a:t>
            </a:r>
            <a:r>
              <a:rPr lang="en-US" dirty="0" err="1"/>
              <a:t>libcontainer</a:t>
            </a:r>
            <a:r>
              <a:rPr lang="en-US" dirty="0"/>
              <a:t>.</a:t>
            </a:r>
          </a:p>
          <a:p>
            <a:r>
              <a:rPr lang="en-US" dirty="0"/>
              <a:t>Which is now part of the Open Container Foundation.</a:t>
            </a:r>
          </a:p>
        </p:txBody>
      </p:sp>
      <p:sp>
        <p:nvSpPr>
          <p:cNvPr id="8" name="Text Placeholder 7"/>
          <p:cNvSpPr>
            <a:spLocks noGrp="1"/>
          </p:cNvSpPr>
          <p:nvPr>
            <p:ph type="body" sz="half" idx="2"/>
          </p:nvPr>
        </p:nvSpPr>
        <p:spPr/>
        <p:txBody>
          <a:bodyPr/>
          <a:lstStyle/>
          <a:p>
            <a:r>
              <a:rPr lang="en-US" dirty="0"/>
              <a:t>2013: LMCTFY</a:t>
            </a:r>
          </a:p>
        </p:txBody>
      </p:sp>
      <p:sp>
        <p:nvSpPr>
          <p:cNvPr id="6" name="TextBox 5"/>
          <p:cNvSpPr txBox="1"/>
          <p:nvPr/>
        </p:nvSpPr>
        <p:spPr>
          <a:xfrm>
            <a:off x="0" y="6383215"/>
            <a:ext cx="12191999" cy="284693"/>
          </a:xfrm>
          <a:prstGeom prst="rect">
            <a:avLst/>
          </a:prstGeom>
          <a:noFill/>
        </p:spPr>
        <p:txBody>
          <a:bodyPr wrap="square" rtlCol="0">
            <a:spAutoFit/>
          </a:bodyPr>
          <a:lstStyle/>
          <a:p>
            <a:pPr algn="ctr"/>
            <a:r>
              <a:rPr lang="en-US" sz="1250" dirty="0"/>
              <a:t>A Brief History of Containers: From 1970s </a:t>
            </a:r>
            <a:r>
              <a:rPr lang="en-US" sz="1250" dirty="0" err="1"/>
              <a:t>chroot</a:t>
            </a:r>
            <a:r>
              <a:rPr lang="en-US" sz="1250" dirty="0"/>
              <a:t> to Docker 2016 - http://blog.aquasec.com/a-brief-history-of-containers-from-1970s-chroot-to-docker-2016</a:t>
            </a:r>
          </a:p>
        </p:txBody>
      </p:sp>
    </p:spTree>
    <p:extLst>
      <p:ext uri="{BB962C8B-B14F-4D97-AF65-F5344CB8AC3E}">
        <p14:creationId xmlns:p14="http://schemas.microsoft.com/office/powerpoint/2010/main" val="3228714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Virtualization and Container Concepts</a:t>
            </a:r>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78508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Virtualization</a:t>
            </a:r>
          </a:p>
        </p:txBody>
      </p:sp>
      <p:sp>
        <p:nvSpPr>
          <p:cNvPr id="5" name="Content Placeholder 4"/>
          <p:cNvSpPr>
            <a:spLocks noGrp="1"/>
          </p:cNvSpPr>
          <p:nvPr>
            <p:ph idx="1"/>
          </p:nvPr>
        </p:nvSpPr>
        <p:spPr/>
        <p:txBody>
          <a:bodyPr/>
          <a:lstStyle/>
          <a:p>
            <a:r>
              <a:rPr lang="en-US" dirty="0"/>
              <a:t>Virtual Memory</a:t>
            </a:r>
          </a:p>
          <a:p>
            <a:r>
              <a:rPr lang="en-US" dirty="0"/>
              <a:t>Application Virtualization (JIT / JVM)</a:t>
            </a:r>
          </a:p>
          <a:p>
            <a:r>
              <a:rPr lang="en-US" dirty="0"/>
              <a:t>Hardware Virtualization (VMWare / Hyper-V)</a:t>
            </a:r>
          </a:p>
          <a:p>
            <a:r>
              <a:rPr lang="en-US" dirty="0"/>
              <a:t>Containers (OS Virtualization)</a:t>
            </a:r>
          </a:p>
        </p:txBody>
      </p:sp>
    </p:spTree>
    <p:extLst>
      <p:ext uri="{BB962C8B-B14F-4D97-AF65-F5344CB8AC3E}">
        <p14:creationId xmlns:p14="http://schemas.microsoft.com/office/powerpoint/2010/main" val="4219134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 – OS Virtualization</a:t>
            </a:r>
          </a:p>
        </p:txBody>
      </p:sp>
      <p:sp>
        <p:nvSpPr>
          <p:cNvPr id="3" name="Content Placeholder 2"/>
          <p:cNvSpPr>
            <a:spLocks noGrp="1"/>
          </p:cNvSpPr>
          <p:nvPr>
            <p:ph idx="1"/>
          </p:nvPr>
        </p:nvSpPr>
        <p:spPr/>
        <p:txBody>
          <a:bodyPr>
            <a:normAutofit/>
          </a:bodyPr>
          <a:lstStyle/>
          <a:p>
            <a:r>
              <a:rPr lang="en-US" sz="2400" dirty="0"/>
              <a:t>Local Disk looks like a pristine copy of the OS</a:t>
            </a:r>
          </a:p>
          <a:p>
            <a:r>
              <a:rPr lang="en-US" sz="2400" dirty="0"/>
              <a:t>Memory appears consistent with a freshly booted OS</a:t>
            </a:r>
          </a:p>
        </p:txBody>
      </p:sp>
    </p:spTree>
    <p:extLst>
      <p:ext uri="{BB962C8B-B14F-4D97-AF65-F5344CB8AC3E}">
        <p14:creationId xmlns:p14="http://schemas.microsoft.com/office/powerpoint/2010/main" val="2633295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 are not VMs</a:t>
            </a:r>
          </a:p>
        </p:txBody>
      </p:sp>
      <p:sp>
        <p:nvSpPr>
          <p:cNvPr id="3" name="Text Placeholder 2"/>
          <p:cNvSpPr>
            <a:spLocks noGrp="1"/>
          </p:cNvSpPr>
          <p:nvPr>
            <p:ph type="body" idx="1"/>
          </p:nvPr>
        </p:nvSpPr>
        <p:spPr>
          <a:xfrm>
            <a:off x="1154954" y="2293107"/>
            <a:ext cx="4825157" cy="576262"/>
          </a:xfrm>
        </p:spPr>
        <p:txBody>
          <a:bodyPr/>
          <a:lstStyle/>
          <a:p>
            <a:r>
              <a:rPr lang="en-US" dirty="0"/>
              <a:t>VM</a:t>
            </a:r>
          </a:p>
        </p:txBody>
      </p:sp>
      <p:sp>
        <p:nvSpPr>
          <p:cNvPr id="5" name="Text Placeholder 4"/>
          <p:cNvSpPr>
            <a:spLocks noGrp="1"/>
          </p:cNvSpPr>
          <p:nvPr>
            <p:ph type="body" sz="quarter" idx="3"/>
          </p:nvPr>
        </p:nvSpPr>
        <p:spPr>
          <a:xfrm>
            <a:off x="6208712" y="2293107"/>
            <a:ext cx="4825159" cy="576262"/>
          </a:xfrm>
        </p:spPr>
        <p:txBody>
          <a:bodyPr/>
          <a:lstStyle/>
          <a:p>
            <a:r>
              <a:rPr lang="en-US" dirty="0"/>
              <a:t>Containers</a:t>
            </a:r>
          </a:p>
        </p:txBody>
      </p:sp>
      <p:sp>
        <p:nvSpPr>
          <p:cNvPr id="7" name="Rectangle 6"/>
          <p:cNvSpPr/>
          <p:nvPr/>
        </p:nvSpPr>
        <p:spPr>
          <a:xfrm>
            <a:off x="1154955" y="5886403"/>
            <a:ext cx="4219663" cy="595618"/>
          </a:xfrm>
          <a:prstGeom prst="rect">
            <a:avLst/>
          </a:prstGeom>
          <a:solidFill>
            <a:schemeClr val="accent6">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8" name="Rectangle 7"/>
          <p:cNvSpPr/>
          <p:nvPr/>
        </p:nvSpPr>
        <p:spPr>
          <a:xfrm>
            <a:off x="1154955" y="5290785"/>
            <a:ext cx="4219663" cy="595618"/>
          </a:xfrm>
          <a:prstGeom prst="rect">
            <a:avLst/>
          </a:prstGeom>
          <a:solidFill>
            <a:srgbClr val="0020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Windows Server (Host OS)</a:t>
            </a:r>
          </a:p>
        </p:txBody>
      </p:sp>
      <p:sp>
        <p:nvSpPr>
          <p:cNvPr id="9" name="Rectangle 8"/>
          <p:cNvSpPr/>
          <p:nvPr/>
        </p:nvSpPr>
        <p:spPr>
          <a:xfrm>
            <a:off x="1154955" y="4686779"/>
            <a:ext cx="4219663" cy="595618"/>
          </a:xfrm>
          <a:prstGeom prst="rect">
            <a:avLst/>
          </a:prstGeom>
          <a:solidFill>
            <a:schemeClr val="bg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Hypervisor (Type 2)</a:t>
            </a:r>
          </a:p>
        </p:txBody>
      </p:sp>
      <p:sp>
        <p:nvSpPr>
          <p:cNvPr id="10" name="Content Placeholder 9"/>
          <p:cNvSpPr>
            <a:spLocks noGrp="1"/>
          </p:cNvSpPr>
          <p:nvPr>
            <p:ph sz="half" idx="2"/>
          </p:nvPr>
        </p:nvSpPr>
        <p:spPr>
          <a:xfrm>
            <a:off x="1154955" y="3470706"/>
            <a:ext cx="1209994" cy="1207685"/>
          </a:xfrm>
          <a:prstGeom prst="rect">
            <a:avLst/>
          </a:prstGeom>
          <a:solidFill>
            <a:srgbClr val="0020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dirty="0"/>
              <a:t>Windows Server Guest OS</a:t>
            </a:r>
          </a:p>
        </p:txBody>
      </p:sp>
      <p:sp>
        <p:nvSpPr>
          <p:cNvPr id="12" name="Content Placeholder 9"/>
          <p:cNvSpPr txBox="1">
            <a:spLocks/>
          </p:cNvSpPr>
          <p:nvPr/>
        </p:nvSpPr>
        <p:spPr>
          <a:xfrm>
            <a:off x="2659789" y="3470706"/>
            <a:ext cx="1209994" cy="1224461"/>
          </a:xfrm>
          <a:prstGeom prst="rect">
            <a:avLst/>
          </a:prstGeom>
          <a:solidFill>
            <a:srgbClr val="002060"/>
          </a:solidFill>
          <a:ln w="19050" cap="rnd"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9pPr>
          </a:lstStyle>
          <a:p>
            <a:pPr marL="0" indent="0" algn="ctr">
              <a:buFont typeface="Wingdings 3" charset="2"/>
              <a:buNone/>
            </a:pPr>
            <a:r>
              <a:rPr lang="en-US" dirty="0"/>
              <a:t>Windows Server Guest OS</a:t>
            </a:r>
          </a:p>
        </p:txBody>
      </p:sp>
      <p:sp>
        <p:nvSpPr>
          <p:cNvPr id="13" name="Content Placeholder 9"/>
          <p:cNvSpPr txBox="1">
            <a:spLocks/>
          </p:cNvSpPr>
          <p:nvPr/>
        </p:nvSpPr>
        <p:spPr>
          <a:xfrm>
            <a:off x="4164624" y="3470706"/>
            <a:ext cx="1209994" cy="1224461"/>
          </a:xfrm>
          <a:prstGeom prst="rect">
            <a:avLst/>
          </a:prstGeom>
          <a:solidFill>
            <a:srgbClr val="002060"/>
          </a:solidFill>
          <a:ln w="19050" cap="rnd"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9pPr>
          </a:lstStyle>
          <a:p>
            <a:pPr marL="0" indent="0" algn="ctr">
              <a:buFont typeface="Wingdings 3" charset="2"/>
              <a:buNone/>
            </a:pPr>
            <a:r>
              <a:rPr lang="en-US" dirty="0"/>
              <a:t>Windows Server Guest OS</a:t>
            </a:r>
          </a:p>
        </p:txBody>
      </p:sp>
      <p:sp>
        <p:nvSpPr>
          <p:cNvPr id="14" name="Content Placeholder 9"/>
          <p:cNvSpPr txBox="1">
            <a:spLocks/>
          </p:cNvSpPr>
          <p:nvPr/>
        </p:nvSpPr>
        <p:spPr>
          <a:xfrm>
            <a:off x="1154954" y="3000589"/>
            <a:ext cx="1209994" cy="470117"/>
          </a:xfrm>
          <a:prstGeom prst="rect">
            <a:avLst/>
          </a:prstGeom>
          <a:solidFill>
            <a:schemeClr val="accent3">
              <a:lumMod val="50000"/>
            </a:schemeClr>
          </a:solidFill>
          <a:ln w="19050" cap="rnd"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9pPr>
          </a:lstStyle>
          <a:p>
            <a:pPr marL="0" indent="0" algn="ctr">
              <a:buFont typeface="Wingdings 3" charset="2"/>
              <a:buNone/>
            </a:pPr>
            <a:r>
              <a:rPr lang="en-US" dirty="0"/>
              <a:t>App A</a:t>
            </a:r>
          </a:p>
        </p:txBody>
      </p:sp>
      <p:sp>
        <p:nvSpPr>
          <p:cNvPr id="15" name="Content Placeholder 9"/>
          <p:cNvSpPr txBox="1">
            <a:spLocks/>
          </p:cNvSpPr>
          <p:nvPr/>
        </p:nvSpPr>
        <p:spPr>
          <a:xfrm>
            <a:off x="2659789" y="2992201"/>
            <a:ext cx="1209994" cy="470117"/>
          </a:xfrm>
          <a:prstGeom prst="rect">
            <a:avLst/>
          </a:prstGeom>
          <a:solidFill>
            <a:schemeClr val="accent3">
              <a:lumMod val="50000"/>
            </a:schemeClr>
          </a:solidFill>
          <a:ln w="19050" cap="rnd"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9pPr>
          </a:lstStyle>
          <a:p>
            <a:pPr marL="0" indent="0" algn="ctr">
              <a:buFont typeface="Wingdings 3" charset="2"/>
              <a:buNone/>
            </a:pPr>
            <a:r>
              <a:rPr lang="en-US" dirty="0"/>
              <a:t>App A</a:t>
            </a:r>
            <a:r>
              <a:rPr lang="en-US" baseline="-25000" dirty="0"/>
              <a:t>1</a:t>
            </a:r>
          </a:p>
        </p:txBody>
      </p:sp>
      <p:sp>
        <p:nvSpPr>
          <p:cNvPr id="16" name="Content Placeholder 9"/>
          <p:cNvSpPr txBox="1">
            <a:spLocks/>
          </p:cNvSpPr>
          <p:nvPr/>
        </p:nvSpPr>
        <p:spPr>
          <a:xfrm>
            <a:off x="4164624" y="2986648"/>
            <a:ext cx="1209994" cy="470117"/>
          </a:xfrm>
          <a:prstGeom prst="rect">
            <a:avLst/>
          </a:prstGeom>
          <a:solidFill>
            <a:schemeClr val="accent3">
              <a:lumMod val="50000"/>
            </a:schemeClr>
          </a:solidFill>
          <a:ln w="19050" cap="rnd"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9pPr>
          </a:lstStyle>
          <a:p>
            <a:pPr marL="0" indent="0" algn="ctr">
              <a:buFont typeface="Wingdings 3" charset="2"/>
              <a:buNone/>
            </a:pPr>
            <a:r>
              <a:rPr lang="en-US" dirty="0"/>
              <a:t>App B</a:t>
            </a:r>
          </a:p>
        </p:txBody>
      </p:sp>
      <p:sp>
        <p:nvSpPr>
          <p:cNvPr id="17" name="Rectangle 16"/>
          <p:cNvSpPr/>
          <p:nvPr/>
        </p:nvSpPr>
        <p:spPr>
          <a:xfrm>
            <a:off x="6208712" y="5872462"/>
            <a:ext cx="4219663" cy="595618"/>
          </a:xfrm>
          <a:prstGeom prst="rect">
            <a:avLst/>
          </a:prstGeom>
          <a:solidFill>
            <a:schemeClr val="accent6">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18" name="Rectangle 17"/>
          <p:cNvSpPr/>
          <p:nvPr/>
        </p:nvSpPr>
        <p:spPr>
          <a:xfrm>
            <a:off x="6208712" y="5276844"/>
            <a:ext cx="4219663" cy="595618"/>
          </a:xfrm>
          <a:prstGeom prst="rect">
            <a:avLst/>
          </a:prstGeom>
          <a:solidFill>
            <a:srgbClr val="0020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Windows Server (Host OS)</a:t>
            </a:r>
          </a:p>
        </p:txBody>
      </p:sp>
      <p:sp>
        <p:nvSpPr>
          <p:cNvPr id="23" name="Content Placeholder 9"/>
          <p:cNvSpPr txBox="1">
            <a:spLocks/>
          </p:cNvSpPr>
          <p:nvPr/>
        </p:nvSpPr>
        <p:spPr>
          <a:xfrm>
            <a:off x="6208712" y="4230329"/>
            <a:ext cx="561205" cy="1040404"/>
          </a:xfrm>
          <a:prstGeom prst="rect">
            <a:avLst/>
          </a:prstGeom>
          <a:solidFill>
            <a:schemeClr val="accent3">
              <a:lumMod val="50000"/>
            </a:schemeClr>
          </a:solidFill>
          <a:ln w="19050" cap="rnd"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9pPr>
          </a:lstStyle>
          <a:p>
            <a:pPr marL="0" indent="0" algn="ctr">
              <a:buFont typeface="Wingdings 3" charset="2"/>
              <a:buNone/>
            </a:pPr>
            <a:r>
              <a:rPr lang="en-US" dirty="0"/>
              <a:t>App A</a:t>
            </a:r>
          </a:p>
        </p:txBody>
      </p:sp>
      <p:sp>
        <p:nvSpPr>
          <p:cNvPr id="26" name="Content Placeholder 9"/>
          <p:cNvSpPr txBox="1">
            <a:spLocks/>
          </p:cNvSpPr>
          <p:nvPr/>
        </p:nvSpPr>
        <p:spPr>
          <a:xfrm>
            <a:off x="6786851" y="4230329"/>
            <a:ext cx="561205" cy="1040404"/>
          </a:xfrm>
          <a:prstGeom prst="rect">
            <a:avLst/>
          </a:prstGeom>
          <a:solidFill>
            <a:schemeClr val="accent3">
              <a:lumMod val="50000"/>
            </a:schemeClr>
          </a:solidFill>
          <a:ln w="19050" cap="rnd"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9pPr>
          </a:lstStyle>
          <a:p>
            <a:pPr marL="0" indent="0" algn="ctr">
              <a:buFont typeface="Wingdings 3" charset="2"/>
              <a:buNone/>
            </a:pPr>
            <a:r>
              <a:rPr lang="en-US" dirty="0"/>
              <a:t>App A</a:t>
            </a:r>
            <a:r>
              <a:rPr lang="en-US" baseline="-25000" dirty="0"/>
              <a:t>1</a:t>
            </a:r>
          </a:p>
        </p:txBody>
      </p:sp>
      <p:sp>
        <p:nvSpPr>
          <p:cNvPr id="31" name="Content Placeholder 9"/>
          <p:cNvSpPr txBox="1">
            <a:spLocks/>
          </p:cNvSpPr>
          <p:nvPr/>
        </p:nvSpPr>
        <p:spPr>
          <a:xfrm>
            <a:off x="7364990" y="4230329"/>
            <a:ext cx="561205" cy="1040404"/>
          </a:xfrm>
          <a:prstGeom prst="rect">
            <a:avLst/>
          </a:prstGeom>
          <a:solidFill>
            <a:schemeClr val="accent3">
              <a:lumMod val="50000"/>
            </a:schemeClr>
          </a:solidFill>
          <a:ln w="19050" cap="rnd"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9pPr>
          </a:lstStyle>
          <a:p>
            <a:pPr marL="0" indent="0" algn="ctr">
              <a:buFont typeface="Wingdings 3" charset="2"/>
              <a:buNone/>
            </a:pPr>
            <a:r>
              <a:rPr lang="en-US" dirty="0"/>
              <a:t>App A</a:t>
            </a:r>
            <a:r>
              <a:rPr lang="en-US" baseline="-25000" dirty="0"/>
              <a:t>2</a:t>
            </a:r>
          </a:p>
        </p:txBody>
      </p:sp>
      <p:sp>
        <p:nvSpPr>
          <p:cNvPr id="33" name="Content Placeholder 9"/>
          <p:cNvSpPr txBox="1">
            <a:spLocks/>
          </p:cNvSpPr>
          <p:nvPr/>
        </p:nvSpPr>
        <p:spPr>
          <a:xfrm>
            <a:off x="7943129" y="4230329"/>
            <a:ext cx="561205" cy="1040404"/>
          </a:xfrm>
          <a:prstGeom prst="rect">
            <a:avLst/>
          </a:prstGeom>
          <a:solidFill>
            <a:schemeClr val="accent3">
              <a:lumMod val="50000"/>
            </a:schemeClr>
          </a:solidFill>
          <a:ln w="19050" cap="rnd"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9pPr>
          </a:lstStyle>
          <a:p>
            <a:pPr marL="0" indent="0" algn="ctr">
              <a:buFont typeface="Wingdings 3" charset="2"/>
              <a:buNone/>
            </a:pPr>
            <a:r>
              <a:rPr lang="en-US" dirty="0"/>
              <a:t>App A</a:t>
            </a:r>
            <a:r>
              <a:rPr lang="en-US" baseline="-25000" dirty="0"/>
              <a:t>3</a:t>
            </a:r>
          </a:p>
        </p:txBody>
      </p:sp>
      <p:sp>
        <p:nvSpPr>
          <p:cNvPr id="34" name="Content Placeholder 9"/>
          <p:cNvSpPr txBox="1">
            <a:spLocks/>
          </p:cNvSpPr>
          <p:nvPr/>
        </p:nvSpPr>
        <p:spPr>
          <a:xfrm>
            <a:off x="8521268" y="4230329"/>
            <a:ext cx="561205" cy="1040404"/>
          </a:xfrm>
          <a:prstGeom prst="rect">
            <a:avLst/>
          </a:prstGeom>
          <a:solidFill>
            <a:schemeClr val="accent3">
              <a:lumMod val="50000"/>
            </a:schemeClr>
          </a:solidFill>
          <a:ln w="19050" cap="rnd"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9pPr>
          </a:lstStyle>
          <a:p>
            <a:pPr marL="0" indent="0" algn="ctr">
              <a:buFont typeface="Wingdings 3" charset="2"/>
              <a:buNone/>
            </a:pPr>
            <a:r>
              <a:rPr lang="en-US" dirty="0"/>
              <a:t>App B</a:t>
            </a:r>
            <a:endParaRPr lang="en-US" baseline="-25000" dirty="0"/>
          </a:p>
        </p:txBody>
      </p:sp>
      <p:sp>
        <p:nvSpPr>
          <p:cNvPr id="35" name="Content Placeholder 9"/>
          <p:cNvSpPr txBox="1">
            <a:spLocks/>
          </p:cNvSpPr>
          <p:nvPr/>
        </p:nvSpPr>
        <p:spPr>
          <a:xfrm>
            <a:off x="9099407" y="4230329"/>
            <a:ext cx="561205" cy="1040404"/>
          </a:xfrm>
          <a:prstGeom prst="rect">
            <a:avLst/>
          </a:prstGeom>
          <a:solidFill>
            <a:schemeClr val="accent3">
              <a:lumMod val="50000"/>
            </a:schemeClr>
          </a:solidFill>
          <a:ln w="19050" cap="rnd"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9pPr>
          </a:lstStyle>
          <a:p>
            <a:pPr marL="0" indent="0" algn="ctr">
              <a:buFont typeface="Wingdings 3" charset="2"/>
              <a:buNone/>
            </a:pPr>
            <a:r>
              <a:rPr lang="en-US" dirty="0"/>
              <a:t>App B</a:t>
            </a:r>
            <a:r>
              <a:rPr lang="en-US" baseline="-25000" dirty="0"/>
              <a:t>1</a:t>
            </a:r>
          </a:p>
        </p:txBody>
      </p:sp>
      <p:sp>
        <p:nvSpPr>
          <p:cNvPr id="36" name="Content Placeholder 9"/>
          <p:cNvSpPr txBox="1">
            <a:spLocks/>
          </p:cNvSpPr>
          <p:nvPr/>
        </p:nvSpPr>
        <p:spPr>
          <a:xfrm>
            <a:off x="9684885" y="4230329"/>
            <a:ext cx="561205" cy="1040404"/>
          </a:xfrm>
          <a:prstGeom prst="rect">
            <a:avLst/>
          </a:prstGeom>
          <a:solidFill>
            <a:srgbClr val="00B0F0"/>
          </a:solidFill>
          <a:ln w="19050" cap="rnd"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9pPr>
          </a:lstStyle>
          <a:p>
            <a:pPr marL="0" indent="0" algn="ctr">
              <a:buFont typeface="Wingdings 3" charset="2"/>
              <a:buNone/>
            </a:pPr>
            <a:r>
              <a:rPr lang="en-US" dirty="0"/>
              <a:t>Docker</a:t>
            </a:r>
            <a:endParaRPr lang="en-US" baseline="-25000" dirty="0"/>
          </a:p>
        </p:txBody>
      </p:sp>
    </p:spTree>
    <p:extLst>
      <p:ext uri="{BB962C8B-B14F-4D97-AF65-F5344CB8AC3E}">
        <p14:creationId xmlns:p14="http://schemas.microsoft.com/office/powerpoint/2010/main" val="881568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 are not VMs</a:t>
            </a:r>
          </a:p>
        </p:txBody>
      </p:sp>
      <p:sp>
        <p:nvSpPr>
          <p:cNvPr id="3" name="Text Placeholder 2"/>
          <p:cNvSpPr>
            <a:spLocks noGrp="1"/>
          </p:cNvSpPr>
          <p:nvPr>
            <p:ph type="body" idx="1"/>
          </p:nvPr>
        </p:nvSpPr>
        <p:spPr>
          <a:xfrm>
            <a:off x="1154954" y="2293107"/>
            <a:ext cx="4825157" cy="576262"/>
          </a:xfrm>
        </p:spPr>
        <p:txBody>
          <a:bodyPr/>
          <a:lstStyle/>
          <a:p>
            <a:r>
              <a:rPr lang="en-US" dirty="0"/>
              <a:t>VM</a:t>
            </a:r>
          </a:p>
        </p:txBody>
      </p:sp>
      <p:sp>
        <p:nvSpPr>
          <p:cNvPr id="5" name="Text Placeholder 4"/>
          <p:cNvSpPr>
            <a:spLocks noGrp="1"/>
          </p:cNvSpPr>
          <p:nvPr>
            <p:ph type="body" sz="quarter" idx="3"/>
          </p:nvPr>
        </p:nvSpPr>
        <p:spPr>
          <a:xfrm>
            <a:off x="6208712" y="2293107"/>
            <a:ext cx="4825159" cy="576262"/>
          </a:xfrm>
        </p:spPr>
        <p:txBody>
          <a:bodyPr/>
          <a:lstStyle/>
          <a:p>
            <a:r>
              <a:rPr lang="en-US" dirty="0"/>
              <a:t>Containers</a:t>
            </a:r>
          </a:p>
        </p:txBody>
      </p:sp>
      <p:sp>
        <p:nvSpPr>
          <p:cNvPr id="7" name="Rectangle 6"/>
          <p:cNvSpPr/>
          <p:nvPr/>
        </p:nvSpPr>
        <p:spPr>
          <a:xfrm>
            <a:off x="1154955" y="5886403"/>
            <a:ext cx="4219663" cy="595618"/>
          </a:xfrm>
          <a:prstGeom prst="rect">
            <a:avLst/>
          </a:prstGeom>
          <a:solidFill>
            <a:schemeClr val="accent6">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9" name="Rectangle 8"/>
          <p:cNvSpPr/>
          <p:nvPr/>
        </p:nvSpPr>
        <p:spPr>
          <a:xfrm>
            <a:off x="1154955" y="5270733"/>
            <a:ext cx="4219663" cy="595618"/>
          </a:xfrm>
          <a:prstGeom prst="rect">
            <a:avLst/>
          </a:prstGeom>
          <a:solidFill>
            <a:schemeClr val="bg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Hypervisor (Type 1)</a:t>
            </a:r>
          </a:p>
        </p:txBody>
      </p:sp>
      <p:sp>
        <p:nvSpPr>
          <p:cNvPr id="10" name="Content Placeholder 9"/>
          <p:cNvSpPr>
            <a:spLocks noGrp="1"/>
          </p:cNvSpPr>
          <p:nvPr>
            <p:ph sz="half" idx="2"/>
          </p:nvPr>
        </p:nvSpPr>
        <p:spPr>
          <a:xfrm>
            <a:off x="1154955" y="4054660"/>
            <a:ext cx="1209994" cy="1207685"/>
          </a:xfrm>
          <a:prstGeom prst="rect">
            <a:avLst/>
          </a:prstGeom>
          <a:solidFill>
            <a:srgbClr val="0020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dirty="0"/>
              <a:t>Windows Server Guest OS</a:t>
            </a:r>
          </a:p>
        </p:txBody>
      </p:sp>
      <p:sp>
        <p:nvSpPr>
          <p:cNvPr id="12" name="Content Placeholder 9"/>
          <p:cNvSpPr txBox="1">
            <a:spLocks/>
          </p:cNvSpPr>
          <p:nvPr/>
        </p:nvSpPr>
        <p:spPr>
          <a:xfrm>
            <a:off x="2659789" y="4054660"/>
            <a:ext cx="1209994" cy="1224461"/>
          </a:xfrm>
          <a:prstGeom prst="rect">
            <a:avLst/>
          </a:prstGeom>
          <a:solidFill>
            <a:srgbClr val="002060"/>
          </a:solidFill>
          <a:ln w="19050" cap="rnd"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9pPr>
          </a:lstStyle>
          <a:p>
            <a:pPr marL="0" indent="0" algn="ctr">
              <a:buFont typeface="Wingdings 3" charset="2"/>
              <a:buNone/>
            </a:pPr>
            <a:r>
              <a:rPr lang="en-US" dirty="0"/>
              <a:t>Windows Server Guest OS</a:t>
            </a:r>
          </a:p>
        </p:txBody>
      </p:sp>
      <p:sp>
        <p:nvSpPr>
          <p:cNvPr id="13" name="Content Placeholder 9"/>
          <p:cNvSpPr txBox="1">
            <a:spLocks/>
          </p:cNvSpPr>
          <p:nvPr/>
        </p:nvSpPr>
        <p:spPr>
          <a:xfrm>
            <a:off x="4164624" y="4054660"/>
            <a:ext cx="1209994" cy="1224461"/>
          </a:xfrm>
          <a:prstGeom prst="rect">
            <a:avLst/>
          </a:prstGeom>
          <a:solidFill>
            <a:srgbClr val="002060"/>
          </a:solidFill>
          <a:ln w="19050" cap="rnd"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9pPr>
          </a:lstStyle>
          <a:p>
            <a:pPr marL="0" indent="0" algn="ctr">
              <a:buFont typeface="Wingdings 3" charset="2"/>
              <a:buNone/>
            </a:pPr>
            <a:r>
              <a:rPr lang="en-US" dirty="0"/>
              <a:t>Windows Server Guest OS</a:t>
            </a:r>
          </a:p>
        </p:txBody>
      </p:sp>
      <p:sp>
        <p:nvSpPr>
          <p:cNvPr id="14" name="Content Placeholder 9"/>
          <p:cNvSpPr txBox="1">
            <a:spLocks/>
          </p:cNvSpPr>
          <p:nvPr/>
        </p:nvSpPr>
        <p:spPr>
          <a:xfrm>
            <a:off x="1154954" y="3584543"/>
            <a:ext cx="1209994" cy="470117"/>
          </a:xfrm>
          <a:prstGeom prst="rect">
            <a:avLst/>
          </a:prstGeom>
          <a:solidFill>
            <a:schemeClr val="accent3">
              <a:lumMod val="50000"/>
            </a:schemeClr>
          </a:solidFill>
          <a:ln w="19050" cap="rnd"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9pPr>
          </a:lstStyle>
          <a:p>
            <a:pPr marL="0" indent="0" algn="ctr">
              <a:buFont typeface="Wingdings 3" charset="2"/>
              <a:buNone/>
            </a:pPr>
            <a:r>
              <a:rPr lang="en-US" dirty="0"/>
              <a:t>App A</a:t>
            </a:r>
          </a:p>
        </p:txBody>
      </p:sp>
      <p:sp>
        <p:nvSpPr>
          <p:cNvPr id="15" name="Content Placeholder 9"/>
          <p:cNvSpPr txBox="1">
            <a:spLocks/>
          </p:cNvSpPr>
          <p:nvPr/>
        </p:nvSpPr>
        <p:spPr>
          <a:xfrm>
            <a:off x="2659789" y="3576155"/>
            <a:ext cx="1209994" cy="470117"/>
          </a:xfrm>
          <a:prstGeom prst="rect">
            <a:avLst/>
          </a:prstGeom>
          <a:solidFill>
            <a:schemeClr val="accent3">
              <a:lumMod val="50000"/>
            </a:schemeClr>
          </a:solidFill>
          <a:ln w="19050" cap="rnd"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9pPr>
          </a:lstStyle>
          <a:p>
            <a:pPr marL="0" indent="0" algn="ctr">
              <a:buFont typeface="Wingdings 3" charset="2"/>
              <a:buNone/>
            </a:pPr>
            <a:r>
              <a:rPr lang="en-US" dirty="0"/>
              <a:t>App A</a:t>
            </a:r>
            <a:r>
              <a:rPr lang="en-US" baseline="-25000" dirty="0"/>
              <a:t>1</a:t>
            </a:r>
          </a:p>
        </p:txBody>
      </p:sp>
      <p:sp>
        <p:nvSpPr>
          <p:cNvPr id="16" name="Content Placeholder 9"/>
          <p:cNvSpPr txBox="1">
            <a:spLocks/>
          </p:cNvSpPr>
          <p:nvPr/>
        </p:nvSpPr>
        <p:spPr>
          <a:xfrm>
            <a:off x="4164624" y="3570602"/>
            <a:ext cx="1209994" cy="470117"/>
          </a:xfrm>
          <a:prstGeom prst="rect">
            <a:avLst/>
          </a:prstGeom>
          <a:solidFill>
            <a:schemeClr val="accent3">
              <a:lumMod val="50000"/>
            </a:schemeClr>
          </a:solidFill>
          <a:ln w="19050" cap="rnd"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9pPr>
          </a:lstStyle>
          <a:p>
            <a:pPr marL="0" indent="0" algn="ctr">
              <a:buFont typeface="Wingdings 3" charset="2"/>
              <a:buNone/>
            </a:pPr>
            <a:r>
              <a:rPr lang="en-US" dirty="0"/>
              <a:t>App B</a:t>
            </a:r>
          </a:p>
        </p:txBody>
      </p:sp>
      <p:sp>
        <p:nvSpPr>
          <p:cNvPr id="17" name="Rectangle 16"/>
          <p:cNvSpPr/>
          <p:nvPr/>
        </p:nvSpPr>
        <p:spPr>
          <a:xfrm>
            <a:off x="6208712" y="5872462"/>
            <a:ext cx="4219663" cy="595618"/>
          </a:xfrm>
          <a:prstGeom prst="rect">
            <a:avLst/>
          </a:prstGeom>
          <a:solidFill>
            <a:schemeClr val="accent6">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18" name="Rectangle 17"/>
          <p:cNvSpPr/>
          <p:nvPr/>
        </p:nvSpPr>
        <p:spPr>
          <a:xfrm>
            <a:off x="6208712" y="5276844"/>
            <a:ext cx="4219663" cy="595618"/>
          </a:xfrm>
          <a:prstGeom prst="rect">
            <a:avLst/>
          </a:prstGeom>
          <a:solidFill>
            <a:srgbClr val="0020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Windows Server (Host OS)</a:t>
            </a:r>
          </a:p>
        </p:txBody>
      </p:sp>
      <p:sp>
        <p:nvSpPr>
          <p:cNvPr id="23" name="Content Placeholder 9"/>
          <p:cNvSpPr txBox="1">
            <a:spLocks/>
          </p:cNvSpPr>
          <p:nvPr/>
        </p:nvSpPr>
        <p:spPr>
          <a:xfrm>
            <a:off x="6208712" y="4230329"/>
            <a:ext cx="561205" cy="1040404"/>
          </a:xfrm>
          <a:prstGeom prst="rect">
            <a:avLst/>
          </a:prstGeom>
          <a:solidFill>
            <a:schemeClr val="accent3">
              <a:lumMod val="50000"/>
            </a:schemeClr>
          </a:solidFill>
          <a:ln w="19050" cap="rnd"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9pPr>
          </a:lstStyle>
          <a:p>
            <a:pPr marL="0" indent="0" algn="ctr">
              <a:buFont typeface="Wingdings 3" charset="2"/>
              <a:buNone/>
            </a:pPr>
            <a:r>
              <a:rPr lang="en-US" dirty="0"/>
              <a:t>App A</a:t>
            </a:r>
          </a:p>
        </p:txBody>
      </p:sp>
      <p:sp>
        <p:nvSpPr>
          <p:cNvPr id="26" name="Content Placeholder 9"/>
          <p:cNvSpPr txBox="1">
            <a:spLocks/>
          </p:cNvSpPr>
          <p:nvPr/>
        </p:nvSpPr>
        <p:spPr>
          <a:xfrm>
            <a:off x="6786851" y="4230329"/>
            <a:ext cx="561205" cy="1040404"/>
          </a:xfrm>
          <a:prstGeom prst="rect">
            <a:avLst/>
          </a:prstGeom>
          <a:solidFill>
            <a:schemeClr val="accent3">
              <a:lumMod val="50000"/>
            </a:schemeClr>
          </a:solidFill>
          <a:ln w="19050" cap="rnd"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9pPr>
          </a:lstStyle>
          <a:p>
            <a:pPr marL="0" indent="0" algn="ctr">
              <a:buFont typeface="Wingdings 3" charset="2"/>
              <a:buNone/>
            </a:pPr>
            <a:r>
              <a:rPr lang="en-US" dirty="0"/>
              <a:t>App A</a:t>
            </a:r>
            <a:r>
              <a:rPr lang="en-US" baseline="-25000" dirty="0"/>
              <a:t>1</a:t>
            </a:r>
          </a:p>
        </p:txBody>
      </p:sp>
      <p:sp>
        <p:nvSpPr>
          <p:cNvPr id="31" name="Content Placeholder 9"/>
          <p:cNvSpPr txBox="1">
            <a:spLocks/>
          </p:cNvSpPr>
          <p:nvPr/>
        </p:nvSpPr>
        <p:spPr>
          <a:xfrm>
            <a:off x="7364990" y="4230329"/>
            <a:ext cx="561205" cy="1040404"/>
          </a:xfrm>
          <a:prstGeom prst="rect">
            <a:avLst/>
          </a:prstGeom>
          <a:solidFill>
            <a:schemeClr val="accent3">
              <a:lumMod val="50000"/>
            </a:schemeClr>
          </a:solidFill>
          <a:ln w="19050" cap="rnd"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9pPr>
          </a:lstStyle>
          <a:p>
            <a:pPr marL="0" indent="0" algn="ctr">
              <a:buFont typeface="Wingdings 3" charset="2"/>
              <a:buNone/>
            </a:pPr>
            <a:r>
              <a:rPr lang="en-US" dirty="0"/>
              <a:t>App A</a:t>
            </a:r>
            <a:r>
              <a:rPr lang="en-US" baseline="-25000" dirty="0"/>
              <a:t>2</a:t>
            </a:r>
          </a:p>
        </p:txBody>
      </p:sp>
      <p:sp>
        <p:nvSpPr>
          <p:cNvPr id="33" name="Content Placeholder 9"/>
          <p:cNvSpPr txBox="1">
            <a:spLocks/>
          </p:cNvSpPr>
          <p:nvPr/>
        </p:nvSpPr>
        <p:spPr>
          <a:xfrm>
            <a:off x="7943129" y="4230329"/>
            <a:ext cx="561205" cy="1040404"/>
          </a:xfrm>
          <a:prstGeom prst="rect">
            <a:avLst/>
          </a:prstGeom>
          <a:solidFill>
            <a:schemeClr val="accent3">
              <a:lumMod val="50000"/>
            </a:schemeClr>
          </a:solidFill>
          <a:ln w="19050" cap="rnd"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9pPr>
          </a:lstStyle>
          <a:p>
            <a:pPr marL="0" indent="0" algn="ctr">
              <a:buFont typeface="Wingdings 3" charset="2"/>
              <a:buNone/>
            </a:pPr>
            <a:r>
              <a:rPr lang="en-US" dirty="0"/>
              <a:t>App A</a:t>
            </a:r>
            <a:r>
              <a:rPr lang="en-US" baseline="-25000" dirty="0"/>
              <a:t>3</a:t>
            </a:r>
          </a:p>
        </p:txBody>
      </p:sp>
      <p:sp>
        <p:nvSpPr>
          <p:cNvPr id="34" name="Content Placeholder 9"/>
          <p:cNvSpPr txBox="1">
            <a:spLocks/>
          </p:cNvSpPr>
          <p:nvPr/>
        </p:nvSpPr>
        <p:spPr>
          <a:xfrm>
            <a:off x="8521268" y="4230329"/>
            <a:ext cx="561205" cy="1040404"/>
          </a:xfrm>
          <a:prstGeom prst="rect">
            <a:avLst/>
          </a:prstGeom>
          <a:solidFill>
            <a:schemeClr val="accent3">
              <a:lumMod val="50000"/>
            </a:schemeClr>
          </a:solidFill>
          <a:ln w="19050" cap="rnd"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9pPr>
          </a:lstStyle>
          <a:p>
            <a:pPr marL="0" indent="0" algn="ctr">
              <a:buFont typeface="Wingdings 3" charset="2"/>
              <a:buNone/>
            </a:pPr>
            <a:r>
              <a:rPr lang="en-US" dirty="0"/>
              <a:t>App B</a:t>
            </a:r>
            <a:endParaRPr lang="en-US" baseline="-25000" dirty="0"/>
          </a:p>
        </p:txBody>
      </p:sp>
      <p:sp>
        <p:nvSpPr>
          <p:cNvPr id="35" name="Content Placeholder 9"/>
          <p:cNvSpPr txBox="1">
            <a:spLocks/>
          </p:cNvSpPr>
          <p:nvPr/>
        </p:nvSpPr>
        <p:spPr>
          <a:xfrm>
            <a:off x="9099407" y="4230329"/>
            <a:ext cx="561205" cy="1040404"/>
          </a:xfrm>
          <a:prstGeom prst="rect">
            <a:avLst/>
          </a:prstGeom>
          <a:solidFill>
            <a:schemeClr val="accent3">
              <a:lumMod val="50000"/>
            </a:schemeClr>
          </a:solidFill>
          <a:ln w="19050" cap="rnd"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9pPr>
          </a:lstStyle>
          <a:p>
            <a:pPr marL="0" indent="0" algn="ctr">
              <a:buFont typeface="Wingdings 3" charset="2"/>
              <a:buNone/>
            </a:pPr>
            <a:r>
              <a:rPr lang="en-US" dirty="0"/>
              <a:t>App B</a:t>
            </a:r>
            <a:r>
              <a:rPr lang="en-US" baseline="-25000" dirty="0"/>
              <a:t>1</a:t>
            </a:r>
          </a:p>
        </p:txBody>
      </p:sp>
      <p:sp>
        <p:nvSpPr>
          <p:cNvPr id="36" name="Content Placeholder 9"/>
          <p:cNvSpPr txBox="1">
            <a:spLocks/>
          </p:cNvSpPr>
          <p:nvPr/>
        </p:nvSpPr>
        <p:spPr>
          <a:xfrm>
            <a:off x="9684885" y="4230329"/>
            <a:ext cx="561205" cy="1040404"/>
          </a:xfrm>
          <a:prstGeom prst="rect">
            <a:avLst/>
          </a:prstGeom>
          <a:solidFill>
            <a:srgbClr val="00B0F0"/>
          </a:solidFill>
          <a:ln w="19050" cap="rnd"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9pPr>
          </a:lstStyle>
          <a:p>
            <a:pPr marL="0" indent="0" algn="ctr">
              <a:buFont typeface="Wingdings 3" charset="2"/>
              <a:buNone/>
            </a:pPr>
            <a:r>
              <a:rPr lang="en-US" dirty="0"/>
              <a:t>Docker</a:t>
            </a:r>
            <a:endParaRPr lang="en-US" baseline="-25000" dirty="0"/>
          </a:p>
        </p:txBody>
      </p:sp>
    </p:spTree>
    <p:extLst>
      <p:ext uri="{BB962C8B-B14F-4D97-AF65-F5344CB8AC3E}">
        <p14:creationId xmlns:p14="http://schemas.microsoft.com/office/powerpoint/2010/main" val="22912821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 are not VMs</a:t>
            </a:r>
          </a:p>
        </p:txBody>
      </p:sp>
      <p:sp>
        <p:nvSpPr>
          <p:cNvPr id="3" name="Text Placeholder 2"/>
          <p:cNvSpPr>
            <a:spLocks noGrp="1"/>
          </p:cNvSpPr>
          <p:nvPr>
            <p:ph type="body" idx="1"/>
          </p:nvPr>
        </p:nvSpPr>
        <p:spPr>
          <a:xfrm>
            <a:off x="1154954" y="2293107"/>
            <a:ext cx="4825157" cy="576262"/>
          </a:xfrm>
        </p:spPr>
        <p:txBody>
          <a:bodyPr/>
          <a:lstStyle/>
          <a:p>
            <a:r>
              <a:rPr lang="en-US" dirty="0"/>
              <a:t>VM</a:t>
            </a:r>
          </a:p>
        </p:txBody>
      </p:sp>
      <p:sp>
        <p:nvSpPr>
          <p:cNvPr id="5" name="Text Placeholder 4"/>
          <p:cNvSpPr>
            <a:spLocks noGrp="1"/>
          </p:cNvSpPr>
          <p:nvPr>
            <p:ph type="body" sz="quarter" idx="3"/>
          </p:nvPr>
        </p:nvSpPr>
        <p:spPr>
          <a:xfrm>
            <a:off x="6208712" y="2293107"/>
            <a:ext cx="4825159" cy="576262"/>
          </a:xfrm>
        </p:spPr>
        <p:txBody>
          <a:bodyPr/>
          <a:lstStyle/>
          <a:p>
            <a:r>
              <a:rPr lang="en-US" dirty="0"/>
              <a:t>Containers</a:t>
            </a:r>
          </a:p>
        </p:txBody>
      </p:sp>
      <p:sp>
        <p:nvSpPr>
          <p:cNvPr id="7" name="Rectangle 6"/>
          <p:cNvSpPr/>
          <p:nvPr/>
        </p:nvSpPr>
        <p:spPr>
          <a:xfrm>
            <a:off x="1154955" y="5886403"/>
            <a:ext cx="4219663" cy="595618"/>
          </a:xfrm>
          <a:prstGeom prst="rect">
            <a:avLst/>
          </a:prstGeom>
          <a:solidFill>
            <a:schemeClr val="accent6">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9" name="Rectangle 8"/>
          <p:cNvSpPr/>
          <p:nvPr/>
        </p:nvSpPr>
        <p:spPr>
          <a:xfrm>
            <a:off x="1154955" y="5270733"/>
            <a:ext cx="4219663" cy="595618"/>
          </a:xfrm>
          <a:prstGeom prst="rect">
            <a:avLst/>
          </a:prstGeom>
          <a:solidFill>
            <a:schemeClr val="bg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Hypervisor (Type 1)</a:t>
            </a:r>
          </a:p>
        </p:txBody>
      </p:sp>
      <p:sp>
        <p:nvSpPr>
          <p:cNvPr id="10" name="Content Placeholder 9"/>
          <p:cNvSpPr>
            <a:spLocks noGrp="1"/>
          </p:cNvSpPr>
          <p:nvPr>
            <p:ph sz="half" idx="2"/>
          </p:nvPr>
        </p:nvSpPr>
        <p:spPr>
          <a:xfrm>
            <a:off x="1154955" y="4054660"/>
            <a:ext cx="1209994" cy="1207685"/>
          </a:xfrm>
          <a:prstGeom prst="rect">
            <a:avLst/>
          </a:prstGeom>
          <a:solidFill>
            <a:srgbClr val="0020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dirty="0"/>
              <a:t>Windows Server Guest OS</a:t>
            </a:r>
          </a:p>
        </p:txBody>
      </p:sp>
      <p:sp>
        <p:nvSpPr>
          <p:cNvPr id="12" name="Content Placeholder 9"/>
          <p:cNvSpPr txBox="1">
            <a:spLocks/>
          </p:cNvSpPr>
          <p:nvPr/>
        </p:nvSpPr>
        <p:spPr>
          <a:xfrm>
            <a:off x="2659789" y="4054660"/>
            <a:ext cx="1209994" cy="1224461"/>
          </a:xfrm>
          <a:prstGeom prst="rect">
            <a:avLst/>
          </a:prstGeom>
          <a:solidFill>
            <a:srgbClr val="002060"/>
          </a:solidFill>
          <a:ln w="19050" cap="rnd"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9pPr>
          </a:lstStyle>
          <a:p>
            <a:pPr marL="0" indent="0" algn="ctr">
              <a:buFont typeface="Wingdings 3" charset="2"/>
              <a:buNone/>
            </a:pPr>
            <a:r>
              <a:rPr lang="en-US" dirty="0"/>
              <a:t>Windows Server Guest OS</a:t>
            </a:r>
          </a:p>
        </p:txBody>
      </p:sp>
      <p:sp>
        <p:nvSpPr>
          <p:cNvPr id="13" name="Content Placeholder 9"/>
          <p:cNvSpPr txBox="1">
            <a:spLocks/>
          </p:cNvSpPr>
          <p:nvPr/>
        </p:nvSpPr>
        <p:spPr>
          <a:xfrm>
            <a:off x="4164624" y="4054660"/>
            <a:ext cx="1209994" cy="1224461"/>
          </a:xfrm>
          <a:prstGeom prst="rect">
            <a:avLst/>
          </a:prstGeom>
          <a:solidFill>
            <a:srgbClr val="002060"/>
          </a:solidFill>
          <a:ln w="19050" cap="rnd"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9pPr>
          </a:lstStyle>
          <a:p>
            <a:pPr marL="0" indent="0" algn="ctr">
              <a:buFont typeface="Wingdings 3" charset="2"/>
              <a:buNone/>
            </a:pPr>
            <a:r>
              <a:rPr lang="en-US" dirty="0"/>
              <a:t>Windows Server Guest OS</a:t>
            </a:r>
          </a:p>
        </p:txBody>
      </p:sp>
      <p:sp>
        <p:nvSpPr>
          <p:cNvPr id="14" name="Content Placeholder 9"/>
          <p:cNvSpPr txBox="1">
            <a:spLocks/>
          </p:cNvSpPr>
          <p:nvPr/>
        </p:nvSpPr>
        <p:spPr>
          <a:xfrm>
            <a:off x="1154954" y="3584543"/>
            <a:ext cx="1209994" cy="470117"/>
          </a:xfrm>
          <a:prstGeom prst="rect">
            <a:avLst/>
          </a:prstGeom>
          <a:solidFill>
            <a:schemeClr val="accent3">
              <a:lumMod val="50000"/>
            </a:schemeClr>
          </a:solidFill>
          <a:ln w="19050" cap="rnd"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9pPr>
          </a:lstStyle>
          <a:p>
            <a:pPr marL="0" indent="0" algn="ctr">
              <a:buFont typeface="Wingdings 3" charset="2"/>
              <a:buNone/>
            </a:pPr>
            <a:r>
              <a:rPr lang="en-US" dirty="0"/>
              <a:t>App A</a:t>
            </a:r>
          </a:p>
        </p:txBody>
      </p:sp>
      <p:sp>
        <p:nvSpPr>
          <p:cNvPr id="15" name="Content Placeholder 9"/>
          <p:cNvSpPr txBox="1">
            <a:spLocks/>
          </p:cNvSpPr>
          <p:nvPr/>
        </p:nvSpPr>
        <p:spPr>
          <a:xfrm>
            <a:off x="2659789" y="3576155"/>
            <a:ext cx="1209994" cy="470117"/>
          </a:xfrm>
          <a:prstGeom prst="rect">
            <a:avLst/>
          </a:prstGeom>
          <a:solidFill>
            <a:schemeClr val="accent3">
              <a:lumMod val="50000"/>
            </a:schemeClr>
          </a:solidFill>
          <a:ln w="19050" cap="rnd"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9pPr>
          </a:lstStyle>
          <a:p>
            <a:pPr marL="0" indent="0" algn="ctr">
              <a:buFont typeface="Wingdings 3" charset="2"/>
              <a:buNone/>
            </a:pPr>
            <a:r>
              <a:rPr lang="en-US" dirty="0"/>
              <a:t>App A</a:t>
            </a:r>
            <a:r>
              <a:rPr lang="en-US" baseline="-25000" dirty="0"/>
              <a:t>1</a:t>
            </a:r>
          </a:p>
        </p:txBody>
      </p:sp>
      <p:sp>
        <p:nvSpPr>
          <p:cNvPr id="16" name="Content Placeholder 9"/>
          <p:cNvSpPr txBox="1">
            <a:spLocks/>
          </p:cNvSpPr>
          <p:nvPr/>
        </p:nvSpPr>
        <p:spPr>
          <a:xfrm>
            <a:off x="4164624" y="3570602"/>
            <a:ext cx="1209994" cy="470117"/>
          </a:xfrm>
          <a:prstGeom prst="rect">
            <a:avLst/>
          </a:prstGeom>
          <a:solidFill>
            <a:schemeClr val="accent3">
              <a:lumMod val="50000"/>
            </a:schemeClr>
          </a:solidFill>
          <a:ln w="19050" cap="rnd"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9pPr>
          </a:lstStyle>
          <a:p>
            <a:pPr marL="0" indent="0" algn="ctr">
              <a:buFont typeface="Wingdings 3" charset="2"/>
              <a:buNone/>
            </a:pPr>
            <a:r>
              <a:rPr lang="en-US" dirty="0"/>
              <a:t>App B</a:t>
            </a:r>
          </a:p>
        </p:txBody>
      </p:sp>
      <p:sp>
        <p:nvSpPr>
          <p:cNvPr id="17" name="Rectangle 16"/>
          <p:cNvSpPr/>
          <p:nvPr/>
        </p:nvSpPr>
        <p:spPr>
          <a:xfrm>
            <a:off x="6208712" y="5872462"/>
            <a:ext cx="4219663" cy="595618"/>
          </a:xfrm>
          <a:prstGeom prst="rect">
            <a:avLst/>
          </a:prstGeom>
          <a:solidFill>
            <a:schemeClr val="accent6">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grpSp>
        <p:nvGrpSpPr>
          <p:cNvPr id="4" name="Group 3"/>
          <p:cNvGrpSpPr/>
          <p:nvPr/>
        </p:nvGrpSpPr>
        <p:grpSpPr>
          <a:xfrm>
            <a:off x="6204828" y="3610799"/>
            <a:ext cx="1232323" cy="1651546"/>
            <a:chOff x="6208712" y="4230329"/>
            <a:chExt cx="4219663" cy="1642133"/>
          </a:xfrm>
        </p:grpSpPr>
        <p:sp>
          <p:nvSpPr>
            <p:cNvPr id="18" name="Rectangle 17"/>
            <p:cNvSpPr/>
            <p:nvPr/>
          </p:nvSpPr>
          <p:spPr>
            <a:xfrm>
              <a:off x="6208712" y="5276844"/>
              <a:ext cx="4219663" cy="595618"/>
            </a:xfrm>
            <a:prstGeom prst="rect">
              <a:avLst/>
            </a:prstGeom>
            <a:solidFill>
              <a:srgbClr val="0020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Windows Server (Host OS)</a:t>
              </a:r>
            </a:p>
          </p:txBody>
        </p:sp>
        <p:sp>
          <p:nvSpPr>
            <p:cNvPr id="23" name="Content Placeholder 9"/>
            <p:cNvSpPr txBox="1">
              <a:spLocks/>
            </p:cNvSpPr>
            <p:nvPr/>
          </p:nvSpPr>
          <p:spPr>
            <a:xfrm>
              <a:off x="6208712" y="4230329"/>
              <a:ext cx="561205" cy="1040404"/>
            </a:xfrm>
            <a:prstGeom prst="rect">
              <a:avLst/>
            </a:prstGeom>
            <a:solidFill>
              <a:schemeClr val="accent3">
                <a:lumMod val="50000"/>
              </a:schemeClr>
            </a:solidFill>
            <a:ln w="19050" cap="rnd"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9pPr>
            </a:lstStyle>
            <a:p>
              <a:pPr marL="0" indent="0" algn="ctr">
                <a:buFont typeface="Wingdings 3" charset="2"/>
                <a:buNone/>
              </a:pPr>
              <a:r>
                <a:rPr lang="en-US" sz="1050" dirty="0"/>
                <a:t>App A</a:t>
              </a:r>
            </a:p>
          </p:txBody>
        </p:sp>
        <p:sp>
          <p:nvSpPr>
            <p:cNvPr id="26" name="Content Placeholder 9"/>
            <p:cNvSpPr txBox="1">
              <a:spLocks/>
            </p:cNvSpPr>
            <p:nvPr/>
          </p:nvSpPr>
          <p:spPr>
            <a:xfrm>
              <a:off x="6786851" y="4230329"/>
              <a:ext cx="561205" cy="1040404"/>
            </a:xfrm>
            <a:prstGeom prst="rect">
              <a:avLst/>
            </a:prstGeom>
            <a:solidFill>
              <a:schemeClr val="accent3">
                <a:lumMod val="50000"/>
              </a:schemeClr>
            </a:solidFill>
            <a:ln w="19050" cap="rnd"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9pPr>
            </a:lstStyle>
            <a:p>
              <a:pPr marL="0" indent="0" algn="ctr">
                <a:buFont typeface="Wingdings 3" charset="2"/>
                <a:buNone/>
              </a:pPr>
              <a:r>
                <a:rPr lang="en-US" sz="1050" dirty="0"/>
                <a:t>App A</a:t>
              </a:r>
              <a:r>
                <a:rPr lang="en-US" sz="1050" baseline="-25000" dirty="0"/>
                <a:t>1</a:t>
              </a:r>
            </a:p>
          </p:txBody>
        </p:sp>
        <p:sp>
          <p:nvSpPr>
            <p:cNvPr id="31" name="Content Placeholder 9"/>
            <p:cNvSpPr txBox="1">
              <a:spLocks/>
            </p:cNvSpPr>
            <p:nvPr/>
          </p:nvSpPr>
          <p:spPr>
            <a:xfrm>
              <a:off x="7364990" y="4230329"/>
              <a:ext cx="561205" cy="1040404"/>
            </a:xfrm>
            <a:prstGeom prst="rect">
              <a:avLst/>
            </a:prstGeom>
            <a:solidFill>
              <a:schemeClr val="accent3">
                <a:lumMod val="50000"/>
              </a:schemeClr>
            </a:solidFill>
            <a:ln w="19050" cap="rnd"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9pPr>
            </a:lstStyle>
            <a:p>
              <a:pPr marL="0" indent="0" algn="ctr">
                <a:buFont typeface="Wingdings 3" charset="2"/>
                <a:buNone/>
              </a:pPr>
              <a:r>
                <a:rPr lang="en-US" sz="1050" dirty="0"/>
                <a:t>App A</a:t>
              </a:r>
              <a:r>
                <a:rPr lang="en-US" sz="1050" baseline="-25000" dirty="0"/>
                <a:t>2</a:t>
              </a:r>
            </a:p>
          </p:txBody>
        </p:sp>
        <p:sp>
          <p:nvSpPr>
            <p:cNvPr id="33" name="Content Placeholder 9"/>
            <p:cNvSpPr txBox="1">
              <a:spLocks/>
            </p:cNvSpPr>
            <p:nvPr/>
          </p:nvSpPr>
          <p:spPr>
            <a:xfrm>
              <a:off x="7943129" y="4230329"/>
              <a:ext cx="561205" cy="1040404"/>
            </a:xfrm>
            <a:prstGeom prst="rect">
              <a:avLst/>
            </a:prstGeom>
            <a:solidFill>
              <a:schemeClr val="accent3">
                <a:lumMod val="50000"/>
              </a:schemeClr>
            </a:solidFill>
            <a:ln w="19050" cap="rnd"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9pPr>
            </a:lstStyle>
            <a:p>
              <a:pPr marL="0" indent="0" algn="ctr">
                <a:buFont typeface="Wingdings 3" charset="2"/>
                <a:buNone/>
              </a:pPr>
              <a:r>
                <a:rPr lang="en-US" sz="1050" dirty="0"/>
                <a:t>App A</a:t>
              </a:r>
              <a:r>
                <a:rPr lang="en-US" sz="1050" baseline="-25000" dirty="0"/>
                <a:t>3</a:t>
              </a:r>
            </a:p>
          </p:txBody>
        </p:sp>
        <p:sp>
          <p:nvSpPr>
            <p:cNvPr id="34" name="Content Placeholder 9"/>
            <p:cNvSpPr txBox="1">
              <a:spLocks/>
            </p:cNvSpPr>
            <p:nvPr/>
          </p:nvSpPr>
          <p:spPr>
            <a:xfrm>
              <a:off x="8521268" y="4230329"/>
              <a:ext cx="561205" cy="1040404"/>
            </a:xfrm>
            <a:prstGeom prst="rect">
              <a:avLst/>
            </a:prstGeom>
            <a:solidFill>
              <a:schemeClr val="accent3">
                <a:lumMod val="50000"/>
              </a:schemeClr>
            </a:solidFill>
            <a:ln w="19050" cap="rnd"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9pPr>
            </a:lstStyle>
            <a:p>
              <a:pPr marL="0" indent="0" algn="ctr">
                <a:buFont typeface="Wingdings 3" charset="2"/>
                <a:buNone/>
              </a:pPr>
              <a:r>
                <a:rPr lang="en-US" sz="1050" dirty="0"/>
                <a:t>App B</a:t>
              </a:r>
              <a:endParaRPr lang="en-US" sz="1050" baseline="-25000" dirty="0"/>
            </a:p>
          </p:txBody>
        </p:sp>
        <p:sp>
          <p:nvSpPr>
            <p:cNvPr id="35" name="Content Placeholder 9"/>
            <p:cNvSpPr txBox="1">
              <a:spLocks/>
            </p:cNvSpPr>
            <p:nvPr/>
          </p:nvSpPr>
          <p:spPr>
            <a:xfrm>
              <a:off x="9099407" y="4230329"/>
              <a:ext cx="561205" cy="1040404"/>
            </a:xfrm>
            <a:prstGeom prst="rect">
              <a:avLst/>
            </a:prstGeom>
            <a:solidFill>
              <a:schemeClr val="accent3">
                <a:lumMod val="50000"/>
              </a:schemeClr>
            </a:solidFill>
            <a:ln w="19050" cap="rnd"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9pPr>
            </a:lstStyle>
            <a:p>
              <a:pPr marL="0" indent="0" algn="ctr">
                <a:buFont typeface="Wingdings 3" charset="2"/>
                <a:buNone/>
              </a:pPr>
              <a:r>
                <a:rPr lang="en-US" sz="1050" dirty="0"/>
                <a:t>App B</a:t>
              </a:r>
              <a:r>
                <a:rPr lang="en-US" sz="1050" baseline="-25000" dirty="0"/>
                <a:t>1</a:t>
              </a:r>
            </a:p>
          </p:txBody>
        </p:sp>
        <p:sp>
          <p:nvSpPr>
            <p:cNvPr id="36" name="Content Placeholder 9"/>
            <p:cNvSpPr txBox="1">
              <a:spLocks/>
            </p:cNvSpPr>
            <p:nvPr/>
          </p:nvSpPr>
          <p:spPr>
            <a:xfrm>
              <a:off x="9684885" y="4230329"/>
              <a:ext cx="561205" cy="1040404"/>
            </a:xfrm>
            <a:prstGeom prst="rect">
              <a:avLst/>
            </a:prstGeom>
            <a:solidFill>
              <a:srgbClr val="00B0F0"/>
            </a:solidFill>
            <a:ln w="19050" cap="rnd"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9pPr>
            </a:lstStyle>
            <a:p>
              <a:pPr marL="0" indent="0" algn="ctr">
                <a:buFont typeface="Wingdings 3" charset="2"/>
                <a:buNone/>
              </a:pPr>
              <a:r>
                <a:rPr lang="en-US" sz="1050" dirty="0"/>
                <a:t>Docker</a:t>
              </a:r>
              <a:endParaRPr lang="en-US" sz="1050" baseline="-25000" dirty="0"/>
            </a:p>
          </p:txBody>
        </p:sp>
      </p:grpSp>
      <p:sp>
        <p:nvSpPr>
          <p:cNvPr id="24" name="Rectangle 23"/>
          <p:cNvSpPr/>
          <p:nvPr/>
        </p:nvSpPr>
        <p:spPr>
          <a:xfrm>
            <a:off x="6204828" y="5262345"/>
            <a:ext cx="4219663" cy="595618"/>
          </a:xfrm>
          <a:prstGeom prst="rect">
            <a:avLst/>
          </a:prstGeom>
          <a:solidFill>
            <a:schemeClr val="bg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Hypervisor (Type 1)</a:t>
            </a:r>
          </a:p>
        </p:txBody>
      </p:sp>
      <p:grpSp>
        <p:nvGrpSpPr>
          <p:cNvPr id="25" name="Group 24"/>
          <p:cNvGrpSpPr/>
          <p:nvPr/>
        </p:nvGrpSpPr>
        <p:grpSpPr>
          <a:xfrm>
            <a:off x="7697518" y="3610799"/>
            <a:ext cx="1232323" cy="1651546"/>
            <a:chOff x="6208712" y="4230329"/>
            <a:chExt cx="4219663" cy="1642133"/>
          </a:xfrm>
        </p:grpSpPr>
        <p:sp>
          <p:nvSpPr>
            <p:cNvPr id="27" name="Rectangle 26"/>
            <p:cNvSpPr/>
            <p:nvPr/>
          </p:nvSpPr>
          <p:spPr>
            <a:xfrm>
              <a:off x="6208712" y="5276844"/>
              <a:ext cx="4219663" cy="595618"/>
            </a:xfrm>
            <a:prstGeom prst="rect">
              <a:avLst/>
            </a:prstGeom>
            <a:solidFill>
              <a:srgbClr val="0020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Windows Server (Host OS)</a:t>
              </a:r>
            </a:p>
          </p:txBody>
        </p:sp>
        <p:sp>
          <p:nvSpPr>
            <p:cNvPr id="28" name="Content Placeholder 9"/>
            <p:cNvSpPr txBox="1">
              <a:spLocks/>
            </p:cNvSpPr>
            <p:nvPr/>
          </p:nvSpPr>
          <p:spPr>
            <a:xfrm>
              <a:off x="6208712" y="4230329"/>
              <a:ext cx="561205" cy="1040404"/>
            </a:xfrm>
            <a:prstGeom prst="rect">
              <a:avLst/>
            </a:prstGeom>
            <a:solidFill>
              <a:schemeClr val="accent3">
                <a:lumMod val="50000"/>
              </a:schemeClr>
            </a:solidFill>
            <a:ln w="19050" cap="rnd"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9pPr>
            </a:lstStyle>
            <a:p>
              <a:pPr marL="0" indent="0" algn="ctr">
                <a:buFont typeface="Wingdings 3" charset="2"/>
                <a:buNone/>
              </a:pPr>
              <a:r>
                <a:rPr lang="en-US" sz="1050" dirty="0"/>
                <a:t>App A</a:t>
              </a:r>
            </a:p>
          </p:txBody>
        </p:sp>
        <p:sp>
          <p:nvSpPr>
            <p:cNvPr id="29" name="Content Placeholder 9"/>
            <p:cNvSpPr txBox="1">
              <a:spLocks/>
            </p:cNvSpPr>
            <p:nvPr/>
          </p:nvSpPr>
          <p:spPr>
            <a:xfrm>
              <a:off x="6786851" y="4230329"/>
              <a:ext cx="561205" cy="1040404"/>
            </a:xfrm>
            <a:prstGeom prst="rect">
              <a:avLst/>
            </a:prstGeom>
            <a:solidFill>
              <a:schemeClr val="accent3">
                <a:lumMod val="50000"/>
              </a:schemeClr>
            </a:solidFill>
            <a:ln w="19050" cap="rnd"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9pPr>
            </a:lstStyle>
            <a:p>
              <a:pPr marL="0" indent="0" algn="ctr">
                <a:buFont typeface="Wingdings 3" charset="2"/>
                <a:buNone/>
              </a:pPr>
              <a:r>
                <a:rPr lang="en-US" sz="1050" dirty="0"/>
                <a:t>App A</a:t>
              </a:r>
              <a:r>
                <a:rPr lang="en-US" sz="1050" baseline="-25000" dirty="0"/>
                <a:t>1</a:t>
              </a:r>
            </a:p>
          </p:txBody>
        </p:sp>
        <p:sp>
          <p:nvSpPr>
            <p:cNvPr id="30" name="Content Placeholder 9"/>
            <p:cNvSpPr txBox="1">
              <a:spLocks/>
            </p:cNvSpPr>
            <p:nvPr/>
          </p:nvSpPr>
          <p:spPr>
            <a:xfrm>
              <a:off x="7364990" y="4230329"/>
              <a:ext cx="561205" cy="1040404"/>
            </a:xfrm>
            <a:prstGeom prst="rect">
              <a:avLst/>
            </a:prstGeom>
            <a:solidFill>
              <a:schemeClr val="accent3">
                <a:lumMod val="50000"/>
              </a:schemeClr>
            </a:solidFill>
            <a:ln w="19050" cap="rnd"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9pPr>
            </a:lstStyle>
            <a:p>
              <a:pPr marL="0" indent="0" algn="ctr">
                <a:buFont typeface="Wingdings 3" charset="2"/>
                <a:buNone/>
              </a:pPr>
              <a:r>
                <a:rPr lang="en-US" sz="1050" dirty="0"/>
                <a:t>App A</a:t>
              </a:r>
              <a:r>
                <a:rPr lang="en-US" sz="1050" baseline="-25000" dirty="0"/>
                <a:t>2</a:t>
              </a:r>
            </a:p>
          </p:txBody>
        </p:sp>
        <p:sp>
          <p:nvSpPr>
            <p:cNvPr id="32" name="Content Placeholder 9"/>
            <p:cNvSpPr txBox="1">
              <a:spLocks/>
            </p:cNvSpPr>
            <p:nvPr/>
          </p:nvSpPr>
          <p:spPr>
            <a:xfrm>
              <a:off x="7943129" y="4230329"/>
              <a:ext cx="561205" cy="1040404"/>
            </a:xfrm>
            <a:prstGeom prst="rect">
              <a:avLst/>
            </a:prstGeom>
            <a:solidFill>
              <a:schemeClr val="accent3">
                <a:lumMod val="50000"/>
              </a:schemeClr>
            </a:solidFill>
            <a:ln w="19050" cap="rnd"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9pPr>
            </a:lstStyle>
            <a:p>
              <a:pPr marL="0" indent="0" algn="ctr">
                <a:buFont typeface="Wingdings 3" charset="2"/>
                <a:buNone/>
              </a:pPr>
              <a:r>
                <a:rPr lang="en-US" sz="1050" dirty="0"/>
                <a:t>App A</a:t>
              </a:r>
              <a:r>
                <a:rPr lang="en-US" sz="1050" baseline="-25000" dirty="0"/>
                <a:t>3</a:t>
              </a:r>
            </a:p>
          </p:txBody>
        </p:sp>
        <p:sp>
          <p:nvSpPr>
            <p:cNvPr id="37" name="Content Placeholder 9"/>
            <p:cNvSpPr txBox="1">
              <a:spLocks/>
            </p:cNvSpPr>
            <p:nvPr/>
          </p:nvSpPr>
          <p:spPr>
            <a:xfrm>
              <a:off x="8521268" y="4230329"/>
              <a:ext cx="561205" cy="1040404"/>
            </a:xfrm>
            <a:prstGeom prst="rect">
              <a:avLst/>
            </a:prstGeom>
            <a:solidFill>
              <a:schemeClr val="accent3">
                <a:lumMod val="50000"/>
              </a:schemeClr>
            </a:solidFill>
            <a:ln w="19050" cap="rnd"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9pPr>
            </a:lstStyle>
            <a:p>
              <a:pPr marL="0" indent="0" algn="ctr">
                <a:buFont typeface="Wingdings 3" charset="2"/>
                <a:buNone/>
              </a:pPr>
              <a:r>
                <a:rPr lang="en-US" sz="1050" dirty="0"/>
                <a:t>App B</a:t>
              </a:r>
              <a:endParaRPr lang="en-US" sz="1050" baseline="-25000" dirty="0"/>
            </a:p>
          </p:txBody>
        </p:sp>
        <p:sp>
          <p:nvSpPr>
            <p:cNvPr id="38" name="Content Placeholder 9"/>
            <p:cNvSpPr txBox="1">
              <a:spLocks/>
            </p:cNvSpPr>
            <p:nvPr/>
          </p:nvSpPr>
          <p:spPr>
            <a:xfrm>
              <a:off x="9099407" y="4230329"/>
              <a:ext cx="561205" cy="1040404"/>
            </a:xfrm>
            <a:prstGeom prst="rect">
              <a:avLst/>
            </a:prstGeom>
            <a:solidFill>
              <a:schemeClr val="accent3">
                <a:lumMod val="50000"/>
              </a:schemeClr>
            </a:solidFill>
            <a:ln w="19050" cap="rnd"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9pPr>
            </a:lstStyle>
            <a:p>
              <a:pPr marL="0" indent="0" algn="ctr">
                <a:buFont typeface="Wingdings 3" charset="2"/>
                <a:buNone/>
              </a:pPr>
              <a:r>
                <a:rPr lang="en-US" sz="1050" dirty="0"/>
                <a:t>App B</a:t>
              </a:r>
              <a:r>
                <a:rPr lang="en-US" sz="1050" baseline="-25000" dirty="0"/>
                <a:t>1</a:t>
              </a:r>
            </a:p>
          </p:txBody>
        </p:sp>
        <p:sp>
          <p:nvSpPr>
            <p:cNvPr id="39" name="Content Placeholder 9"/>
            <p:cNvSpPr txBox="1">
              <a:spLocks/>
            </p:cNvSpPr>
            <p:nvPr/>
          </p:nvSpPr>
          <p:spPr>
            <a:xfrm>
              <a:off x="9684885" y="4230329"/>
              <a:ext cx="561205" cy="1040404"/>
            </a:xfrm>
            <a:prstGeom prst="rect">
              <a:avLst/>
            </a:prstGeom>
            <a:solidFill>
              <a:srgbClr val="00B0F0"/>
            </a:solidFill>
            <a:ln w="19050" cap="rnd"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9pPr>
            </a:lstStyle>
            <a:p>
              <a:pPr marL="0" indent="0" algn="ctr">
                <a:buFont typeface="Wingdings 3" charset="2"/>
                <a:buNone/>
              </a:pPr>
              <a:r>
                <a:rPr lang="en-US" sz="1050" dirty="0"/>
                <a:t>Docker</a:t>
              </a:r>
              <a:endParaRPr lang="en-US" sz="1050" baseline="-25000" dirty="0"/>
            </a:p>
          </p:txBody>
        </p:sp>
      </p:grpSp>
      <p:grpSp>
        <p:nvGrpSpPr>
          <p:cNvPr id="40" name="Group 39"/>
          <p:cNvGrpSpPr/>
          <p:nvPr/>
        </p:nvGrpSpPr>
        <p:grpSpPr>
          <a:xfrm>
            <a:off x="9190208" y="3610799"/>
            <a:ext cx="1232323" cy="1651546"/>
            <a:chOff x="6208712" y="4230329"/>
            <a:chExt cx="4219663" cy="1642133"/>
          </a:xfrm>
        </p:grpSpPr>
        <p:sp>
          <p:nvSpPr>
            <p:cNvPr id="41" name="Rectangle 40"/>
            <p:cNvSpPr/>
            <p:nvPr/>
          </p:nvSpPr>
          <p:spPr>
            <a:xfrm>
              <a:off x="6208712" y="5276844"/>
              <a:ext cx="4219663" cy="595618"/>
            </a:xfrm>
            <a:prstGeom prst="rect">
              <a:avLst/>
            </a:prstGeom>
            <a:solidFill>
              <a:srgbClr val="0020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Windows Server (Host OS)</a:t>
              </a:r>
            </a:p>
          </p:txBody>
        </p:sp>
        <p:sp>
          <p:nvSpPr>
            <p:cNvPr id="42" name="Content Placeholder 9"/>
            <p:cNvSpPr txBox="1">
              <a:spLocks/>
            </p:cNvSpPr>
            <p:nvPr/>
          </p:nvSpPr>
          <p:spPr>
            <a:xfrm>
              <a:off x="6208712" y="4230329"/>
              <a:ext cx="561205" cy="1040404"/>
            </a:xfrm>
            <a:prstGeom prst="rect">
              <a:avLst/>
            </a:prstGeom>
            <a:solidFill>
              <a:schemeClr val="accent3">
                <a:lumMod val="50000"/>
              </a:schemeClr>
            </a:solidFill>
            <a:ln w="19050" cap="rnd"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9pPr>
            </a:lstStyle>
            <a:p>
              <a:pPr marL="0" indent="0" algn="ctr">
                <a:buFont typeface="Wingdings 3" charset="2"/>
                <a:buNone/>
              </a:pPr>
              <a:r>
                <a:rPr lang="en-US" sz="1050" dirty="0"/>
                <a:t>App A</a:t>
              </a:r>
            </a:p>
          </p:txBody>
        </p:sp>
        <p:sp>
          <p:nvSpPr>
            <p:cNvPr id="43" name="Content Placeholder 9"/>
            <p:cNvSpPr txBox="1">
              <a:spLocks/>
            </p:cNvSpPr>
            <p:nvPr/>
          </p:nvSpPr>
          <p:spPr>
            <a:xfrm>
              <a:off x="6786851" y="4230329"/>
              <a:ext cx="561205" cy="1040404"/>
            </a:xfrm>
            <a:prstGeom prst="rect">
              <a:avLst/>
            </a:prstGeom>
            <a:solidFill>
              <a:schemeClr val="accent3">
                <a:lumMod val="50000"/>
              </a:schemeClr>
            </a:solidFill>
            <a:ln w="19050" cap="rnd"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9pPr>
            </a:lstStyle>
            <a:p>
              <a:pPr marL="0" indent="0" algn="ctr">
                <a:buFont typeface="Wingdings 3" charset="2"/>
                <a:buNone/>
              </a:pPr>
              <a:r>
                <a:rPr lang="en-US" sz="1050" dirty="0"/>
                <a:t>App A</a:t>
              </a:r>
              <a:r>
                <a:rPr lang="en-US" sz="1050" baseline="-25000" dirty="0"/>
                <a:t>1</a:t>
              </a:r>
            </a:p>
          </p:txBody>
        </p:sp>
        <p:sp>
          <p:nvSpPr>
            <p:cNvPr id="44" name="Content Placeholder 9"/>
            <p:cNvSpPr txBox="1">
              <a:spLocks/>
            </p:cNvSpPr>
            <p:nvPr/>
          </p:nvSpPr>
          <p:spPr>
            <a:xfrm>
              <a:off x="7364990" y="4230329"/>
              <a:ext cx="561205" cy="1040404"/>
            </a:xfrm>
            <a:prstGeom prst="rect">
              <a:avLst/>
            </a:prstGeom>
            <a:solidFill>
              <a:schemeClr val="accent3">
                <a:lumMod val="50000"/>
              </a:schemeClr>
            </a:solidFill>
            <a:ln w="19050" cap="rnd"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9pPr>
            </a:lstStyle>
            <a:p>
              <a:pPr marL="0" indent="0" algn="ctr">
                <a:buFont typeface="Wingdings 3" charset="2"/>
                <a:buNone/>
              </a:pPr>
              <a:r>
                <a:rPr lang="en-US" sz="1050" dirty="0"/>
                <a:t>App A</a:t>
              </a:r>
              <a:r>
                <a:rPr lang="en-US" sz="1050" baseline="-25000" dirty="0"/>
                <a:t>2</a:t>
              </a:r>
            </a:p>
          </p:txBody>
        </p:sp>
        <p:sp>
          <p:nvSpPr>
            <p:cNvPr id="45" name="Content Placeholder 9"/>
            <p:cNvSpPr txBox="1">
              <a:spLocks/>
            </p:cNvSpPr>
            <p:nvPr/>
          </p:nvSpPr>
          <p:spPr>
            <a:xfrm>
              <a:off x="7943129" y="4230329"/>
              <a:ext cx="561205" cy="1040404"/>
            </a:xfrm>
            <a:prstGeom prst="rect">
              <a:avLst/>
            </a:prstGeom>
            <a:solidFill>
              <a:schemeClr val="accent3">
                <a:lumMod val="50000"/>
              </a:schemeClr>
            </a:solidFill>
            <a:ln w="19050" cap="rnd"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9pPr>
            </a:lstStyle>
            <a:p>
              <a:pPr marL="0" indent="0" algn="ctr">
                <a:buFont typeface="Wingdings 3" charset="2"/>
                <a:buNone/>
              </a:pPr>
              <a:r>
                <a:rPr lang="en-US" sz="1050" dirty="0"/>
                <a:t>App A</a:t>
              </a:r>
              <a:r>
                <a:rPr lang="en-US" sz="1050" baseline="-25000" dirty="0"/>
                <a:t>3</a:t>
              </a:r>
            </a:p>
          </p:txBody>
        </p:sp>
        <p:sp>
          <p:nvSpPr>
            <p:cNvPr id="46" name="Content Placeholder 9"/>
            <p:cNvSpPr txBox="1">
              <a:spLocks/>
            </p:cNvSpPr>
            <p:nvPr/>
          </p:nvSpPr>
          <p:spPr>
            <a:xfrm>
              <a:off x="8521268" y="4230329"/>
              <a:ext cx="561205" cy="1040404"/>
            </a:xfrm>
            <a:prstGeom prst="rect">
              <a:avLst/>
            </a:prstGeom>
            <a:solidFill>
              <a:schemeClr val="accent3">
                <a:lumMod val="50000"/>
              </a:schemeClr>
            </a:solidFill>
            <a:ln w="19050" cap="rnd"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9pPr>
            </a:lstStyle>
            <a:p>
              <a:pPr marL="0" indent="0" algn="ctr">
                <a:buFont typeface="Wingdings 3" charset="2"/>
                <a:buNone/>
              </a:pPr>
              <a:r>
                <a:rPr lang="en-US" sz="1050" dirty="0"/>
                <a:t>App B</a:t>
              </a:r>
              <a:endParaRPr lang="en-US" sz="1050" baseline="-25000" dirty="0"/>
            </a:p>
          </p:txBody>
        </p:sp>
        <p:sp>
          <p:nvSpPr>
            <p:cNvPr id="47" name="Content Placeholder 9"/>
            <p:cNvSpPr txBox="1">
              <a:spLocks/>
            </p:cNvSpPr>
            <p:nvPr/>
          </p:nvSpPr>
          <p:spPr>
            <a:xfrm>
              <a:off x="9099407" y="4230329"/>
              <a:ext cx="561205" cy="1040404"/>
            </a:xfrm>
            <a:prstGeom prst="rect">
              <a:avLst/>
            </a:prstGeom>
            <a:solidFill>
              <a:schemeClr val="accent3">
                <a:lumMod val="50000"/>
              </a:schemeClr>
            </a:solidFill>
            <a:ln w="19050" cap="rnd"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9pPr>
            </a:lstStyle>
            <a:p>
              <a:pPr marL="0" indent="0" algn="ctr">
                <a:buFont typeface="Wingdings 3" charset="2"/>
                <a:buNone/>
              </a:pPr>
              <a:r>
                <a:rPr lang="en-US" sz="1050" dirty="0"/>
                <a:t>App B</a:t>
              </a:r>
              <a:r>
                <a:rPr lang="en-US" sz="1050" baseline="-25000" dirty="0"/>
                <a:t>1</a:t>
              </a:r>
            </a:p>
          </p:txBody>
        </p:sp>
        <p:sp>
          <p:nvSpPr>
            <p:cNvPr id="48" name="Content Placeholder 9"/>
            <p:cNvSpPr txBox="1">
              <a:spLocks/>
            </p:cNvSpPr>
            <p:nvPr/>
          </p:nvSpPr>
          <p:spPr>
            <a:xfrm>
              <a:off x="9684885" y="4230329"/>
              <a:ext cx="561205" cy="1040404"/>
            </a:xfrm>
            <a:prstGeom prst="rect">
              <a:avLst/>
            </a:prstGeom>
            <a:solidFill>
              <a:srgbClr val="00B0F0"/>
            </a:solidFill>
            <a:ln w="19050" cap="rnd"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9pPr>
            </a:lstStyle>
            <a:p>
              <a:pPr marL="0" indent="0" algn="ctr">
                <a:buFont typeface="Wingdings 3" charset="2"/>
                <a:buNone/>
              </a:pPr>
              <a:r>
                <a:rPr lang="en-US" sz="1050" dirty="0"/>
                <a:t>Docker</a:t>
              </a:r>
              <a:endParaRPr lang="en-US" sz="1050" baseline="-25000" dirty="0"/>
            </a:p>
          </p:txBody>
        </p:sp>
      </p:grpSp>
    </p:spTree>
    <p:extLst>
      <p:ext uri="{BB962C8B-B14F-4D97-AF65-F5344CB8AC3E}">
        <p14:creationId xmlns:p14="http://schemas.microsoft.com/office/powerpoint/2010/main" val="3015402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8351" y="1287012"/>
            <a:ext cx="3198931" cy="441121"/>
          </a:xfrm>
        </p:spPr>
        <p:txBody>
          <a:bodyPr anchor="t"/>
          <a:lstStyle/>
          <a:p>
            <a:r>
              <a:rPr lang="en-US" dirty="0"/>
              <a:t>Jason L. van Brackel</a:t>
            </a:r>
          </a:p>
        </p:txBody>
      </p:sp>
      <p:sp>
        <p:nvSpPr>
          <p:cNvPr id="4" name="Text Placeholder 3"/>
          <p:cNvSpPr>
            <a:spLocks noGrp="1"/>
          </p:cNvSpPr>
          <p:nvPr>
            <p:ph type="body" sz="half" idx="2"/>
          </p:nvPr>
        </p:nvSpPr>
        <p:spPr>
          <a:xfrm>
            <a:off x="1057013" y="1728133"/>
            <a:ext cx="2681374" cy="4288358"/>
          </a:xfrm>
        </p:spPr>
        <p:txBody>
          <a:bodyPr/>
          <a:lstStyle/>
          <a:p>
            <a:r>
              <a:rPr lang="en-US" dirty="0"/>
              <a:t>Solutions Architect</a:t>
            </a:r>
          </a:p>
        </p:txBody>
      </p:sp>
      <p:pic>
        <p:nvPicPr>
          <p:cNvPr id="7" name="Content Placeholder 6"/>
          <p:cNvPicPr>
            <a:picLocks noGrp="1" noChangeAspect="1"/>
          </p:cNvPicPr>
          <p:nvPr>
            <p:ph idx="1"/>
          </p:nvPr>
        </p:nvPicPr>
        <p:blipFill>
          <a:blip r:embed="rId2"/>
          <a:stretch>
            <a:fillRect/>
          </a:stretch>
        </p:blipFill>
        <p:spPr>
          <a:xfrm>
            <a:off x="1713627" y="2666187"/>
            <a:ext cx="1733792" cy="2057687"/>
          </a:xfrm>
        </p:spPr>
      </p:pic>
      <p:pic>
        <p:nvPicPr>
          <p:cNvPr id="8" name="Picture 7"/>
          <p:cNvPicPr>
            <a:picLocks noChangeAspect="1"/>
          </p:cNvPicPr>
          <p:nvPr/>
        </p:nvPicPr>
        <p:blipFill>
          <a:blip r:embed="rId3"/>
          <a:stretch>
            <a:fillRect/>
          </a:stretch>
        </p:blipFill>
        <p:spPr>
          <a:xfrm>
            <a:off x="6007359" y="905068"/>
            <a:ext cx="5234473" cy="5234473"/>
          </a:xfrm>
          <a:prstGeom prst="rect">
            <a:avLst/>
          </a:prstGeom>
        </p:spPr>
      </p:pic>
      <p:sp>
        <p:nvSpPr>
          <p:cNvPr id="3" name="TextBox 2"/>
          <p:cNvSpPr txBox="1"/>
          <p:nvPr/>
        </p:nvSpPr>
        <p:spPr>
          <a:xfrm>
            <a:off x="553673" y="5176007"/>
            <a:ext cx="3984771" cy="830997"/>
          </a:xfrm>
          <a:prstGeom prst="rect">
            <a:avLst/>
          </a:prstGeom>
          <a:noFill/>
        </p:spPr>
        <p:txBody>
          <a:bodyPr wrap="square" rtlCol="0">
            <a:spAutoFit/>
          </a:bodyPr>
          <a:lstStyle/>
          <a:p>
            <a:r>
              <a:rPr lang="en-US" sz="2400" dirty="0">
                <a:solidFill>
                  <a:srgbClr val="EBEBEB"/>
                </a:solidFill>
                <a:ea typeface="+mj-ea"/>
                <a:cs typeface="+mj-cs"/>
              </a:rPr>
              <a:t>@</a:t>
            </a:r>
            <a:r>
              <a:rPr lang="en-US" sz="2400" dirty="0" err="1">
                <a:solidFill>
                  <a:srgbClr val="EBEBEB"/>
                </a:solidFill>
                <a:ea typeface="+mj-ea"/>
                <a:cs typeface="+mj-cs"/>
              </a:rPr>
              <a:t>jasonvanbrackel</a:t>
            </a:r>
            <a:endParaRPr lang="en-US" sz="2400" dirty="0">
              <a:solidFill>
                <a:srgbClr val="EBEBEB"/>
              </a:solidFill>
              <a:ea typeface="+mj-ea"/>
              <a:cs typeface="+mj-cs"/>
            </a:endParaRPr>
          </a:p>
          <a:p>
            <a:r>
              <a:rPr lang="en-US" sz="2400">
                <a:solidFill>
                  <a:srgbClr val="EBEBEB"/>
                </a:solidFill>
                <a:ea typeface="+mj-ea"/>
                <a:cs typeface="+mj-cs"/>
              </a:rPr>
              <a:t>@k8sPhilly</a:t>
            </a:r>
            <a:endParaRPr lang="en-US" dirty="0"/>
          </a:p>
        </p:txBody>
      </p:sp>
    </p:spTree>
    <p:extLst>
      <p:ext uri="{BB962C8B-B14F-4D97-AF65-F5344CB8AC3E}">
        <p14:creationId xmlns:p14="http://schemas.microsoft.com/office/powerpoint/2010/main" val="5558308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 are not VMs</a:t>
            </a:r>
          </a:p>
        </p:txBody>
      </p:sp>
      <p:sp>
        <p:nvSpPr>
          <p:cNvPr id="3" name="Text Placeholder 2"/>
          <p:cNvSpPr>
            <a:spLocks noGrp="1"/>
          </p:cNvSpPr>
          <p:nvPr>
            <p:ph type="body" idx="1"/>
          </p:nvPr>
        </p:nvSpPr>
        <p:spPr/>
        <p:txBody>
          <a:bodyPr/>
          <a:lstStyle/>
          <a:p>
            <a:r>
              <a:rPr lang="en-US" dirty="0"/>
              <a:t>VMs</a:t>
            </a:r>
          </a:p>
        </p:txBody>
      </p:sp>
      <p:sp>
        <p:nvSpPr>
          <p:cNvPr id="4" name="Content Placeholder 3"/>
          <p:cNvSpPr>
            <a:spLocks noGrp="1"/>
          </p:cNvSpPr>
          <p:nvPr>
            <p:ph sz="half" idx="2"/>
          </p:nvPr>
        </p:nvSpPr>
        <p:spPr/>
        <p:txBody>
          <a:bodyPr/>
          <a:lstStyle/>
          <a:p>
            <a:r>
              <a:rPr lang="en-US" dirty="0"/>
              <a:t>Hardware Virtualization</a:t>
            </a:r>
          </a:p>
          <a:p>
            <a:r>
              <a:rPr lang="en-US" dirty="0"/>
              <a:t>OS Isolation</a:t>
            </a:r>
          </a:p>
          <a:p>
            <a:r>
              <a:rPr lang="en-US" dirty="0"/>
              <a:t>Full Copy of the OS</a:t>
            </a:r>
          </a:p>
          <a:p>
            <a:r>
              <a:rPr lang="en-US" dirty="0"/>
              <a:t>Hypervisor responsible for maintaining isolation</a:t>
            </a:r>
          </a:p>
        </p:txBody>
      </p:sp>
      <p:sp>
        <p:nvSpPr>
          <p:cNvPr id="5" name="Text Placeholder 4"/>
          <p:cNvSpPr>
            <a:spLocks noGrp="1"/>
          </p:cNvSpPr>
          <p:nvPr>
            <p:ph type="body" sz="quarter" idx="3"/>
          </p:nvPr>
        </p:nvSpPr>
        <p:spPr/>
        <p:txBody>
          <a:bodyPr/>
          <a:lstStyle/>
          <a:p>
            <a:r>
              <a:rPr lang="en-US" dirty="0"/>
              <a:t>Containers</a:t>
            </a:r>
          </a:p>
        </p:txBody>
      </p:sp>
      <p:sp>
        <p:nvSpPr>
          <p:cNvPr id="6" name="Content Placeholder 5"/>
          <p:cNvSpPr>
            <a:spLocks noGrp="1"/>
          </p:cNvSpPr>
          <p:nvPr>
            <p:ph sz="quarter" idx="4"/>
          </p:nvPr>
        </p:nvSpPr>
        <p:spPr/>
        <p:txBody>
          <a:bodyPr/>
          <a:lstStyle/>
          <a:p>
            <a:r>
              <a:rPr lang="en-US" dirty="0"/>
              <a:t>OS Virtualization</a:t>
            </a:r>
          </a:p>
          <a:p>
            <a:r>
              <a:rPr lang="en-US" dirty="0" err="1"/>
              <a:t>Userspace</a:t>
            </a:r>
            <a:r>
              <a:rPr lang="en-US" dirty="0"/>
              <a:t> and Namespace Isolation</a:t>
            </a:r>
          </a:p>
          <a:p>
            <a:r>
              <a:rPr lang="en-US" dirty="0"/>
              <a:t>Enough of the OS for the Application to use </a:t>
            </a:r>
          </a:p>
          <a:p>
            <a:r>
              <a:rPr lang="en-US" dirty="0"/>
              <a:t>Docker Daemon responsible for maintaining isolation</a:t>
            </a:r>
          </a:p>
        </p:txBody>
      </p:sp>
    </p:spTree>
    <p:extLst>
      <p:ext uri="{BB962C8B-B14F-4D97-AF65-F5344CB8AC3E}">
        <p14:creationId xmlns:p14="http://schemas.microsoft.com/office/powerpoint/2010/main" val="3929016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Docker</a:t>
            </a:r>
          </a:p>
        </p:txBody>
      </p:sp>
      <p:pic>
        <p:nvPicPr>
          <p:cNvPr id="11" name="Content Placeholder 10"/>
          <p:cNvPicPr>
            <a:picLocks noGrp="1" noChangeAspect="1"/>
          </p:cNvPicPr>
          <p:nvPr>
            <p:ph idx="1"/>
          </p:nvPr>
        </p:nvPicPr>
        <p:blipFill>
          <a:blip r:embed="rId2"/>
          <a:stretch>
            <a:fillRect/>
          </a:stretch>
        </p:blipFill>
        <p:spPr>
          <a:xfrm>
            <a:off x="2861784" y="2603500"/>
            <a:ext cx="5412745" cy="3416300"/>
          </a:xfrm>
          <a:prstGeom prst="rect">
            <a:avLst/>
          </a:prstGeom>
        </p:spPr>
      </p:pic>
    </p:spTree>
    <p:extLst>
      <p:ext uri="{BB962C8B-B14F-4D97-AF65-F5344CB8AC3E}">
        <p14:creationId xmlns:p14="http://schemas.microsoft.com/office/powerpoint/2010/main" val="3387131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a:t>
            </a:r>
          </a:p>
        </p:txBody>
      </p:sp>
      <p:sp>
        <p:nvSpPr>
          <p:cNvPr id="3" name="Content Placeholder 2"/>
          <p:cNvSpPr>
            <a:spLocks noGrp="1"/>
          </p:cNvSpPr>
          <p:nvPr>
            <p:ph idx="1"/>
          </p:nvPr>
        </p:nvSpPr>
        <p:spPr/>
        <p:txBody>
          <a:bodyPr>
            <a:normAutofit/>
          </a:bodyPr>
          <a:lstStyle/>
          <a:p>
            <a:r>
              <a:rPr lang="en-US" sz="2400" dirty="0"/>
              <a:t>A company</a:t>
            </a:r>
          </a:p>
          <a:p>
            <a:r>
              <a:rPr lang="en-US" sz="2400" dirty="0"/>
              <a:t>A suite of tools for building, deploying and managing applications using Docker containers</a:t>
            </a:r>
          </a:p>
          <a:p>
            <a:r>
              <a:rPr lang="en-US" sz="2400" dirty="0"/>
              <a:t>An container engine</a:t>
            </a:r>
          </a:p>
        </p:txBody>
      </p:sp>
    </p:spTree>
    <p:extLst>
      <p:ext uri="{BB962C8B-B14F-4D97-AF65-F5344CB8AC3E}">
        <p14:creationId xmlns:p14="http://schemas.microsoft.com/office/powerpoint/2010/main" val="28426565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54955" y="1295400"/>
            <a:ext cx="3214822" cy="1600200"/>
          </a:xfrm>
        </p:spPr>
        <p:txBody>
          <a:bodyPr/>
          <a:lstStyle/>
          <a:p>
            <a:r>
              <a:rPr lang="en-US" dirty="0"/>
              <a:t>Docker Engine</a:t>
            </a:r>
          </a:p>
        </p:txBody>
      </p:sp>
      <p:sp>
        <p:nvSpPr>
          <p:cNvPr id="7" name="Content Placeholder 6"/>
          <p:cNvSpPr>
            <a:spLocks noGrp="1"/>
          </p:cNvSpPr>
          <p:nvPr>
            <p:ph idx="1"/>
          </p:nvPr>
        </p:nvSpPr>
        <p:spPr/>
        <p:txBody>
          <a:bodyPr>
            <a:normAutofit/>
          </a:bodyPr>
          <a:lstStyle/>
          <a:p>
            <a:r>
              <a:rPr lang="en-US" dirty="0"/>
              <a:t>It runs </a:t>
            </a:r>
            <a:r>
              <a:rPr lang="en-US" dirty="0" err="1"/>
              <a:t>docker</a:t>
            </a:r>
            <a:r>
              <a:rPr lang="en-US" dirty="0"/>
              <a:t> images</a:t>
            </a:r>
          </a:p>
          <a:p>
            <a:pPr lvl="1"/>
            <a:r>
              <a:rPr lang="en-US" dirty="0" err="1"/>
              <a:t>docker</a:t>
            </a:r>
            <a:endParaRPr lang="en-US" dirty="0"/>
          </a:p>
          <a:p>
            <a:pPr lvl="1"/>
            <a:r>
              <a:rPr lang="en-US" dirty="0" err="1"/>
              <a:t>dockerd</a:t>
            </a:r>
            <a:endParaRPr lang="en-US" dirty="0"/>
          </a:p>
          <a:p>
            <a:pPr lvl="1"/>
            <a:endParaRPr lang="en-US" dirty="0"/>
          </a:p>
        </p:txBody>
      </p:sp>
      <p:sp>
        <p:nvSpPr>
          <p:cNvPr id="8" name="Text Placeholder 7"/>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21891550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54955" y="1295400"/>
            <a:ext cx="3214822" cy="1600200"/>
          </a:xfrm>
        </p:spPr>
        <p:txBody>
          <a:bodyPr/>
          <a:lstStyle/>
          <a:p>
            <a:r>
              <a:rPr lang="en-US" dirty="0"/>
              <a:t>Docker Toolbox</a:t>
            </a:r>
          </a:p>
        </p:txBody>
      </p:sp>
      <p:sp>
        <p:nvSpPr>
          <p:cNvPr id="7" name="Content Placeholder 6"/>
          <p:cNvSpPr>
            <a:spLocks noGrp="1"/>
          </p:cNvSpPr>
          <p:nvPr>
            <p:ph idx="1"/>
          </p:nvPr>
        </p:nvSpPr>
        <p:spPr/>
        <p:txBody>
          <a:bodyPr>
            <a:normAutofit/>
          </a:bodyPr>
          <a:lstStyle/>
          <a:p>
            <a:r>
              <a:rPr lang="en-US" dirty="0"/>
              <a:t>A virtualized development environment to create </a:t>
            </a:r>
            <a:r>
              <a:rPr lang="en-US" dirty="0" err="1"/>
              <a:t>docker</a:t>
            </a:r>
            <a:r>
              <a:rPr lang="en-US" dirty="0"/>
              <a:t> images in Windows and Mac OSX</a:t>
            </a:r>
          </a:p>
          <a:p>
            <a:pPr lvl="1"/>
            <a:r>
              <a:rPr lang="en-US" dirty="0"/>
              <a:t>Backed by </a:t>
            </a:r>
            <a:r>
              <a:rPr lang="en-US" dirty="0" err="1"/>
              <a:t>VirtualBox</a:t>
            </a:r>
            <a:endParaRPr lang="en-US" dirty="0"/>
          </a:p>
          <a:p>
            <a:pPr lvl="1"/>
            <a:r>
              <a:rPr lang="en-US" dirty="0"/>
              <a:t>Conflicts with Hyper-V</a:t>
            </a:r>
          </a:p>
          <a:p>
            <a:pPr lvl="1"/>
            <a:r>
              <a:rPr lang="en-US" dirty="0"/>
              <a:t>Conflicts with Docker for Windows</a:t>
            </a:r>
          </a:p>
          <a:p>
            <a:pPr lvl="1"/>
            <a:endParaRPr lang="en-US" dirty="0"/>
          </a:p>
        </p:txBody>
      </p:sp>
      <p:sp>
        <p:nvSpPr>
          <p:cNvPr id="8" name="Text Placeholder 7"/>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42801871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54955" y="1295400"/>
            <a:ext cx="3214822" cy="1600200"/>
          </a:xfrm>
        </p:spPr>
        <p:txBody>
          <a:bodyPr/>
          <a:lstStyle/>
          <a:p>
            <a:r>
              <a:rPr lang="en-US" dirty="0"/>
              <a:t>Docker Machine</a:t>
            </a:r>
          </a:p>
        </p:txBody>
      </p:sp>
      <p:sp>
        <p:nvSpPr>
          <p:cNvPr id="7" name="Content Placeholder 6"/>
          <p:cNvSpPr>
            <a:spLocks noGrp="1"/>
          </p:cNvSpPr>
          <p:nvPr>
            <p:ph idx="1"/>
          </p:nvPr>
        </p:nvSpPr>
        <p:spPr/>
        <p:txBody>
          <a:bodyPr>
            <a:normAutofit/>
          </a:bodyPr>
          <a:lstStyle/>
          <a:p>
            <a:r>
              <a:rPr lang="en-US" dirty="0"/>
              <a:t>Install and run Docker on Mac or Windows</a:t>
            </a:r>
          </a:p>
          <a:p>
            <a:r>
              <a:rPr lang="en-US" dirty="0"/>
              <a:t>Provision and manage multiple remote Docker hosts</a:t>
            </a:r>
          </a:p>
          <a:p>
            <a:r>
              <a:rPr lang="en-US" dirty="0"/>
              <a:t>Provision Swarm clusters</a:t>
            </a:r>
          </a:p>
        </p:txBody>
      </p:sp>
      <p:sp>
        <p:nvSpPr>
          <p:cNvPr id="8" name="Text Placeholder 7"/>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660404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54955" y="1295400"/>
            <a:ext cx="3214822" cy="1600200"/>
          </a:xfrm>
        </p:spPr>
        <p:txBody>
          <a:bodyPr/>
          <a:lstStyle/>
          <a:p>
            <a:r>
              <a:rPr lang="en-US" dirty="0"/>
              <a:t>Docker Compose</a:t>
            </a:r>
          </a:p>
        </p:txBody>
      </p:sp>
      <p:sp>
        <p:nvSpPr>
          <p:cNvPr id="7" name="Content Placeholder 6"/>
          <p:cNvSpPr>
            <a:spLocks noGrp="1"/>
          </p:cNvSpPr>
          <p:nvPr>
            <p:ph idx="1"/>
          </p:nvPr>
        </p:nvSpPr>
        <p:spPr/>
        <p:txBody>
          <a:bodyPr>
            <a:normAutofit/>
          </a:bodyPr>
          <a:lstStyle/>
          <a:p>
            <a:r>
              <a:rPr lang="en-US" dirty="0"/>
              <a:t>Tool for defining and running multi-container Docker applications</a:t>
            </a:r>
          </a:p>
          <a:p>
            <a:pPr lvl="1"/>
            <a:r>
              <a:rPr lang="en-US" dirty="0"/>
              <a:t>Define your app’s environment with a </a:t>
            </a:r>
            <a:r>
              <a:rPr lang="en-US" dirty="0" err="1"/>
              <a:t>Dockerfile</a:t>
            </a:r>
            <a:endParaRPr lang="en-US" dirty="0"/>
          </a:p>
          <a:p>
            <a:pPr lvl="1"/>
            <a:r>
              <a:rPr lang="en-US" dirty="0"/>
              <a:t>Define services that make up your app in </a:t>
            </a:r>
            <a:r>
              <a:rPr lang="en-US" dirty="0" err="1"/>
              <a:t>docker-compose.yml</a:t>
            </a:r>
            <a:endParaRPr lang="en-US" dirty="0"/>
          </a:p>
          <a:p>
            <a:pPr lvl="1"/>
            <a:r>
              <a:rPr lang="en-US" dirty="0"/>
              <a:t>Run</a:t>
            </a:r>
          </a:p>
          <a:p>
            <a:pPr lvl="1"/>
            <a:endParaRPr lang="en-US" dirty="0"/>
          </a:p>
        </p:txBody>
      </p:sp>
      <p:sp>
        <p:nvSpPr>
          <p:cNvPr id="8" name="Text Placeholder 7"/>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34620589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54955" y="1295400"/>
            <a:ext cx="3214822" cy="1600200"/>
          </a:xfrm>
        </p:spPr>
        <p:txBody>
          <a:bodyPr/>
          <a:lstStyle/>
          <a:p>
            <a:r>
              <a:rPr lang="en-US" dirty="0"/>
              <a:t>Docker Swarm</a:t>
            </a:r>
          </a:p>
        </p:txBody>
      </p:sp>
      <p:sp>
        <p:nvSpPr>
          <p:cNvPr id="7" name="Content Placeholder 6"/>
          <p:cNvSpPr>
            <a:spLocks noGrp="1"/>
          </p:cNvSpPr>
          <p:nvPr>
            <p:ph idx="1"/>
          </p:nvPr>
        </p:nvSpPr>
        <p:spPr/>
        <p:txBody>
          <a:bodyPr>
            <a:normAutofit/>
          </a:bodyPr>
          <a:lstStyle/>
          <a:p>
            <a:r>
              <a:rPr lang="en-US" dirty="0"/>
              <a:t>Prior to version 1.12</a:t>
            </a:r>
          </a:p>
          <a:p>
            <a:pPr lvl="1"/>
            <a:r>
              <a:rPr lang="en-US" dirty="0"/>
              <a:t>Docker Swarm is native clustering for Docker</a:t>
            </a:r>
          </a:p>
          <a:p>
            <a:pPr lvl="1"/>
            <a:r>
              <a:rPr lang="en-US" dirty="0"/>
              <a:t>Turns a pool of Docker hosts into a single, virtual Docker host</a:t>
            </a:r>
          </a:p>
          <a:p>
            <a:pPr lvl="1"/>
            <a:r>
              <a:rPr lang="en-US" dirty="0"/>
              <a:t>Uses the standard Docker API, any tool that already communicates with a Docker daemon can use Swarm to transparently scale to multiple hosts</a:t>
            </a:r>
          </a:p>
          <a:p>
            <a:r>
              <a:rPr lang="en-US" dirty="0"/>
              <a:t>Functionality folded into Docker in 1.12</a:t>
            </a:r>
          </a:p>
          <a:p>
            <a:pPr lvl="1"/>
            <a:r>
              <a:rPr lang="en-US" dirty="0"/>
              <a:t>Swarm mode</a:t>
            </a:r>
          </a:p>
          <a:p>
            <a:pPr lvl="1"/>
            <a:endParaRPr lang="en-US" dirty="0"/>
          </a:p>
        </p:txBody>
      </p:sp>
      <p:sp>
        <p:nvSpPr>
          <p:cNvPr id="8" name="Text Placeholder 7"/>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32574014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Docker Container Fundamentals</a:t>
            </a:r>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161953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54955" y="1295400"/>
            <a:ext cx="3214822" cy="1600200"/>
          </a:xfrm>
        </p:spPr>
        <p:txBody>
          <a:bodyPr/>
          <a:lstStyle/>
          <a:p>
            <a:r>
              <a:rPr lang="en-US" dirty="0"/>
              <a:t>Docker Container Fundamentals</a:t>
            </a:r>
          </a:p>
        </p:txBody>
      </p:sp>
      <p:sp>
        <p:nvSpPr>
          <p:cNvPr id="7" name="Content Placeholder 6"/>
          <p:cNvSpPr>
            <a:spLocks noGrp="1"/>
          </p:cNvSpPr>
          <p:nvPr>
            <p:ph idx="1"/>
          </p:nvPr>
        </p:nvSpPr>
        <p:spPr/>
        <p:txBody>
          <a:bodyPr>
            <a:normAutofit/>
          </a:bodyPr>
          <a:lstStyle/>
          <a:p>
            <a:pPr lvl="1"/>
            <a:r>
              <a:rPr lang="en-US" dirty="0" err="1"/>
              <a:t>dockerd</a:t>
            </a:r>
            <a:endParaRPr lang="en-US" dirty="0"/>
          </a:p>
          <a:p>
            <a:pPr lvl="1"/>
            <a:r>
              <a:rPr lang="en-US" dirty="0"/>
              <a:t>thin layer between containers and the kernel</a:t>
            </a:r>
          </a:p>
        </p:txBody>
      </p:sp>
      <p:sp>
        <p:nvSpPr>
          <p:cNvPr id="8" name="Text Placeholder 7"/>
          <p:cNvSpPr>
            <a:spLocks noGrp="1"/>
          </p:cNvSpPr>
          <p:nvPr>
            <p:ph type="body" sz="half" idx="2"/>
          </p:nvPr>
        </p:nvSpPr>
        <p:spPr/>
        <p:txBody>
          <a:bodyPr/>
          <a:lstStyle/>
          <a:p>
            <a:r>
              <a:rPr lang="en-US" dirty="0"/>
              <a:t>Docker Daemon</a:t>
            </a:r>
          </a:p>
        </p:txBody>
      </p:sp>
    </p:spTree>
    <p:extLst>
      <p:ext uri="{BB962C8B-B14F-4D97-AF65-F5344CB8AC3E}">
        <p14:creationId xmlns:p14="http://schemas.microsoft.com/office/powerpoint/2010/main" val="1078622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A Brief History of Containers</a:t>
            </a:r>
          </a:p>
        </p:txBody>
      </p:sp>
      <p:sp>
        <p:nvSpPr>
          <p:cNvPr id="6" name="Subtitle 5"/>
          <p:cNvSpPr>
            <a:spLocks noGrp="1"/>
          </p:cNvSpPr>
          <p:nvPr>
            <p:ph type="subTitle" idx="1"/>
          </p:nvPr>
        </p:nvSpPr>
        <p:spPr/>
        <p:txBody>
          <a:bodyPr/>
          <a:lstStyle/>
          <a:p>
            <a:r>
              <a:rPr lang="en-US" dirty="0"/>
              <a:t>Before Docker</a:t>
            </a:r>
          </a:p>
        </p:txBody>
      </p:sp>
    </p:spTree>
    <p:extLst>
      <p:ext uri="{BB962C8B-B14F-4D97-AF65-F5344CB8AC3E}">
        <p14:creationId xmlns:p14="http://schemas.microsoft.com/office/powerpoint/2010/main" val="33717110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54955" y="1295400"/>
            <a:ext cx="3214822" cy="1600200"/>
          </a:xfrm>
        </p:spPr>
        <p:txBody>
          <a:bodyPr/>
          <a:lstStyle/>
          <a:p>
            <a:r>
              <a:rPr lang="en-US" dirty="0"/>
              <a:t>Docker Container Fundamentals</a:t>
            </a:r>
          </a:p>
        </p:txBody>
      </p:sp>
      <p:sp>
        <p:nvSpPr>
          <p:cNvPr id="7" name="Content Placeholder 6"/>
          <p:cNvSpPr>
            <a:spLocks noGrp="1"/>
          </p:cNvSpPr>
          <p:nvPr>
            <p:ph idx="1"/>
          </p:nvPr>
        </p:nvSpPr>
        <p:spPr/>
        <p:txBody>
          <a:bodyPr>
            <a:normAutofit/>
          </a:bodyPr>
          <a:lstStyle/>
          <a:p>
            <a:pPr lvl="1"/>
            <a:r>
              <a:rPr lang="en-US" dirty="0"/>
              <a:t>Developer user </a:t>
            </a:r>
            <a:r>
              <a:rPr lang="en-US" dirty="0" err="1"/>
              <a:t>dockerfiles</a:t>
            </a:r>
            <a:r>
              <a:rPr lang="en-US" dirty="0"/>
              <a:t> to build container images</a:t>
            </a:r>
          </a:p>
        </p:txBody>
      </p:sp>
      <p:sp>
        <p:nvSpPr>
          <p:cNvPr id="8" name="Text Placeholder 7"/>
          <p:cNvSpPr>
            <a:spLocks noGrp="1"/>
          </p:cNvSpPr>
          <p:nvPr>
            <p:ph type="body" sz="half" idx="2"/>
          </p:nvPr>
        </p:nvSpPr>
        <p:spPr/>
        <p:txBody>
          <a:bodyPr/>
          <a:lstStyle/>
          <a:p>
            <a:r>
              <a:rPr lang="en-US" dirty="0" err="1"/>
              <a:t>Dockerfile</a:t>
            </a:r>
            <a:endParaRPr lang="en-US" dirty="0"/>
          </a:p>
        </p:txBody>
      </p:sp>
    </p:spTree>
    <p:extLst>
      <p:ext uri="{BB962C8B-B14F-4D97-AF65-F5344CB8AC3E}">
        <p14:creationId xmlns:p14="http://schemas.microsoft.com/office/powerpoint/2010/main" val="7917304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Dockerfile</a:t>
            </a:r>
            <a:endParaRPr lang="en-US" dirty="0"/>
          </a:p>
        </p:txBody>
      </p:sp>
      <p:sp>
        <p:nvSpPr>
          <p:cNvPr id="6" name="Text Placeholder 5"/>
          <p:cNvSpPr>
            <a:spLocks noGrp="1"/>
          </p:cNvSpPr>
          <p:nvPr>
            <p:ph type="body" sz="half" idx="2"/>
          </p:nvPr>
        </p:nvSpPr>
        <p:spPr>
          <a:xfrm>
            <a:off x="1148798" y="3313651"/>
            <a:ext cx="10790969" cy="2991375"/>
          </a:xfrm>
        </p:spPr>
        <p:txBody>
          <a:bodyPr>
            <a:noAutofit/>
          </a:bodyPr>
          <a:lstStyle/>
          <a:p>
            <a:r>
              <a:rPr lang="en-US" sz="2000" dirty="0">
                <a:latin typeface="Consolas" panose="020B0609020204030204" pitchFamily="49" charset="0"/>
              </a:rPr>
              <a:t>FROM </a:t>
            </a:r>
            <a:r>
              <a:rPr lang="en-US" sz="2000" dirty="0" err="1">
                <a:latin typeface="Consolas" panose="020B0609020204030204" pitchFamily="49" charset="0"/>
              </a:rPr>
              <a:t>microsoft</a:t>
            </a:r>
            <a:r>
              <a:rPr lang="en-US" sz="2000" dirty="0">
                <a:latin typeface="Consolas" panose="020B0609020204030204" pitchFamily="49" charset="0"/>
              </a:rPr>
              <a:t>/</a:t>
            </a:r>
            <a:r>
              <a:rPr lang="en-US" sz="2000" dirty="0" err="1">
                <a:latin typeface="Consolas" panose="020B0609020204030204" pitchFamily="49" charset="0"/>
              </a:rPr>
              <a:t>iis</a:t>
            </a:r>
            <a:r>
              <a:rPr lang="en-US" sz="2000" dirty="0">
                <a:latin typeface="Consolas" panose="020B0609020204030204" pitchFamily="49" charset="0"/>
              </a:rPr>
              <a:t> </a:t>
            </a:r>
          </a:p>
          <a:p>
            <a:r>
              <a:rPr lang="en-US" sz="2000" dirty="0">
                <a:latin typeface="Consolas" panose="020B0609020204030204" pitchFamily="49" charset="0"/>
              </a:rPr>
              <a:t>RUN </a:t>
            </a:r>
            <a:r>
              <a:rPr lang="en-US" sz="2000" dirty="0" err="1">
                <a:latin typeface="Consolas" panose="020B0609020204030204" pitchFamily="49" charset="0"/>
              </a:rPr>
              <a:t>mkdir</a:t>
            </a:r>
            <a:r>
              <a:rPr lang="en-US" sz="2000" dirty="0">
                <a:latin typeface="Consolas" panose="020B0609020204030204" pitchFamily="49" charset="0"/>
              </a:rPr>
              <a:t> C:\site </a:t>
            </a:r>
          </a:p>
          <a:p>
            <a:r>
              <a:rPr lang="en-US" sz="2000" dirty="0">
                <a:latin typeface="Consolas" panose="020B0609020204030204" pitchFamily="49" charset="0"/>
              </a:rPr>
              <a:t>RUN </a:t>
            </a:r>
            <a:r>
              <a:rPr lang="en-US" sz="2000" dirty="0" err="1">
                <a:latin typeface="Consolas" panose="020B0609020204030204" pitchFamily="49" charset="0"/>
              </a:rPr>
              <a:t>powershell</a:t>
            </a:r>
            <a:r>
              <a:rPr lang="en-US" sz="2000" dirty="0">
                <a:latin typeface="Consolas" panose="020B0609020204030204" pitchFamily="49" charset="0"/>
              </a:rPr>
              <a:t> -</a:t>
            </a:r>
            <a:r>
              <a:rPr lang="en-US" sz="2000" dirty="0" err="1">
                <a:latin typeface="Consolas" panose="020B0609020204030204" pitchFamily="49" charset="0"/>
              </a:rPr>
              <a:t>NoProfile</a:t>
            </a:r>
            <a:r>
              <a:rPr lang="en-US" sz="2000" dirty="0">
                <a:latin typeface="Consolas" panose="020B0609020204030204" pitchFamily="49" charset="0"/>
              </a:rPr>
              <a:t> -Command \ </a:t>
            </a:r>
          </a:p>
          <a:p>
            <a:r>
              <a:rPr lang="en-US" sz="2000" dirty="0">
                <a:latin typeface="Consolas" panose="020B0609020204030204" pitchFamily="49" charset="0"/>
              </a:rPr>
              <a:t>Import-module </a:t>
            </a:r>
            <a:r>
              <a:rPr lang="en-US" sz="2000" dirty="0" err="1">
                <a:latin typeface="Consolas" panose="020B0609020204030204" pitchFamily="49" charset="0"/>
              </a:rPr>
              <a:t>IISAdministration</a:t>
            </a:r>
            <a:r>
              <a:rPr lang="en-US" sz="2000" dirty="0">
                <a:latin typeface="Consolas" panose="020B0609020204030204" pitchFamily="49" charset="0"/>
              </a:rPr>
              <a:t>; \ </a:t>
            </a:r>
          </a:p>
          <a:p>
            <a:r>
              <a:rPr lang="en-US" sz="2000" dirty="0">
                <a:latin typeface="Consolas" panose="020B0609020204030204" pitchFamily="49" charset="0"/>
              </a:rPr>
              <a:t>New-</a:t>
            </a:r>
            <a:r>
              <a:rPr lang="en-US" sz="2000" dirty="0" err="1">
                <a:latin typeface="Consolas" panose="020B0609020204030204" pitchFamily="49" charset="0"/>
              </a:rPr>
              <a:t>IISSite</a:t>
            </a:r>
            <a:r>
              <a:rPr lang="en-US" sz="2000" dirty="0">
                <a:latin typeface="Consolas" panose="020B0609020204030204" pitchFamily="49" charset="0"/>
              </a:rPr>
              <a:t> -Name "Site" -</a:t>
            </a:r>
            <a:r>
              <a:rPr lang="en-US" sz="2000" dirty="0" err="1">
                <a:latin typeface="Consolas" panose="020B0609020204030204" pitchFamily="49" charset="0"/>
              </a:rPr>
              <a:t>PhysicalPath</a:t>
            </a:r>
            <a:r>
              <a:rPr lang="en-US" sz="2000" dirty="0">
                <a:latin typeface="Consolas" panose="020B0609020204030204" pitchFamily="49" charset="0"/>
              </a:rPr>
              <a:t> C:\site -</a:t>
            </a:r>
            <a:r>
              <a:rPr lang="en-US" sz="2000" dirty="0" err="1">
                <a:latin typeface="Consolas" panose="020B0609020204030204" pitchFamily="49" charset="0"/>
              </a:rPr>
              <a:t>BindingInformation</a:t>
            </a:r>
            <a:r>
              <a:rPr lang="en-US" sz="2000" dirty="0">
                <a:latin typeface="Consolas" panose="020B0609020204030204" pitchFamily="49" charset="0"/>
              </a:rPr>
              <a:t> "*:8000:“</a:t>
            </a:r>
          </a:p>
          <a:p>
            <a:r>
              <a:rPr lang="en-US" sz="2000" dirty="0">
                <a:latin typeface="Consolas" panose="020B0609020204030204" pitchFamily="49" charset="0"/>
              </a:rPr>
              <a:t>ADD content/ /site </a:t>
            </a:r>
          </a:p>
          <a:p>
            <a:endParaRPr lang="en-US" sz="2000" dirty="0">
              <a:latin typeface="Consolas" panose="020B0609020204030204" pitchFamily="49" charset="0"/>
            </a:endParaRPr>
          </a:p>
        </p:txBody>
      </p:sp>
    </p:spTree>
    <p:extLst>
      <p:ext uri="{BB962C8B-B14F-4D97-AF65-F5344CB8AC3E}">
        <p14:creationId xmlns:p14="http://schemas.microsoft.com/office/powerpoint/2010/main" val="30986996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4294967295"/>
          </p:nvPr>
        </p:nvSpPr>
        <p:spPr>
          <a:xfrm>
            <a:off x="364270" y="200636"/>
            <a:ext cx="10790237" cy="6595818"/>
          </a:xfrm>
        </p:spPr>
        <p:txBody>
          <a:bodyPr>
            <a:noAutofit/>
          </a:bodyPr>
          <a:lstStyle/>
          <a:p>
            <a:pPr marL="0" indent="0">
              <a:buNone/>
            </a:pPr>
            <a:r>
              <a:rPr lang="en-US" sz="1000" dirty="0">
                <a:latin typeface="Consolas" panose="020B0609020204030204" pitchFamily="49" charset="0"/>
              </a:rPr>
              <a:t># Pull base image.</a:t>
            </a:r>
          </a:p>
          <a:p>
            <a:pPr marL="0" indent="0">
              <a:buNone/>
            </a:pPr>
            <a:r>
              <a:rPr lang="en-US" sz="1000" dirty="0">
                <a:latin typeface="Consolas" panose="020B0609020204030204" pitchFamily="49" charset="0"/>
              </a:rPr>
              <a:t>FROM </a:t>
            </a:r>
            <a:r>
              <a:rPr lang="en-US" sz="1000" dirty="0" err="1">
                <a:latin typeface="Consolas" panose="020B0609020204030204" pitchFamily="49" charset="0"/>
              </a:rPr>
              <a:t>dockerfile</a:t>
            </a:r>
            <a:r>
              <a:rPr lang="en-US" sz="1000" dirty="0">
                <a:latin typeface="Consolas" panose="020B0609020204030204" pitchFamily="49" charset="0"/>
              </a:rPr>
              <a:t>/</a:t>
            </a:r>
            <a:r>
              <a:rPr lang="en-US" sz="1000" dirty="0" err="1">
                <a:latin typeface="Consolas" panose="020B0609020204030204" pitchFamily="49" charset="0"/>
              </a:rPr>
              <a:t>ubuntu</a:t>
            </a:r>
            <a:endParaRPr lang="en-US" sz="1000" dirty="0">
              <a:latin typeface="Consolas" panose="020B0609020204030204" pitchFamily="49" charset="0"/>
            </a:endParaRPr>
          </a:p>
          <a:p>
            <a:pPr marL="0" indent="0">
              <a:buNone/>
            </a:pPr>
            <a:endParaRPr lang="en-US" sz="1000" dirty="0">
              <a:latin typeface="Consolas" panose="020B0609020204030204" pitchFamily="49" charset="0"/>
            </a:endParaRPr>
          </a:p>
          <a:p>
            <a:pPr marL="0" indent="0">
              <a:buNone/>
            </a:pPr>
            <a:r>
              <a:rPr lang="en-US" sz="1000" dirty="0">
                <a:latin typeface="Consolas" panose="020B0609020204030204" pitchFamily="49" charset="0"/>
              </a:rPr>
              <a:t># Install Nginx.</a:t>
            </a:r>
          </a:p>
          <a:p>
            <a:pPr marL="0" indent="0">
              <a:buNone/>
            </a:pPr>
            <a:r>
              <a:rPr lang="en-US" sz="1000" dirty="0">
                <a:latin typeface="Consolas" panose="020B0609020204030204" pitchFamily="49" charset="0"/>
              </a:rPr>
              <a:t>RUN \</a:t>
            </a:r>
          </a:p>
          <a:p>
            <a:pPr marL="0" indent="0">
              <a:buNone/>
            </a:pPr>
            <a:r>
              <a:rPr lang="en-US" sz="1000" dirty="0">
                <a:latin typeface="Consolas" panose="020B0609020204030204" pitchFamily="49" charset="0"/>
              </a:rPr>
              <a:t>  add-apt-repository -y </a:t>
            </a:r>
            <a:r>
              <a:rPr lang="en-US" sz="1000" dirty="0" err="1">
                <a:latin typeface="Consolas" panose="020B0609020204030204" pitchFamily="49" charset="0"/>
              </a:rPr>
              <a:t>ppa:nginx</a:t>
            </a:r>
            <a:r>
              <a:rPr lang="en-US" sz="1000" dirty="0">
                <a:latin typeface="Consolas" panose="020B0609020204030204" pitchFamily="49" charset="0"/>
              </a:rPr>
              <a:t>/stable &amp;&amp; \</a:t>
            </a:r>
          </a:p>
          <a:p>
            <a:pPr marL="0" indent="0">
              <a:buNone/>
            </a:pPr>
            <a:r>
              <a:rPr lang="en-US" sz="1000" dirty="0">
                <a:latin typeface="Consolas" panose="020B0609020204030204" pitchFamily="49" charset="0"/>
              </a:rPr>
              <a:t>  apt-get update &amp;&amp; \</a:t>
            </a:r>
          </a:p>
          <a:p>
            <a:pPr marL="0" indent="0">
              <a:buNone/>
            </a:pPr>
            <a:r>
              <a:rPr lang="en-US" sz="1000" dirty="0">
                <a:latin typeface="Consolas" panose="020B0609020204030204" pitchFamily="49" charset="0"/>
              </a:rPr>
              <a:t>  apt-get install -y </a:t>
            </a:r>
            <a:r>
              <a:rPr lang="en-US" sz="1000" dirty="0" err="1">
                <a:latin typeface="Consolas" panose="020B0609020204030204" pitchFamily="49" charset="0"/>
              </a:rPr>
              <a:t>nginx</a:t>
            </a:r>
            <a:r>
              <a:rPr lang="en-US" sz="1000" dirty="0">
                <a:latin typeface="Consolas" panose="020B0609020204030204" pitchFamily="49" charset="0"/>
              </a:rPr>
              <a:t> &amp;&amp; \</a:t>
            </a:r>
          </a:p>
          <a:p>
            <a:pPr marL="0" indent="0">
              <a:buNone/>
            </a:pPr>
            <a:r>
              <a:rPr lang="en-US" sz="1000" dirty="0">
                <a:latin typeface="Consolas" panose="020B0609020204030204" pitchFamily="49" charset="0"/>
              </a:rPr>
              <a:t>  </a:t>
            </a:r>
            <a:r>
              <a:rPr lang="en-US" sz="1000" dirty="0" err="1">
                <a:latin typeface="Consolas" panose="020B0609020204030204" pitchFamily="49" charset="0"/>
              </a:rPr>
              <a:t>rm</a:t>
            </a:r>
            <a:r>
              <a:rPr lang="en-US" sz="1000" dirty="0">
                <a:latin typeface="Consolas" panose="020B0609020204030204" pitchFamily="49" charset="0"/>
              </a:rPr>
              <a:t> -</a:t>
            </a:r>
            <a:r>
              <a:rPr lang="en-US" sz="1000" dirty="0" err="1">
                <a:latin typeface="Consolas" panose="020B0609020204030204" pitchFamily="49" charset="0"/>
              </a:rPr>
              <a:t>rf</a:t>
            </a:r>
            <a:r>
              <a:rPr lang="en-US" sz="1000" dirty="0">
                <a:latin typeface="Consolas" panose="020B0609020204030204" pitchFamily="49" charset="0"/>
              </a:rPr>
              <a:t> /</a:t>
            </a:r>
            <a:r>
              <a:rPr lang="en-US" sz="1000" dirty="0" err="1">
                <a:latin typeface="Consolas" panose="020B0609020204030204" pitchFamily="49" charset="0"/>
              </a:rPr>
              <a:t>var</a:t>
            </a:r>
            <a:r>
              <a:rPr lang="en-US" sz="1000" dirty="0">
                <a:latin typeface="Consolas" panose="020B0609020204030204" pitchFamily="49" charset="0"/>
              </a:rPr>
              <a:t>/lib/apt/lists/* &amp;&amp; \</a:t>
            </a:r>
          </a:p>
          <a:p>
            <a:pPr marL="0" indent="0">
              <a:buNone/>
            </a:pPr>
            <a:r>
              <a:rPr lang="en-US" sz="1000" dirty="0">
                <a:latin typeface="Consolas" panose="020B0609020204030204" pitchFamily="49" charset="0"/>
              </a:rPr>
              <a:t>  echo "\</a:t>
            </a:r>
            <a:r>
              <a:rPr lang="en-US" sz="1000" dirty="0" err="1">
                <a:latin typeface="Consolas" panose="020B0609020204030204" pitchFamily="49" charset="0"/>
              </a:rPr>
              <a:t>ndaemon</a:t>
            </a:r>
            <a:r>
              <a:rPr lang="en-US" sz="1000" dirty="0">
                <a:latin typeface="Consolas" panose="020B0609020204030204" pitchFamily="49" charset="0"/>
              </a:rPr>
              <a:t> off;" &gt;&gt; /</a:t>
            </a:r>
            <a:r>
              <a:rPr lang="en-US" sz="1000" dirty="0" err="1">
                <a:latin typeface="Consolas" panose="020B0609020204030204" pitchFamily="49" charset="0"/>
              </a:rPr>
              <a:t>etc</a:t>
            </a:r>
            <a:r>
              <a:rPr lang="en-US" sz="1000" dirty="0">
                <a:latin typeface="Consolas" panose="020B0609020204030204" pitchFamily="49" charset="0"/>
              </a:rPr>
              <a:t>/</a:t>
            </a:r>
            <a:r>
              <a:rPr lang="en-US" sz="1000" dirty="0" err="1">
                <a:latin typeface="Consolas" panose="020B0609020204030204" pitchFamily="49" charset="0"/>
              </a:rPr>
              <a:t>nginx</a:t>
            </a:r>
            <a:r>
              <a:rPr lang="en-US" sz="1000" dirty="0">
                <a:latin typeface="Consolas" panose="020B0609020204030204" pitchFamily="49" charset="0"/>
              </a:rPr>
              <a:t>/</a:t>
            </a:r>
            <a:r>
              <a:rPr lang="en-US" sz="1000" dirty="0" err="1">
                <a:latin typeface="Consolas" panose="020B0609020204030204" pitchFamily="49" charset="0"/>
              </a:rPr>
              <a:t>nginx.conf</a:t>
            </a:r>
            <a:r>
              <a:rPr lang="en-US" sz="1000" dirty="0">
                <a:latin typeface="Consolas" panose="020B0609020204030204" pitchFamily="49" charset="0"/>
              </a:rPr>
              <a:t> &amp;&amp; \</a:t>
            </a:r>
          </a:p>
          <a:p>
            <a:pPr marL="0" indent="0">
              <a:buNone/>
            </a:pPr>
            <a:r>
              <a:rPr lang="en-US" sz="1000" dirty="0">
                <a:latin typeface="Consolas" panose="020B0609020204030204" pitchFamily="49" charset="0"/>
              </a:rPr>
              <a:t>  </a:t>
            </a:r>
            <a:r>
              <a:rPr lang="en-US" sz="1000" dirty="0" err="1">
                <a:latin typeface="Consolas" panose="020B0609020204030204" pitchFamily="49" charset="0"/>
              </a:rPr>
              <a:t>chown</a:t>
            </a:r>
            <a:r>
              <a:rPr lang="en-US" sz="1000" dirty="0">
                <a:latin typeface="Consolas" panose="020B0609020204030204" pitchFamily="49" charset="0"/>
              </a:rPr>
              <a:t> -R </a:t>
            </a:r>
            <a:r>
              <a:rPr lang="en-US" sz="1000" dirty="0" err="1">
                <a:latin typeface="Consolas" panose="020B0609020204030204" pitchFamily="49" charset="0"/>
              </a:rPr>
              <a:t>www-data:www-data</a:t>
            </a:r>
            <a:r>
              <a:rPr lang="en-US" sz="1000" dirty="0">
                <a:latin typeface="Consolas" panose="020B0609020204030204" pitchFamily="49" charset="0"/>
              </a:rPr>
              <a:t> /</a:t>
            </a:r>
            <a:r>
              <a:rPr lang="en-US" sz="1000" dirty="0" err="1">
                <a:latin typeface="Consolas" panose="020B0609020204030204" pitchFamily="49" charset="0"/>
              </a:rPr>
              <a:t>var</a:t>
            </a:r>
            <a:r>
              <a:rPr lang="en-US" sz="1000" dirty="0">
                <a:latin typeface="Consolas" panose="020B0609020204030204" pitchFamily="49" charset="0"/>
              </a:rPr>
              <a:t>/lib/</a:t>
            </a:r>
            <a:r>
              <a:rPr lang="en-US" sz="1000" dirty="0" err="1">
                <a:latin typeface="Consolas" panose="020B0609020204030204" pitchFamily="49" charset="0"/>
              </a:rPr>
              <a:t>nginx</a:t>
            </a:r>
            <a:endParaRPr lang="en-US" sz="1000" dirty="0">
              <a:latin typeface="Consolas" panose="020B0609020204030204" pitchFamily="49" charset="0"/>
            </a:endParaRPr>
          </a:p>
          <a:p>
            <a:pPr marL="0" indent="0">
              <a:buNone/>
            </a:pPr>
            <a:endParaRPr lang="en-US" sz="1000" dirty="0">
              <a:latin typeface="Consolas" panose="020B0609020204030204" pitchFamily="49" charset="0"/>
            </a:endParaRPr>
          </a:p>
          <a:p>
            <a:pPr marL="0" indent="0">
              <a:buNone/>
            </a:pPr>
            <a:r>
              <a:rPr lang="en-US" sz="1000" dirty="0">
                <a:latin typeface="Consolas" panose="020B0609020204030204" pitchFamily="49" charset="0"/>
              </a:rPr>
              <a:t># Define mountable directories.</a:t>
            </a:r>
          </a:p>
          <a:p>
            <a:pPr marL="0" indent="0">
              <a:buNone/>
            </a:pPr>
            <a:r>
              <a:rPr lang="en-US" sz="1000" dirty="0">
                <a:latin typeface="Consolas" panose="020B0609020204030204" pitchFamily="49" charset="0"/>
              </a:rPr>
              <a:t>VOLUME ["/</a:t>
            </a:r>
            <a:r>
              <a:rPr lang="en-US" sz="1000" dirty="0" err="1">
                <a:latin typeface="Consolas" panose="020B0609020204030204" pitchFamily="49" charset="0"/>
              </a:rPr>
              <a:t>etc</a:t>
            </a:r>
            <a:r>
              <a:rPr lang="en-US" sz="1000" dirty="0">
                <a:latin typeface="Consolas" panose="020B0609020204030204" pitchFamily="49" charset="0"/>
              </a:rPr>
              <a:t>/</a:t>
            </a:r>
            <a:r>
              <a:rPr lang="en-US" sz="1000" dirty="0" err="1">
                <a:latin typeface="Consolas" panose="020B0609020204030204" pitchFamily="49" charset="0"/>
              </a:rPr>
              <a:t>nginx</a:t>
            </a:r>
            <a:r>
              <a:rPr lang="en-US" sz="1000" dirty="0">
                <a:latin typeface="Consolas" panose="020B0609020204030204" pitchFamily="49" charset="0"/>
              </a:rPr>
              <a:t>/sites-enabled", "/</a:t>
            </a:r>
            <a:r>
              <a:rPr lang="en-US" sz="1000" dirty="0" err="1">
                <a:latin typeface="Consolas" panose="020B0609020204030204" pitchFamily="49" charset="0"/>
              </a:rPr>
              <a:t>etc</a:t>
            </a:r>
            <a:r>
              <a:rPr lang="en-US" sz="1000" dirty="0">
                <a:latin typeface="Consolas" panose="020B0609020204030204" pitchFamily="49" charset="0"/>
              </a:rPr>
              <a:t>/</a:t>
            </a:r>
            <a:r>
              <a:rPr lang="en-US" sz="1000" dirty="0" err="1">
                <a:latin typeface="Consolas" panose="020B0609020204030204" pitchFamily="49" charset="0"/>
              </a:rPr>
              <a:t>nginx</a:t>
            </a:r>
            <a:r>
              <a:rPr lang="en-US" sz="1000" dirty="0">
                <a:latin typeface="Consolas" panose="020B0609020204030204" pitchFamily="49" charset="0"/>
              </a:rPr>
              <a:t>/certs", "/</a:t>
            </a:r>
            <a:r>
              <a:rPr lang="en-US" sz="1000" dirty="0" err="1">
                <a:latin typeface="Consolas" panose="020B0609020204030204" pitchFamily="49" charset="0"/>
              </a:rPr>
              <a:t>etc</a:t>
            </a:r>
            <a:r>
              <a:rPr lang="en-US" sz="1000" dirty="0">
                <a:latin typeface="Consolas" panose="020B0609020204030204" pitchFamily="49" charset="0"/>
              </a:rPr>
              <a:t>/</a:t>
            </a:r>
            <a:r>
              <a:rPr lang="en-US" sz="1000" dirty="0" err="1">
                <a:latin typeface="Consolas" panose="020B0609020204030204" pitchFamily="49" charset="0"/>
              </a:rPr>
              <a:t>nginx</a:t>
            </a:r>
            <a:r>
              <a:rPr lang="en-US" sz="1000" dirty="0">
                <a:latin typeface="Consolas" panose="020B0609020204030204" pitchFamily="49" charset="0"/>
              </a:rPr>
              <a:t>/</a:t>
            </a:r>
            <a:r>
              <a:rPr lang="en-US" sz="1000" dirty="0" err="1">
                <a:latin typeface="Consolas" panose="020B0609020204030204" pitchFamily="49" charset="0"/>
              </a:rPr>
              <a:t>conf.d</a:t>
            </a:r>
            <a:r>
              <a:rPr lang="en-US" sz="1000" dirty="0">
                <a:latin typeface="Consolas" panose="020B0609020204030204" pitchFamily="49" charset="0"/>
              </a:rPr>
              <a:t>", "/</a:t>
            </a:r>
            <a:r>
              <a:rPr lang="en-US" sz="1000" dirty="0" err="1">
                <a:latin typeface="Consolas" panose="020B0609020204030204" pitchFamily="49" charset="0"/>
              </a:rPr>
              <a:t>var</a:t>
            </a:r>
            <a:r>
              <a:rPr lang="en-US" sz="1000" dirty="0">
                <a:latin typeface="Consolas" panose="020B0609020204030204" pitchFamily="49" charset="0"/>
              </a:rPr>
              <a:t>/log/</a:t>
            </a:r>
            <a:r>
              <a:rPr lang="en-US" sz="1000" dirty="0" err="1">
                <a:latin typeface="Consolas" panose="020B0609020204030204" pitchFamily="49" charset="0"/>
              </a:rPr>
              <a:t>nginx</a:t>
            </a:r>
            <a:r>
              <a:rPr lang="en-US" sz="1000" dirty="0">
                <a:latin typeface="Consolas" panose="020B0609020204030204" pitchFamily="49" charset="0"/>
              </a:rPr>
              <a:t>", "/</a:t>
            </a:r>
            <a:r>
              <a:rPr lang="en-US" sz="1000" dirty="0" err="1">
                <a:latin typeface="Consolas" panose="020B0609020204030204" pitchFamily="49" charset="0"/>
              </a:rPr>
              <a:t>var</a:t>
            </a:r>
            <a:r>
              <a:rPr lang="en-US" sz="1000" dirty="0">
                <a:latin typeface="Consolas" panose="020B0609020204030204" pitchFamily="49" charset="0"/>
              </a:rPr>
              <a:t>/www/html"]</a:t>
            </a:r>
          </a:p>
          <a:p>
            <a:pPr marL="0" indent="0">
              <a:buNone/>
            </a:pPr>
            <a:endParaRPr lang="en-US" sz="1000" dirty="0">
              <a:latin typeface="Consolas" panose="020B0609020204030204" pitchFamily="49" charset="0"/>
            </a:endParaRPr>
          </a:p>
          <a:p>
            <a:pPr marL="0" indent="0">
              <a:buNone/>
            </a:pPr>
            <a:r>
              <a:rPr lang="en-US" sz="1000" dirty="0">
                <a:latin typeface="Consolas" panose="020B0609020204030204" pitchFamily="49" charset="0"/>
              </a:rPr>
              <a:t># Define working directory.</a:t>
            </a:r>
          </a:p>
          <a:p>
            <a:pPr marL="0" indent="0">
              <a:buNone/>
            </a:pPr>
            <a:r>
              <a:rPr lang="en-US" sz="1000" dirty="0">
                <a:latin typeface="Consolas" panose="020B0609020204030204" pitchFamily="49" charset="0"/>
              </a:rPr>
              <a:t>WORKDIR /</a:t>
            </a:r>
            <a:r>
              <a:rPr lang="en-US" sz="1000" dirty="0" err="1">
                <a:latin typeface="Consolas" panose="020B0609020204030204" pitchFamily="49" charset="0"/>
              </a:rPr>
              <a:t>etc</a:t>
            </a:r>
            <a:r>
              <a:rPr lang="en-US" sz="1000" dirty="0">
                <a:latin typeface="Consolas" panose="020B0609020204030204" pitchFamily="49" charset="0"/>
              </a:rPr>
              <a:t>/</a:t>
            </a:r>
            <a:r>
              <a:rPr lang="en-US" sz="1000" dirty="0" err="1">
                <a:latin typeface="Consolas" panose="020B0609020204030204" pitchFamily="49" charset="0"/>
              </a:rPr>
              <a:t>nginx</a:t>
            </a:r>
            <a:endParaRPr lang="en-US" sz="1000" dirty="0">
              <a:latin typeface="Consolas" panose="020B0609020204030204" pitchFamily="49" charset="0"/>
            </a:endParaRPr>
          </a:p>
          <a:p>
            <a:pPr marL="0" indent="0">
              <a:buNone/>
            </a:pPr>
            <a:endParaRPr lang="en-US" sz="1000" dirty="0">
              <a:latin typeface="Consolas" panose="020B0609020204030204" pitchFamily="49" charset="0"/>
            </a:endParaRPr>
          </a:p>
          <a:p>
            <a:pPr marL="0" indent="0">
              <a:buNone/>
            </a:pPr>
            <a:r>
              <a:rPr lang="en-US" sz="1000" dirty="0">
                <a:latin typeface="Consolas" panose="020B0609020204030204" pitchFamily="49" charset="0"/>
              </a:rPr>
              <a:t># Define default command.</a:t>
            </a:r>
          </a:p>
          <a:p>
            <a:pPr marL="0" indent="0">
              <a:buNone/>
            </a:pPr>
            <a:r>
              <a:rPr lang="en-US" sz="1000" dirty="0">
                <a:latin typeface="Consolas" panose="020B0609020204030204" pitchFamily="49" charset="0"/>
              </a:rPr>
              <a:t>CMD ["</a:t>
            </a:r>
            <a:r>
              <a:rPr lang="en-US" sz="1000" dirty="0" err="1">
                <a:latin typeface="Consolas" panose="020B0609020204030204" pitchFamily="49" charset="0"/>
              </a:rPr>
              <a:t>nginx</a:t>
            </a:r>
            <a:r>
              <a:rPr lang="en-US" sz="1000" dirty="0">
                <a:latin typeface="Consolas" panose="020B0609020204030204" pitchFamily="49" charset="0"/>
              </a:rPr>
              <a:t>"]</a:t>
            </a:r>
          </a:p>
          <a:p>
            <a:pPr marL="0" indent="0">
              <a:buNone/>
            </a:pPr>
            <a:endParaRPr lang="en-US" sz="1000" dirty="0">
              <a:latin typeface="Consolas" panose="020B0609020204030204" pitchFamily="49" charset="0"/>
            </a:endParaRPr>
          </a:p>
          <a:p>
            <a:pPr marL="0" indent="0">
              <a:buNone/>
            </a:pPr>
            <a:r>
              <a:rPr lang="en-US" sz="1000" dirty="0">
                <a:latin typeface="Consolas" panose="020B0609020204030204" pitchFamily="49" charset="0"/>
              </a:rPr>
              <a:t># Expose ports.</a:t>
            </a:r>
          </a:p>
          <a:p>
            <a:pPr marL="0" indent="0">
              <a:buNone/>
            </a:pPr>
            <a:r>
              <a:rPr lang="en-US" sz="1000" dirty="0">
                <a:latin typeface="Consolas" panose="020B0609020204030204" pitchFamily="49" charset="0"/>
              </a:rPr>
              <a:t>EXPOSE 80</a:t>
            </a:r>
          </a:p>
          <a:p>
            <a:pPr marL="0" indent="0">
              <a:buNone/>
            </a:pPr>
            <a:r>
              <a:rPr lang="en-US" sz="1000" dirty="0">
                <a:latin typeface="Consolas" panose="020B0609020204030204" pitchFamily="49" charset="0"/>
              </a:rPr>
              <a:t>EXPOSE 443</a:t>
            </a:r>
          </a:p>
        </p:txBody>
      </p:sp>
    </p:spTree>
    <p:extLst>
      <p:ext uri="{BB962C8B-B14F-4D97-AF65-F5344CB8AC3E}">
        <p14:creationId xmlns:p14="http://schemas.microsoft.com/office/powerpoint/2010/main" val="10780074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 Fundamentals</a:t>
            </a:r>
          </a:p>
        </p:txBody>
      </p:sp>
      <p:pic>
        <p:nvPicPr>
          <p:cNvPr id="1026" name="Picture 2" descr="https://docs.microsoft.com/en-us/virtualization/windowscontainers/about/media/containerfun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8371" y="2343441"/>
            <a:ext cx="8686800" cy="430530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25835" y="6464076"/>
            <a:ext cx="11752975" cy="369332"/>
          </a:xfrm>
          <a:prstGeom prst="rect">
            <a:avLst/>
          </a:prstGeom>
        </p:spPr>
        <p:txBody>
          <a:bodyPr wrap="square">
            <a:spAutoFit/>
          </a:bodyPr>
          <a:lstStyle/>
          <a:p>
            <a:r>
              <a:rPr lang="en-US" dirty="0"/>
              <a:t>Windows Containers - https://docs.microsoft.com/en-us/virtualization/windowscontainers/about/index</a:t>
            </a:r>
          </a:p>
        </p:txBody>
      </p:sp>
    </p:spTree>
    <p:extLst>
      <p:ext uri="{BB962C8B-B14F-4D97-AF65-F5344CB8AC3E}">
        <p14:creationId xmlns:p14="http://schemas.microsoft.com/office/powerpoint/2010/main" val="24495486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54955" y="1295400"/>
            <a:ext cx="3214822" cy="1600200"/>
          </a:xfrm>
        </p:spPr>
        <p:txBody>
          <a:bodyPr/>
          <a:lstStyle/>
          <a:p>
            <a:r>
              <a:rPr lang="en-US" dirty="0"/>
              <a:t>Docker Container Fundamentals</a:t>
            </a:r>
          </a:p>
        </p:txBody>
      </p:sp>
      <p:sp>
        <p:nvSpPr>
          <p:cNvPr id="7" name="Content Placeholder 6"/>
          <p:cNvSpPr>
            <a:spLocks noGrp="1"/>
          </p:cNvSpPr>
          <p:nvPr>
            <p:ph idx="1"/>
          </p:nvPr>
        </p:nvSpPr>
        <p:spPr/>
        <p:txBody>
          <a:bodyPr>
            <a:normAutofit/>
          </a:bodyPr>
          <a:lstStyle/>
          <a:p>
            <a:pPr lvl="1"/>
            <a:r>
              <a:rPr lang="en-US" dirty="0"/>
              <a:t>Container Images are Published and Stored here</a:t>
            </a:r>
          </a:p>
          <a:p>
            <a:pPr lvl="1"/>
            <a:r>
              <a:rPr lang="en-US" dirty="0"/>
              <a:t>Docker Hub is a public cloud-based container registry managed by Docker</a:t>
            </a:r>
          </a:p>
          <a:p>
            <a:pPr lvl="1"/>
            <a:endParaRPr lang="en-US" dirty="0"/>
          </a:p>
        </p:txBody>
      </p:sp>
      <p:sp>
        <p:nvSpPr>
          <p:cNvPr id="8" name="Text Placeholder 7"/>
          <p:cNvSpPr>
            <a:spLocks noGrp="1"/>
          </p:cNvSpPr>
          <p:nvPr>
            <p:ph type="body" sz="half" idx="2"/>
          </p:nvPr>
        </p:nvSpPr>
        <p:spPr/>
        <p:txBody>
          <a:bodyPr/>
          <a:lstStyle/>
          <a:p>
            <a:r>
              <a:rPr lang="en-US" dirty="0"/>
              <a:t>Registry</a:t>
            </a:r>
          </a:p>
        </p:txBody>
      </p:sp>
    </p:spTree>
    <p:extLst>
      <p:ext uri="{BB962C8B-B14F-4D97-AF65-F5344CB8AC3E}">
        <p14:creationId xmlns:p14="http://schemas.microsoft.com/office/powerpoint/2010/main" val="6625178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Docker Architecture</a:t>
            </a:r>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521083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49980"/>
            <a:ext cx="12055151" cy="6781022"/>
          </a:xfrm>
          <a:prstGeom prst="rect">
            <a:avLst/>
          </a:prstGeom>
        </p:spPr>
      </p:pic>
      <p:sp>
        <p:nvSpPr>
          <p:cNvPr id="5" name="TextBox 4"/>
          <p:cNvSpPr txBox="1"/>
          <p:nvPr/>
        </p:nvSpPr>
        <p:spPr>
          <a:xfrm>
            <a:off x="134224" y="6604084"/>
            <a:ext cx="11920927" cy="253916"/>
          </a:xfrm>
          <a:prstGeom prst="rect">
            <a:avLst/>
          </a:prstGeom>
          <a:noFill/>
        </p:spPr>
        <p:txBody>
          <a:bodyPr wrap="square" rtlCol="0">
            <a:spAutoFit/>
          </a:bodyPr>
          <a:lstStyle/>
          <a:p>
            <a:r>
              <a:rPr lang="en-US" sz="1050" dirty="0"/>
              <a:t>Source: “</a:t>
            </a:r>
            <a:r>
              <a:rPr lang="en-US" sz="1050" dirty="0" err="1"/>
              <a:t>DockerCon</a:t>
            </a:r>
            <a:r>
              <a:rPr lang="en-US" sz="1050" dirty="0"/>
              <a:t> 16: Windows Server &amp; Docker - The Internals Behind Bringing Docker &amp; Containers to Windows - Black Belt”</a:t>
            </a:r>
          </a:p>
        </p:txBody>
      </p:sp>
    </p:spTree>
    <p:extLst>
      <p:ext uri="{BB962C8B-B14F-4D97-AF65-F5344CB8AC3E}">
        <p14:creationId xmlns:p14="http://schemas.microsoft.com/office/powerpoint/2010/main" val="16917776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12192000" cy="6858000"/>
          </a:xfrm>
          <a:prstGeom prst="rect">
            <a:avLst/>
          </a:prstGeom>
        </p:spPr>
      </p:pic>
      <p:sp>
        <p:nvSpPr>
          <p:cNvPr id="4" name="TextBox 3"/>
          <p:cNvSpPr txBox="1"/>
          <p:nvPr/>
        </p:nvSpPr>
        <p:spPr>
          <a:xfrm>
            <a:off x="134224" y="6604084"/>
            <a:ext cx="11920927" cy="253916"/>
          </a:xfrm>
          <a:prstGeom prst="rect">
            <a:avLst/>
          </a:prstGeom>
          <a:noFill/>
        </p:spPr>
        <p:txBody>
          <a:bodyPr wrap="square" rtlCol="0">
            <a:spAutoFit/>
          </a:bodyPr>
          <a:lstStyle/>
          <a:p>
            <a:r>
              <a:rPr lang="en-US" sz="1050" dirty="0"/>
              <a:t>Source: “</a:t>
            </a:r>
            <a:r>
              <a:rPr lang="en-US" sz="1050" dirty="0" err="1"/>
              <a:t>DockerCon</a:t>
            </a:r>
            <a:r>
              <a:rPr lang="en-US" sz="1050" dirty="0"/>
              <a:t> 16: Windows Server &amp; Docker - The Internals Behind Bringing Docker &amp; Containers to Windows - Black Belt”</a:t>
            </a:r>
          </a:p>
        </p:txBody>
      </p:sp>
    </p:spTree>
    <p:extLst>
      <p:ext uri="{BB962C8B-B14F-4D97-AF65-F5344CB8AC3E}">
        <p14:creationId xmlns:p14="http://schemas.microsoft.com/office/powerpoint/2010/main" val="24255858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0"/>
            <a:ext cx="12192000" cy="6858000"/>
          </a:xfrm>
          <a:prstGeom prst="rect">
            <a:avLst/>
          </a:prstGeom>
        </p:spPr>
      </p:pic>
      <p:sp>
        <p:nvSpPr>
          <p:cNvPr id="5" name="TextBox 4"/>
          <p:cNvSpPr txBox="1"/>
          <p:nvPr/>
        </p:nvSpPr>
        <p:spPr>
          <a:xfrm>
            <a:off x="134224" y="6604084"/>
            <a:ext cx="11920927" cy="253916"/>
          </a:xfrm>
          <a:prstGeom prst="rect">
            <a:avLst/>
          </a:prstGeom>
          <a:noFill/>
        </p:spPr>
        <p:txBody>
          <a:bodyPr wrap="square" rtlCol="0">
            <a:spAutoFit/>
          </a:bodyPr>
          <a:lstStyle/>
          <a:p>
            <a:r>
              <a:rPr lang="en-US" sz="1050" dirty="0"/>
              <a:t>Source: “</a:t>
            </a:r>
            <a:r>
              <a:rPr lang="en-US" sz="1050" dirty="0" err="1"/>
              <a:t>DockerCon</a:t>
            </a:r>
            <a:r>
              <a:rPr lang="en-US" sz="1050" dirty="0"/>
              <a:t> 16: Windows Server &amp; Docker - The Internals Behind Bringing Docker &amp; Containers to Windows - Black Belt”</a:t>
            </a:r>
          </a:p>
        </p:txBody>
      </p:sp>
      <p:sp>
        <p:nvSpPr>
          <p:cNvPr id="6" name="Rectangle 5"/>
          <p:cNvSpPr/>
          <p:nvPr/>
        </p:nvSpPr>
        <p:spPr>
          <a:xfrm>
            <a:off x="11450972" y="201336"/>
            <a:ext cx="604179" cy="3942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09983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0"/>
            <a:ext cx="12192000" cy="6858000"/>
          </a:xfrm>
          <a:prstGeom prst="rect">
            <a:avLst/>
          </a:prstGeom>
        </p:spPr>
      </p:pic>
      <p:sp>
        <p:nvSpPr>
          <p:cNvPr id="5" name="Rectangle 4"/>
          <p:cNvSpPr/>
          <p:nvPr/>
        </p:nvSpPr>
        <p:spPr>
          <a:xfrm>
            <a:off x="11266415" y="184558"/>
            <a:ext cx="855677" cy="45300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42613" y="6612473"/>
            <a:ext cx="11920927" cy="253916"/>
          </a:xfrm>
          <a:prstGeom prst="rect">
            <a:avLst/>
          </a:prstGeom>
          <a:noFill/>
        </p:spPr>
        <p:txBody>
          <a:bodyPr wrap="square" rtlCol="0">
            <a:spAutoFit/>
          </a:bodyPr>
          <a:lstStyle/>
          <a:p>
            <a:r>
              <a:rPr lang="en-US" sz="1050" dirty="0"/>
              <a:t>Source: “</a:t>
            </a:r>
            <a:r>
              <a:rPr lang="en-US" sz="1050" dirty="0" err="1"/>
              <a:t>DockerCon</a:t>
            </a:r>
            <a:r>
              <a:rPr lang="en-US" sz="1050" dirty="0"/>
              <a:t> 16: Windows Server &amp; Docker - The Internals Behind Bringing Docker &amp; Containers to Windows - Black Belt”</a:t>
            </a:r>
          </a:p>
        </p:txBody>
      </p:sp>
    </p:spTree>
    <p:extLst>
      <p:ext uri="{BB962C8B-B14F-4D97-AF65-F5344CB8AC3E}">
        <p14:creationId xmlns:p14="http://schemas.microsoft.com/office/powerpoint/2010/main" val="408171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 Brief History of Containers</a:t>
            </a:r>
          </a:p>
        </p:txBody>
      </p:sp>
      <p:sp>
        <p:nvSpPr>
          <p:cNvPr id="7" name="Content Placeholder 6"/>
          <p:cNvSpPr>
            <a:spLocks noGrp="1"/>
          </p:cNvSpPr>
          <p:nvPr>
            <p:ph idx="1"/>
          </p:nvPr>
        </p:nvSpPr>
        <p:spPr/>
        <p:txBody>
          <a:bodyPr/>
          <a:lstStyle/>
          <a:p>
            <a:r>
              <a:rPr lang="en-US" dirty="0" err="1"/>
              <a:t>Chaning</a:t>
            </a:r>
            <a:r>
              <a:rPr lang="en-US" dirty="0"/>
              <a:t> the root directory of a process and all of its children to a new location in the filesystem</a:t>
            </a:r>
          </a:p>
          <a:p>
            <a:r>
              <a:rPr lang="en-US" dirty="0"/>
              <a:t>The beginning of process isolation</a:t>
            </a:r>
          </a:p>
        </p:txBody>
      </p:sp>
      <p:sp>
        <p:nvSpPr>
          <p:cNvPr id="8" name="Text Placeholder 7"/>
          <p:cNvSpPr>
            <a:spLocks noGrp="1"/>
          </p:cNvSpPr>
          <p:nvPr>
            <p:ph type="body" sz="half" idx="2"/>
          </p:nvPr>
        </p:nvSpPr>
        <p:spPr/>
        <p:txBody>
          <a:bodyPr/>
          <a:lstStyle/>
          <a:p>
            <a:r>
              <a:rPr lang="en-US" dirty="0"/>
              <a:t>1979: Unix V7</a:t>
            </a:r>
          </a:p>
          <a:p>
            <a:r>
              <a:rPr lang="en-US" dirty="0" err="1"/>
              <a:t>chroot</a:t>
            </a:r>
            <a:r>
              <a:rPr lang="en-US" dirty="0"/>
              <a:t> Introduced</a:t>
            </a:r>
          </a:p>
        </p:txBody>
      </p:sp>
      <p:sp>
        <p:nvSpPr>
          <p:cNvPr id="9" name="TextBox 8"/>
          <p:cNvSpPr txBox="1"/>
          <p:nvPr/>
        </p:nvSpPr>
        <p:spPr>
          <a:xfrm>
            <a:off x="0" y="6383215"/>
            <a:ext cx="12191999" cy="284693"/>
          </a:xfrm>
          <a:prstGeom prst="rect">
            <a:avLst/>
          </a:prstGeom>
          <a:noFill/>
        </p:spPr>
        <p:txBody>
          <a:bodyPr wrap="square" rtlCol="0">
            <a:spAutoFit/>
          </a:bodyPr>
          <a:lstStyle/>
          <a:p>
            <a:pPr algn="ctr"/>
            <a:r>
              <a:rPr lang="en-US" sz="1250" dirty="0"/>
              <a:t>A Brief History of Containers: From 1970s </a:t>
            </a:r>
            <a:r>
              <a:rPr lang="en-US" sz="1250" dirty="0" err="1"/>
              <a:t>chroot</a:t>
            </a:r>
            <a:r>
              <a:rPr lang="en-US" sz="1250" dirty="0"/>
              <a:t> to Docker 2016 - http://blog.aquasec.com/a-brief-history-of-containers-from-1970s-chroot-to-docker-2016</a:t>
            </a:r>
          </a:p>
        </p:txBody>
      </p:sp>
    </p:spTree>
    <p:extLst>
      <p:ext uri="{BB962C8B-B14F-4D97-AF65-F5344CB8AC3E}">
        <p14:creationId xmlns:p14="http://schemas.microsoft.com/office/powerpoint/2010/main" val="1410493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54955" y="1295400"/>
            <a:ext cx="3214822" cy="1600200"/>
          </a:xfrm>
        </p:spPr>
        <p:txBody>
          <a:bodyPr/>
          <a:lstStyle/>
          <a:p>
            <a:r>
              <a:rPr lang="en-US" dirty="0"/>
              <a:t>Container Types</a:t>
            </a:r>
          </a:p>
        </p:txBody>
      </p:sp>
      <p:sp>
        <p:nvSpPr>
          <p:cNvPr id="7" name="Content Placeholder 6"/>
          <p:cNvSpPr>
            <a:spLocks noGrp="1"/>
          </p:cNvSpPr>
          <p:nvPr>
            <p:ph idx="1"/>
          </p:nvPr>
        </p:nvSpPr>
        <p:spPr/>
        <p:txBody>
          <a:bodyPr>
            <a:normAutofit fontScale="92500" lnSpcReduction="20000"/>
          </a:bodyPr>
          <a:lstStyle/>
          <a:p>
            <a:r>
              <a:rPr lang="en-US" dirty="0"/>
              <a:t>Default in Windows 10</a:t>
            </a:r>
          </a:p>
          <a:p>
            <a:r>
              <a:rPr lang="en-US" dirty="0"/>
              <a:t>Small, stateless VM</a:t>
            </a:r>
          </a:p>
          <a:p>
            <a:pPr lvl="1"/>
            <a:r>
              <a:rPr lang="en-US" dirty="0"/>
              <a:t>Writes are not persisted</a:t>
            </a:r>
          </a:p>
          <a:p>
            <a:r>
              <a:rPr lang="en-US" dirty="0"/>
              <a:t>Storage attached via SMB</a:t>
            </a:r>
          </a:p>
          <a:p>
            <a:pPr lvl="1"/>
            <a:r>
              <a:rPr lang="en-US" dirty="0"/>
              <a:t>Over </a:t>
            </a:r>
            <a:r>
              <a:rPr lang="en-US" dirty="0" err="1"/>
              <a:t>VMBus</a:t>
            </a:r>
            <a:r>
              <a:rPr lang="en-US" dirty="0"/>
              <a:t> not networking</a:t>
            </a:r>
          </a:p>
          <a:p>
            <a:r>
              <a:rPr lang="en-US" dirty="0"/>
              <a:t>Physically map executables from the host file cache</a:t>
            </a:r>
          </a:p>
          <a:p>
            <a:r>
              <a:rPr lang="en-US" dirty="0"/>
              <a:t>Networking is a virtual </a:t>
            </a:r>
            <a:r>
              <a:rPr lang="en-US" dirty="0" err="1"/>
              <a:t>nic</a:t>
            </a:r>
            <a:endParaRPr lang="en-US" dirty="0"/>
          </a:p>
          <a:p>
            <a:r>
              <a:rPr lang="en-US" dirty="0"/>
              <a:t>Cloning</a:t>
            </a:r>
          </a:p>
          <a:p>
            <a:pPr lvl="1"/>
            <a:r>
              <a:rPr lang="en-US" dirty="0"/>
              <a:t>Launch utility VM</a:t>
            </a:r>
          </a:p>
          <a:p>
            <a:pPr lvl="1"/>
            <a:r>
              <a:rPr lang="en-US" dirty="0"/>
              <a:t>Freeze State</a:t>
            </a:r>
          </a:p>
          <a:p>
            <a:pPr lvl="1"/>
            <a:r>
              <a:rPr lang="en-US" dirty="0"/>
              <a:t>Fork the VM for each new instance</a:t>
            </a:r>
          </a:p>
          <a:p>
            <a:pPr lvl="2"/>
            <a:r>
              <a:rPr lang="en-US" dirty="0"/>
              <a:t>No startup time</a:t>
            </a:r>
          </a:p>
          <a:p>
            <a:pPr lvl="2"/>
            <a:r>
              <a:rPr lang="en-US" dirty="0"/>
              <a:t>Shares memory</a:t>
            </a:r>
          </a:p>
        </p:txBody>
      </p:sp>
      <p:sp>
        <p:nvSpPr>
          <p:cNvPr id="8" name="Text Placeholder 7"/>
          <p:cNvSpPr>
            <a:spLocks noGrp="1"/>
          </p:cNvSpPr>
          <p:nvPr>
            <p:ph type="body" sz="half" idx="2"/>
          </p:nvPr>
        </p:nvSpPr>
        <p:spPr/>
        <p:txBody>
          <a:bodyPr/>
          <a:lstStyle/>
          <a:p>
            <a:r>
              <a:rPr lang="en-US" dirty="0"/>
              <a:t>Hyper-V Container</a:t>
            </a:r>
          </a:p>
        </p:txBody>
      </p:sp>
      <p:sp>
        <p:nvSpPr>
          <p:cNvPr id="6" name="TextBox 5"/>
          <p:cNvSpPr txBox="1"/>
          <p:nvPr/>
        </p:nvSpPr>
        <p:spPr>
          <a:xfrm>
            <a:off x="134224" y="6604084"/>
            <a:ext cx="11920927" cy="253916"/>
          </a:xfrm>
          <a:prstGeom prst="rect">
            <a:avLst/>
          </a:prstGeom>
          <a:noFill/>
        </p:spPr>
        <p:txBody>
          <a:bodyPr wrap="square" rtlCol="0">
            <a:spAutoFit/>
          </a:bodyPr>
          <a:lstStyle/>
          <a:p>
            <a:r>
              <a:rPr lang="en-US" sz="1050" dirty="0"/>
              <a:t>Source: https://en.wikipedia.org/wiki/UnionFS</a:t>
            </a:r>
          </a:p>
        </p:txBody>
      </p:sp>
    </p:spTree>
    <p:extLst>
      <p:ext uri="{BB962C8B-B14F-4D97-AF65-F5344CB8AC3E}">
        <p14:creationId xmlns:p14="http://schemas.microsoft.com/office/powerpoint/2010/main" val="7288592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Information on Architecture</a:t>
            </a:r>
          </a:p>
        </p:txBody>
      </p:sp>
      <p:sp>
        <p:nvSpPr>
          <p:cNvPr id="4" name="Text Placeholder 3"/>
          <p:cNvSpPr>
            <a:spLocks noGrp="1"/>
          </p:cNvSpPr>
          <p:nvPr>
            <p:ph type="body" sz="half" idx="2"/>
          </p:nvPr>
        </p:nvSpPr>
        <p:spPr>
          <a:xfrm>
            <a:off x="438540" y="3552631"/>
            <a:ext cx="11327362" cy="2476500"/>
          </a:xfrm>
        </p:spPr>
        <p:txBody>
          <a:bodyPr>
            <a:normAutofit/>
          </a:bodyPr>
          <a:lstStyle/>
          <a:p>
            <a:pPr fontAlgn="base"/>
            <a:r>
              <a:rPr lang="en-US" sz="2000" dirty="0" err="1"/>
              <a:t>DockerCon</a:t>
            </a:r>
            <a:r>
              <a:rPr lang="en-US" sz="2000" dirty="0"/>
              <a:t> 16: Windows Server &amp; Docker - The Internals Behind Bringing Docker &amp; Containers to Windows - Black Belt</a:t>
            </a:r>
          </a:p>
          <a:p>
            <a:r>
              <a:rPr lang="en-US" sz="1200" b="1" dirty="0">
                <a:hlinkClick r:id="rId2"/>
              </a:rPr>
              <a:t>https://channel9.msdn.com/Blogs/containers/DockerCon-16-Windows-Server-Docker-The-Internals-Behind-Bringing-Docker-Containers-to-Windows</a:t>
            </a:r>
            <a:endParaRPr lang="en-US" sz="1200" b="1" dirty="0"/>
          </a:p>
        </p:txBody>
      </p:sp>
    </p:spTree>
    <p:extLst>
      <p:ext uri="{BB962C8B-B14F-4D97-AF65-F5344CB8AC3E}">
        <p14:creationId xmlns:p14="http://schemas.microsoft.com/office/powerpoint/2010/main" val="8101806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err="1"/>
              <a:t>Dockerfile</a:t>
            </a:r>
            <a:r>
              <a:rPr lang="en-US" dirty="0"/>
              <a:t> and Docker Compose</a:t>
            </a:r>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23292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Dockerfile</a:t>
            </a:r>
            <a:endParaRPr lang="en-US" dirty="0"/>
          </a:p>
        </p:txBody>
      </p:sp>
      <p:sp>
        <p:nvSpPr>
          <p:cNvPr id="6" name="Text Placeholder 5"/>
          <p:cNvSpPr>
            <a:spLocks noGrp="1"/>
          </p:cNvSpPr>
          <p:nvPr>
            <p:ph type="body" sz="half" idx="2"/>
          </p:nvPr>
        </p:nvSpPr>
        <p:spPr>
          <a:xfrm>
            <a:off x="1148798" y="3313651"/>
            <a:ext cx="10790969" cy="2991375"/>
          </a:xfrm>
        </p:spPr>
        <p:txBody>
          <a:bodyPr>
            <a:noAutofit/>
          </a:bodyPr>
          <a:lstStyle/>
          <a:p>
            <a:r>
              <a:rPr lang="en-US" sz="2000" dirty="0">
                <a:latin typeface="Consolas" panose="020B0609020204030204" pitchFamily="49" charset="0"/>
              </a:rPr>
              <a:t>FROM </a:t>
            </a:r>
            <a:r>
              <a:rPr lang="en-US" sz="2000" dirty="0" err="1">
                <a:latin typeface="Consolas" panose="020B0609020204030204" pitchFamily="49" charset="0"/>
              </a:rPr>
              <a:t>microsoft</a:t>
            </a:r>
            <a:r>
              <a:rPr lang="en-US" sz="2000" dirty="0">
                <a:latin typeface="Consolas" panose="020B0609020204030204" pitchFamily="49" charset="0"/>
              </a:rPr>
              <a:t>/</a:t>
            </a:r>
            <a:r>
              <a:rPr lang="en-US" sz="2000" dirty="0" err="1">
                <a:latin typeface="Consolas" panose="020B0609020204030204" pitchFamily="49" charset="0"/>
              </a:rPr>
              <a:t>iis</a:t>
            </a:r>
            <a:r>
              <a:rPr lang="en-US" sz="2000" dirty="0">
                <a:latin typeface="Consolas" panose="020B0609020204030204" pitchFamily="49" charset="0"/>
              </a:rPr>
              <a:t> </a:t>
            </a:r>
          </a:p>
          <a:p>
            <a:r>
              <a:rPr lang="en-US" sz="2000" dirty="0">
                <a:latin typeface="Consolas" panose="020B0609020204030204" pitchFamily="49" charset="0"/>
              </a:rPr>
              <a:t>RUN </a:t>
            </a:r>
            <a:r>
              <a:rPr lang="en-US" sz="2000" dirty="0" err="1">
                <a:latin typeface="Consolas" panose="020B0609020204030204" pitchFamily="49" charset="0"/>
              </a:rPr>
              <a:t>mkdir</a:t>
            </a:r>
            <a:r>
              <a:rPr lang="en-US" sz="2000" dirty="0">
                <a:latin typeface="Consolas" panose="020B0609020204030204" pitchFamily="49" charset="0"/>
              </a:rPr>
              <a:t> C:\site </a:t>
            </a:r>
          </a:p>
          <a:p>
            <a:r>
              <a:rPr lang="en-US" sz="2000" dirty="0">
                <a:latin typeface="Consolas" panose="020B0609020204030204" pitchFamily="49" charset="0"/>
              </a:rPr>
              <a:t>RUN </a:t>
            </a:r>
            <a:r>
              <a:rPr lang="en-US" sz="2000" dirty="0" err="1">
                <a:latin typeface="Consolas" panose="020B0609020204030204" pitchFamily="49" charset="0"/>
              </a:rPr>
              <a:t>powershell</a:t>
            </a:r>
            <a:r>
              <a:rPr lang="en-US" sz="2000" dirty="0">
                <a:latin typeface="Consolas" panose="020B0609020204030204" pitchFamily="49" charset="0"/>
              </a:rPr>
              <a:t> -</a:t>
            </a:r>
            <a:r>
              <a:rPr lang="en-US" sz="2000" dirty="0" err="1">
                <a:latin typeface="Consolas" panose="020B0609020204030204" pitchFamily="49" charset="0"/>
              </a:rPr>
              <a:t>NoProfile</a:t>
            </a:r>
            <a:r>
              <a:rPr lang="en-US" sz="2000" dirty="0">
                <a:latin typeface="Consolas" panose="020B0609020204030204" pitchFamily="49" charset="0"/>
              </a:rPr>
              <a:t> -Command \ </a:t>
            </a:r>
          </a:p>
          <a:p>
            <a:r>
              <a:rPr lang="en-US" sz="2000" dirty="0">
                <a:latin typeface="Consolas" panose="020B0609020204030204" pitchFamily="49" charset="0"/>
              </a:rPr>
              <a:t>Import-module </a:t>
            </a:r>
            <a:r>
              <a:rPr lang="en-US" sz="2000" dirty="0" err="1">
                <a:latin typeface="Consolas" panose="020B0609020204030204" pitchFamily="49" charset="0"/>
              </a:rPr>
              <a:t>IISAdministration</a:t>
            </a:r>
            <a:r>
              <a:rPr lang="en-US" sz="2000" dirty="0">
                <a:latin typeface="Consolas" panose="020B0609020204030204" pitchFamily="49" charset="0"/>
              </a:rPr>
              <a:t>; \ </a:t>
            </a:r>
          </a:p>
          <a:p>
            <a:r>
              <a:rPr lang="en-US" sz="2000" dirty="0">
                <a:latin typeface="Consolas" panose="020B0609020204030204" pitchFamily="49" charset="0"/>
              </a:rPr>
              <a:t>New-</a:t>
            </a:r>
            <a:r>
              <a:rPr lang="en-US" sz="2000" dirty="0" err="1">
                <a:latin typeface="Consolas" panose="020B0609020204030204" pitchFamily="49" charset="0"/>
              </a:rPr>
              <a:t>IISSite</a:t>
            </a:r>
            <a:r>
              <a:rPr lang="en-US" sz="2000" dirty="0">
                <a:latin typeface="Consolas" panose="020B0609020204030204" pitchFamily="49" charset="0"/>
              </a:rPr>
              <a:t> -Name "Site" -</a:t>
            </a:r>
            <a:r>
              <a:rPr lang="en-US" sz="2000" dirty="0" err="1">
                <a:latin typeface="Consolas" panose="020B0609020204030204" pitchFamily="49" charset="0"/>
              </a:rPr>
              <a:t>PhysicalPath</a:t>
            </a:r>
            <a:r>
              <a:rPr lang="en-US" sz="2000" dirty="0">
                <a:latin typeface="Consolas" panose="020B0609020204030204" pitchFamily="49" charset="0"/>
              </a:rPr>
              <a:t> C:\site -</a:t>
            </a:r>
            <a:r>
              <a:rPr lang="en-US" sz="2000" dirty="0" err="1">
                <a:latin typeface="Consolas" panose="020B0609020204030204" pitchFamily="49" charset="0"/>
              </a:rPr>
              <a:t>BindingInformation</a:t>
            </a:r>
            <a:r>
              <a:rPr lang="en-US" sz="2000" dirty="0">
                <a:latin typeface="Consolas" panose="020B0609020204030204" pitchFamily="49" charset="0"/>
              </a:rPr>
              <a:t> "*:8000:“</a:t>
            </a:r>
          </a:p>
          <a:p>
            <a:r>
              <a:rPr lang="en-US" sz="2000" dirty="0">
                <a:latin typeface="Consolas" panose="020B0609020204030204" pitchFamily="49" charset="0"/>
              </a:rPr>
              <a:t>ADD content/ /site </a:t>
            </a:r>
          </a:p>
          <a:p>
            <a:endParaRPr lang="en-US" sz="2000" dirty="0">
              <a:latin typeface="Consolas" panose="020B0609020204030204" pitchFamily="49" charset="0"/>
            </a:endParaRPr>
          </a:p>
        </p:txBody>
      </p:sp>
    </p:spTree>
    <p:extLst>
      <p:ext uri="{BB962C8B-B14F-4D97-AF65-F5344CB8AC3E}">
        <p14:creationId xmlns:p14="http://schemas.microsoft.com/office/powerpoint/2010/main" val="18235586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54955" y="1295400"/>
            <a:ext cx="3214822" cy="1600200"/>
          </a:xfrm>
        </p:spPr>
        <p:txBody>
          <a:bodyPr/>
          <a:lstStyle/>
          <a:p>
            <a:r>
              <a:rPr lang="en-US" dirty="0" err="1"/>
              <a:t>Dockerfile</a:t>
            </a:r>
            <a:endParaRPr lang="en-US" dirty="0"/>
          </a:p>
        </p:txBody>
      </p:sp>
      <p:sp>
        <p:nvSpPr>
          <p:cNvPr id="7" name="Content Placeholder 6"/>
          <p:cNvSpPr>
            <a:spLocks noGrp="1"/>
          </p:cNvSpPr>
          <p:nvPr>
            <p:ph idx="1"/>
          </p:nvPr>
        </p:nvSpPr>
        <p:spPr/>
        <p:txBody>
          <a:bodyPr>
            <a:normAutofit/>
          </a:bodyPr>
          <a:lstStyle/>
          <a:p>
            <a:r>
              <a:rPr lang="en-US" dirty="0"/>
              <a:t>Containers should be ephemeral</a:t>
            </a:r>
          </a:p>
          <a:p>
            <a:pPr lvl="1"/>
            <a:r>
              <a:rPr lang="en-US" dirty="0"/>
              <a:t>Consistent with Processes section of 12 factor application methodology</a:t>
            </a:r>
          </a:p>
        </p:txBody>
      </p:sp>
      <p:sp>
        <p:nvSpPr>
          <p:cNvPr id="8" name="Text Placeholder 7"/>
          <p:cNvSpPr>
            <a:spLocks noGrp="1"/>
          </p:cNvSpPr>
          <p:nvPr>
            <p:ph type="body" sz="half" idx="2"/>
          </p:nvPr>
        </p:nvSpPr>
        <p:spPr>
          <a:xfrm>
            <a:off x="1154953" y="3129280"/>
            <a:ext cx="3496177" cy="2895599"/>
          </a:xfrm>
        </p:spPr>
        <p:txBody>
          <a:bodyPr/>
          <a:lstStyle/>
          <a:p>
            <a:r>
              <a:rPr lang="en-US" dirty="0"/>
              <a:t>General </a:t>
            </a:r>
            <a:r>
              <a:rPr lang="en-US" dirty="0" err="1"/>
              <a:t>guildelines</a:t>
            </a:r>
            <a:endParaRPr lang="en-US" dirty="0"/>
          </a:p>
        </p:txBody>
      </p:sp>
    </p:spTree>
    <p:extLst>
      <p:ext uri="{BB962C8B-B14F-4D97-AF65-F5344CB8AC3E}">
        <p14:creationId xmlns:p14="http://schemas.microsoft.com/office/powerpoint/2010/main" val="27052015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54955" y="1295400"/>
            <a:ext cx="3214822" cy="1600200"/>
          </a:xfrm>
        </p:spPr>
        <p:txBody>
          <a:bodyPr/>
          <a:lstStyle/>
          <a:p>
            <a:r>
              <a:rPr lang="en-US" dirty="0" err="1"/>
              <a:t>Dockerfile</a:t>
            </a:r>
            <a:endParaRPr lang="en-US" dirty="0"/>
          </a:p>
        </p:txBody>
      </p:sp>
      <p:sp>
        <p:nvSpPr>
          <p:cNvPr id="7" name="Content Placeholder 6"/>
          <p:cNvSpPr>
            <a:spLocks noGrp="1"/>
          </p:cNvSpPr>
          <p:nvPr>
            <p:ph idx="1"/>
          </p:nvPr>
        </p:nvSpPr>
        <p:spPr/>
        <p:txBody>
          <a:bodyPr>
            <a:normAutofit/>
          </a:bodyPr>
          <a:lstStyle/>
          <a:p>
            <a:r>
              <a:rPr lang="en-US" dirty="0"/>
              <a:t>Avoid installing unnecessary packages</a:t>
            </a:r>
          </a:p>
          <a:p>
            <a:pPr lvl="1"/>
            <a:r>
              <a:rPr lang="en-US" dirty="0"/>
              <a:t>Reduces complexity</a:t>
            </a:r>
          </a:p>
          <a:p>
            <a:pPr lvl="1"/>
            <a:r>
              <a:rPr lang="en-US" dirty="0"/>
              <a:t>Reduces dependencies</a:t>
            </a:r>
          </a:p>
          <a:p>
            <a:pPr lvl="1"/>
            <a:r>
              <a:rPr lang="en-US" dirty="0"/>
              <a:t>Reduces files sizes</a:t>
            </a:r>
          </a:p>
          <a:p>
            <a:pPr lvl="1"/>
            <a:r>
              <a:rPr lang="en-US" dirty="0"/>
              <a:t>Reduces build times</a:t>
            </a:r>
          </a:p>
        </p:txBody>
      </p:sp>
      <p:sp>
        <p:nvSpPr>
          <p:cNvPr id="8" name="Text Placeholder 7"/>
          <p:cNvSpPr>
            <a:spLocks noGrp="1"/>
          </p:cNvSpPr>
          <p:nvPr>
            <p:ph type="body" sz="half" idx="2"/>
          </p:nvPr>
        </p:nvSpPr>
        <p:spPr>
          <a:xfrm>
            <a:off x="1154953" y="3129280"/>
            <a:ext cx="3496177" cy="2895599"/>
          </a:xfrm>
        </p:spPr>
        <p:txBody>
          <a:bodyPr/>
          <a:lstStyle/>
          <a:p>
            <a:r>
              <a:rPr lang="en-US" dirty="0"/>
              <a:t>General </a:t>
            </a:r>
            <a:r>
              <a:rPr lang="en-US" dirty="0" err="1"/>
              <a:t>guildelines</a:t>
            </a:r>
            <a:endParaRPr lang="en-US" dirty="0"/>
          </a:p>
        </p:txBody>
      </p:sp>
    </p:spTree>
    <p:extLst>
      <p:ext uri="{BB962C8B-B14F-4D97-AF65-F5344CB8AC3E}">
        <p14:creationId xmlns:p14="http://schemas.microsoft.com/office/powerpoint/2010/main" val="26465262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54955" y="1295400"/>
            <a:ext cx="3214822" cy="1600200"/>
          </a:xfrm>
        </p:spPr>
        <p:txBody>
          <a:bodyPr/>
          <a:lstStyle/>
          <a:p>
            <a:r>
              <a:rPr lang="en-US" dirty="0" err="1"/>
              <a:t>Dockerfile</a:t>
            </a:r>
            <a:endParaRPr lang="en-US" dirty="0"/>
          </a:p>
        </p:txBody>
      </p:sp>
      <p:sp>
        <p:nvSpPr>
          <p:cNvPr id="7" name="Content Placeholder 6"/>
          <p:cNvSpPr>
            <a:spLocks noGrp="1"/>
          </p:cNvSpPr>
          <p:nvPr>
            <p:ph idx="1"/>
          </p:nvPr>
        </p:nvSpPr>
        <p:spPr/>
        <p:txBody>
          <a:bodyPr>
            <a:normAutofit/>
          </a:bodyPr>
          <a:lstStyle/>
          <a:p>
            <a:r>
              <a:rPr lang="en-US" dirty="0"/>
              <a:t>Each container should do 1 thing</a:t>
            </a:r>
          </a:p>
          <a:p>
            <a:pPr lvl="1"/>
            <a:r>
              <a:rPr lang="en-US" dirty="0"/>
              <a:t>Containers that depend on one another should be networked</a:t>
            </a:r>
          </a:p>
          <a:p>
            <a:pPr lvl="1"/>
            <a:r>
              <a:rPr lang="en-US" dirty="0"/>
              <a:t>Not one process per container</a:t>
            </a:r>
          </a:p>
        </p:txBody>
      </p:sp>
      <p:sp>
        <p:nvSpPr>
          <p:cNvPr id="8" name="Text Placeholder 7"/>
          <p:cNvSpPr>
            <a:spLocks noGrp="1"/>
          </p:cNvSpPr>
          <p:nvPr>
            <p:ph type="body" sz="half" idx="2"/>
          </p:nvPr>
        </p:nvSpPr>
        <p:spPr>
          <a:xfrm>
            <a:off x="1154953" y="3129280"/>
            <a:ext cx="3496177" cy="2895599"/>
          </a:xfrm>
        </p:spPr>
        <p:txBody>
          <a:bodyPr/>
          <a:lstStyle/>
          <a:p>
            <a:r>
              <a:rPr lang="en-US" dirty="0"/>
              <a:t>General </a:t>
            </a:r>
            <a:r>
              <a:rPr lang="en-US" dirty="0" err="1"/>
              <a:t>guildelines</a:t>
            </a:r>
            <a:endParaRPr lang="en-US" dirty="0"/>
          </a:p>
        </p:txBody>
      </p:sp>
    </p:spTree>
    <p:extLst>
      <p:ext uri="{BB962C8B-B14F-4D97-AF65-F5344CB8AC3E}">
        <p14:creationId xmlns:p14="http://schemas.microsoft.com/office/powerpoint/2010/main" val="1567446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54955" y="1295400"/>
            <a:ext cx="3214822" cy="1600200"/>
          </a:xfrm>
        </p:spPr>
        <p:txBody>
          <a:bodyPr/>
          <a:lstStyle/>
          <a:p>
            <a:r>
              <a:rPr lang="en-US" dirty="0" err="1"/>
              <a:t>Dockerfile</a:t>
            </a:r>
            <a:endParaRPr lang="en-US" dirty="0"/>
          </a:p>
        </p:txBody>
      </p:sp>
      <p:sp>
        <p:nvSpPr>
          <p:cNvPr id="7" name="Content Placeholder 6"/>
          <p:cNvSpPr>
            <a:spLocks noGrp="1"/>
          </p:cNvSpPr>
          <p:nvPr>
            <p:ph idx="1"/>
          </p:nvPr>
        </p:nvSpPr>
        <p:spPr/>
        <p:txBody>
          <a:bodyPr>
            <a:normAutofit/>
          </a:bodyPr>
          <a:lstStyle/>
          <a:p>
            <a:r>
              <a:rPr lang="en-US" dirty="0"/>
              <a:t>Sort multi-line arguments</a:t>
            </a:r>
          </a:p>
          <a:p>
            <a:pPr lvl="1"/>
            <a:r>
              <a:rPr lang="en-US" dirty="0"/>
              <a:t>Easier to read and maintain</a:t>
            </a:r>
          </a:p>
          <a:p>
            <a:pPr marL="0" indent="0">
              <a:buNone/>
            </a:pPr>
            <a:r>
              <a:rPr lang="en-US" dirty="0"/>
              <a:t>RUN apt-get update &amp;&amp; apt-get install -y \</a:t>
            </a:r>
          </a:p>
          <a:p>
            <a:pPr marL="0" indent="0">
              <a:buNone/>
            </a:pPr>
            <a:r>
              <a:rPr lang="en-US" dirty="0"/>
              <a:t>  </a:t>
            </a:r>
            <a:r>
              <a:rPr lang="en-US" dirty="0" err="1"/>
              <a:t>bzr</a:t>
            </a:r>
            <a:r>
              <a:rPr lang="en-US" dirty="0"/>
              <a:t> \</a:t>
            </a:r>
          </a:p>
          <a:p>
            <a:pPr marL="0" indent="0">
              <a:buNone/>
            </a:pPr>
            <a:r>
              <a:rPr lang="en-US" dirty="0"/>
              <a:t>  </a:t>
            </a:r>
            <a:r>
              <a:rPr lang="en-US" dirty="0" err="1"/>
              <a:t>cvs</a:t>
            </a:r>
            <a:r>
              <a:rPr lang="en-US" dirty="0"/>
              <a:t> \</a:t>
            </a:r>
          </a:p>
          <a:p>
            <a:pPr marL="0" indent="0">
              <a:buNone/>
            </a:pPr>
            <a:r>
              <a:rPr lang="en-US" dirty="0"/>
              <a:t>  </a:t>
            </a:r>
            <a:r>
              <a:rPr lang="en-US" dirty="0" err="1"/>
              <a:t>git</a:t>
            </a:r>
            <a:r>
              <a:rPr lang="en-US" dirty="0"/>
              <a:t> \</a:t>
            </a:r>
          </a:p>
          <a:p>
            <a:pPr marL="0" indent="0">
              <a:buNone/>
            </a:pPr>
            <a:r>
              <a:rPr lang="en-US" dirty="0"/>
              <a:t>  mercurial \</a:t>
            </a:r>
          </a:p>
          <a:p>
            <a:pPr marL="0" indent="0">
              <a:buNone/>
            </a:pPr>
            <a:r>
              <a:rPr lang="en-US" dirty="0"/>
              <a:t>  subversion</a:t>
            </a:r>
          </a:p>
        </p:txBody>
      </p:sp>
      <p:sp>
        <p:nvSpPr>
          <p:cNvPr id="8" name="Text Placeholder 7"/>
          <p:cNvSpPr>
            <a:spLocks noGrp="1"/>
          </p:cNvSpPr>
          <p:nvPr>
            <p:ph type="body" sz="half" idx="2"/>
          </p:nvPr>
        </p:nvSpPr>
        <p:spPr>
          <a:xfrm>
            <a:off x="1154953" y="3129280"/>
            <a:ext cx="3496177" cy="2895599"/>
          </a:xfrm>
        </p:spPr>
        <p:txBody>
          <a:bodyPr/>
          <a:lstStyle/>
          <a:p>
            <a:r>
              <a:rPr lang="en-US" dirty="0"/>
              <a:t>General </a:t>
            </a:r>
            <a:r>
              <a:rPr lang="en-US" dirty="0" err="1"/>
              <a:t>guildelines</a:t>
            </a:r>
            <a:endParaRPr lang="en-US" dirty="0"/>
          </a:p>
        </p:txBody>
      </p:sp>
    </p:spTree>
    <p:extLst>
      <p:ext uri="{BB962C8B-B14F-4D97-AF65-F5344CB8AC3E}">
        <p14:creationId xmlns:p14="http://schemas.microsoft.com/office/powerpoint/2010/main" val="610423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54955" y="1295400"/>
            <a:ext cx="3619268" cy="1600200"/>
          </a:xfrm>
        </p:spPr>
        <p:txBody>
          <a:bodyPr/>
          <a:lstStyle/>
          <a:p>
            <a:r>
              <a:rPr lang="en-US" dirty="0" err="1"/>
              <a:t>Dockerfile</a:t>
            </a:r>
            <a:r>
              <a:rPr lang="en-US" dirty="0"/>
              <a:t> instructions</a:t>
            </a:r>
          </a:p>
        </p:txBody>
      </p:sp>
      <p:sp>
        <p:nvSpPr>
          <p:cNvPr id="7" name="Content Placeholder 6"/>
          <p:cNvSpPr>
            <a:spLocks noGrp="1"/>
          </p:cNvSpPr>
          <p:nvPr>
            <p:ph idx="1"/>
          </p:nvPr>
        </p:nvSpPr>
        <p:spPr/>
        <p:txBody>
          <a:bodyPr>
            <a:normAutofit/>
          </a:bodyPr>
          <a:lstStyle/>
          <a:p>
            <a:r>
              <a:rPr lang="en-US" dirty="0"/>
              <a:t>FROM</a:t>
            </a:r>
          </a:p>
          <a:p>
            <a:r>
              <a:rPr lang="en-US" dirty="0"/>
              <a:t>Sets the base image</a:t>
            </a:r>
          </a:p>
          <a:p>
            <a:pPr marL="0" indent="0">
              <a:buNone/>
            </a:pPr>
            <a:r>
              <a:rPr lang="en-US" dirty="0"/>
              <a:t>FROM &lt;image&gt;</a:t>
            </a:r>
          </a:p>
          <a:p>
            <a:pPr marL="0" indent="0">
              <a:buNone/>
            </a:pPr>
            <a:r>
              <a:rPr lang="en-US" dirty="0"/>
              <a:t>FROM &lt;image&gt;:&lt;tag&gt;</a:t>
            </a:r>
          </a:p>
        </p:txBody>
      </p:sp>
      <p:sp>
        <p:nvSpPr>
          <p:cNvPr id="8" name="Text Placeholder 7"/>
          <p:cNvSpPr>
            <a:spLocks noGrp="1"/>
          </p:cNvSpPr>
          <p:nvPr>
            <p:ph type="body" sz="half" idx="2"/>
          </p:nvPr>
        </p:nvSpPr>
        <p:spPr>
          <a:xfrm>
            <a:off x="1154953" y="3129280"/>
            <a:ext cx="3496177" cy="2895599"/>
          </a:xfrm>
        </p:spPr>
        <p:txBody>
          <a:bodyPr/>
          <a:lstStyle/>
          <a:p>
            <a:r>
              <a:rPr lang="en-US" dirty="0"/>
              <a:t>FROM</a:t>
            </a:r>
          </a:p>
        </p:txBody>
      </p:sp>
    </p:spTree>
    <p:extLst>
      <p:ext uri="{BB962C8B-B14F-4D97-AF65-F5344CB8AC3E}">
        <p14:creationId xmlns:p14="http://schemas.microsoft.com/office/powerpoint/2010/main" val="32883576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54955" y="1295400"/>
            <a:ext cx="3619268" cy="1600200"/>
          </a:xfrm>
        </p:spPr>
        <p:txBody>
          <a:bodyPr/>
          <a:lstStyle/>
          <a:p>
            <a:r>
              <a:rPr lang="en-US" dirty="0" err="1"/>
              <a:t>Dockerfile</a:t>
            </a:r>
            <a:r>
              <a:rPr lang="en-US" dirty="0"/>
              <a:t> instructions</a:t>
            </a:r>
          </a:p>
        </p:txBody>
      </p:sp>
      <p:sp>
        <p:nvSpPr>
          <p:cNvPr id="7" name="Content Placeholder 6"/>
          <p:cNvSpPr>
            <a:spLocks noGrp="1"/>
          </p:cNvSpPr>
          <p:nvPr>
            <p:ph idx="1"/>
          </p:nvPr>
        </p:nvSpPr>
        <p:spPr/>
        <p:txBody>
          <a:bodyPr>
            <a:normAutofit/>
          </a:bodyPr>
          <a:lstStyle/>
          <a:p>
            <a:r>
              <a:rPr lang="en-US" dirty="0"/>
              <a:t>RUN</a:t>
            </a:r>
          </a:p>
          <a:p>
            <a:r>
              <a:rPr lang="en-US" dirty="0"/>
              <a:t>Executes the command on the current image and commits the results</a:t>
            </a:r>
          </a:p>
          <a:p>
            <a:pPr marL="0" indent="0">
              <a:buNone/>
            </a:pPr>
            <a:r>
              <a:rPr lang="en-US" dirty="0"/>
              <a:t>RUN &lt;command&gt;</a:t>
            </a:r>
          </a:p>
          <a:p>
            <a:pPr marL="0" indent="0">
              <a:buNone/>
            </a:pPr>
            <a:r>
              <a:rPr lang="en-US" dirty="0"/>
              <a:t>	/bin/</a:t>
            </a:r>
            <a:r>
              <a:rPr lang="en-US" dirty="0" err="1"/>
              <a:t>sh</a:t>
            </a:r>
            <a:r>
              <a:rPr lang="en-US" dirty="0"/>
              <a:t> –c</a:t>
            </a:r>
          </a:p>
          <a:p>
            <a:pPr marL="0" indent="0">
              <a:buNone/>
            </a:pPr>
            <a:r>
              <a:rPr lang="en-US" dirty="0"/>
              <a:t>	</a:t>
            </a:r>
            <a:r>
              <a:rPr lang="en-US" dirty="0" err="1"/>
              <a:t>cmd</a:t>
            </a:r>
            <a:r>
              <a:rPr lang="en-US" dirty="0"/>
              <a:t> /S /C</a:t>
            </a:r>
          </a:p>
          <a:p>
            <a:pPr marL="0" indent="0">
              <a:buNone/>
            </a:pPr>
            <a:r>
              <a:rPr lang="en-US" dirty="0"/>
              <a:t>RUN [“executable”, “param1”, “param2”]</a:t>
            </a:r>
          </a:p>
        </p:txBody>
      </p:sp>
      <p:sp>
        <p:nvSpPr>
          <p:cNvPr id="8" name="Text Placeholder 7"/>
          <p:cNvSpPr>
            <a:spLocks noGrp="1"/>
          </p:cNvSpPr>
          <p:nvPr>
            <p:ph type="body" sz="half" idx="2"/>
          </p:nvPr>
        </p:nvSpPr>
        <p:spPr>
          <a:xfrm>
            <a:off x="1154953" y="3129280"/>
            <a:ext cx="3496177" cy="2895599"/>
          </a:xfrm>
        </p:spPr>
        <p:txBody>
          <a:bodyPr/>
          <a:lstStyle/>
          <a:p>
            <a:r>
              <a:rPr lang="en-US" dirty="0"/>
              <a:t>RUN</a:t>
            </a:r>
          </a:p>
        </p:txBody>
      </p:sp>
    </p:spTree>
    <p:extLst>
      <p:ext uri="{BB962C8B-B14F-4D97-AF65-F5344CB8AC3E}">
        <p14:creationId xmlns:p14="http://schemas.microsoft.com/office/powerpoint/2010/main" val="2707519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 Brief History of Containers</a:t>
            </a:r>
          </a:p>
        </p:txBody>
      </p:sp>
      <p:sp>
        <p:nvSpPr>
          <p:cNvPr id="7" name="Content Placeholder 6"/>
          <p:cNvSpPr>
            <a:spLocks noGrp="1"/>
          </p:cNvSpPr>
          <p:nvPr>
            <p:ph idx="1"/>
          </p:nvPr>
        </p:nvSpPr>
        <p:spPr/>
        <p:txBody>
          <a:bodyPr/>
          <a:lstStyle/>
          <a:p>
            <a:r>
              <a:rPr lang="en-US" dirty="0"/>
              <a:t>FreeBSD Jails allows administrators to partition a FreeBSD computer system into several independent, smaller systems – called “jails” – with the ability to assign an IP address for each system and configuration.</a:t>
            </a:r>
          </a:p>
        </p:txBody>
      </p:sp>
      <p:sp>
        <p:nvSpPr>
          <p:cNvPr id="8" name="Text Placeholder 7"/>
          <p:cNvSpPr>
            <a:spLocks noGrp="1"/>
          </p:cNvSpPr>
          <p:nvPr>
            <p:ph type="body" sz="half" idx="2"/>
          </p:nvPr>
        </p:nvSpPr>
        <p:spPr/>
        <p:txBody>
          <a:bodyPr/>
          <a:lstStyle/>
          <a:p>
            <a:r>
              <a:rPr lang="en-US" dirty="0"/>
              <a:t>2000: FreeBSD</a:t>
            </a:r>
          </a:p>
          <a:p>
            <a:r>
              <a:rPr lang="en-US" dirty="0"/>
              <a:t>Jails</a:t>
            </a:r>
          </a:p>
        </p:txBody>
      </p:sp>
      <p:sp>
        <p:nvSpPr>
          <p:cNvPr id="6" name="TextBox 5"/>
          <p:cNvSpPr txBox="1"/>
          <p:nvPr/>
        </p:nvSpPr>
        <p:spPr>
          <a:xfrm>
            <a:off x="0" y="6383215"/>
            <a:ext cx="12191999" cy="284693"/>
          </a:xfrm>
          <a:prstGeom prst="rect">
            <a:avLst/>
          </a:prstGeom>
          <a:noFill/>
        </p:spPr>
        <p:txBody>
          <a:bodyPr wrap="square" rtlCol="0">
            <a:spAutoFit/>
          </a:bodyPr>
          <a:lstStyle/>
          <a:p>
            <a:pPr algn="ctr"/>
            <a:r>
              <a:rPr lang="en-US" sz="1250" dirty="0"/>
              <a:t>A Brief History of Containers: From 1970s </a:t>
            </a:r>
            <a:r>
              <a:rPr lang="en-US" sz="1250" dirty="0" err="1"/>
              <a:t>chroot</a:t>
            </a:r>
            <a:r>
              <a:rPr lang="en-US" sz="1250" dirty="0"/>
              <a:t> to Docker 2016 - http://blog.aquasec.com/a-brief-history-of-containers-from-1970s-chroot-to-docker-2016</a:t>
            </a:r>
          </a:p>
        </p:txBody>
      </p:sp>
    </p:spTree>
    <p:extLst>
      <p:ext uri="{BB962C8B-B14F-4D97-AF65-F5344CB8AC3E}">
        <p14:creationId xmlns:p14="http://schemas.microsoft.com/office/powerpoint/2010/main" val="32754230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54955" y="1295400"/>
            <a:ext cx="3619268" cy="1600200"/>
          </a:xfrm>
        </p:spPr>
        <p:txBody>
          <a:bodyPr/>
          <a:lstStyle/>
          <a:p>
            <a:r>
              <a:rPr lang="en-US" dirty="0" err="1"/>
              <a:t>Dockerfile</a:t>
            </a:r>
            <a:r>
              <a:rPr lang="en-US" dirty="0"/>
              <a:t> instructions</a:t>
            </a:r>
          </a:p>
        </p:txBody>
      </p:sp>
      <p:sp>
        <p:nvSpPr>
          <p:cNvPr id="7" name="Content Placeholder 6"/>
          <p:cNvSpPr>
            <a:spLocks noGrp="1"/>
          </p:cNvSpPr>
          <p:nvPr>
            <p:ph idx="1"/>
          </p:nvPr>
        </p:nvSpPr>
        <p:spPr/>
        <p:txBody>
          <a:bodyPr>
            <a:normAutofit/>
          </a:bodyPr>
          <a:lstStyle/>
          <a:p>
            <a:r>
              <a:rPr lang="en-US" dirty="0"/>
              <a:t>CMD</a:t>
            </a:r>
          </a:p>
          <a:p>
            <a:r>
              <a:rPr lang="en-US" dirty="0"/>
              <a:t>There can be only one per </a:t>
            </a:r>
            <a:r>
              <a:rPr lang="en-US" dirty="0" err="1"/>
              <a:t>Dockerfile</a:t>
            </a:r>
            <a:endParaRPr lang="en-US" dirty="0"/>
          </a:p>
          <a:p>
            <a:r>
              <a:rPr lang="en-US" dirty="0"/>
              <a:t>The main purpose is to provide defaults for an executing container.</a:t>
            </a:r>
          </a:p>
          <a:p>
            <a:pPr marL="0" indent="0">
              <a:buNone/>
            </a:pPr>
            <a:r>
              <a:rPr lang="en-US" dirty="0"/>
              <a:t>CMD ["executable","param1","param2"]</a:t>
            </a:r>
          </a:p>
        </p:txBody>
      </p:sp>
      <p:sp>
        <p:nvSpPr>
          <p:cNvPr id="8" name="Text Placeholder 7"/>
          <p:cNvSpPr>
            <a:spLocks noGrp="1"/>
          </p:cNvSpPr>
          <p:nvPr>
            <p:ph type="body" sz="half" idx="2"/>
          </p:nvPr>
        </p:nvSpPr>
        <p:spPr>
          <a:xfrm>
            <a:off x="1154953" y="3129280"/>
            <a:ext cx="3496177" cy="2895599"/>
          </a:xfrm>
        </p:spPr>
        <p:txBody>
          <a:bodyPr/>
          <a:lstStyle/>
          <a:p>
            <a:r>
              <a:rPr lang="en-US" dirty="0"/>
              <a:t>CMD</a:t>
            </a:r>
          </a:p>
        </p:txBody>
      </p:sp>
      <p:sp>
        <p:nvSpPr>
          <p:cNvPr id="2" name="Rectangle 1"/>
          <p:cNvSpPr>
            <a:spLocks noChangeArrowheads="1"/>
          </p:cNvSpPr>
          <p:nvPr/>
        </p:nvSpPr>
        <p:spPr bwMode="auto">
          <a:xfrm>
            <a:off x="0" y="0"/>
            <a:ext cx="12192000" cy="45720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333333"/>
                </a:solidFill>
                <a:effectLst/>
                <a:latin typeface="SFMono-Regular"/>
              </a:rPr>
              <a:t>https://github.com/docker/compose/releases/download/1.11.1/</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651818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54955" y="1295400"/>
            <a:ext cx="3619268" cy="1600200"/>
          </a:xfrm>
        </p:spPr>
        <p:txBody>
          <a:bodyPr/>
          <a:lstStyle/>
          <a:p>
            <a:r>
              <a:rPr lang="en-US" dirty="0" err="1"/>
              <a:t>Dockerfile</a:t>
            </a:r>
            <a:r>
              <a:rPr lang="en-US" dirty="0"/>
              <a:t> instructions</a:t>
            </a:r>
          </a:p>
        </p:txBody>
      </p:sp>
      <p:sp>
        <p:nvSpPr>
          <p:cNvPr id="7" name="Content Placeholder 6"/>
          <p:cNvSpPr>
            <a:spLocks noGrp="1"/>
          </p:cNvSpPr>
          <p:nvPr>
            <p:ph idx="1"/>
          </p:nvPr>
        </p:nvSpPr>
        <p:spPr/>
        <p:txBody>
          <a:bodyPr>
            <a:normAutofit/>
          </a:bodyPr>
          <a:lstStyle/>
          <a:p>
            <a:r>
              <a:rPr lang="en-US" dirty="0"/>
              <a:t>EXPOSE</a:t>
            </a:r>
          </a:p>
          <a:p>
            <a:r>
              <a:rPr lang="en-US" dirty="0"/>
              <a:t>Informs the Docker engine that the container listens to this port at run time.</a:t>
            </a:r>
          </a:p>
          <a:p>
            <a:pPr marL="0" indent="0">
              <a:buNone/>
            </a:pPr>
            <a:r>
              <a:rPr lang="en-US" dirty="0"/>
              <a:t>EXPOSE &lt;port&gt; [&lt;port&gt;...]</a:t>
            </a:r>
          </a:p>
        </p:txBody>
      </p:sp>
      <p:sp>
        <p:nvSpPr>
          <p:cNvPr id="8" name="Text Placeholder 7"/>
          <p:cNvSpPr>
            <a:spLocks noGrp="1"/>
          </p:cNvSpPr>
          <p:nvPr>
            <p:ph type="body" sz="half" idx="2"/>
          </p:nvPr>
        </p:nvSpPr>
        <p:spPr>
          <a:xfrm>
            <a:off x="1154953" y="3129280"/>
            <a:ext cx="3496177" cy="2895599"/>
          </a:xfrm>
        </p:spPr>
        <p:txBody>
          <a:bodyPr/>
          <a:lstStyle/>
          <a:p>
            <a:r>
              <a:rPr lang="en-US" dirty="0"/>
              <a:t>EXPOSE</a:t>
            </a:r>
          </a:p>
        </p:txBody>
      </p:sp>
    </p:spTree>
    <p:extLst>
      <p:ext uri="{BB962C8B-B14F-4D97-AF65-F5344CB8AC3E}">
        <p14:creationId xmlns:p14="http://schemas.microsoft.com/office/powerpoint/2010/main" val="21891410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54955" y="1295400"/>
            <a:ext cx="3619268" cy="1600200"/>
          </a:xfrm>
        </p:spPr>
        <p:txBody>
          <a:bodyPr/>
          <a:lstStyle/>
          <a:p>
            <a:r>
              <a:rPr lang="en-US" dirty="0" err="1"/>
              <a:t>Dockerfile</a:t>
            </a:r>
            <a:r>
              <a:rPr lang="en-US" dirty="0"/>
              <a:t> instructions</a:t>
            </a:r>
          </a:p>
        </p:txBody>
      </p:sp>
      <p:sp>
        <p:nvSpPr>
          <p:cNvPr id="7" name="Content Placeholder 6"/>
          <p:cNvSpPr>
            <a:spLocks noGrp="1"/>
          </p:cNvSpPr>
          <p:nvPr>
            <p:ph idx="1"/>
          </p:nvPr>
        </p:nvSpPr>
        <p:spPr/>
        <p:txBody>
          <a:bodyPr>
            <a:normAutofit/>
          </a:bodyPr>
          <a:lstStyle/>
          <a:p>
            <a:r>
              <a:rPr lang="en-US" dirty="0"/>
              <a:t>ENV</a:t>
            </a:r>
          </a:p>
          <a:p>
            <a:r>
              <a:rPr lang="en-US" dirty="0"/>
              <a:t>Sets an environment variable in the container</a:t>
            </a:r>
          </a:p>
          <a:p>
            <a:pPr marL="0" indent="0">
              <a:buNone/>
            </a:pPr>
            <a:r>
              <a:rPr lang="en-US" dirty="0"/>
              <a:t>ENV key value</a:t>
            </a:r>
            <a:br>
              <a:rPr lang="en-US" dirty="0"/>
            </a:br>
            <a:r>
              <a:rPr lang="en-US" dirty="0"/>
              <a:t>ENV key=value</a:t>
            </a:r>
          </a:p>
        </p:txBody>
      </p:sp>
      <p:sp>
        <p:nvSpPr>
          <p:cNvPr id="8" name="Text Placeholder 7"/>
          <p:cNvSpPr>
            <a:spLocks noGrp="1"/>
          </p:cNvSpPr>
          <p:nvPr>
            <p:ph type="body" sz="half" idx="2"/>
          </p:nvPr>
        </p:nvSpPr>
        <p:spPr>
          <a:xfrm>
            <a:off x="1154953" y="3129280"/>
            <a:ext cx="3496177" cy="2895599"/>
          </a:xfrm>
        </p:spPr>
        <p:txBody>
          <a:bodyPr/>
          <a:lstStyle/>
          <a:p>
            <a:r>
              <a:rPr lang="en-US" dirty="0"/>
              <a:t>ENV</a:t>
            </a:r>
          </a:p>
        </p:txBody>
      </p:sp>
    </p:spTree>
    <p:extLst>
      <p:ext uri="{BB962C8B-B14F-4D97-AF65-F5344CB8AC3E}">
        <p14:creationId xmlns:p14="http://schemas.microsoft.com/office/powerpoint/2010/main" val="15627121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54955" y="1295400"/>
            <a:ext cx="3619268" cy="1600200"/>
          </a:xfrm>
        </p:spPr>
        <p:txBody>
          <a:bodyPr/>
          <a:lstStyle/>
          <a:p>
            <a:r>
              <a:rPr lang="en-US" dirty="0" err="1"/>
              <a:t>Dockerfile</a:t>
            </a:r>
            <a:r>
              <a:rPr lang="en-US" dirty="0"/>
              <a:t> instructions</a:t>
            </a:r>
          </a:p>
        </p:txBody>
      </p:sp>
      <p:sp>
        <p:nvSpPr>
          <p:cNvPr id="7" name="Content Placeholder 6"/>
          <p:cNvSpPr>
            <a:spLocks noGrp="1"/>
          </p:cNvSpPr>
          <p:nvPr>
            <p:ph idx="1"/>
          </p:nvPr>
        </p:nvSpPr>
        <p:spPr/>
        <p:txBody>
          <a:bodyPr>
            <a:normAutofit/>
          </a:bodyPr>
          <a:lstStyle/>
          <a:p>
            <a:r>
              <a:rPr lang="en-US" dirty="0"/>
              <a:t>ADD</a:t>
            </a:r>
          </a:p>
          <a:p>
            <a:r>
              <a:rPr lang="en-US" dirty="0"/>
              <a:t>Copies files from the developer’s system to the container’s file system.</a:t>
            </a:r>
          </a:p>
          <a:p>
            <a:pPr marL="0" indent="0">
              <a:buNone/>
            </a:pPr>
            <a:r>
              <a:rPr lang="en-US" dirty="0"/>
              <a:t>ADD &lt;</a:t>
            </a:r>
            <a:r>
              <a:rPr lang="en-US" dirty="0" err="1"/>
              <a:t>src</a:t>
            </a:r>
            <a:r>
              <a:rPr lang="en-US" dirty="0"/>
              <a:t>&gt;... &lt;</a:t>
            </a:r>
            <a:r>
              <a:rPr lang="en-US" dirty="0" err="1"/>
              <a:t>dest</a:t>
            </a:r>
            <a:r>
              <a:rPr lang="en-US" dirty="0"/>
              <a:t>&gt;</a:t>
            </a:r>
          </a:p>
          <a:p>
            <a:pPr marL="0" indent="0">
              <a:buNone/>
            </a:pPr>
            <a:r>
              <a:rPr lang="en-US" dirty="0"/>
              <a:t>ADD ["&lt;</a:t>
            </a:r>
            <a:r>
              <a:rPr lang="en-US" dirty="0" err="1"/>
              <a:t>src</a:t>
            </a:r>
            <a:r>
              <a:rPr lang="en-US" dirty="0"/>
              <a:t>&gt;",... "&lt;</a:t>
            </a:r>
            <a:r>
              <a:rPr lang="en-US" dirty="0" err="1"/>
              <a:t>dest</a:t>
            </a:r>
            <a:r>
              <a:rPr lang="en-US" dirty="0"/>
              <a:t>&gt;"] (this form is required for paths containing whitespace)</a:t>
            </a:r>
          </a:p>
        </p:txBody>
      </p:sp>
      <p:sp>
        <p:nvSpPr>
          <p:cNvPr id="8" name="Text Placeholder 7"/>
          <p:cNvSpPr>
            <a:spLocks noGrp="1"/>
          </p:cNvSpPr>
          <p:nvPr>
            <p:ph type="body" sz="half" idx="2"/>
          </p:nvPr>
        </p:nvSpPr>
        <p:spPr>
          <a:xfrm>
            <a:off x="1154953" y="3129280"/>
            <a:ext cx="3496177" cy="2895599"/>
          </a:xfrm>
        </p:spPr>
        <p:txBody>
          <a:bodyPr/>
          <a:lstStyle/>
          <a:p>
            <a:r>
              <a:rPr lang="en-US" dirty="0"/>
              <a:t>ADD</a:t>
            </a:r>
          </a:p>
        </p:txBody>
      </p:sp>
    </p:spTree>
    <p:extLst>
      <p:ext uri="{BB962C8B-B14F-4D97-AF65-F5344CB8AC3E}">
        <p14:creationId xmlns:p14="http://schemas.microsoft.com/office/powerpoint/2010/main" val="37867603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54955" y="1295400"/>
            <a:ext cx="3619268" cy="1600200"/>
          </a:xfrm>
        </p:spPr>
        <p:txBody>
          <a:bodyPr/>
          <a:lstStyle/>
          <a:p>
            <a:r>
              <a:rPr lang="en-US" dirty="0" err="1"/>
              <a:t>Dockerfile</a:t>
            </a:r>
            <a:r>
              <a:rPr lang="en-US" dirty="0"/>
              <a:t> instructions</a:t>
            </a:r>
          </a:p>
        </p:txBody>
      </p:sp>
      <p:sp>
        <p:nvSpPr>
          <p:cNvPr id="7" name="Content Placeholder 6"/>
          <p:cNvSpPr>
            <a:spLocks noGrp="1"/>
          </p:cNvSpPr>
          <p:nvPr>
            <p:ph idx="1"/>
          </p:nvPr>
        </p:nvSpPr>
        <p:spPr/>
        <p:txBody>
          <a:bodyPr>
            <a:normAutofit/>
          </a:bodyPr>
          <a:lstStyle/>
          <a:p>
            <a:r>
              <a:rPr lang="en-US" dirty="0"/>
              <a:t>COPY</a:t>
            </a:r>
          </a:p>
          <a:p>
            <a:r>
              <a:rPr lang="en-US" dirty="0"/>
              <a:t>Copies files from the developer’s system to the container’s file system.</a:t>
            </a:r>
          </a:p>
          <a:p>
            <a:pPr marL="0" indent="0">
              <a:buNone/>
            </a:pPr>
            <a:r>
              <a:rPr lang="en-US" dirty="0"/>
              <a:t>COPY &lt;</a:t>
            </a:r>
            <a:r>
              <a:rPr lang="en-US" dirty="0" err="1"/>
              <a:t>src</a:t>
            </a:r>
            <a:r>
              <a:rPr lang="en-US" dirty="0"/>
              <a:t>&gt;... &lt;</a:t>
            </a:r>
            <a:r>
              <a:rPr lang="en-US" dirty="0" err="1"/>
              <a:t>dest</a:t>
            </a:r>
            <a:r>
              <a:rPr lang="en-US" dirty="0"/>
              <a:t>&gt;</a:t>
            </a:r>
          </a:p>
          <a:p>
            <a:pPr marL="0" indent="0">
              <a:buNone/>
            </a:pPr>
            <a:r>
              <a:rPr lang="en-US" dirty="0"/>
              <a:t>COPY ["&lt;</a:t>
            </a:r>
            <a:r>
              <a:rPr lang="en-US" dirty="0" err="1"/>
              <a:t>src</a:t>
            </a:r>
            <a:r>
              <a:rPr lang="en-US" dirty="0"/>
              <a:t>&gt;",... "&lt;</a:t>
            </a:r>
            <a:r>
              <a:rPr lang="en-US" dirty="0" err="1"/>
              <a:t>dest</a:t>
            </a:r>
            <a:r>
              <a:rPr lang="en-US" dirty="0"/>
              <a:t>&gt;"] (this form is required for paths containing whitespace)</a:t>
            </a:r>
          </a:p>
        </p:txBody>
      </p:sp>
      <p:sp>
        <p:nvSpPr>
          <p:cNvPr id="8" name="Text Placeholder 7"/>
          <p:cNvSpPr>
            <a:spLocks noGrp="1"/>
          </p:cNvSpPr>
          <p:nvPr>
            <p:ph type="body" sz="half" idx="2"/>
          </p:nvPr>
        </p:nvSpPr>
        <p:spPr>
          <a:xfrm>
            <a:off x="1154953" y="3129280"/>
            <a:ext cx="3496177" cy="2895599"/>
          </a:xfrm>
        </p:spPr>
        <p:txBody>
          <a:bodyPr/>
          <a:lstStyle/>
          <a:p>
            <a:r>
              <a:rPr lang="en-US" dirty="0"/>
              <a:t>COPY</a:t>
            </a:r>
          </a:p>
        </p:txBody>
      </p:sp>
    </p:spTree>
    <p:extLst>
      <p:ext uri="{BB962C8B-B14F-4D97-AF65-F5344CB8AC3E}">
        <p14:creationId xmlns:p14="http://schemas.microsoft.com/office/powerpoint/2010/main" val="21720213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54955" y="1295400"/>
            <a:ext cx="3619268" cy="1600200"/>
          </a:xfrm>
        </p:spPr>
        <p:txBody>
          <a:bodyPr/>
          <a:lstStyle/>
          <a:p>
            <a:r>
              <a:rPr lang="en-US" dirty="0" err="1"/>
              <a:t>Dockerfile</a:t>
            </a:r>
            <a:r>
              <a:rPr lang="en-US" dirty="0"/>
              <a:t> instructions</a:t>
            </a:r>
          </a:p>
        </p:txBody>
      </p:sp>
      <p:sp>
        <p:nvSpPr>
          <p:cNvPr id="7" name="Content Placeholder 6"/>
          <p:cNvSpPr>
            <a:spLocks noGrp="1"/>
          </p:cNvSpPr>
          <p:nvPr>
            <p:ph idx="1"/>
          </p:nvPr>
        </p:nvSpPr>
        <p:spPr>
          <a:xfrm>
            <a:off x="5781145" y="1447800"/>
            <a:ext cx="6246731" cy="4572000"/>
          </a:xfrm>
        </p:spPr>
        <p:txBody>
          <a:bodyPr>
            <a:normAutofit fontScale="92500" lnSpcReduction="20000"/>
          </a:bodyPr>
          <a:lstStyle/>
          <a:p>
            <a:r>
              <a:rPr lang="en-US" dirty="0"/>
              <a:t>ENTRYPOINT</a:t>
            </a:r>
          </a:p>
          <a:p>
            <a:r>
              <a:rPr lang="en-US" dirty="0"/>
              <a:t>An ENTRYPOINT allows you to configure a container that will run as an executable</a:t>
            </a:r>
          </a:p>
          <a:p>
            <a:pPr marL="0" indent="0">
              <a:buNone/>
            </a:pPr>
            <a:r>
              <a:rPr lang="en-US" dirty="0"/>
              <a:t>FROM </a:t>
            </a:r>
            <a:r>
              <a:rPr lang="en-US" dirty="0" err="1"/>
              <a:t>ubuntu</a:t>
            </a:r>
            <a:endParaRPr lang="en-US" dirty="0"/>
          </a:p>
          <a:p>
            <a:pPr marL="0" indent="0">
              <a:buNone/>
            </a:pPr>
            <a:r>
              <a:rPr lang="en-US" dirty="0"/>
              <a:t>ENTRYPOINT ["top", "-b"]</a:t>
            </a:r>
          </a:p>
          <a:p>
            <a:pPr marL="0" indent="0">
              <a:buNone/>
            </a:pPr>
            <a:r>
              <a:rPr lang="en-US" dirty="0"/>
              <a:t>CMD ["-c"]</a:t>
            </a:r>
          </a:p>
          <a:p>
            <a:pPr marL="0" indent="0">
              <a:buNone/>
            </a:pPr>
            <a:br>
              <a:rPr lang="en-US" dirty="0"/>
            </a:br>
            <a:br>
              <a:rPr lang="en-US" dirty="0"/>
            </a:br>
            <a:r>
              <a:rPr lang="en-US" dirty="0"/>
              <a:t>FROM </a:t>
            </a:r>
            <a:r>
              <a:rPr lang="en-US" dirty="0" err="1"/>
              <a:t>debian:stable</a:t>
            </a:r>
            <a:endParaRPr lang="en-US" dirty="0"/>
          </a:p>
          <a:p>
            <a:pPr marL="0" indent="0">
              <a:buNone/>
            </a:pPr>
            <a:r>
              <a:rPr lang="en-US" dirty="0"/>
              <a:t>RUN apt-get update &amp;&amp; apt-get install -y --force-yes apache2</a:t>
            </a:r>
          </a:p>
          <a:p>
            <a:pPr marL="0" indent="0">
              <a:buNone/>
            </a:pPr>
            <a:r>
              <a:rPr lang="en-US" dirty="0"/>
              <a:t>EXPOSE 80 443</a:t>
            </a:r>
          </a:p>
          <a:p>
            <a:pPr marL="0" indent="0">
              <a:buNone/>
            </a:pPr>
            <a:r>
              <a:rPr lang="en-US" dirty="0"/>
              <a:t>VOLUME ["/</a:t>
            </a:r>
            <a:r>
              <a:rPr lang="en-US" dirty="0" err="1"/>
              <a:t>var</a:t>
            </a:r>
            <a:r>
              <a:rPr lang="en-US" dirty="0"/>
              <a:t>/www", "/</a:t>
            </a:r>
            <a:r>
              <a:rPr lang="en-US" dirty="0" err="1"/>
              <a:t>var</a:t>
            </a:r>
            <a:r>
              <a:rPr lang="en-US" dirty="0"/>
              <a:t>/log/apache2", "/</a:t>
            </a:r>
            <a:r>
              <a:rPr lang="en-US" dirty="0" err="1"/>
              <a:t>etc</a:t>
            </a:r>
            <a:r>
              <a:rPr lang="en-US" dirty="0"/>
              <a:t>/apache2"]</a:t>
            </a:r>
          </a:p>
          <a:p>
            <a:pPr marL="0" indent="0">
              <a:buNone/>
            </a:pPr>
            <a:r>
              <a:rPr lang="en-US" dirty="0"/>
              <a:t>ENTRYPOINT ["/</a:t>
            </a:r>
            <a:r>
              <a:rPr lang="en-US" dirty="0" err="1"/>
              <a:t>usr</a:t>
            </a:r>
            <a:r>
              <a:rPr lang="en-US" dirty="0"/>
              <a:t>/</a:t>
            </a:r>
            <a:r>
              <a:rPr lang="en-US" dirty="0" err="1"/>
              <a:t>sbin</a:t>
            </a:r>
            <a:r>
              <a:rPr lang="en-US" dirty="0"/>
              <a:t>/apache2ctl", "-D", "FOREGROUND"]</a:t>
            </a:r>
          </a:p>
        </p:txBody>
      </p:sp>
      <p:sp>
        <p:nvSpPr>
          <p:cNvPr id="8" name="Text Placeholder 7"/>
          <p:cNvSpPr>
            <a:spLocks noGrp="1"/>
          </p:cNvSpPr>
          <p:nvPr>
            <p:ph type="body" sz="half" idx="2"/>
          </p:nvPr>
        </p:nvSpPr>
        <p:spPr>
          <a:xfrm>
            <a:off x="1154953" y="3129280"/>
            <a:ext cx="3496177" cy="2895599"/>
          </a:xfrm>
        </p:spPr>
        <p:txBody>
          <a:bodyPr/>
          <a:lstStyle/>
          <a:p>
            <a:r>
              <a:rPr lang="en-US" dirty="0"/>
              <a:t>ENTRYPOINT</a:t>
            </a:r>
          </a:p>
        </p:txBody>
      </p:sp>
    </p:spTree>
    <p:extLst>
      <p:ext uri="{BB962C8B-B14F-4D97-AF65-F5344CB8AC3E}">
        <p14:creationId xmlns:p14="http://schemas.microsoft.com/office/powerpoint/2010/main" val="20929565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54955" y="1295400"/>
            <a:ext cx="3619268" cy="1600200"/>
          </a:xfrm>
        </p:spPr>
        <p:txBody>
          <a:bodyPr/>
          <a:lstStyle/>
          <a:p>
            <a:r>
              <a:rPr lang="en-US" dirty="0" err="1"/>
              <a:t>Dockerfile</a:t>
            </a:r>
            <a:r>
              <a:rPr lang="en-US" dirty="0"/>
              <a:t> instructions</a:t>
            </a:r>
          </a:p>
        </p:txBody>
      </p:sp>
      <p:sp>
        <p:nvSpPr>
          <p:cNvPr id="7" name="Content Placeholder 6"/>
          <p:cNvSpPr>
            <a:spLocks noGrp="1"/>
          </p:cNvSpPr>
          <p:nvPr>
            <p:ph idx="1"/>
          </p:nvPr>
        </p:nvSpPr>
        <p:spPr>
          <a:xfrm>
            <a:off x="5781145" y="1447800"/>
            <a:ext cx="6246731" cy="4572000"/>
          </a:xfrm>
        </p:spPr>
        <p:txBody>
          <a:bodyPr>
            <a:normAutofit/>
          </a:bodyPr>
          <a:lstStyle/>
          <a:p>
            <a:r>
              <a:rPr lang="en-US" dirty="0"/>
              <a:t>VOLUME</a:t>
            </a:r>
          </a:p>
          <a:p>
            <a:r>
              <a:rPr lang="en-US" dirty="0"/>
              <a:t>The VOLUME instruction creates a mount point with the specified name and marks it as holding externally mounted volumes from native host or other containers.</a:t>
            </a:r>
          </a:p>
          <a:p>
            <a:pPr marL="0" indent="0">
              <a:buNone/>
            </a:pPr>
            <a:r>
              <a:rPr lang="en-US" dirty="0"/>
              <a:t>FROM </a:t>
            </a:r>
            <a:r>
              <a:rPr lang="en-US" dirty="0" err="1"/>
              <a:t>ubuntu</a:t>
            </a:r>
            <a:endParaRPr lang="en-US" dirty="0"/>
          </a:p>
          <a:p>
            <a:pPr marL="0" indent="0">
              <a:buNone/>
            </a:pPr>
            <a:r>
              <a:rPr lang="en-US" dirty="0"/>
              <a:t>RUN </a:t>
            </a:r>
            <a:r>
              <a:rPr lang="en-US" dirty="0" err="1"/>
              <a:t>mkdir</a:t>
            </a:r>
            <a:r>
              <a:rPr lang="en-US" dirty="0"/>
              <a:t> /</a:t>
            </a:r>
            <a:r>
              <a:rPr lang="en-US" dirty="0" err="1"/>
              <a:t>myvol</a:t>
            </a:r>
            <a:endParaRPr lang="en-US" dirty="0"/>
          </a:p>
          <a:p>
            <a:pPr marL="0" indent="0">
              <a:buNone/>
            </a:pPr>
            <a:r>
              <a:rPr lang="en-US" dirty="0"/>
              <a:t>RUN echo "hello world" &gt; /</a:t>
            </a:r>
            <a:r>
              <a:rPr lang="en-US" dirty="0" err="1"/>
              <a:t>myvol</a:t>
            </a:r>
            <a:r>
              <a:rPr lang="en-US" dirty="0"/>
              <a:t>/greeting</a:t>
            </a:r>
          </a:p>
          <a:p>
            <a:pPr marL="0" indent="0">
              <a:buNone/>
            </a:pPr>
            <a:r>
              <a:rPr lang="en-US" dirty="0"/>
              <a:t>VOLUME /</a:t>
            </a:r>
            <a:r>
              <a:rPr lang="en-US" dirty="0" err="1"/>
              <a:t>myvol</a:t>
            </a:r>
            <a:endParaRPr lang="en-US" dirty="0"/>
          </a:p>
          <a:p>
            <a:pPr marL="0" indent="0">
              <a:buNone/>
            </a:pPr>
            <a:r>
              <a:rPr lang="en-US" dirty="0" err="1"/>
              <a:t>docker</a:t>
            </a:r>
            <a:r>
              <a:rPr lang="en-US" dirty="0"/>
              <a:t> run -v /Users/&lt;path&gt;:/&lt;container path&gt;</a:t>
            </a:r>
            <a:br>
              <a:rPr lang="en-US" dirty="0"/>
            </a:br>
            <a:r>
              <a:rPr lang="en-US" dirty="0" err="1"/>
              <a:t>docker</a:t>
            </a:r>
            <a:r>
              <a:rPr lang="en-US" dirty="0"/>
              <a:t> run -v //c/&lt;path&gt;:/&lt;container path&gt;</a:t>
            </a:r>
          </a:p>
        </p:txBody>
      </p:sp>
      <p:sp>
        <p:nvSpPr>
          <p:cNvPr id="8" name="Text Placeholder 7"/>
          <p:cNvSpPr>
            <a:spLocks noGrp="1"/>
          </p:cNvSpPr>
          <p:nvPr>
            <p:ph type="body" sz="half" idx="2"/>
          </p:nvPr>
        </p:nvSpPr>
        <p:spPr>
          <a:xfrm>
            <a:off x="1154953" y="3129280"/>
            <a:ext cx="3496177" cy="2895599"/>
          </a:xfrm>
        </p:spPr>
        <p:txBody>
          <a:bodyPr/>
          <a:lstStyle/>
          <a:p>
            <a:r>
              <a:rPr lang="en-US" dirty="0"/>
              <a:t>VOLUME</a:t>
            </a:r>
          </a:p>
        </p:txBody>
      </p:sp>
    </p:spTree>
    <p:extLst>
      <p:ext uri="{BB962C8B-B14F-4D97-AF65-F5344CB8AC3E}">
        <p14:creationId xmlns:p14="http://schemas.microsoft.com/office/powerpoint/2010/main" val="8093522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54955" y="1295400"/>
            <a:ext cx="3619268" cy="1600200"/>
          </a:xfrm>
        </p:spPr>
        <p:txBody>
          <a:bodyPr/>
          <a:lstStyle/>
          <a:p>
            <a:r>
              <a:rPr lang="en-US" dirty="0" err="1"/>
              <a:t>Dockerfile</a:t>
            </a:r>
            <a:r>
              <a:rPr lang="en-US" dirty="0"/>
              <a:t> instructions</a:t>
            </a:r>
          </a:p>
        </p:txBody>
      </p:sp>
      <p:sp>
        <p:nvSpPr>
          <p:cNvPr id="7" name="Content Placeholder 6"/>
          <p:cNvSpPr>
            <a:spLocks noGrp="1"/>
          </p:cNvSpPr>
          <p:nvPr>
            <p:ph idx="1"/>
          </p:nvPr>
        </p:nvSpPr>
        <p:spPr>
          <a:xfrm>
            <a:off x="5781145" y="1447800"/>
            <a:ext cx="6246731" cy="4572000"/>
          </a:xfrm>
        </p:spPr>
        <p:txBody>
          <a:bodyPr>
            <a:normAutofit/>
          </a:bodyPr>
          <a:lstStyle/>
          <a:p>
            <a:r>
              <a:rPr lang="en-US" dirty="0"/>
              <a:t>USER</a:t>
            </a:r>
          </a:p>
          <a:p>
            <a:r>
              <a:rPr lang="en-US" dirty="0"/>
              <a:t>The USER instruction sets the user name or UID to use when running the image and for any RUN, CMD and ENTRYPOINT instructions that follow it in the </a:t>
            </a:r>
            <a:r>
              <a:rPr lang="en-US" dirty="0" err="1"/>
              <a:t>Dockerfile</a:t>
            </a:r>
            <a:r>
              <a:rPr lang="en-US" dirty="0"/>
              <a:t>.</a:t>
            </a:r>
          </a:p>
        </p:txBody>
      </p:sp>
      <p:sp>
        <p:nvSpPr>
          <p:cNvPr id="8" name="Text Placeholder 7"/>
          <p:cNvSpPr>
            <a:spLocks noGrp="1"/>
          </p:cNvSpPr>
          <p:nvPr>
            <p:ph type="body" sz="half" idx="2"/>
          </p:nvPr>
        </p:nvSpPr>
        <p:spPr>
          <a:xfrm>
            <a:off x="1154953" y="3129280"/>
            <a:ext cx="3496177" cy="2895599"/>
          </a:xfrm>
        </p:spPr>
        <p:txBody>
          <a:bodyPr/>
          <a:lstStyle/>
          <a:p>
            <a:r>
              <a:rPr lang="en-US" dirty="0"/>
              <a:t>USER</a:t>
            </a:r>
          </a:p>
        </p:txBody>
      </p:sp>
    </p:spTree>
    <p:extLst>
      <p:ext uri="{BB962C8B-B14F-4D97-AF65-F5344CB8AC3E}">
        <p14:creationId xmlns:p14="http://schemas.microsoft.com/office/powerpoint/2010/main" val="7868814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54955" y="1295400"/>
            <a:ext cx="3619268" cy="1600200"/>
          </a:xfrm>
        </p:spPr>
        <p:txBody>
          <a:bodyPr/>
          <a:lstStyle/>
          <a:p>
            <a:r>
              <a:rPr lang="en-US" dirty="0" err="1"/>
              <a:t>Dockerfile</a:t>
            </a:r>
            <a:r>
              <a:rPr lang="en-US" dirty="0"/>
              <a:t> instructions</a:t>
            </a:r>
          </a:p>
        </p:txBody>
      </p:sp>
      <p:sp>
        <p:nvSpPr>
          <p:cNvPr id="7" name="Content Placeholder 6"/>
          <p:cNvSpPr>
            <a:spLocks noGrp="1"/>
          </p:cNvSpPr>
          <p:nvPr>
            <p:ph idx="1"/>
          </p:nvPr>
        </p:nvSpPr>
        <p:spPr>
          <a:xfrm>
            <a:off x="5781145" y="1447800"/>
            <a:ext cx="6246731" cy="4572000"/>
          </a:xfrm>
        </p:spPr>
        <p:txBody>
          <a:bodyPr>
            <a:normAutofit/>
          </a:bodyPr>
          <a:lstStyle/>
          <a:p>
            <a:r>
              <a:rPr lang="en-US" dirty="0"/>
              <a:t>WORKDIR</a:t>
            </a:r>
          </a:p>
          <a:p>
            <a:r>
              <a:rPr lang="en-US" dirty="0"/>
              <a:t>The WORKDIR instruction sets the working directory for any RUN, CMD, ENTRYPOINT, COPY and ADD instructions that follow it in the </a:t>
            </a:r>
            <a:r>
              <a:rPr lang="en-US" dirty="0" err="1"/>
              <a:t>Dockerfile</a:t>
            </a:r>
            <a:r>
              <a:rPr lang="en-US" dirty="0"/>
              <a:t>. If the WORKDIR doesn’t exist, it will be created even if it’s not used in any subsequent </a:t>
            </a:r>
            <a:r>
              <a:rPr lang="en-US" dirty="0" err="1"/>
              <a:t>Dockerfile</a:t>
            </a:r>
            <a:r>
              <a:rPr lang="en-US" dirty="0"/>
              <a:t> instruction.</a:t>
            </a:r>
          </a:p>
          <a:p>
            <a:pPr marL="0" indent="0">
              <a:buNone/>
            </a:pPr>
            <a:r>
              <a:rPr lang="en-US" dirty="0"/>
              <a:t>WORKDIR /a</a:t>
            </a:r>
          </a:p>
          <a:p>
            <a:pPr marL="0" indent="0">
              <a:buNone/>
            </a:pPr>
            <a:r>
              <a:rPr lang="en-US" dirty="0"/>
              <a:t>WORKDIR b</a:t>
            </a:r>
          </a:p>
          <a:p>
            <a:pPr marL="0" indent="0">
              <a:buNone/>
            </a:pPr>
            <a:r>
              <a:rPr lang="en-US" dirty="0"/>
              <a:t>WORKDIR c</a:t>
            </a:r>
          </a:p>
          <a:p>
            <a:pPr marL="0" indent="0">
              <a:buNone/>
            </a:pPr>
            <a:r>
              <a:rPr lang="en-US" dirty="0"/>
              <a:t>RUN </a:t>
            </a:r>
            <a:r>
              <a:rPr lang="en-US" dirty="0" err="1"/>
              <a:t>pwd</a:t>
            </a:r>
            <a:endParaRPr lang="en-US" dirty="0"/>
          </a:p>
        </p:txBody>
      </p:sp>
      <p:sp>
        <p:nvSpPr>
          <p:cNvPr id="8" name="Text Placeholder 7"/>
          <p:cNvSpPr>
            <a:spLocks noGrp="1"/>
          </p:cNvSpPr>
          <p:nvPr>
            <p:ph type="body" sz="half" idx="2"/>
          </p:nvPr>
        </p:nvSpPr>
        <p:spPr>
          <a:xfrm>
            <a:off x="1154953" y="3129280"/>
            <a:ext cx="3496177" cy="2895599"/>
          </a:xfrm>
        </p:spPr>
        <p:txBody>
          <a:bodyPr/>
          <a:lstStyle/>
          <a:p>
            <a:r>
              <a:rPr lang="en-US" dirty="0"/>
              <a:t>WORKDIR</a:t>
            </a:r>
          </a:p>
        </p:txBody>
      </p:sp>
    </p:spTree>
    <p:extLst>
      <p:ext uri="{BB962C8B-B14F-4D97-AF65-F5344CB8AC3E}">
        <p14:creationId xmlns:p14="http://schemas.microsoft.com/office/powerpoint/2010/main" val="15726096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54955" y="1295400"/>
            <a:ext cx="3619268" cy="1600200"/>
          </a:xfrm>
        </p:spPr>
        <p:txBody>
          <a:bodyPr/>
          <a:lstStyle/>
          <a:p>
            <a:r>
              <a:rPr lang="en-US" dirty="0" err="1"/>
              <a:t>Dockerfile</a:t>
            </a:r>
            <a:r>
              <a:rPr lang="en-US" dirty="0"/>
              <a:t> instructions</a:t>
            </a:r>
          </a:p>
        </p:txBody>
      </p:sp>
      <p:sp>
        <p:nvSpPr>
          <p:cNvPr id="7" name="Content Placeholder 6"/>
          <p:cNvSpPr>
            <a:spLocks noGrp="1"/>
          </p:cNvSpPr>
          <p:nvPr>
            <p:ph idx="1"/>
          </p:nvPr>
        </p:nvSpPr>
        <p:spPr>
          <a:xfrm>
            <a:off x="5781145" y="1447800"/>
            <a:ext cx="6246731" cy="4572000"/>
          </a:xfrm>
        </p:spPr>
        <p:txBody>
          <a:bodyPr>
            <a:normAutofit/>
          </a:bodyPr>
          <a:lstStyle/>
          <a:p>
            <a:r>
              <a:rPr lang="en-US" dirty="0"/>
              <a:t>ARG</a:t>
            </a:r>
          </a:p>
          <a:p>
            <a:r>
              <a:rPr lang="en-US" dirty="0"/>
              <a:t>The ARG instruction defines a variable that users can pass at build-time to the builder with the </a:t>
            </a:r>
            <a:r>
              <a:rPr lang="en-US" dirty="0" err="1"/>
              <a:t>docker</a:t>
            </a:r>
            <a:r>
              <a:rPr lang="en-US" dirty="0"/>
              <a:t> build command using the --build-</a:t>
            </a:r>
            <a:r>
              <a:rPr lang="en-US" dirty="0" err="1"/>
              <a:t>arg</a:t>
            </a:r>
            <a:r>
              <a:rPr lang="en-US" dirty="0"/>
              <a:t> &lt;</a:t>
            </a:r>
            <a:r>
              <a:rPr lang="en-US" dirty="0" err="1"/>
              <a:t>varname</a:t>
            </a:r>
            <a:r>
              <a:rPr lang="en-US" dirty="0"/>
              <a:t>&gt;=&lt;value&gt;</a:t>
            </a:r>
          </a:p>
          <a:p>
            <a:pPr marL="0" indent="0">
              <a:buNone/>
            </a:pPr>
            <a:r>
              <a:rPr lang="en-US" dirty="0"/>
              <a:t>ARG &lt;name&gt;[=&lt;default value&gt;]</a:t>
            </a:r>
          </a:p>
        </p:txBody>
      </p:sp>
      <p:sp>
        <p:nvSpPr>
          <p:cNvPr id="8" name="Text Placeholder 7"/>
          <p:cNvSpPr>
            <a:spLocks noGrp="1"/>
          </p:cNvSpPr>
          <p:nvPr>
            <p:ph type="body" sz="half" idx="2"/>
          </p:nvPr>
        </p:nvSpPr>
        <p:spPr>
          <a:xfrm>
            <a:off x="1154953" y="3129280"/>
            <a:ext cx="3496177" cy="2895599"/>
          </a:xfrm>
        </p:spPr>
        <p:txBody>
          <a:bodyPr/>
          <a:lstStyle/>
          <a:p>
            <a:r>
              <a:rPr lang="en-US" dirty="0"/>
              <a:t>ARG</a:t>
            </a:r>
          </a:p>
        </p:txBody>
      </p:sp>
    </p:spTree>
    <p:extLst>
      <p:ext uri="{BB962C8B-B14F-4D97-AF65-F5344CB8AC3E}">
        <p14:creationId xmlns:p14="http://schemas.microsoft.com/office/powerpoint/2010/main" val="1444896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 Brief History of Containers</a:t>
            </a:r>
          </a:p>
        </p:txBody>
      </p:sp>
      <p:sp>
        <p:nvSpPr>
          <p:cNvPr id="7" name="Content Placeholder 6"/>
          <p:cNvSpPr>
            <a:spLocks noGrp="1"/>
          </p:cNvSpPr>
          <p:nvPr>
            <p:ph idx="1"/>
          </p:nvPr>
        </p:nvSpPr>
        <p:spPr/>
        <p:txBody>
          <a:bodyPr/>
          <a:lstStyle/>
          <a:p>
            <a:r>
              <a:rPr lang="en-US" dirty="0"/>
              <a:t>FreeBSD Jails allows administrators to partition a FreeBSD computer system into several independent, smaller systems – called “jails” – with the ability to assign an IP address for each system and configuration.</a:t>
            </a:r>
          </a:p>
        </p:txBody>
      </p:sp>
      <p:sp>
        <p:nvSpPr>
          <p:cNvPr id="8" name="Text Placeholder 7"/>
          <p:cNvSpPr>
            <a:spLocks noGrp="1"/>
          </p:cNvSpPr>
          <p:nvPr>
            <p:ph type="body" sz="half" idx="2"/>
          </p:nvPr>
        </p:nvSpPr>
        <p:spPr/>
        <p:txBody>
          <a:bodyPr/>
          <a:lstStyle/>
          <a:p>
            <a:r>
              <a:rPr lang="en-US" dirty="0"/>
              <a:t>2001: FreeBSD</a:t>
            </a:r>
          </a:p>
          <a:p>
            <a:r>
              <a:rPr lang="en-US" dirty="0"/>
              <a:t>Jails</a:t>
            </a:r>
          </a:p>
        </p:txBody>
      </p:sp>
      <p:sp>
        <p:nvSpPr>
          <p:cNvPr id="6" name="TextBox 5"/>
          <p:cNvSpPr txBox="1"/>
          <p:nvPr/>
        </p:nvSpPr>
        <p:spPr>
          <a:xfrm>
            <a:off x="0" y="6383215"/>
            <a:ext cx="12191999" cy="284693"/>
          </a:xfrm>
          <a:prstGeom prst="rect">
            <a:avLst/>
          </a:prstGeom>
          <a:noFill/>
        </p:spPr>
        <p:txBody>
          <a:bodyPr wrap="square" rtlCol="0">
            <a:spAutoFit/>
          </a:bodyPr>
          <a:lstStyle/>
          <a:p>
            <a:pPr algn="ctr"/>
            <a:r>
              <a:rPr lang="en-US" sz="1250" dirty="0"/>
              <a:t>A Brief History of Containers: From 1970s </a:t>
            </a:r>
            <a:r>
              <a:rPr lang="en-US" sz="1250" dirty="0" err="1"/>
              <a:t>chroot</a:t>
            </a:r>
            <a:r>
              <a:rPr lang="en-US" sz="1250" dirty="0"/>
              <a:t> to Docker 2016 - http://blog.aquasec.com/a-brief-history-of-containers-from-1970s-chroot-to-docker-2016</a:t>
            </a:r>
          </a:p>
        </p:txBody>
      </p:sp>
    </p:spTree>
    <p:extLst>
      <p:ext uri="{BB962C8B-B14F-4D97-AF65-F5344CB8AC3E}">
        <p14:creationId xmlns:p14="http://schemas.microsoft.com/office/powerpoint/2010/main" val="10227935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54955" y="1295400"/>
            <a:ext cx="3619268" cy="1600200"/>
          </a:xfrm>
        </p:spPr>
        <p:txBody>
          <a:bodyPr/>
          <a:lstStyle/>
          <a:p>
            <a:r>
              <a:rPr lang="en-US" dirty="0" err="1"/>
              <a:t>Dockerfile</a:t>
            </a:r>
            <a:r>
              <a:rPr lang="en-US" dirty="0"/>
              <a:t> instructions</a:t>
            </a:r>
          </a:p>
        </p:txBody>
      </p:sp>
      <p:sp>
        <p:nvSpPr>
          <p:cNvPr id="7" name="Content Placeholder 6"/>
          <p:cNvSpPr>
            <a:spLocks noGrp="1"/>
          </p:cNvSpPr>
          <p:nvPr>
            <p:ph idx="1"/>
          </p:nvPr>
        </p:nvSpPr>
        <p:spPr>
          <a:xfrm>
            <a:off x="5781145" y="1447800"/>
            <a:ext cx="6246731" cy="4572000"/>
          </a:xfrm>
        </p:spPr>
        <p:txBody>
          <a:bodyPr>
            <a:normAutofit/>
          </a:bodyPr>
          <a:lstStyle/>
          <a:p>
            <a:r>
              <a:rPr lang="en-US" dirty="0"/>
              <a:t>ONBUILD </a:t>
            </a:r>
          </a:p>
          <a:p>
            <a:r>
              <a:rPr lang="en-US" dirty="0"/>
              <a:t>The ONBUILD instruction adds to the image a trigger instruction to be executed at a later time, when the image is used as the base for another build. The trigger will be executed in the context of the downstream build, as if it had been inserted immediately after the FROM instruction in the downstream </a:t>
            </a:r>
            <a:r>
              <a:rPr lang="en-US" dirty="0" err="1"/>
              <a:t>Dockerfile</a:t>
            </a:r>
            <a:r>
              <a:rPr lang="en-US" dirty="0"/>
              <a:t>.</a:t>
            </a:r>
          </a:p>
          <a:p>
            <a:pPr marL="0" indent="0">
              <a:buNone/>
            </a:pPr>
            <a:r>
              <a:rPr lang="en-US" dirty="0"/>
              <a:t>ONBUILD [INSTRUCTION]</a:t>
            </a:r>
          </a:p>
        </p:txBody>
      </p:sp>
      <p:sp>
        <p:nvSpPr>
          <p:cNvPr id="8" name="Text Placeholder 7"/>
          <p:cNvSpPr>
            <a:spLocks noGrp="1"/>
          </p:cNvSpPr>
          <p:nvPr>
            <p:ph type="body" sz="half" idx="2"/>
          </p:nvPr>
        </p:nvSpPr>
        <p:spPr>
          <a:xfrm>
            <a:off x="1154953" y="3129280"/>
            <a:ext cx="3496177" cy="2895599"/>
          </a:xfrm>
        </p:spPr>
        <p:txBody>
          <a:bodyPr/>
          <a:lstStyle/>
          <a:p>
            <a:r>
              <a:rPr lang="en-US" dirty="0"/>
              <a:t>ONBUILD</a:t>
            </a:r>
          </a:p>
        </p:txBody>
      </p:sp>
    </p:spTree>
    <p:extLst>
      <p:ext uri="{BB962C8B-B14F-4D97-AF65-F5344CB8AC3E}">
        <p14:creationId xmlns:p14="http://schemas.microsoft.com/office/powerpoint/2010/main" val="9966292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54955" y="1295400"/>
            <a:ext cx="3619268" cy="1600200"/>
          </a:xfrm>
        </p:spPr>
        <p:txBody>
          <a:bodyPr/>
          <a:lstStyle/>
          <a:p>
            <a:r>
              <a:rPr lang="en-US" dirty="0" err="1"/>
              <a:t>Dockerfile</a:t>
            </a:r>
            <a:r>
              <a:rPr lang="en-US" dirty="0"/>
              <a:t> instructions</a:t>
            </a:r>
          </a:p>
        </p:txBody>
      </p:sp>
      <p:sp>
        <p:nvSpPr>
          <p:cNvPr id="7" name="Content Placeholder 6"/>
          <p:cNvSpPr>
            <a:spLocks noGrp="1"/>
          </p:cNvSpPr>
          <p:nvPr>
            <p:ph idx="1"/>
          </p:nvPr>
        </p:nvSpPr>
        <p:spPr>
          <a:xfrm>
            <a:off x="5781145" y="1447800"/>
            <a:ext cx="6246731" cy="4572000"/>
          </a:xfrm>
        </p:spPr>
        <p:txBody>
          <a:bodyPr>
            <a:normAutofit/>
          </a:bodyPr>
          <a:lstStyle/>
          <a:p>
            <a:r>
              <a:rPr lang="en-US" dirty="0"/>
              <a:t>HEALTHCHECK </a:t>
            </a:r>
          </a:p>
          <a:p>
            <a:r>
              <a:rPr lang="en-US" dirty="0"/>
              <a:t>The HEALTHCHECK instruction tells Docker how to test a container to check that it is still working. </a:t>
            </a:r>
          </a:p>
          <a:p>
            <a:r>
              <a:rPr lang="en-US" dirty="0"/>
              <a:t>New as of Docker 1.12</a:t>
            </a:r>
          </a:p>
          <a:p>
            <a:pPr marL="0" indent="0">
              <a:buNone/>
            </a:pPr>
            <a:r>
              <a:rPr lang="en-US" dirty="0"/>
              <a:t>HEALTHCHECK --interval=5m --timeout=3s \</a:t>
            </a:r>
          </a:p>
          <a:p>
            <a:pPr marL="0" indent="0">
              <a:buNone/>
            </a:pPr>
            <a:r>
              <a:rPr lang="en-US" dirty="0"/>
              <a:t>  CMD curl -f http://localhost/ || exit 1</a:t>
            </a:r>
          </a:p>
        </p:txBody>
      </p:sp>
      <p:sp>
        <p:nvSpPr>
          <p:cNvPr id="8" name="Text Placeholder 7"/>
          <p:cNvSpPr>
            <a:spLocks noGrp="1"/>
          </p:cNvSpPr>
          <p:nvPr>
            <p:ph type="body" sz="half" idx="2"/>
          </p:nvPr>
        </p:nvSpPr>
        <p:spPr>
          <a:xfrm>
            <a:off x="1154953" y="3129280"/>
            <a:ext cx="3496177" cy="2895599"/>
          </a:xfrm>
        </p:spPr>
        <p:txBody>
          <a:bodyPr/>
          <a:lstStyle/>
          <a:p>
            <a:r>
              <a:rPr lang="en-US" dirty="0"/>
              <a:t>HEALTHCHECK</a:t>
            </a:r>
          </a:p>
        </p:txBody>
      </p:sp>
    </p:spTree>
    <p:extLst>
      <p:ext uri="{BB962C8B-B14F-4D97-AF65-F5344CB8AC3E}">
        <p14:creationId xmlns:p14="http://schemas.microsoft.com/office/powerpoint/2010/main" val="2593226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54955" y="1295400"/>
            <a:ext cx="3619268" cy="1600200"/>
          </a:xfrm>
        </p:spPr>
        <p:txBody>
          <a:bodyPr/>
          <a:lstStyle/>
          <a:p>
            <a:r>
              <a:rPr lang="en-US" dirty="0" err="1"/>
              <a:t>Dockerfile</a:t>
            </a:r>
            <a:r>
              <a:rPr lang="en-US" dirty="0"/>
              <a:t> instructions</a:t>
            </a:r>
          </a:p>
        </p:txBody>
      </p:sp>
      <p:sp>
        <p:nvSpPr>
          <p:cNvPr id="7" name="Content Placeholder 6"/>
          <p:cNvSpPr>
            <a:spLocks noGrp="1"/>
          </p:cNvSpPr>
          <p:nvPr>
            <p:ph idx="1"/>
          </p:nvPr>
        </p:nvSpPr>
        <p:spPr>
          <a:xfrm>
            <a:off x="5781145" y="1447800"/>
            <a:ext cx="6246731" cy="4572000"/>
          </a:xfrm>
        </p:spPr>
        <p:txBody>
          <a:bodyPr>
            <a:normAutofit/>
          </a:bodyPr>
          <a:lstStyle/>
          <a:p>
            <a:r>
              <a:rPr lang="en-US" dirty="0"/>
              <a:t>SHELL </a:t>
            </a:r>
          </a:p>
          <a:p>
            <a:r>
              <a:rPr lang="en-US" dirty="0"/>
              <a:t>The SHELL instruction allows the default shell used for the shell form of commands to be overridden. The default shell on Linux is ["/bin/</a:t>
            </a:r>
            <a:r>
              <a:rPr lang="en-US" dirty="0" err="1"/>
              <a:t>sh</a:t>
            </a:r>
            <a:r>
              <a:rPr lang="en-US" dirty="0"/>
              <a:t>", "-c"], and on Windows is ["</a:t>
            </a:r>
            <a:r>
              <a:rPr lang="en-US" dirty="0" err="1"/>
              <a:t>cmd</a:t>
            </a:r>
            <a:r>
              <a:rPr lang="en-US" dirty="0"/>
              <a:t>", "/S", "/C"]. </a:t>
            </a:r>
          </a:p>
          <a:p>
            <a:pPr marL="0" indent="0">
              <a:buNone/>
            </a:pPr>
            <a:r>
              <a:rPr lang="en-US" dirty="0"/>
              <a:t>SHELL ["</a:t>
            </a:r>
            <a:r>
              <a:rPr lang="en-US" dirty="0" err="1"/>
              <a:t>powershell</a:t>
            </a:r>
            <a:r>
              <a:rPr lang="en-US" dirty="0"/>
              <a:t>", "-command"]</a:t>
            </a:r>
          </a:p>
          <a:p>
            <a:pPr marL="0" indent="0">
              <a:buNone/>
            </a:pPr>
            <a:r>
              <a:rPr lang="en-US" dirty="0"/>
              <a:t>RUN Write-Host hello</a:t>
            </a:r>
          </a:p>
        </p:txBody>
      </p:sp>
      <p:sp>
        <p:nvSpPr>
          <p:cNvPr id="8" name="Text Placeholder 7"/>
          <p:cNvSpPr>
            <a:spLocks noGrp="1"/>
          </p:cNvSpPr>
          <p:nvPr>
            <p:ph type="body" sz="half" idx="2"/>
          </p:nvPr>
        </p:nvSpPr>
        <p:spPr>
          <a:xfrm>
            <a:off x="1154953" y="3129280"/>
            <a:ext cx="3496177" cy="2895599"/>
          </a:xfrm>
        </p:spPr>
        <p:txBody>
          <a:bodyPr/>
          <a:lstStyle/>
          <a:p>
            <a:r>
              <a:rPr lang="en-US" dirty="0"/>
              <a:t>SHELL</a:t>
            </a:r>
          </a:p>
        </p:txBody>
      </p:sp>
    </p:spTree>
    <p:extLst>
      <p:ext uri="{BB962C8B-B14F-4D97-AF65-F5344CB8AC3E}">
        <p14:creationId xmlns:p14="http://schemas.microsoft.com/office/powerpoint/2010/main" val="19872863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54955" y="2099733"/>
            <a:ext cx="9105668" cy="2677648"/>
          </a:xfrm>
        </p:spPr>
        <p:txBody>
          <a:bodyPr/>
          <a:lstStyle/>
          <a:p>
            <a:r>
              <a:rPr lang="en-US" dirty="0" err="1"/>
              <a:t>Dockerfile</a:t>
            </a:r>
            <a:r>
              <a:rPr lang="en-US" dirty="0"/>
              <a:t> examples</a:t>
            </a:r>
          </a:p>
        </p:txBody>
      </p:sp>
      <p:sp>
        <p:nvSpPr>
          <p:cNvPr id="5" name="Subtitle 4"/>
          <p:cNvSpPr>
            <a:spLocks noGrp="1"/>
          </p:cNvSpPr>
          <p:nvPr>
            <p:ph type="subTitle" idx="1"/>
          </p:nvPr>
        </p:nvSpPr>
        <p:spPr>
          <a:xfrm>
            <a:off x="1154955" y="4777380"/>
            <a:ext cx="9044122" cy="861420"/>
          </a:xfrm>
        </p:spPr>
        <p:txBody>
          <a:bodyPr/>
          <a:lstStyle/>
          <a:p>
            <a:endParaRPr lang="en-US" dirty="0"/>
          </a:p>
        </p:txBody>
      </p:sp>
    </p:spTree>
    <p:extLst>
      <p:ext uri="{BB962C8B-B14F-4D97-AF65-F5344CB8AC3E}">
        <p14:creationId xmlns:p14="http://schemas.microsoft.com/office/powerpoint/2010/main" val="1829319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5508" y="175846"/>
            <a:ext cx="10190284" cy="2308324"/>
          </a:xfrm>
          <a:prstGeom prst="rect">
            <a:avLst/>
          </a:prstGeom>
        </p:spPr>
        <p:txBody>
          <a:bodyPr wrap="square">
            <a:spAutoFit/>
          </a:bodyPr>
          <a:lstStyle/>
          <a:p>
            <a:r>
              <a:rPr lang="en-US" i="1" dirty="0"/>
              <a:t># Nginx</a:t>
            </a:r>
          </a:p>
          <a:p>
            <a:r>
              <a:rPr lang="en-US" i="1" dirty="0"/>
              <a:t>#</a:t>
            </a:r>
          </a:p>
          <a:p>
            <a:r>
              <a:rPr lang="en-US" i="1" dirty="0"/>
              <a:t># VERSION               0.0.1</a:t>
            </a:r>
          </a:p>
          <a:p>
            <a:endParaRPr lang="en-US" i="1" dirty="0"/>
          </a:p>
          <a:p>
            <a:r>
              <a:rPr lang="en-US" i="1" dirty="0"/>
              <a:t>FROM      </a:t>
            </a:r>
            <a:r>
              <a:rPr lang="en-US" i="1" dirty="0" err="1"/>
              <a:t>ubuntu</a:t>
            </a:r>
            <a:endParaRPr lang="en-US" i="1" dirty="0"/>
          </a:p>
          <a:p>
            <a:r>
              <a:rPr lang="en-US" i="1" dirty="0"/>
              <a:t>LABEL Description="This image is used to start the </a:t>
            </a:r>
            <a:r>
              <a:rPr lang="en-US" i="1" dirty="0" err="1"/>
              <a:t>foobar</a:t>
            </a:r>
            <a:r>
              <a:rPr lang="en-US" i="1" dirty="0"/>
              <a:t> executable" Vendor="ACME Products" Version="1.0"</a:t>
            </a:r>
          </a:p>
          <a:p>
            <a:r>
              <a:rPr lang="en-US" i="1" dirty="0"/>
              <a:t>RUN apt-get update &amp;&amp; apt-get install -y </a:t>
            </a:r>
            <a:r>
              <a:rPr lang="en-US" i="1" dirty="0" err="1"/>
              <a:t>inotify</a:t>
            </a:r>
            <a:r>
              <a:rPr lang="en-US" i="1" dirty="0"/>
              <a:t>-tools </a:t>
            </a:r>
            <a:r>
              <a:rPr lang="en-US" i="1" dirty="0" err="1"/>
              <a:t>nginx</a:t>
            </a:r>
            <a:r>
              <a:rPr lang="en-US" i="1" dirty="0"/>
              <a:t> apache2 </a:t>
            </a:r>
            <a:r>
              <a:rPr lang="en-US" i="1" dirty="0" err="1"/>
              <a:t>openssh</a:t>
            </a:r>
            <a:r>
              <a:rPr lang="en-US" i="1" dirty="0"/>
              <a:t>-server</a:t>
            </a:r>
            <a:endParaRPr lang="en-US" dirty="0"/>
          </a:p>
        </p:txBody>
      </p:sp>
    </p:spTree>
    <p:extLst>
      <p:ext uri="{BB962C8B-B14F-4D97-AF65-F5344CB8AC3E}">
        <p14:creationId xmlns:p14="http://schemas.microsoft.com/office/powerpoint/2010/main" val="25577051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5508" y="175846"/>
            <a:ext cx="10190284" cy="4524315"/>
          </a:xfrm>
          <a:prstGeom prst="rect">
            <a:avLst/>
          </a:prstGeom>
        </p:spPr>
        <p:txBody>
          <a:bodyPr wrap="square">
            <a:spAutoFit/>
          </a:bodyPr>
          <a:lstStyle/>
          <a:p>
            <a:r>
              <a:rPr lang="en-US" i="1" dirty="0"/>
              <a:t># Firefox over VNC</a:t>
            </a:r>
          </a:p>
          <a:p>
            <a:r>
              <a:rPr lang="en-US" i="1" dirty="0"/>
              <a:t>#</a:t>
            </a:r>
          </a:p>
          <a:p>
            <a:r>
              <a:rPr lang="en-US" i="1" dirty="0"/>
              <a:t># VERSION               0.3</a:t>
            </a:r>
          </a:p>
          <a:p>
            <a:endParaRPr lang="en-US" i="1" dirty="0"/>
          </a:p>
          <a:p>
            <a:r>
              <a:rPr lang="en-US" i="1" dirty="0"/>
              <a:t>FROM </a:t>
            </a:r>
            <a:r>
              <a:rPr lang="en-US" i="1" dirty="0" err="1"/>
              <a:t>ubuntu</a:t>
            </a:r>
            <a:endParaRPr lang="en-US" i="1" dirty="0"/>
          </a:p>
          <a:p>
            <a:endParaRPr lang="en-US" i="1" dirty="0"/>
          </a:p>
          <a:p>
            <a:r>
              <a:rPr lang="en-US" i="1" dirty="0"/>
              <a:t># Install </a:t>
            </a:r>
            <a:r>
              <a:rPr lang="en-US" i="1" dirty="0" err="1"/>
              <a:t>vnc</a:t>
            </a:r>
            <a:r>
              <a:rPr lang="en-US" i="1" dirty="0"/>
              <a:t>, </a:t>
            </a:r>
            <a:r>
              <a:rPr lang="en-US" i="1" dirty="0" err="1"/>
              <a:t>xvfb</a:t>
            </a:r>
            <a:r>
              <a:rPr lang="en-US" i="1" dirty="0"/>
              <a:t> in order to create a 'fake' display and </a:t>
            </a:r>
            <a:r>
              <a:rPr lang="en-US" i="1" dirty="0" err="1"/>
              <a:t>firefox</a:t>
            </a:r>
            <a:endParaRPr lang="en-US" i="1" dirty="0"/>
          </a:p>
          <a:p>
            <a:r>
              <a:rPr lang="en-US" i="1" dirty="0"/>
              <a:t>RUN apt-get update &amp;&amp; apt-get install -y x11vnc </a:t>
            </a:r>
            <a:r>
              <a:rPr lang="en-US" i="1" dirty="0" err="1"/>
              <a:t>xvfb</a:t>
            </a:r>
            <a:r>
              <a:rPr lang="en-US" i="1" dirty="0"/>
              <a:t> </a:t>
            </a:r>
            <a:r>
              <a:rPr lang="en-US" i="1" dirty="0" err="1"/>
              <a:t>firefox</a:t>
            </a:r>
            <a:endParaRPr lang="en-US" i="1" dirty="0"/>
          </a:p>
          <a:p>
            <a:r>
              <a:rPr lang="en-US" i="1" dirty="0"/>
              <a:t>RUN </a:t>
            </a:r>
            <a:r>
              <a:rPr lang="en-US" i="1" dirty="0" err="1"/>
              <a:t>mkdir</a:t>
            </a:r>
            <a:r>
              <a:rPr lang="en-US" i="1" dirty="0"/>
              <a:t> ~/.</a:t>
            </a:r>
            <a:r>
              <a:rPr lang="en-US" i="1" dirty="0" err="1"/>
              <a:t>vnc</a:t>
            </a:r>
            <a:endParaRPr lang="en-US" i="1" dirty="0"/>
          </a:p>
          <a:p>
            <a:r>
              <a:rPr lang="en-US" i="1" dirty="0"/>
              <a:t># Setup a password</a:t>
            </a:r>
          </a:p>
          <a:p>
            <a:r>
              <a:rPr lang="en-US" i="1" dirty="0"/>
              <a:t>RUN x11vnc -</a:t>
            </a:r>
            <a:r>
              <a:rPr lang="en-US" i="1" dirty="0" err="1"/>
              <a:t>storepasswd</a:t>
            </a:r>
            <a:r>
              <a:rPr lang="en-US" i="1" dirty="0"/>
              <a:t> 1234 ~/.</a:t>
            </a:r>
            <a:r>
              <a:rPr lang="en-US" i="1" dirty="0" err="1"/>
              <a:t>vnc</a:t>
            </a:r>
            <a:r>
              <a:rPr lang="en-US" i="1" dirty="0"/>
              <a:t>/</a:t>
            </a:r>
            <a:r>
              <a:rPr lang="en-US" i="1" dirty="0" err="1"/>
              <a:t>passwd</a:t>
            </a:r>
            <a:endParaRPr lang="en-US" i="1" dirty="0"/>
          </a:p>
          <a:p>
            <a:r>
              <a:rPr lang="en-US" i="1" dirty="0"/>
              <a:t># </a:t>
            </a:r>
            <a:r>
              <a:rPr lang="en-US" i="1" dirty="0" err="1"/>
              <a:t>Autostart</a:t>
            </a:r>
            <a:r>
              <a:rPr lang="en-US" i="1" dirty="0"/>
              <a:t> </a:t>
            </a:r>
            <a:r>
              <a:rPr lang="en-US" i="1" dirty="0" err="1"/>
              <a:t>firefox</a:t>
            </a:r>
            <a:r>
              <a:rPr lang="en-US" i="1" dirty="0"/>
              <a:t> (might not be the best way, but it does the trick)</a:t>
            </a:r>
          </a:p>
          <a:p>
            <a:r>
              <a:rPr lang="en-US" i="1" dirty="0"/>
              <a:t>RUN bash -c 'echo "</a:t>
            </a:r>
            <a:r>
              <a:rPr lang="en-US" i="1" dirty="0" err="1"/>
              <a:t>firefox</a:t>
            </a:r>
            <a:r>
              <a:rPr lang="en-US" i="1" dirty="0"/>
              <a:t>" &gt;&gt; /.</a:t>
            </a:r>
            <a:r>
              <a:rPr lang="en-US" i="1" dirty="0" err="1"/>
              <a:t>bashrc</a:t>
            </a:r>
            <a:r>
              <a:rPr lang="en-US" i="1" dirty="0"/>
              <a:t>'</a:t>
            </a:r>
          </a:p>
          <a:p>
            <a:endParaRPr lang="en-US" i="1" dirty="0"/>
          </a:p>
          <a:p>
            <a:r>
              <a:rPr lang="en-US" i="1" dirty="0"/>
              <a:t>EXPOSE 5900</a:t>
            </a:r>
          </a:p>
          <a:p>
            <a:r>
              <a:rPr lang="en-US" i="1" dirty="0"/>
              <a:t>CMD    ["x11vnc", "-forever", "-</a:t>
            </a:r>
            <a:r>
              <a:rPr lang="en-US" i="1" dirty="0" err="1"/>
              <a:t>usepw</a:t>
            </a:r>
            <a:r>
              <a:rPr lang="en-US" i="1" dirty="0"/>
              <a:t>", "-create"]</a:t>
            </a:r>
            <a:endParaRPr lang="en-US" dirty="0"/>
          </a:p>
        </p:txBody>
      </p:sp>
    </p:spTree>
    <p:extLst>
      <p:ext uri="{BB962C8B-B14F-4D97-AF65-F5344CB8AC3E}">
        <p14:creationId xmlns:p14="http://schemas.microsoft.com/office/powerpoint/2010/main" val="19288925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5508" y="175846"/>
            <a:ext cx="10190284" cy="4524315"/>
          </a:xfrm>
          <a:prstGeom prst="rect">
            <a:avLst/>
          </a:prstGeom>
        </p:spPr>
        <p:txBody>
          <a:bodyPr wrap="square">
            <a:spAutoFit/>
          </a:bodyPr>
          <a:lstStyle/>
          <a:p>
            <a:r>
              <a:rPr lang="en-US" i="1" dirty="0"/>
              <a:t># Firefox over VNC</a:t>
            </a:r>
          </a:p>
          <a:p>
            <a:r>
              <a:rPr lang="en-US" i="1" dirty="0"/>
              <a:t>#</a:t>
            </a:r>
          </a:p>
          <a:p>
            <a:r>
              <a:rPr lang="en-US" i="1" dirty="0"/>
              <a:t># VERSION               0.3</a:t>
            </a:r>
          </a:p>
          <a:p>
            <a:endParaRPr lang="en-US" i="1" dirty="0"/>
          </a:p>
          <a:p>
            <a:r>
              <a:rPr lang="en-US" i="1" dirty="0"/>
              <a:t>FROM </a:t>
            </a:r>
            <a:r>
              <a:rPr lang="en-US" i="1" dirty="0" err="1"/>
              <a:t>ubuntu</a:t>
            </a:r>
            <a:endParaRPr lang="en-US" i="1" dirty="0"/>
          </a:p>
          <a:p>
            <a:endParaRPr lang="en-US" i="1" dirty="0"/>
          </a:p>
          <a:p>
            <a:r>
              <a:rPr lang="en-US" i="1" dirty="0"/>
              <a:t># Install </a:t>
            </a:r>
            <a:r>
              <a:rPr lang="en-US" i="1" dirty="0" err="1"/>
              <a:t>vnc</a:t>
            </a:r>
            <a:r>
              <a:rPr lang="en-US" i="1" dirty="0"/>
              <a:t>, </a:t>
            </a:r>
            <a:r>
              <a:rPr lang="en-US" i="1" dirty="0" err="1"/>
              <a:t>xvfb</a:t>
            </a:r>
            <a:r>
              <a:rPr lang="en-US" i="1" dirty="0"/>
              <a:t> in order to create a 'fake' display and </a:t>
            </a:r>
            <a:r>
              <a:rPr lang="en-US" i="1" dirty="0" err="1"/>
              <a:t>firefox</a:t>
            </a:r>
            <a:endParaRPr lang="en-US" i="1" dirty="0"/>
          </a:p>
          <a:p>
            <a:r>
              <a:rPr lang="en-US" i="1" dirty="0"/>
              <a:t>RUN apt-get update &amp;&amp; apt-get install -y x11vnc </a:t>
            </a:r>
            <a:r>
              <a:rPr lang="en-US" i="1" dirty="0" err="1"/>
              <a:t>xvfb</a:t>
            </a:r>
            <a:r>
              <a:rPr lang="en-US" i="1" dirty="0"/>
              <a:t> </a:t>
            </a:r>
            <a:r>
              <a:rPr lang="en-US" i="1" dirty="0" err="1"/>
              <a:t>firefox</a:t>
            </a:r>
            <a:endParaRPr lang="en-US" i="1" dirty="0"/>
          </a:p>
          <a:p>
            <a:r>
              <a:rPr lang="en-US" i="1" dirty="0"/>
              <a:t>RUN </a:t>
            </a:r>
            <a:r>
              <a:rPr lang="en-US" i="1" dirty="0" err="1"/>
              <a:t>mkdir</a:t>
            </a:r>
            <a:r>
              <a:rPr lang="en-US" i="1" dirty="0"/>
              <a:t> ~/.</a:t>
            </a:r>
            <a:r>
              <a:rPr lang="en-US" i="1" dirty="0" err="1"/>
              <a:t>vnc</a:t>
            </a:r>
            <a:endParaRPr lang="en-US" i="1" dirty="0"/>
          </a:p>
          <a:p>
            <a:r>
              <a:rPr lang="en-US" i="1" dirty="0"/>
              <a:t># Setup a password</a:t>
            </a:r>
          </a:p>
          <a:p>
            <a:r>
              <a:rPr lang="en-US" i="1" dirty="0"/>
              <a:t>RUN x11vnc -</a:t>
            </a:r>
            <a:r>
              <a:rPr lang="en-US" i="1" dirty="0" err="1"/>
              <a:t>storepasswd</a:t>
            </a:r>
            <a:r>
              <a:rPr lang="en-US" i="1" dirty="0"/>
              <a:t> 1234 ~/.</a:t>
            </a:r>
            <a:r>
              <a:rPr lang="en-US" i="1" dirty="0" err="1"/>
              <a:t>vnc</a:t>
            </a:r>
            <a:r>
              <a:rPr lang="en-US" i="1" dirty="0"/>
              <a:t>/</a:t>
            </a:r>
            <a:r>
              <a:rPr lang="en-US" i="1" dirty="0" err="1"/>
              <a:t>passwd</a:t>
            </a:r>
            <a:endParaRPr lang="en-US" i="1" dirty="0"/>
          </a:p>
          <a:p>
            <a:r>
              <a:rPr lang="en-US" i="1" dirty="0"/>
              <a:t># </a:t>
            </a:r>
            <a:r>
              <a:rPr lang="en-US" i="1" dirty="0" err="1"/>
              <a:t>Autostart</a:t>
            </a:r>
            <a:r>
              <a:rPr lang="en-US" i="1" dirty="0"/>
              <a:t> </a:t>
            </a:r>
            <a:r>
              <a:rPr lang="en-US" i="1" dirty="0" err="1"/>
              <a:t>firefox</a:t>
            </a:r>
            <a:r>
              <a:rPr lang="en-US" i="1" dirty="0"/>
              <a:t> (might not be the best way, but it does the trick)</a:t>
            </a:r>
          </a:p>
          <a:p>
            <a:r>
              <a:rPr lang="en-US" i="1" dirty="0"/>
              <a:t>RUN bash -c 'echo "</a:t>
            </a:r>
            <a:r>
              <a:rPr lang="en-US" i="1" dirty="0" err="1"/>
              <a:t>firefox</a:t>
            </a:r>
            <a:r>
              <a:rPr lang="en-US" i="1" dirty="0"/>
              <a:t>" &gt;&gt; /.</a:t>
            </a:r>
            <a:r>
              <a:rPr lang="en-US" i="1" dirty="0" err="1"/>
              <a:t>bashrc</a:t>
            </a:r>
            <a:r>
              <a:rPr lang="en-US" i="1" dirty="0"/>
              <a:t>'</a:t>
            </a:r>
          </a:p>
          <a:p>
            <a:endParaRPr lang="en-US" i="1" dirty="0"/>
          </a:p>
          <a:p>
            <a:r>
              <a:rPr lang="en-US" i="1" dirty="0"/>
              <a:t>EXPOSE 5900</a:t>
            </a:r>
          </a:p>
          <a:p>
            <a:r>
              <a:rPr lang="en-US" i="1" dirty="0"/>
              <a:t>CMD    ["x11vnc", "-forever", "-</a:t>
            </a:r>
            <a:r>
              <a:rPr lang="en-US" i="1" dirty="0" err="1"/>
              <a:t>usepw</a:t>
            </a:r>
            <a:r>
              <a:rPr lang="en-US" i="1" dirty="0"/>
              <a:t>", "-create"]</a:t>
            </a:r>
            <a:endParaRPr lang="en-US" dirty="0"/>
          </a:p>
        </p:txBody>
      </p:sp>
    </p:spTree>
    <p:extLst>
      <p:ext uri="{BB962C8B-B14F-4D97-AF65-F5344CB8AC3E}">
        <p14:creationId xmlns:p14="http://schemas.microsoft.com/office/powerpoint/2010/main" val="30001772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5508" y="175846"/>
            <a:ext cx="10190284" cy="4247317"/>
          </a:xfrm>
          <a:prstGeom prst="rect">
            <a:avLst/>
          </a:prstGeom>
        </p:spPr>
        <p:txBody>
          <a:bodyPr wrap="square">
            <a:spAutoFit/>
          </a:bodyPr>
          <a:lstStyle/>
          <a:p>
            <a:r>
              <a:rPr lang="en-US" i="1" dirty="0"/>
              <a:t># MongoDB</a:t>
            </a:r>
          </a:p>
          <a:p>
            <a:endParaRPr lang="en-US" i="1" dirty="0"/>
          </a:p>
          <a:p>
            <a:r>
              <a:rPr lang="en-US" i="1" dirty="0"/>
              <a:t>FROM </a:t>
            </a:r>
            <a:r>
              <a:rPr lang="en-US" i="1" dirty="0" err="1"/>
              <a:t>microsoft</a:t>
            </a:r>
            <a:r>
              <a:rPr lang="en-US" i="1" dirty="0"/>
              <a:t>/</a:t>
            </a:r>
            <a:r>
              <a:rPr lang="en-US" i="1" dirty="0" err="1"/>
              <a:t>windowsservercore</a:t>
            </a:r>
            <a:endParaRPr lang="en-US" i="1" dirty="0"/>
          </a:p>
          <a:p>
            <a:endParaRPr lang="en-US" i="1" dirty="0"/>
          </a:p>
          <a:p>
            <a:r>
              <a:rPr lang="en-US" i="1" dirty="0"/>
              <a:t>ENV MONGO_VERSION=3.4.1</a:t>
            </a:r>
          </a:p>
          <a:p>
            <a:endParaRPr lang="en-US" i="1" dirty="0"/>
          </a:p>
          <a:p>
            <a:r>
              <a:rPr lang="en-US" i="1" dirty="0"/>
              <a:t>COPY build /</a:t>
            </a:r>
          </a:p>
          <a:p>
            <a:endParaRPr lang="en-US" i="1" dirty="0"/>
          </a:p>
          <a:p>
            <a:r>
              <a:rPr lang="en-US" i="1" dirty="0"/>
              <a:t>RUN </a:t>
            </a:r>
            <a:r>
              <a:rPr lang="en-US" i="1" dirty="0" err="1"/>
              <a:t>mkdir</a:t>
            </a:r>
            <a:r>
              <a:rPr lang="en-US" i="1" dirty="0"/>
              <a:t> C:\data\db &amp; </a:t>
            </a:r>
            <a:r>
              <a:rPr lang="en-US" i="1" dirty="0" err="1"/>
              <a:t>setx</a:t>
            </a:r>
            <a:r>
              <a:rPr lang="en-US" i="1" dirty="0"/>
              <a:t> /m PATH %PATH%;C:\mongodb\bin</a:t>
            </a:r>
          </a:p>
          <a:p>
            <a:endParaRPr lang="en-US" i="1" dirty="0"/>
          </a:p>
          <a:p>
            <a:r>
              <a:rPr lang="en-US" i="1" dirty="0"/>
              <a:t>VOLUME C:\\data\\db</a:t>
            </a:r>
          </a:p>
          <a:p>
            <a:endParaRPr lang="en-US" i="1" dirty="0"/>
          </a:p>
          <a:p>
            <a:r>
              <a:rPr lang="en-US" i="1" dirty="0"/>
              <a:t>EXPOSE 27017</a:t>
            </a:r>
          </a:p>
          <a:p>
            <a:endParaRPr lang="en-US" i="1" dirty="0"/>
          </a:p>
          <a:p>
            <a:r>
              <a:rPr lang="en-US" i="1" dirty="0"/>
              <a:t>CMD ["mongod.exe"]</a:t>
            </a:r>
            <a:endParaRPr lang="en-US" dirty="0"/>
          </a:p>
        </p:txBody>
      </p:sp>
    </p:spTree>
    <p:extLst>
      <p:ext uri="{BB962C8B-B14F-4D97-AF65-F5344CB8AC3E}">
        <p14:creationId xmlns:p14="http://schemas.microsoft.com/office/powerpoint/2010/main" val="9333809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5507" y="175846"/>
            <a:ext cx="12616961" cy="5632311"/>
          </a:xfrm>
          <a:prstGeom prst="rect">
            <a:avLst/>
          </a:prstGeom>
        </p:spPr>
        <p:txBody>
          <a:bodyPr wrap="square">
            <a:spAutoFit/>
          </a:bodyPr>
          <a:lstStyle/>
          <a:p>
            <a:r>
              <a:rPr lang="en-US" i="1" dirty="0"/>
              <a:t>#</a:t>
            </a:r>
            <a:r>
              <a:rPr lang="en-US" i="1" dirty="0" err="1"/>
              <a:t>NodeJS</a:t>
            </a:r>
            <a:endParaRPr lang="en-US" i="1" dirty="0"/>
          </a:p>
          <a:p>
            <a:r>
              <a:rPr lang="en-US" i="1" dirty="0"/>
              <a:t>FROM </a:t>
            </a:r>
            <a:r>
              <a:rPr lang="en-US" i="1" dirty="0" err="1"/>
              <a:t>microsoft</a:t>
            </a:r>
            <a:r>
              <a:rPr lang="en-US" i="1" dirty="0"/>
              <a:t>/</a:t>
            </a:r>
            <a:r>
              <a:rPr lang="en-US" i="1" dirty="0" err="1"/>
              <a:t>windowsservercore</a:t>
            </a:r>
            <a:endParaRPr lang="en-US" i="1" dirty="0"/>
          </a:p>
          <a:p>
            <a:endParaRPr lang="en-US" i="1" dirty="0"/>
          </a:p>
          <a:p>
            <a:r>
              <a:rPr lang="en-US" i="1" dirty="0"/>
              <a:t>SHELL ["</a:t>
            </a:r>
            <a:r>
              <a:rPr lang="en-US" i="1" dirty="0" err="1"/>
              <a:t>powershell</a:t>
            </a:r>
            <a:r>
              <a:rPr lang="en-US" i="1" dirty="0"/>
              <a:t>", "-Command", "$</a:t>
            </a:r>
            <a:r>
              <a:rPr lang="en-US" i="1" dirty="0" err="1"/>
              <a:t>ErrorActionPreference</a:t>
            </a:r>
            <a:r>
              <a:rPr lang="en-US" i="1" dirty="0"/>
              <a:t> = 'Stop'; $</a:t>
            </a:r>
            <a:r>
              <a:rPr lang="en-US" i="1" dirty="0" err="1"/>
              <a:t>ProgressPreference</a:t>
            </a:r>
            <a:r>
              <a:rPr lang="en-US" i="1" dirty="0"/>
              <a:t> = '</a:t>
            </a:r>
            <a:r>
              <a:rPr lang="en-US" i="1" dirty="0" err="1"/>
              <a:t>SilentlyContinue</a:t>
            </a:r>
            <a:r>
              <a:rPr lang="en-US" i="1" dirty="0"/>
              <a:t>';"]</a:t>
            </a:r>
          </a:p>
          <a:p>
            <a:endParaRPr lang="en-US" i="1" dirty="0"/>
          </a:p>
          <a:p>
            <a:r>
              <a:rPr lang="en-US" i="1" dirty="0"/>
              <a:t>ENV NPM_CONFIG_LOGLEVEL info</a:t>
            </a:r>
          </a:p>
          <a:p>
            <a:r>
              <a:rPr lang="en-US" i="1" dirty="0"/>
              <a:t>ENV NODE_VERSION 7.6.0</a:t>
            </a:r>
          </a:p>
          <a:p>
            <a:r>
              <a:rPr lang="en-US" i="1" dirty="0"/>
              <a:t>ENV NODE_SHA256 9cc8fd129483aa64557155842dc8f1e7ed288efeab1a7fbb0210314bc7213058</a:t>
            </a:r>
          </a:p>
          <a:p>
            <a:endParaRPr lang="en-US" i="1" dirty="0"/>
          </a:p>
          <a:p>
            <a:r>
              <a:rPr lang="en-US" i="1" dirty="0"/>
              <a:t>RUN Invoke-</a:t>
            </a:r>
            <a:r>
              <a:rPr lang="en-US" i="1" dirty="0" err="1"/>
              <a:t>WebRequest</a:t>
            </a:r>
            <a:r>
              <a:rPr lang="en-US" i="1" dirty="0"/>
              <a:t> $('https://nodejs.org/</a:t>
            </a:r>
            <a:r>
              <a:rPr lang="en-US" i="1" dirty="0" err="1"/>
              <a:t>dist</a:t>
            </a:r>
            <a:r>
              <a:rPr lang="en-US" i="1" dirty="0"/>
              <a:t>/v{0}/node-v{0}-win-x64.zip' -f $</a:t>
            </a:r>
            <a:r>
              <a:rPr lang="en-US" i="1" dirty="0" err="1"/>
              <a:t>env:NODE_VERSION</a:t>
            </a:r>
            <a:r>
              <a:rPr lang="en-US" i="1" dirty="0"/>
              <a:t>) -</a:t>
            </a:r>
            <a:r>
              <a:rPr lang="en-US" i="1" dirty="0" err="1"/>
              <a:t>OutFile</a:t>
            </a:r>
            <a:r>
              <a:rPr lang="en-US" i="1" dirty="0"/>
              <a:t> 'node.zip' -</a:t>
            </a:r>
            <a:r>
              <a:rPr lang="en-US" i="1" dirty="0" err="1"/>
              <a:t>UseBasicParsing</a:t>
            </a:r>
            <a:r>
              <a:rPr lang="en-US" i="1" dirty="0"/>
              <a:t> ; \</a:t>
            </a:r>
          </a:p>
          <a:p>
            <a:r>
              <a:rPr lang="en-US" i="1" dirty="0"/>
              <a:t>    if ((Get-</a:t>
            </a:r>
            <a:r>
              <a:rPr lang="en-US" i="1" dirty="0" err="1"/>
              <a:t>FileHash</a:t>
            </a:r>
            <a:r>
              <a:rPr lang="en-US" i="1" dirty="0"/>
              <a:t> node.zip -Algorithm sha256).Hash -ne $env:NODE_SHA256) {exit 1} ; \</a:t>
            </a:r>
          </a:p>
          <a:p>
            <a:r>
              <a:rPr lang="en-US" i="1" dirty="0"/>
              <a:t>    Expand-Archive node.zip -</a:t>
            </a:r>
            <a:r>
              <a:rPr lang="en-US" i="1" dirty="0" err="1"/>
              <a:t>DestinationPath</a:t>
            </a:r>
            <a:r>
              <a:rPr lang="en-US" i="1" dirty="0"/>
              <a:t> C:\ ; \</a:t>
            </a:r>
          </a:p>
          <a:p>
            <a:r>
              <a:rPr lang="en-US" i="1" dirty="0"/>
              <a:t>    Rename-Item -Path $('C:\node-v{0}-win-x64' -f $</a:t>
            </a:r>
            <a:r>
              <a:rPr lang="en-US" i="1" dirty="0" err="1"/>
              <a:t>env:NODE_VERSION</a:t>
            </a:r>
            <a:r>
              <a:rPr lang="en-US" i="1" dirty="0"/>
              <a:t>) -</a:t>
            </a:r>
            <a:r>
              <a:rPr lang="en-US" i="1" dirty="0" err="1"/>
              <a:t>NewName</a:t>
            </a:r>
            <a:r>
              <a:rPr lang="en-US" i="1" dirty="0"/>
              <a:t> 'C:\</a:t>
            </a:r>
            <a:r>
              <a:rPr lang="en-US" i="1" dirty="0" err="1"/>
              <a:t>nodejs</a:t>
            </a:r>
            <a:r>
              <a:rPr lang="en-US" i="1" dirty="0"/>
              <a:t>' ; \</a:t>
            </a:r>
          </a:p>
          <a:p>
            <a:r>
              <a:rPr lang="en-US" i="1" dirty="0"/>
              <a:t>    New-Item $($</a:t>
            </a:r>
            <a:r>
              <a:rPr lang="en-US" i="1" dirty="0" err="1"/>
              <a:t>env:APPDATA</a:t>
            </a:r>
            <a:r>
              <a:rPr lang="en-US" i="1" dirty="0"/>
              <a:t> + '\</a:t>
            </a:r>
            <a:r>
              <a:rPr lang="en-US" i="1" dirty="0" err="1"/>
              <a:t>npm</a:t>
            </a:r>
            <a:r>
              <a:rPr lang="en-US" i="1" dirty="0"/>
              <a:t>') ; \</a:t>
            </a:r>
          </a:p>
          <a:p>
            <a:r>
              <a:rPr lang="en-US" i="1" dirty="0"/>
              <a:t>    $</a:t>
            </a:r>
            <a:r>
              <a:rPr lang="en-US" i="1" dirty="0" err="1"/>
              <a:t>env:PATH</a:t>
            </a:r>
            <a:r>
              <a:rPr lang="en-US" i="1" dirty="0"/>
              <a:t> = 'C:\</a:t>
            </a:r>
            <a:r>
              <a:rPr lang="en-US" i="1" dirty="0" err="1"/>
              <a:t>nodejs</a:t>
            </a:r>
            <a:r>
              <a:rPr lang="en-US" i="1" dirty="0"/>
              <a:t>;{0}\</a:t>
            </a:r>
            <a:r>
              <a:rPr lang="en-US" i="1" dirty="0" err="1"/>
              <a:t>npm</a:t>
            </a:r>
            <a:r>
              <a:rPr lang="en-US" i="1" dirty="0"/>
              <a:t>;{1}' -f $</a:t>
            </a:r>
            <a:r>
              <a:rPr lang="en-US" i="1" dirty="0" err="1"/>
              <a:t>env:APPDATA</a:t>
            </a:r>
            <a:r>
              <a:rPr lang="en-US" i="1" dirty="0"/>
              <a:t>, $</a:t>
            </a:r>
            <a:r>
              <a:rPr lang="en-US" i="1" dirty="0" err="1"/>
              <a:t>env:PATH</a:t>
            </a:r>
            <a:r>
              <a:rPr lang="en-US" i="1" dirty="0"/>
              <a:t> ; \</a:t>
            </a:r>
          </a:p>
          <a:p>
            <a:r>
              <a:rPr lang="en-US" i="1" dirty="0"/>
              <a:t>    [Environment]::</a:t>
            </a:r>
            <a:r>
              <a:rPr lang="en-US" i="1" dirty="0" err="1"/>
              <a:t>SetEnvironmentVariable</a:t>
            </a:r>
            <a:r>
              <a:rPr lang="en-US" i="1" dirty="0"/>
              <a:t>('PATH', $</a:t>
            </a:r>
            <a:r>
              <a:rPr lang="en-US" i="1" dirty="0" err="1"/>
              <a:t>env:PATH</a:t>
            </a:r>
            <a:r>
              <a:rPr lang="en-US" i="1" dirty="0"/>
              <a:t>, [</a:t>
            </a:r>
            <a:r>
              <a:rPr lang="en-US" i="1" dirty="0" err="1"/>
              <a:t>EnvironmentVariableTarget</a:t>
            </a:r>
            <a:r>
              <a:rPr lang="en-US" i="1" dirty="0"/>
              <a:t>]::Machine) ; \</a:t>
            </a:r>
          </a:p>
          <a:p>
            <a:r>
              <a:rPr lang="en-US" i="1" dirty="0"/>
              <a:t>    Remove-Item -Path node.zip</a:t>
            </a:r>
          </a:p>
          <a:p>
            <a:endParaRPr lang="en-US" i="1" dirty="0"/>
          </a:p>
          <a:p>
            <a:r>
              <a:rPr lang="en-US" i="1" dirty="0"/>
              <a:t>CMD [ "node.exe" ]</a:t>
            </a:r>
            <a:endParaRPr lang="en-US" dirty="0"/>
          </a:p>
        </p:txBody>
      </p:sp>
    </p:spTree>
    <p:extLst>
      <p:ext uri="{BB962C8B-B14F-4D97-AF65-F5344CB8AC3E}">
        <p14:creationId xmlns:p14="http://schemas.microsoft.com/office/powerpoint/2010/main" val="11907346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54955" y="1295400"/>
            <a:ext cx="3214822" cy="1600200"/>
          </a:xfrm>
        </p:spPr>
        <p:txBody>
          <a:bodyPr/>
          <a:lstStyle/>
          <a:p>
            <a:r>
              <a:rPr lang="en-US" dirty="0"/>
              <a:t>Docker Compose</a:t>
            </a:r>
          </a:p>
        </p:txBody>
      </p:sp>
      <p:sp>
        <p:nvSpPr>
          <p:cNvPr id="7" name="Content Placeholder 6"/>
          <p:cNvSpPr>
            <a:spLocks noGrp="1"/>
          </p:cNvSpPr>
          <p:nvPr>
            <p:ph idx="1"/>
          </p:nvPr>
        </p:nvSpPr>
        <p:spPr/>
        <p:txBody>
          <a:bodyPr>
            <a:normAutofit/>
          </a:bodyPr>
          <a:lstStyle/>
          <a:p>
            <a:r>
              <a:rPr lang="en-US" dirty="0"/>
              <a:t>Tool for defining and running multi-container Docker applications</a:t>
            </a:r>
          </a:p>
          <a:p>
            <a:pPr lvl="1"/>
            <a:r>
              <a:rPr lang="en-US" dirty="0"/>
              <a:t>Define your app’s environment with a </a:t>
            </a:r>
            <a:r>
              <a:rPr lang="en-US" dirty="0" err="1"/>
              <a:t>Dockerfile</a:t>
            </a:r>
            <a:endParaRPr lang="en-US" dirty="0"/>
          </a:p>
          <a:p>
            <a:pPr lvl="1"/>
            <a:r>
              <a:rPr lang="en-US" dirty="0"/>
              <a:t>Define services that make up your app in </a:t>
            </a:r>
            <a:r>
              <a:rPr lang="en-US" dirty="0" err="1"/>
              <a:t>docker-compose.yml</a:t>
            </a:r>
            <a:endParaRPr lang="en-US" dirty="0"/>
          </a:p>
          <a:p>
            <a:pPr lvl="1"/>
            <a:r>
              <a:rPr lang="en-US" dirty="0"/>
              <a:t>Run</a:t>
            </a:r>
          </a:p>
          <a:p>
            <a:pPr lvl="1"/>
            <a:endParaRPr lang="en-US" dirty="0"/>
          </a:p>
        </p:txBody>
      </p:sp>
      <p:sp>
        <p:nvSpPr>
          <p:cNvPr id="8" name="Text Placeholder 7"/>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1567907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 Brief History of Containers</a:t>
            </a:r>
          </a:p>
        </p:txBody>
      </p:sp>
      <p:sp>
        <p:nvSpPr>
          <p:cNvPr id="7" name="Content Placeholder 6"/>
          <p:cNvSpPr>
            <a:spLocks noGrp="1"/>
          </p:cNvSpPr>
          <p:nvPr>
            <p:ph idx="1"/>
          </p:nvPr>
        </p:nvSpPr>
        <p:spPr/>
        <p:txBody>
          <a:bodyPr/>
          <a:lstStyle/>
          <a:p>
            <a:r>
              <a:rPr lang="en-US" dirty="0"/>
              <a:t>Linux </a:t>
            </a:r>
            <a:r>
              <a:rPr lang="en-US" dirty="0" err="1"/>
              <a:t>VServer</a:t>
            </a:r>
            <a:r>
              <a:rPr lang="en-US" dirty="0"/>
              <a:t> is a jail mechanism that can partition resources (file systems, network addresses, memory) </a:t>
            </a:r>
          </a:p>
          <a:p>
            <a:r>
              <a:rPr lang="en-US" dirty="0"/>
              <a:t>Introduced in 2001, this operating system virtualization that is implemented by patching the Linux kernel. </a:t>
            </a:r>
          </a:p>
          <a:p>
            <a:r>
              <a:rPr lang="en-US" dirty="0"/>
              <a:t>Experimental patches are still available, but the last stable patch was released in 2006</a:t>
            </a:r>
          </a:p>
        </p:txBody>
      </p:sp>
      <p:sp>
        <p:nvSpPr>
          <p:cNvPr id="8" name="Text Placeholder 7"/>
          <p:cNvSpPr>
            <a:spLocks noGrp="1"/>
          </p:cNvSpPr>
          <p:nvPr>
            <p:ph type="body" sz="half" idx="2"/>
          </p:nvPr>
        </p:nvSpPr>
        <p:spPr/>
        <p:txBody>
          <a:bodyPr/>
          <a:lstStyle/>
          <a:p>
            <a:r>
              <a:rPr lang="en-US" dirty="0"/>
              <a:t>2001: Linux </a:t>
            </a:r>
            <a:r>
              <a:rPr lang="en-US" dirty="0" err="1"/>
              <a:t>VServer</a:t>
            </a:r>
            <a:endParaRPr lang="en-US" dirty="0"/>
          </a:p>
        </p:txBody>
      </p:sp>
      <p:sp>
        <p:nvSpPr>
          <p:cNvPr id="6" name="TextBox 5"/>
          <p:cNvSpPr txBox="1"/>
          <p:nvPr/>
        </p:nvSpPr>
        <p:spPr>
          <a:xfrm>
            <a:off x="0" y="6383215"/>
            <a:ext cx="12191999" cy="284693"/>
          </a:xfrm>
          <a:prstGeom prst="rect">
            <a:avLst/>
          </a:prstGeom>
          <a:noFill/>
        </p:spPr>
        <p:txBody>
          <a:bodyPr wrap="square" rtlCol="0">
            <a:spAutoFit/>
          </a:bodyPr>
          <a:lstStyle/>
          <a:p>
            <a:pPr algn="ctr"/>
            <a:r>
              <a:rPr lang="en-US" sz="1250" dirty="0"/>
              <a:t>A Brief History of Containers: From 1970s </a:t>
            </a:r>
            <a:r>
              <a:rPr lang="en-US" sz="1250" dirty="0" err="1"/>
              <a:t>chroot</a:t>
            </a:r>
            <a:r>
              <a:rPr lang="en-US" sz="1250" dirty="0"/>
              <a:t> to Docker 2016 - http://blog.aquasec.com/a-brief-history-of-containers-from-1970s-chroot-to-docker-2016</a:t>
            </a:r>
          </a:p>
        </p:txBody>
      </p:sp>
    </p:spTree>
    <p:extLst>
      <p:ext uri="{BB962C8B-B14F-4D97-AF65-F5344CB8AC3E}">
        <p14:creationId xmlns:p14="http://schemas.microsoft.com/office/powerpoint/2010/main" val="258923754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54955" y="1295400"/>
            <a:ext cx="3214822" cy="1600200"/>
          </a:xfrm>
        </p:spPr>
        <p:txBody>
          <a:bodyPr/>
          <a:lstStyle/>
          <a:p>
            <a:r>
              <a:rPr lang="en-US" dirty="0"/>
              <a:t>Docker Compose</a:t>
            </a:r>
          </a:p>
        </p:txBody>
      </p:sp>
      <p:sp>
        <p:nvSpPr>
          <p:cNvPr id="7" name="Content Placeholder 6"/>
          <p:cNvSpPr>
            <a:spLocks noGrp="1"/>
          </p:cNvSpPr>
          <p:nvPr>
            <p:ph idx="1"/>
          </p:nvPr>
        </p:nvSpPr>
        <p:spPr/>
        <p:txBody>
          <a:bodyPr>
            <a:normAutofit/>
          </a:bodyPr>
          <a:lstStyle/>
          <a:p>
            <a:r>
              <a:rPr lang="en-US" dirty="0"/>
              <a:t>The Compose file is a YAML file defining services, networks and volumes</a:t>
            </a:r>
          </a:p>
          <a:p>
            <a:r>
              <a:rPr lang="en-US" dirty="0"/>
              <a:t>Default path is ./</a:t>
            </a:r>
            <a:r>
              <a:rPr lang="en-US" dirty="0" err="1"/>
              <a:t>docker-compose.yaml</a:t>
            </a:r>
            <a:endParaRPr lang="en-US" dirty="0"/>
          </a:p>
          <a:p>
            <a:pPr lvl="1"/>
            <a:endParaRPr lang="en-US" dirty="0"/>
          </a:p>
        </p:txBody>
      </p:sp>
      <p:sp>
        <p:nvSpPr>
          <p:cNvPr id="8" name="Text Placeholder 7"/>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2644403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 Brief History of Containers</a:t>
            </a:r>
          </a:p>
        </p:txBody>
      </p:sp>
      <p:sp>
        <p:nvSpPr>
          <p:cNvPr id="7" name="Content Placeholder 6"/>
          <p:cNvSpPr>
            <a:spLocks noGrp="1"/>
          </p:cNvSpPr>
          <p:nvPr>
            <p:ph idx="1"/>
          </p:nvPr>
        </p:nvSpPr>
        <p:spPr/>
        <p:txBody>
          <a:bodyPr>
            <a:normAutofit/>
          </a:bodyPr>
          <a:lstStyle/>
          <a:p>
            <a:r>
              <a:rPr lang="en-US" dirty="0"/>
              <a:t>Oracle released a Solaris Container that combines system resource controls and boundary separation provided by zones, which were able to leverage features like snapshots and cloning from ZFS.</a:t>
            </a:r>
          </a:p>
          <a:p>
            <a:r>
              <a:rPr lang="en-US" dirty="0"/>
              <a:t>The ZFS name originally stood for "Zettabyte File System</a:t>
            </a:r>
          </a:p>
          <a:p>
            <a:r>
              <a:rPr lang="en-US" dirty="0"/>
              <a:t>In 2005, the bulk of Solaris, including ZFS, was licensed as open-source software under the Common Development and Distribution License (CDDL), as the </a:t>
            </a:r>
            <a:r>
              <a:rPr lang="en-US" dirty="0" err="1"/>
              <a:t>OpenSolaris</a:t>
            </a:r>
            <a:r>
              <a:rPr lang="en-US" dirty="0"/>
              <a:t> project.</a:t>
            </a:r>
          </a:p>
          <a:p>
            <a:r>
              <a:rPr lang="en-US" dirty="0"/>
              <a:t>Became a standard feature in Solaris 10</a:t>
            </a:r>
          </a:p>
        </p:txBody>
      </p:sp>
      <p:sp>
        <p:nvSpPr>
          <p:cNvPr id="8" name="Text Placeholder 7"/>
          <p:cNvSpPr>
            <a:spLocks noGrp="1"/>
          </p:cNvSpPr>
          <p:nvPr>
            <p:ph type="body" sz="half" idx="2"/>
          </p:nvPr>
        </p:nvSpPr>
        <p:spPr/>
        <p:txBody>
          <a:bodyPr/>
          <a:lstStyle/>
          <a:p>
            <a:r>
              <a:rPr lang="en-US" dirty="0"/>
              <a:t>2004: Oracle Solaris Containers</a:t>
            </a:r>
          </a:p>
        </p:txBody>
      </p:sp>
      <p:sp>
        <p:nvSpPr>
          <p:cNvPr id="6" name="TextBox 5"/>
          <p:cNvSpPr txBox="1"/>
          <p:nvPr/>
        </p:nvSpPr>
        <p:spPr>
          <a:xfrm>
            <a:off x="0" y="6383215"/>
            <a:ext cx="12191999" cy="284693"/>
          </a:xfrm>
          <a:prstGeom prst="rect">
            <a:avLst/>
          </a:prstGeom>
          <a:noFill/>
        </p:spPr>
        <p:txBody>
          <a:bodyPr wrap="square" rtlCol="0">
            <a:spAutoFit/>
          </a:bodyPr>
          <a:lstStyle/>
          <a:p>
            <a:pPr algn="ctr"/>
            <a:r>
              <a:rPr lang="en-US" sz="1250" dirty="0"/>
              <a:t>A Brief History of Containers: From 1970s </a:t>
            </a:r>
            <a:r>
              <a:rPr lang="en-US" sz="1250" dirty="0" err="1"/>
              <a:t>chroot</a:t>
            </a:r>
            <a:r>
              <a:rPr lang="en-US" sz="1250" dirty="0"/>
              <a:t> to Docker 2016 - http://blog.aquasec.com/a-brief-history-of-containers-from-1970s-chroot-to-docker-2016</a:t>
            </a:r>
          </a:p>
        </p:txBody>
      </p:sp>
    </p:spTree>
    <p:extLst>
      <p:ext uri="{BB962C8B-B14F-4D97-AF65-F5344CB8AC3E}">
        <p14:creationId xmlns:p14="http://schemas.microsoft.com/office/powerpoint/2010/main" val="495001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 Brief History of Containers</a:t>
            </a:r>
          </a:p>
        </p:txBody>
      </p:sp>
      <p:sp>
        <p:nvSpPr>
          <p:cNvPr id="7" name="Content Placeholder 6"/>
          <p:cNvSpPr>
            <a:spLocks noGrp="1"/>
          </p:cNvSpPr>
          <p:nvPr>
            <p:ph idx="1"/>
          </p:nvPr>
        </p:nvSpPr>
        <p:spPr/>
        <p:txBody>
          <a:bodyPr>
            <a:normAutofit/>
          </a:bodyPr>
          <a:lstStyle/>
          <a:p>
            <a:r>
              <a:rPr lang="en-US" dirty="0"/>
              <a:t>This is an operating system-level virtualization technology for Linux which  uses a patched Linux kernel for virtualization, isolation, resource management and </a:t>
            </a:r>
            <a:r>
              <a:rPr lang="en-US" dirty="0" err="1"/>
              <a:t>checkpointing</a:t>
            </a:r>
            <a:r>
              <a:rPr lang="en-US" dirty="0"/>
              <a:t>. </a:t>
            </a:r>
          </a:p>
          <a:p>
            <a:r>
              <a:rPr lang="en-US" dirty="0"/>
              <a:t>The code was not released as part of the official Linux kernel.</a:t>
            </a:r>
          </a:p>
        </p:txBody>
      </p:sp>
      <p:sp>
        <p:nvSpPr>
          <p:cNvPr id="8" name="Text Placeholder 7"/>
          <p:cNvSpPr>
            <a:spLocks noGrp="1"/>
          </p:cNvSpPr>
          <p:nvPr>
            <p:ph type="body" sz="half" idx="2"/>
          </p:nvPr>
        </p:nvSpPr>
        <p:spPr/>
        <p:txBody>
          <a:bodyPr/>
          <a:lstStyle/>
          <a:p>
            <a:r>
              <a:rPr lang="en-US" dirty="0"/>
              <a:t>2005: </a:t>
            </a:r>
            <a:r>
              <a:rPr lang="en-US" dirty="0" err="1"/>
              <a:t>OpenVZ</a:t>
            </a:r>
            <a:r>
              <a:rPr lang="en-US" dirty="0"/>
              <a:t> (Open </a:t>
            </a:r>
            <a:r>
              <a:rPr lang="en-US" dirty="0" err="1"/>
              <a:t>Virtuzzo</a:t>
            </a:r>
            <a:r>
              <a:rPr lang="en-US" dirty="0"/>
              <a:t>)</a:t>
            </a:r>
          </a:p>
        </p:txBody>
      </p:sp>
      <p:sp>
        <p:nvSpPr>
          <p:cNvPr id="6" name="TextBox 5"/>
          <p:cNvSpPr txBox="1"/>
          <p:nvPr/>
        </p:nvSpPr>
        <p:spPr>
          <a:xfrm>
            <a:off x="0" y="6383215"/>
            <a:ext cx="12191999" cy="284693"/>
          </a:xfrm>
          <a:prstGeom prst="rect">
            <a:avLst/>
          </a:prstGeom>
          <a:noFill/>
        </p:spPr>
        <p:txBody>
          <a:bodyPr wrap="square" rtlCol="0">
            <a:spAutoFit/>
          </a:bodyPr>
          <a:lstStyle/>
          <a:p>
            <a:pPr algn="ctr"/>
            <a:r>
              <a:rPr lang="en-US" sz="1250" dirty="0"/>
              <a:t>A Brief History of Containers: From 1970s </a:t>
            </a:r>
            <a:r>
              <a:rPr lang="en-US" sz="1250" dirty="0" err="1"/>
              <a:t>chroot</a:t>
            </a:r>
            <a:r>
              <a:rPr lang="en-US" sz="1250" dirty="0"/>
              <a:t> to Docker 2016 - http://blog.aquasec.com/a-brief-history-of-containers-from-1970s-chroot-to-docker-2016</a:t>
            </a:r>
          </a:p>
        </p:txBody>
      </p:sp>
    </p:spTree>
    <p:extLst>
      <p:ext uri="{BB962C8B-B14F-4D97-AF65-F5344CB8AC3E}">
        <p14:creationId xmlns:p14="http://schemas.microsoft.com/office/powerpoint/2010/main" val="38201552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538</TotalTime>
  <Words>2752</Words>
  <Application>Microsoft Office PowerPoint</Application>
  <PresentationFormat>Widescreen</PresentationFormat>
  <Paragraphs>480</Paragraphs>
  <Slides>70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70</vt:i4>
      </vt:variant>
    </vt:vector>
  </HeadingPairs>
  <TitlesOfParts>
    <vt:vector size="77" baseType="lpstr">
      <vt:lpstr>Arial</vt:lpstr>
      <vt:lpstr>Calibri</vt:lpstr>
      <vt:lpstr>Century Gothic</vt:lpstr>
      <vt:lpstr>Consolas</vt:lpstr>
      <vt:lpstr>SFMono-Regular</vt:lpstr>
      <vt:lpstr>Wingdings 3</vt:lpstr>
      <vt:lpstr>Ion Boardroom</vt:lpstr>
      <vt:lpstr>Containing the Madness</vt:lpstr>
      <vt:lpstr>Jason L. van Brackel</vt:lpstr>
      <vt:lpstr>A Brief History of Containers</vt:lpstr>
      <vt:lpstr>A Brief History of Containers</vt:lpstr>
      <vt:lpstr>A Brief History of Containers</vt:lpstr>
      <vt:lpstr>A Brief History of Containers</vt:lpstr>
      <vt:lpstr>A Brief History of Containers</vt:lpstr>
      <vt:lpstr>A Brief History of Containers</vt:lpstr>
      <vt:lpstr>A Brief History of Containers</vt:lpstr>
      <vt:lpstr>A Brief History of Containers</vt:lpstr>
      <vt:lpstr>A Brief History of Containers</vt:lpstr>
      <vt:lpstr>A Brief History of Containers</vt:lpstr>
      <vt:lpstr>A Brief History of Containers</vt:lpstr>
      <vt:lpstr>Virtualization and Container Concepts</vt:lpstr>
      <vt:lpstr>Virtualization</vt:lpstr>
      <vt:lpstr>Containers – OS Virtualization</vt:lpstr>
      <vt:lpstr>Containers are not VMs</vt:lpstr>
      <vt:lpstr>Containers are not VMs</vt:lpstr>
      <vt:lpstr>Containers are not VMs</vt:lpstr>
      <vt:lpstr>Containers are not VMs</vt:lpstr>
      <vt:lpstr>Docker</vt:lpstr>
      <vt:lpstr>Docker</vt:lpstr>
      <vt:lpstr>Docker Engine</vt:lpstr>
      <vt:lpstr>Docker Toolbox</vt:lpstr>
      <vt:lpstr>Docker Machine</vt:lpstr>
      <vt:lpstr>Docker Compose</vt:lpstr>
      <vt:lpstr>Docker Swarm</vt:lpstr>
      <vt:lpstr>Docker Container Fundamentals</vt:lpstr>
      <vt:lpstr>Docker Container Fundamentals</vt:lpstr>
      <vt:lpstr>Docker Container Fundamentals</vt:lpstr>
      <vt:lpstr>Dockerfile</vt:lpstr>
      <vt:lpstr>PowerPoint Presentation</vt:lpstr>
      <vt:lpstr>Container Fundamentals</vt:lpstr>
      <vt:lpstr>Docker Container Fundamentals</vt:lpstr>
      <vt:lpstr>Docker Architecture</vt:lpstr>
      <vt:lpstr>PowerPoint Presentation</vt:lpstr>
      <vt:lpstr>PowerPoint Presentation</vt:lpstr>
      <vt:lpstr>PowerPoint Presentation</vt:lpstr>
      <vt:lpstr>PowerPoint Presentation</vt:lpstr>
      <vt:lpstr>Container Types</vt:lpstr>
      <vt:lpstr>More Information on Architecture</vt:lpstr>
      <vt:lpstr>Dockerfile and Docker Compose</vt:lpstr>
      <vt:lpstr>Dockerfile</vt:lpstr>
      <vt:lpstr>Dockerfile</vt:lpstr>
      <vt:lpstr>Dockerfile</vt:lpstr>
      <vt:lpstr>Dockerfile</vt:lpstr>
      <vt:lpstr>Dockerfile</vt:lpstr>
      <vt:lpstr>Dockerfile instructions</vt:lpstr>
      <vt:lpstr>Dockerfile instructions</vt:lpstr>
      <vt:lpstr>Dockerfile instructions</vt:lpstr>
      <vt:lpstr>Dockerfile instructions</vt:lpstr>
      <vt:lpstr>Dockerfile instructions</vt:lpstr>
      <vt:lpstr>Dockerfile instructions</vt:lpstr>
      <vt:lpstr>Dockerfile instructions</vt:lpstr>
      <vt:lpstr>Dockerfile instructions</vt:lpstr>
      <vt:lpstr>Dockerfile instructions</vt:lpstr>
      <vt:lpstr>Dockerfile instructions</vt:lpstr>
      <vt:lpstr>Dockerfile instructions</vt:lpstr>
      <vt:lpstr>Dockerfile instructions</vt:lpstr>
      <vt:lpstr>Dockerfile instructions</vt:lpstr>
      <vt:lpstr>Dockerfile instructions</vt:lpstr>
      <vt:lpstr>Dockerfile instructions</vt:lpstr>
      <vt:lpstr>Dockerfile examples</vt:lpstr>
      <vt:lpstr>PowerPoint Presentation</vt:lpstr>
      <vt:lpstr>PowerPoint Presentation</vt:lpstr>
      <vt:lpstr>PowerPoint Presentation</vt:lpstr>
      <vt:lpstr>PowerPoint Presentation</vt:lpstr>
      <vt:lpstr>PowerPoint Presentation</vt:lpstr>
      <vt:lpstr>Docker Compose</vt:lpstr>
      <vt:lpstr>Docker Compose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Contain Your Enthusiam</dc:title>
  <dc:creator>Jason Van Brackel</dc:creator>
  <cp:lastModifiedBy>Jason Van Brackel</cp:lastModifiedBy>
  <cp:revision>45</cp:revision>
  <dcterms:created xsi:type="dcterms:W3CDTF">2017-02-24T01:55:31Z</dcterms:created>
  <dcterms:modified xsi:type="dcterms:W3CDTF">2017-02-25T13:19:35Z</dcterms:modified>
</cp:coreProperties>
</file>