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265" r:id="rId3"/>
    <p:sldId id="320" r:id="rId4"/>
    <p:sldId id="310" r:id="rId5"/>
    <p:sldId id="314" r:id="rId6"/>
    <p:sldId id="321" r:id="rId7"/>
    <p:sldId id="322" r:id="rId8"/>
    <p:sldId id="323" r:id="rId9"/>
    <p:sldId id="324" r:id="rId10"/>
    <p:sldId id="331" r:id="rId11"/>
    <p:sldId id="326" r:id="rId12"/>
    <p:sldId id="325" r:id="rId13"/>
    <p:sldId id="327" r:id="rId14"/>
    <p:sldId id="328" r:id="rId15"/>
    <p:sldId id="330" r:id="rId16"/>
    <p:sldId id="332" r:id="rId17"/>
    <p:sldId id="333" r:id="rId18"/>
    <p:sldId id="329" r:id="rId19"/>
    <p:sldId id="317" r:id="rId20"/>
  </p:sldIdLst>
  <p:sldSz cx="12188825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29" autoAdjust="0"/>
  </p:normalViewPr>
  <p:slideViewPr>
    <p:cSldViewPr showGuides="1">
      <p:cViewPr varScale="1">
        <p:scale>
          <a:sx n="84" d="100"/>
          <a:sy n="84" d="100"/>
        </p:scale>
        <p:origin x="480" y="8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10/22/2016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10/22/2016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10/22/2016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10/22/2016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10/22/2016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10/22/2016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10/22/2016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Continuous Integration and Deployment with Jenkins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8229600" cy="1315641"/>
          </a:xfrm>
        </p:spPr>
        <p:txBody>
          <a:bodyPr/>
          <a:lstStyle/>
          <a:p>
            <a:r>
              <a:rPr lang="en-US" dirty="0"/>
              <a:t>Jenkins 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8597" y="2768997"/>
            <a:ext cx="8226806" cy="1125140"/>
          </a:xfrm>
        </p:spPr>
        <p:txBody>
          <a:bodyPr/>
          <a:lstStyle/>
          <a:p>
            <a:r>
              <a:rPr lang="en-US" dirty="0"/>
              <a:t>Continuous Integration Server</a:t>
            </a:r>
          </a:p>
          <a:p>
            <a:r>
              <a:rPr lang="en-US" dirty="0"/>
              <a:t>http://www.Jenkins-ci.org</a:t>
            </a:r>
          </a:p>
        </p:txBody>
      </p:sp>
    </p:spTree>
    <p:extLst>
      <p:ext uri="{BB962C8B-B14F-4D97-AF65-F5344CB8AC3E}">
        <p14:creationId xmlns:p14="http://schemas.microsoft.com/office/powerpoint/2010/main" val="400134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524000"/>
            <a:ext cx="4416552" cy="533400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0" y="2057400"/>
            <a:ext cx="9601201" cy="4267200"/>
          </a:xfrm>
        </p:spPr>
        <p:txBody>
          <a:bodyPr>
            <a:normAutofit/>
          </a:bodyPr>
          <a:lstStyle/>
          <a:p>
            <a:r>
              <a:rPr lang="en-US" dirty="0"/>
              <a:t>Easy Installation</a:t>
            </a:r>
          </a:p>
          <a:p>
            <a:r>
              <a:rPr lang="en-US" dirty="0"/>
              <a:t>Easy Configuration</a:t>
            </a:r>
          </a:p>
          <a:p>
            <a:r>
              <a:rPr lang="en-US" dirty="0"/>
              <a:t>Integrates with pretty much everything</a:t>
            </a:r>
          </a:p>
          <a:p>
            <a:r>
              <a:rPr lang="en-US" dirty="0"/>
              <a:t>Open  Source</a:t>
            </a:r>
          </a:p>
          <a:p>
            <a:r>
              <a:rPr lang="en-US" dirty="0"/>
              <a:t>It’s a dumb job runner</a:t>
            </a:r>
          </a:p>
        </p:txBody>
      </p:sp>
    </p:spTree>
    <p:extLst>
      <p:ext uri="{BB962C8B-B14F-4D97-AF65-F5344CB8AC3E}">
        <p14:creationId xmlns:p14="http://schemas.microsoft.com/office/powerpoint/2010/main" val="337217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8229600" cy="1315641"/>
          </a:xfrm>
        </p:spPr>
        <p:txBody>
          <a:bodyPr/>
          <a:lstStyle/>
          <a:p>
            <a:r>
              <a:rPr lang="en-US" dirty="0"/>
              <a:t>Continuous Deployment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8597" y="2768997"/>
            <a:ext cx="8226806" cy="1125140"/>
          </a:xfrm>
        </p:spPr>
        <p:txBody>
          <a:bodyPr/>
          <a:lstStyle/>
          <a:p>
            <a:r>
              <a:rPr lang="en-US" dirty="0"/>
              <a:t>Techniques to improve the process of software delivery</a:t>
            </a:r>
          </a:p>
        </p:txBody>
      </p:sp>
    </p:spTree>
    <p:extLst>
      <p:ext uri="{BB962C8B-B14F-4D97-AF65-F5344CB8AC3E}">
        <p14:creationId xmlns:p14="http://schemas.microsoft.com/office/powerpoint/2010/main" val="235119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Techniques</a:t>
            </a:r>
          </a:p>
          <a:p>
            <a:r>
              <a:rPr lang="en-US" dirty="0"/>
              <a:t>Manual</a:t>
            </a:r>
          </a:p>
          <a:p>
            <a:r>
              <a:rPr lang="en-US" dirty="0"/>
              <a:t>Blue-Green Deployment</a:t>
            </a:r>
          </a:p>
          <a:p>
            <a:r>
              <a:rPr lang="en-US" dirty="0"/>
              <a:t>Automated Infrastructure as a Service</a:t>
            </a:r>
          </a:p>
          <a:p>
            <a:r>
              <a:rPr lang="en-US" dirty="0"/>
              <a:t>Platform as </a:t>
            </a:r>
            <a:r>
              <a:rPr lang="en-US"/>
              <a:t>a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9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8229600" cy="131564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8597" y="2768997"/>
            <a:ext cx="8226806" cy="1125140"/>
          </a:xfrm>
        </p:spPr>
        <p:txBody>
          <a:bodyPr/>
          <a:lstStyle/>
          <a:p>
            <a:r>
              <a:rPr lang="en-US" dirty="0"/>
              <a:t>Enough </a:t>
            </a:r>
            <a:r>
              <a:rPr lang="en-US" dirty="0" err="1"/>
              <a:t>yappin</a:t>
            </a:r>
            <a:r>
              <a:rPr lang="en-US" dirty="0"/>
              <a:t>’, let’s see stuff go!</a:t>
            </a:r>
          </a:p>
        </p:txBody>
      </p:sp>
    </p:spTree>
    <p:extLst>
      <p:ext uri="{BB962C8B-B14F-4D97-AF65-F5344CB8AC3E}">
        <p14:creationId xmlns:p14="http://schemas.microsoft.com/office/powerpoint/2010/main" val="54424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8229600" cy="1315641"/>
          </a:xfrm>
        </p:spPr>
        <p:txBody>
          <a:bodyPr/>
          <a:lstStyle/>
          <a:p>
            <a:r>
              <a:rPr lang="en-US" dirty="0" err="1"/>
              <a:t>NuGet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8597" y="2768997"/>
            <a:ext cx="8226806" cy="1125140"/>
          </a:xfrm>
        </p:spPr>
        <p:txBody>
          <a:bodyPr/>
          <a:lstStyle/>
          <a:p>
            <a:r>
              <a:rPr lang="en-US" dirty="0"/>
              <a:t>Package Manager Extraordinaire </a:t>
            </a:r>
          </a:p>
        </p:txBody>
      </p:sp>
    </p:spTree>
    <p:extLst>
      <p:ext uri="{BB962C8B-B14F-4D97-AF65-F5344CB8AC3E}">
        <p14:creationId xmlns:p14="http://schemas.microsoft.com/office/powerpoint/2010/main" val="300400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Register at NuGet.org</a:t>
            </a:r>
          </a:p>
          <a:p>
            <a:pPr lvl="1"/>
            <a:r>
              <a:rPr lang="en-US" dirty="0"/>
              <a:t>Or Setup a </a:t>
            </a:r>
            <a:r>
              <a:rPr lang="en-US" dirty="0" err="1"/>
              <a:t>NuGet</a:t>
            </a:r>
            <a:r>
              <a:rPr lang="en-US" dirty="0"/>
              <a:t> Server / </a:t>
            </a:r>
            <a:r>
              <a:rPr lang="en-US" dirty="0" err="1"/>
              <a:t>NuGet</a:t>
            </a:r>
            <a:r>
              <a:rPr lang="en-US" dirty="0"/>
              <a:t> Gallery / </a:t>
            </a:r>
            <a:r>
              <a:rPr lang="en-US" dirty="0" err="1"/>
              <a:t>Artifactory</a:t>
            </a:r>
            <a:endParaRPr lang="en-US" dirty="0"/>
          </a:p>
          <a:p>
            <a:r>
              <a:rPr lang="en-US" dirty="0"/>
              <a:t>Build</a:t>
            </a:r>
          </a:p>
          <a:p>
            <a:r>
              <a:rPr lang="en-US" dirty="0"/>
              <a:t>Create </a:t>
            </a:r>
            <a:r>
              <a:rPr lang="en-US" dirty="0" err="1"/>
              <a:t>NuSpec</a:t>
            </a:r>
            <a:endParaRPr lang="en-US" dirty="0"/>
          </a:p>
          <a:p>
            <a:pPr lvl="1"/>
            <a:r>
              <a:rPr lang="en-US" dirty="0" err="1"/>
              <a:t>nuget</a:t>
            </a:r>
            <a:r>
              <a:rPr lang="en-US" dirty="0"/>
              <a:t> spec</a:t>
            </a:r>
          </a:p>
          <a:p>
            <a:pPr lvl="1"/>
            <a:r>
              <a:rPr lang="en-US" dirty="0" err="1"/>
              <a:t>nuget</a:t>
            </a:r>
            <a:r>
              <a:rPr lang="en-US" dirty="0"/>
              <a:t> pack</a:t>
            </a:r>
          </a:p>
          <a:p>
            <a:r>
              <a:rPr lang="en-US" dirty="0"/>
              <a:t>Package</a:t>
            </a:r>
          </a:p>
          <a:p>
            <a:r>
              <a:rPr lang="en-US" dirty="0"/>
              <a:t>For more information: </a:t>
            </a:r>
          </a:p>
          <a:p>
            <a:pPr lvl="1"/>
            <a:r>
              <a:rPr lang="en-US" dirty="0"/>
              <a:t>http://docs.nuget.org/create/creating-and-publishing-a-package</a:t>
            </a:r>
          </a:p>
        </p:txBody>
      </p:sp>
    </p:spTree>
    <p:extLst>
      <p:ext uri="{BB962C8B-B14F-4D97-AF65-F5344CB8AC3E}">
        <p14:creationId xmlns:p14="http://schemas.microsoft.com/office/powerpoint/2010/main" val="195561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74812" y="2057399"/>
            <a:ext cx="236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Jason@vanbrackel.net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4812" y="2819400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http://www.github.com/jasonvanbrackel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4812" y="3220997"/>
            <a:ext cx="363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https://twitter.com/JasonvanBrackel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4812" y="2450068"/>
            <a:ext cx="289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jvanbrackel@apprenda.com</a:t>
            </a:r>
          </a:p>
        </p:txBody>
      </p:sp>
    </p:spTree>
    <p:extLst>
      <p:ext uri="{BB962C8B-B14F-4D97-AF65-F5344CB8AC3E}">
        <p14:creationId xmlns:p14="http://schemas.microsoft.com/office/powerpoint/2010/main" val="309221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pic>
        <p:nvPicPr>
          <p:cNvPr id="1028" name="Picture 4" descr="Apprend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256" y="1720333"/>
            <a:ext cx="14097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4812" y="1688068"/>
            <a:ext cx="193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I’m Jason I work 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4812" y="2057399"/>
            <a:ext cx="236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Jason@vanbrackel.net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4812" y="2426731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http://www.github.com/jasonvanbrackel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4812" y="2828328"/>
            <a:ext cx="363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https://twitter.com/JasonvanBrackel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819" y="914400"/>
            <a:ext cx="3423595" cy="400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57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Today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you to Continuous Integration</a:t>
            </a:r>
          </a:p>
          <a:p>
            <a:r>
              <a:rPr lang="en-US" dirty="0"/>
              <a:t>Introduce you to Selenium</a:t>
            </a:r>
          </a:p>
          <a:p>
            <a:r>
              <a:rPr lang="en-US" dirty="0"/>
              <a:t>Introduce you to Jenkins</a:t>
            </a:r>
          </a:p>
          <a:p>
            <a:r>
              <a:rPr lang="en-US" dirty="0"/>
              <a:t>Demo a working CI environment</a:t>
            </a:r>
          </a:p>
          <a:p>
            <a:r>
              <a:rPr lang="en-US" dirty="0"/>
              <a:t>Discuss Continuous Deployment</a:t>
            </a:r>
          </a:p>
          <a:p>
            <a:r>
              <a:rPr lang="en-US" dirty="0"/>
              <a:t>Discuss Packaging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8229600" cy="1315641"/>
          </a:xfrm>
        </p:spPr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8597" y="2768997"/>
            <a:ext cx="8226806" cy="1125140"/>
          </a:xfrm>
        </p:spPr>
        <p:txBody>
          <a:bodyPr/>
          <a:lstStyle/>
          <a:p>
            <a:r>
              <a:rPr lang="en-US" dirty="0"/>
              <a:t>The practice of frequently integrating one's new or changed code with the existing code.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Objectives</a:t>
            </a:r>
          </a:p>
          <a:p>
            <a:r>
              <a:rPr lang="en-US" dirty="0"/>
              <a:t>Speed of Development</a:t>
            </a:r>
          </a:p>
          <a:p>
            <a:r>
              <a:rPr lang="en-US" dirty="0"/>
              <a:t>High Quality</a:t>
            </a:r>
          </a:p>
          <a:p>
            <a:r>
              <a:rPr lang="en-US" dirty="0"/>
              <a:t>Speed to Release</a:t>
            </a:r>
          </a:p>
          <a:p>
            <a:r>
              <a:rPr lang="en-US" dirty="0"/>
              <a:t>Catch Defects Early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66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524000"/>
            <a:ext cx="4416552" cy="533400"/>
          </a:xfrm>
        </p:spPr>
        <p:txBody>
          <a:bodyPr/>
          <a:lstStyle/>
          <a:p>
            <a:r>
              <a:rPr lang="en-US" dirty="0"/>
              <a:t>Principles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0" y="2057400"/>
            <a:ext cx="9601201" cy="4267200"/>
          </a:xfrm>
        </p:spPr>
        <p:txBody>
          <a:bodyPr>
            <a:normAutofit/>
          </a:bodyPr>
          <a:lstStyle/>
          <a:p>
            <a:r>
              <a:rPr lang="en-US" dirty="0"/>
              <a:t>Maintain a Single Source Repository.</a:t>
            </a:r>
          </a:p>
          <a:p>
            <a:r>
              <a:rPr lang="en-US" dirty="0"/>
              <a:t>Automate, Automate, Automate</a:t>
            </a:r>
          </a:p>
          <a:p>
            <a:r>
              <a:rPr lang="en-US" dirty="0"/>
              <a:t>Make Your Build Self-Testing</a:t>
            </a:r>
          </a:p>
          <a:p>
            <a:r>
              <a:rPr lang="en-US" dirty="0"/>
              <a:t>Keep the Build Fast</a:t>
            </a:r>
          </a:p>
          <a:p>
            <a:r>
              <a:rPr lang="en-US" dirty="0"/>
              <a:t>Test in a Clone of the Production Environment if possible</a:t>
            </a:r>
          </a:p>
          <a:p>
            <a:r>
              <a:rPr lang="en-US" dirty="0"/>
              <a:t>Make it Easy for Anyone to get the Latest and Greatest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Source: http://martinfowler.com/articles/continuousIntegration.html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524000"/>
            <a:ext cx="4416552" cy="533400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0" y="2057400"/>
            <a:ext cx="9601201" cy="4267200"/>
          </a:xfrm>
        </p:spPr>
        <p:txBody>
          <a:bodyPr>
            <a:normAutofit/>
          </a:bodyPr>
          <a:lstStyle/>
          <a:p>
            <a:r>
              <a:rPr lang="en-US" dirty="0"/>
              <a:t>Source Repository (SVN, </a:t>
            </a:r>
            <a:r>
              <a:rPr lang="en-US" dirty="0" err="1"/>
              <a:t>Git</a:t>
            </a:r>
            <a:r>
              <a:rPr lang="en-US" dirty="0"/>
              <a:t>, Mercurial, TFS)</a:t>
            </a:r>
          </a:p>
          <a:p>
            <a:r>
              <a:rPr lang="en-US" dirty="0"/>
              <a:t>Automate the Build (</a:t>
            </a:r>
            <a:r>
              <a:rPr lang="en-US" dirty="0" err="1"/>
              <a:t>Nant</a:t>
            </a:r>
            <a:r>
              <a:rPr lang="en-US" dirty="0"/>
              <a:t>, </a:t>
            </a:r>
            <a:r>
              <a:rPr lang="en-US" dirty="0" err="1"/>
              <a:t>Powershell</a:t>
            </a:r>
            <a:r>
              <a:rPr lang="en-US" dirty="0"/>
              <a:t>, .bat/.</a:t>
            </a:r>
            <a:r>
              <a:rPr lang="en-US" dirty="0" err="1"/>
              <a:t>cmd</a:t>
            </a:r>
            <a:r>
              <a:rPr lang="en-US" dirty="0"/>
              <a:t>)</a:t>
            </a:r>
          </a:p>
          <a:p>
            <a:r>
              <a:rPr lang="en-US" dirty="0"/>
              <a:t>Automate the Testing (</a:t>
            </a:r>
            <a:r>
              <a:rPr lang="en-US" dirty="0" err="1"/>
              <a:t>XUnit</a:t>
            </a:r>
            <a:r>
              <a:rPr lang="en-US" dirty="0"/>
              <a:t>, </a:t>
            </a:r>
            <a:r>
              <a:rPr lang="en-US" dirty="0" err="1"/>
              <a:t>SpecFlow</a:t>
            </a:r>
            <a:r>
              <a:rPr lang="en-US" dirty="0"/>
              <a:t>, Selenium)</a:t>
            </a:r>
          </a:p>
          <a:p>
            <a:r>
              <a:rPr lang="en-US" dirty="0"/>
              <a:t>Continuous Delivery (</a:t>
            </a:r>
            <a:r>
              <a:rPr lang="en-US" dirty="0" err="1"/>
              <a:t>MSDeploy</a:t>
            </a:r>
            <a:r>
              <a:rPr lang="en-US" dirty="0"/>
              <a:t>, </a:t>
            </a:r>
            <a:r>
              <a:rPr lang="en-US" dirty="0" err="1"/>
              <a:t>NuGet</a:t>
            </a:r>
            <a:r>
              <a:rPr lang="en-US" dirty="0"/>
              <a:t>, PaaS, </a:t>
            </a:r>
            <a:r>
              <a:rPr lang="en-US" dirty="0" err="1"/>
              <a:t>AppVeyor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1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8229600" cy="1315641"/>
          </a:xfrm>
        </p:spPr>
        <p:txBody>
          <a:bodyPr/>
          <a:lstStyle/>
          <a:p>
            <a:r>
              <a:rPr lang="en-US" dirty="0"/>
              <a:t>Selenium 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8597" y="2768997"/>
            <a:ext cx="8226806" cy="1125140"/>
          </a:xfrm>
        </p:spPr>
        <p:txBody>
          <a:bodyPr/>
          <a:lstStyle/>
          <a:p>
            <a:r>
              <a:rPr lang="en-US" dirty="0"/>
              <a:t>Selenium Automates Browsers, That’s It!</a:t>
            </a:r>
          </a:p>
          <a:p>
            <a:r>
              <a:rPr lang="en-US" dirty="0"/>
              <a:t>http://seleniumhq.org</a:t>
            </a:r>
          </a:p>
        </p:txBody>
      </p:sp>
    </p:spTree>
    <p:extLst>
      <p:ext uri="{BB962C8B-B14F-4D97-AF65-F5344CB8AC3E}">
        <p14:creationId xmlns:p14="http://schemas.microsoft.com/office/powerpoint/2010/main" val="279356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Selenuim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524000"/>
            <a:ext cx="4416552" cy="533400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0" y="2057400"/>
            <a:ext cx="9601201" cy="4267200"/>
          </a:xfrm>
        </p:spPr>
        <p:txBody>
          <a:bodyPr>
            <a:normAutofit/>
          </a:bodyPr>
          <a:lstStyle/>
          <a:p>
            <a:r>
              <a:rPr lang="en-US" dirty="0"/>
              <a:t>It automates browsers</a:t>
            </a:r>
          </a:p>
          <a:p>
            <a:r>
              <a:rPr lang="en-US" dirty="0"/>
              <a:t>Simple Object Oriented API</a:t>
            </a:r>
          </a:p>
          <a:p>
            <a:r>
              <a:rPr lang="en-US" dirty="0"/>
              <a:t>Integrates with pretty much any browser you can think of.</a:t>
            </a:r>
          </a:p>
          <a:p>
            <a:r>
              <a:rPr lang="en-US" dirty="0"/>
              <a:t>Open  Source</a:t>
            </a:r>
          </a:p>
          <a:p>
            <a:r>
              <a:rPr lang="en-US" dirty="0"/>
              <a:t>Let’s take a look</a:t>
            </a:r>
          </a:p>
        </p:txBody>
      </p:sp>
    </p:spTree>
    <p:extLst>
      <p:ext uri="{BB962C8B-B14F-4D97-AF65-F5344CB8AC3E}">
        <p14:creationId xmlns:p14="http://schemas.microsoft.com/office/powerpoint/2010/main" val="409074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309</Words>
  <Application>Microsoft Office PowerPoint</Application>
  <PresentationFormat>Custom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Corbel</vt:lpstr>
      <vt:lpstr>Digital Blue Tunnel 16x9</vt:lpstr>
      <vt:lpstr>Introduction to Continuous Integration and Deployment with Jenkins</vt:lpstr>
      <vt:lpstr>Who am I?</vt:lpstr>
      <vt:lpstr>Goals Today</vt:lpstr>
      <vt:lpstr>Continuous Integration</vt:lpstr>
      <vt:lpstr>Continuous Integration</vt:lpstr>
      <vt:lpstr>Continuous Integration</vt:lpstr>
      <vt:lpstr>Continuous Integration</vt:lpstr>
      <vt:lpstr>Selenium </vt:lpstr>
      <vt:lpstr>Selenuim</vt:lpstr>
      <vt:lpstr>Jenkins </vt:lpstr>
      <vt:lpstr>Jenkins</vt:lpstr>
      <vt:lpstr>Continuous Deployment</vt:lpstr>
      <vt:lpstr>Continuous Delivery</vt:lpstr>
      <vt:lpstr>Demo</vt:lpstr>
      <vt:lpstr>NuGet</vt:lpstr>
      <vt:lpstr>NuGet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2015-03-21T02:57:53Z</dcterms:created>
  <dcterms:modified xsi:type="dcterms:W3CDTF">2016-10-22T13:41:06Z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