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7" r:id="rId4"/>
    <p:sldId id="260" r:id="rId5"/>
    <p:sldId id="262" r:id="rId6"/>
    <p:sldId id="321" r:id="rId7"/>
    <p:sldId id="270" r:id="rId8"/>
    <p:sldId id="271" r:id="rId9"/>
    <p:sldId id="272" r:id="rId10"/>
    <p:sldId id="280" r:id="rId11"/>
    <p:sldId id="288" r:id="rId12"/>
    <p:sldId id="281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27" r:id="rId23"/>
    <p:sldId id="328" r:id="rId24"/>
    <p:sldId id="329" r:id="rId25"/>
    <p:sldId id="330" r:id="rId26"/>
    <p:sldId id="33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4F2CF-87D4-41F4-B85C-F1EB3F2E1C16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3C4EB-98CF-45FD-96AB-3B3E6CE0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Omega</a:t>
            </a:r>
            <a:r>
              <a:rPr lang="en-US" baseline="0" dirty="0"/>
              <a:t>: Raw State</a:t>
            </a:r>
            <a:br>
              <a:rPr lang="en-US" baseline="0" dirty="0"/>
            </a:br>
            <a:r>
              <a:rPr lang="en-US" baseline="0" dirty="0"/>
              <a:t>Omega: Multiple Schedulers, </a:t>
            </a:r>
            <a:r>
              <a:rPr lang="en-US" baseline="0" dirty="0" err="1"/>
              <a:t>Compossable</a:t>
            </a:r>
            <a:r>
              <a:rPr lang="en-US" baseline="0" dirty="0"/>
              <a:t> building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8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2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helm.sh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Blogs/containers/DockerCon-16-Windows-Server-Docker-The-Internals-Behind-Bringing-Docker-Containers-to-Windows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Container Orchestration with Kubernetes, Helm and Draft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99D383-D800-483B-BBEA-9823C1B98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2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Windows 10</a:t>
            </a:r>
          </a:p>
          <a:p>
            <a:pPr lvl="1"/>
            <a:r>
              <a:rPr lang="en-US" dirty="0"/>
              <a:t>https://docs.microsoft.com/en-us/virtualization/windowscontainers/quick-start/quick-start-windows-10</a:t>
            </a:r>
          </a:p>
          <a:p>
            <a:r>
              <a:rPr lang="en-US" dirty="0"/>
              <a:t>On Windows Server 2016</a:t>
            </a:r>
          </a:p>
          <a:p>
            <a:pPr lvl="1"/>
            <a:r>
              <a:rPr lang="en-US" dirty="0"/>
              <a:t>https://docs.microsoft.com/en-us/virtualization/windowscontainers/quick-start/quick-start-windows-server</a:t>
            </a:r>
          </a:p>
        </p:txBody>
      </p:sp>
    </p:spTree>
    <p:extLst>
      <p:ext uri="{BB962C8B-B14F-4D97-AF65-F5344CB8AC3E}">
        <p14:creationId xmlns:p14="http://schemas.microsoft.com/office/powerpoint/2010/main" val="13833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2332138"/>
            <a:ext cx="6000749" cy="342469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Greek for “Helmsman”; also the root of the word “Governor”</a:t>
            </a:r>
          </a:p>
          <a:p>
            <a:pPr lvl="0"/>
            <a:r>
              <a:rPr lang="en-US" dirty="0">
                <a:sym typeface="Calibri"/>
              </a:rPr>
              <a:t>Google’s 3</a:t>
            </a:r>
            <a:r>
              <a:rPr lang="en-US" baseline="30000" dirty="0">
                <a:sym typeface="Calibri"/>
              </a:rPr>
              <a:t>rd</a:t>
            </a:r>
            <a:r>
              <a:rPr lang="en-US" dirty="0">
                <a:sym typeface="Calibri"/>
              </a:rPr>
              <a:t> Container Platform (Borg, Omega)</a:t>
            </a:r>
          </a:p>
          <a:p>
            <a:pPr lvl="0"/>
            <a:r>
              <a:rPr lang="en-US" dirty="0">
                <a:sym typeface="Calibri"/>
              </a:rPr>
              <a:t>Set of </a:t>
            </a:r>
            <a:r>
              <a:rPr lang="en-US" dirty="0" err="1">
                <a:sym typeface="Calibri"/>
              </a:rPr>
              <a:t>compossable</a:t>
            </a:r>
            <a:r>
              <a:rPr lang="en-US" dirty="0">
                <a:sym typeface="Calibri"/>
              </a:rPr>
              <a:t> building blocks</a:t>
            </a:r>
            <a:endParaRPr lang="en-US" dirty="0"/>
          </a:p>
          <a:p>
            <a:r>
              <a:rPr lang="en-US" dirty="0"/>
              <a:t>Container orchestrator </a:t>
            </a:r>
          </a:p>
          <a:p>
            <a:r>
              <a:rPr lang="en-US" dirty="0"/>
              <a:t>Runs Docker / </a:t>
            </a:r>
            <a:r>
              <a:rPr lang="en-US" dirty="0" err="1"/>
              <a:t>Rkt</a:t>
            </a:r>
            <a:r>
              <a:rPr lang="en-US" dirty="0"/>
              <a:t>  / Linux containers / Windows Containers</a:t>
            </a:r>
          </a:p>
          <a:p>
            <a:r>
              <a:rPr lang="en-US" dirty="0"/>
              <a:t>Supports multiple cloud and bare-metal environments</a:t>
            </a:r>
          </a:p>
          <a:p>
            <a:r>
              <a:rPr lang="en-US" dirty="0">
                <a:sym typeface="Calibri"/>
              </a:rPr>
              <a:t>Built on lessons learned from Borg and Omega</a:t>
            </a:r>
          </a:p>
          <a:p>
            <a:r>
              <a:rPr lang="en-US" dirty="0"/>
              <a:t>Written in Go </a:t>
            </a:r>
          </a:p>
          <a:p>
            <a:pPr marL="45720" indent="0">
              <a:buNone/>
            </a:pPr>
            <a:br>
              <a:rPr lang="en-US" dirty="0"/>
            </a:br>
            <a:r>
              <a:rPr lang="en-US" dirty="0"/>
              <a:t>Manage applications, not machines</a:t>
            </a:r>
          </a:p>
          <a:p>
            <a:pPr marL="0" lvl="0" indent="0">
              <a:buNone/>
            </a:pPr>
            <a:r>
              <a:rPr lang="en-US" dirty="0"/>
              <a:t> Kubernetes SIG-Windows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861237"/>
            <a:ext cx="10344149" cy="534372"/>
          </a:xfrm>
        </p:spPr>
        <p:txBody>
          <a:bodyPr/>
          <a:lstStyle/>
          <a:p>
            <a:r>
              <a:rPr lang="en-US" dirty="0"/>
              <a:t>Kubernetes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96" y="861237"/>
            <a:ext cx="4369518" cy="42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2340528"/>
            <a:ext cx="6000749" cy="341630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sym typeface="Calibri"/>
              </a:rPr>
              <a:t>Runs hundreds of thousands of jobs..</a:t>
            </a:r>
          </a:p>
          <a:p>
            <a:pPr lvl="0"/>
            <a:r>
              <a:rPr lang="en-US" dirty="0">
                <a:sym typeface="Calibri"/>
              </a:rPr>
              <a:t>..for many thousands of different applications (YouTube, Search Index, Maps, etc.)..</a:t>
            </a:r>
          </a:p>
          <a:p>
            <a:pPr lvl="0"/>
            <a:r>
              <a:rPr lang="en-US" dirty="0">
                <a:sym typeface="Calibri"/>
              </a:rPr>
              <a:t>..across a number of clusters (hundreds)..</a:t>
            </a:r>
          </a:p>
          <a:p>
            <a:pPr lvl="0"/>
            <a:r>
              <a:rPr lang="en-US" dirty="0">
                <a:sym typeface="Calibri"/>
              </a:rPr>
              <a:t>..each with up to tens of thousands of machines..</a:t>
            </a:r>
          </a:p>
          <a:p>
            <a:pPr lvl="0"/>
            <a:r>
              <a:rPr lang="en-US" dirty="0">
                <a:sym typeface="Calibri"/>
              </a:rPr>
              <a:t>Borg currently manages many millions of physical servers hosting billions of containers!</a:t>
            </a:r>
          </a:p>
          <a:p>
            <a:pPr lvl="0"/>
            <a:r>
              <a:rPr lang="en-US" dirty="0">
                <a:sym typeface="Calibri"/>
              </a:rPr>
              <a:t>In production since 2003!</a:t>
            </a:r>
          </a:p>
          <a:p>
            <a:pPr lvl="0"/>
            <a:r>
              <a:rPr lang="en-US" dirty="0">
                <a:sym typeface="Calibri"/>
              </a:rPr>
              <a:t>Offers a declarative job specification language, name service integration, real-time job monitoring, and tools to analyze and simulate system behavior.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451" y="5756831"/>
            <a:ext cx="945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Large-scale cluster management at Google with Borg</a:t>
            </a:r>
          </a:p>
        </p:txBody>
      </p:sp>
      <p:pic>
        <p:nvPicPr>
          <p:cNvPr id="5" name="Shape 19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7274" y="503854"/>
            <a:ext cx="5072275" cy="52529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849064"/>
            <a:ext cx="10344149" cy="534372"/>
          </a:xfrm>
        </p:spPr>
        <p:txBody>
          <a:bodyPr/>
          <a:lstStyle/>
          <a:p>
            <a:r>
              <a:rPr lang="en-US" dirty="0"/>
              <a:t>Kubernetes Lineage</a:t>
            </a:r>
            <a:br>
              <a:rPr lang="en-US" dirty="0"/>
            </a:br>
            <a:r>
              <a:rPr lang="en-US" dirty="0"/>
              <a:t>Google Borg</a:t>
            </a:r>
          </a:p>
        </p:txBody>
      </p:sp>
    </p:spTree>
    <p:extLst>
      <p:ext uri="{BB962C8B-B14F-4D97-AF65-F5344CB8AC3E}">
        <p14:creationId xmlns:p14="http://schemas.microsoft.com/office/powerpoint/2010/main" val="72042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-1524000"/>
            <a:ext cx="107061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Container</a:t>
            </a:r>
            <a:r>
              <a:rPr lang="en-US" dirty="0"/>
              <a:t>: An application package (Docker / Rocket)</a:t>
            </a:r>
          </a:p>
          <a:p>
            <a:r>
              <a:rPr lang="en-US" b="1" dirty="0"/>
              <a:t>Pod</a:t>
            </a:r>
            <a:r>
              <a:rPr lang="en-US" dirty="0"/>
              <a:t>: A small group of tightly coupled Containers</a:t>
            </a:r>
          </a:p>
          <a:p>
            <a:r>
              <a:rPr lang="en-US" b="1" dirty="0"/>
              <a:t>Controller</a:t>
            </a:r>
            <a:r>
              <a:rPr lang="en-US" dirty="0"/>
              <a:t>: A loop that drives current state towards desired state</a:t>
            </a:r>
          </a:p>
          <a:p>
            <a:r>
              <a:rPr lang="en-US" b="1" dirty="0"/>
              <a:t>Service</a:t>
            </a:r>
            <a:r>
              <a:rPr lang="en-US" dirty="0"/>
              <a:t>: A set of running pods that work together</a:t>
            </a:r>
          </a:p>
          <a:p>
            <a:r>
              <a:rPr lang="en-US" b="1" dirty="0"/>
              <a:t>Labels</a:t>
            </a:r>
            <a:r>
              <a:rPr lang="en-US" dirty="0"/>
              <a:t>: Identifying metadata attached to other objects</a:t>
            </a:r>
          </a:p>
          <a:p>
            <a:r>
              <a:rPr lang="en-US" b="1" dirty="0"/>
              <a:t>Selector</a:t>
            </a:r>
            <a:r>
              <a:rPr lang="en-US" dirty="0"/>
              <a:t>: A query against labels, producing a set result</a:t>
            </a:r>
          </a:p>
          <a:p>
            <a:r>
              <a:rPr lang="en-US" b="1" dirty="0"/>
              <a:t>Secret: </a:t>
            </a:r>
            <a:r>
              <a:rPr lang="en-US" dirty="0"/>
              <a:t>Hide stuff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3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11163"/>
            <a:ext cx="10301288" cy="5429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Architecture</a:t>
            </a:r>
          </a:p>
        </p:txBody>
      </p:sp>
      <p:pic>
        <p:nvPicPr>
          <p:cNvPr id="2050" name="Picture 2" descr="Architecture Diagram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97919"/>
            <a:ext cx="8724670" cy="658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1474" y="6430060"/>
            <a:ext cx="7343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https://github.com/kubernetes/kubernetes/blob/release-1.4/docs/design/architecture.md</a:t>
            </a:r>
          </a:p>
        </p:txBody>
      </p:sp>
    </p:spTree>
    <p:extLst>
      <p:ext uri="{BB962C8B-B14F-4D97-AF65-F5344CB8AC3E}">
        <p14:creationId xmlns:p14="http://schemas.microsoft.com/office/powerpoint/2010/main" val="331760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11163"/>
            <a:ext cx="10301288" cy="542925"/>
          </a:xfrm>
        </p:spPr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474" y="6430060"/>
            <a:ext cx="7343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https://github.com/kubernetes/kubernetes/blob/release-1.4/docs/design/architecture.md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352550"/>
            <a:ext cx="101631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group of containers &amp; volumes</a:t>
            </a:r>
          </a:p>
          <a:p>
            <a:pPr lvl="1"/>
            <a:r>
              <a:rPr lang="en-US" dirty="0"/>
              <a:t>Tightly coupled</a:t>
            </a:r>
          </a:p>
          <a:p>
            <a:pPr lvl="1"/>
            <a:r>
              <a:rPr lang="en-US" dirty="0"/>
              <a:t>Always on the same node</a:t>
            </a:r>
          </a:p>
          <a:p>
            <a:r>
              <a:rPr lang="en-US" dirty="0"/>
              <a:t>Atomic unit of cluster scheduling &amp; placement</a:t>
            </a:r>
          </a:p>
          <a:p>
            <a:r>
              <a:rPr lang="en-US" dirty="0"/>
              <a:t>Shared namespace, IP and localhost</a:t>
            </a:r>
          </a:p>
          <a:p>
            <a:r>
              <a:rPr lang="en-US" dirty="0"/>
              <a:t>Ephemeral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10" y="2525615"/>
            <a:ext cx="4568718" cy="15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8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11163"/>
            <a:ext cx="10301288" cy="542925"/>
          </a:xfrm>
        </p:spPr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474" y="6430060"/>
            <a:ext cx="73437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https://github.com/kubernetes/kubernetes/blob/release-1.4/docs/design/architecture.md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31" y="1283042"/>
            <a:ext cx="7362825" cy="45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Worker Machine</a:t>
            </a:r>
          </a:p>
          <a:p>
            <a:r>
              <a:rPr lang="en-US" dirty="0"/>
              <a:t>Physical or Virtual</a:t>
            </a:r>
          </a:p>
          <a:p>
            <a:r>
              <a:rPr lang="en-US" dirty="0"/>
              <a:t>Each node runs </a:t>
            </a:r>
            <a:r>
              <a:rPr lang="en-US" dirty="0" err="1"/>
              <a:t>kubelet</a:t>
            </a:r>
            <a:endParaRPr lang="en-US" dirty="0"/>
          </a:p>
          <a:p>
            <a:pPr lvl="1"/>
            <a:r>
              <a:rPr lang="en-US" dirty="0"/>
              <a:t>Manages pods, containers, images and volumes</a:t>
            </a:r>
          </a:p>
          <a:p>
            <a:r>
              <a:rPr lang="en-US" dirty="0"/>
              <a:t>Each node runs </a:t>
            </a:r>
            <a:r>
              <a:rPr lang="en-US" dirty="0" err="1"/>
              <a:t>kube</a:t>
            </a:r>
            <a:r>
              <a:rPr lang="en-US" dirty="0"/>
              <a:t>-proxy</a:t>
            </a:r>
          </a:p>
          <a:p>
            <a:pPr lvl="1"/>
            <a:r>
              <a:rPr lang="en-US" dirty="0"/>
              <a:t>Simple network proxy and load balancer supporting services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876" y="1279345"/>
            <a:ext cx="4110430" cy="251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351" y="1287012"/>
            <a:ext cx="3198931" cy="441121"/>
          </a:xfrm>
        </p:spPr>
        <p:txBody>
          <a:bodyPr anchor="t"/>
          <a:lstStyle/>
          <a:p>
            <a:r>
              <a:rPr lang="en-US" dirty="0"/>
              <a:t>Jason L. van Brackel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7013" y="1728133"/>
            <a:ext cx="2681374" cy="4288358"/>
          </a:xfrm>
        </p:spPr>
        <p:txBody>
          <a:bodyPr/>
          <a:lstStyle/>
          <a:p>
            <a:r>
              <a:rPr lang="en-US" dirty="0"/>
              <a:t>Sr. Solutions Architect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627" y="2666187"/>
            <a:ext cx="1733792" cy="205768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59" y="905068"/>
            <a:ext cx="5234473" cy="52344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3673" y="5176007"/>
            <a:ext cx="3984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@</a:t>
            </a:r>
            <a:r>
              <a:rPr lang="en-US" sz="2400" dirty="0" err="1">
                <a:solidFill>
                  <a:srgbClr val="EBEBEB"/>
                </a:solidFill>
                <a:ea typeface="+mj-ea"/>
                <a:cs typeface="+mj-cs"/>
              </a:rPr>
              <a:t>jasonvanbrackel</a:t>
            </a:r>
            <a:endParaRPr lang="en-US" sz="2400" dirty="0">
              <a:solidFill>
                <a:srgbClr val="EBEBEB"/>
              </a:solidFill>
              <a:ea typeface="+mj-ea"/>
              <a:cs typeface="+mj-cs"/>
            </a:endParaRPr>
          </a:p>
          <a:p>
            <a:r>
              <a:rPr lang="en-US" sz="2400" dirty="0">
                <a:solidFill>
                  <a:srgbClr val="EBEBEB"/>
                </a:solidFill>
                <a:ea typeface="+mj-ea"/>
                <a:cs typeface="+mj-cs"/>
              </a:rPr>
              <a:t>@k8sPhilly</a:t>
            </a:r>
          </a:p>
          <a:p>
            <a:r>
              <a:rPr lang="en-US" sz="2400" dirty="0" err="1">
                <a:solidFill>
                  <a:srgbClr val="EBEBEB"/>
                </a:solidFill>
                <a:ea typeface="+mj-ea"/>
                <a:cs typeface="+mj-cs"/>
              </a:rPr>
              <a:t>morehuman.software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7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1474" y="6430060"/>
            <a:ext cx="103832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https://github.com/kubernetes/kubernetes/blob/release-1.4/docs/design/architecture.md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53" y="830022"/>
            <a:ext cx="7169181" cy="544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411163"/>
            <a:ext cx="10301288" cy="5429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Master Node</a:t>
            </a:r>
          </a:p>
        </p:txBody>
      </p:sp>
    </p:spTree>
    <p:extLst>
      <p:ext uri="{BB962C8B-B14F-4D97-AF65-F5344CB8AC3E}">
        <p14:creationId xmlns:p14="http://schemas.microsoft.com/office/powerpoint/2010/main" val="35891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85" y="250795"/>
            <a:ext cx="4553237" cy="3460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Controls the cluster</a:t>
            </a:r>
          </a:p>
          <a:p>
            <a:r>
              <a:rPr lang="en-US" dirty="0"/>
              <a:t>Schedules all pods within the cluster</a:t>
            </a:r>
          </a:p>
          <a:p>
            <a:r>
              <a:rPr lang="en-US" dirty="0"/>
              <a:t>Very modular</a:t>
            </a:r>
          </a:p>
          <a:p>
            <a:r>
              <a:rPr lang="en-US" dirty="0"/>
              <a:t>Provides control and introspection of the cluster through REST API</a:t>
            </a:r>
          </a:p>
          <a:p>
            <a:r>
              <a:rPr lang="en-US" dirty="0"/>
              <a:t>Permanent master state managed by </a:t>
            </a:r>
            <a:r>
              <a:rPr lang="en-US" dirty="0" err="1"/>
              <a:t>etcd</a:t>
            </a:r>
            <a:r>
              <a:rPr lang="en-US" dirty="0"/>
              <a:t> </a:t>
            </a:r>
          </a:p>
          <a:p>
            <a:r>
              <a:rPr lang="en-US" dirty="0"/>
              <a:t>All other cluster-level functions are currently performed by the Controller Manager.</a:t>
            </a:r>
          </a:p>
          <a:p>
            <a:pPr lvl="1"/>
            <a:r>
              <a:rPr lang="en-US" dirty="0"/>
              <a:t>Endpoints objects are created and updated by the endpoints controller</a:t>
            </a:r>
          </a:p>
          <a:p>
            <a:pPr lvl="1"/>
            <a:r>
              <a:rPr lang="en-US" dirty="0"/>
              <a:t>Nodes are discovered, managed, and monitored by the node controller.</a:t>
            </a:r>
          </a:p>
          <a:p>
            <a:pPr lvl="1"/>
            <a:r>
              <a:rPr lang="en-US" dirty="0"/>
              <a:t>Replication Controller</a:t>
            </a:r>
          </a:p>
        </p:txBody>
      </p:sp>
    </p:spTree>
    <p:extLst>
      <p:ext uri="{BB962C8B-B14F-4D97-AF65-F5344CB8AC3E}">
        <p14:creationId xmlns:p14="http://schemas.microsoft.com/office/powerpoint/2010/main" val="246768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5C50-C9E8-46FA-AFF3-4D8A0D64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vs Past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9CE58-54DF-4094-9265-98A50C681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483" y="2603500"/>
            <a:ext cx="5479347" cy="3416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24A427-27E1-4CEA-874C-2AE46C56844A}"/>
              </a:ext>
            </a:extLst>
          </p:cNvPr>
          <p:cNvSpPr/>
          <p:nvPr/>
        </p:nvSpPr>
        <p:spPr>
          <a:xfrm>
            <a:off x="315179" y="6596390"/>
            <a:ext cx="55437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http://blog.kubernetes.io/2017/09/windows-networking-at-parity-with-linux.html</a:t>
            </a:r>
          </a:p>
        </p:txBody>
      </p:sp>
    </p:spTree>
    <p:extLst>
      <p:ext uri="{BB962C8B-B14F-4D97-AF65-F5344CB8AC3E}">
        <p14:creationId xmlns:p14="http://schemas.microsoft.com/office/powerpoint/2010/main" val="259694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D20F-54ED-4DD2-8D1E-F569B9B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Helm?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A5D6-EF28-4266-ADC2-A05E0F0F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Helm helps you manage </a:t>
            </a:r>
            <a:r>
              <a:rPr lang="en-US" dirty="0" err="1"/>
              <a:t>Kuberentes</a:t>
            </a:r>
            <a:r>
              <a:rPr lang="en-US" dirty="0"/>
              <a:t>-based applications via charts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Install</a:t>
            </a:r>
          </a:p>
          <a:p>
            <a:pPr lvl="1"/>
            <a:r>
              <a:rPr lang="en-US" dirty="0"/>
              <a:t>Upgrade</a:t>
            </a:r>
          </a:p>
          <a:p>
            <a:pPr lvl="1"/>
            <a:r>
              <a:rPr lang="en-US" dirty="0"/>
              <a:t>Rollback</a:t>
            </a:r>
          </a:p>
          <a:p>
            <a:pPr lvl="1"/>
            <a:r>
              <a:rPr lang="en-US" dirty="0"/>
              <a:t>Delete</a:t>
            </a:r>
          </a:p>
        </p:txBody>
      </p:sp>
      <p:sp>
        <p:nvSpPr>
          <p:cNvPr id="4" name="AutoShape 2" descr="Image result for helm">
            <a:extLst>
              <a:ext uri="{FF2B5EF4-FFF2-40B4-BE49-F238E27FC236}">
                <a16:creationId xmlns:a16="http://schemas.microsoft.com/office/drawing/2014/main" id="{55EE8A0F-C1EA-4682-B3F5-F9946D395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791D677-0B25-49D9-AE1D-6CDF0AA8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487" y="2428875"/>
            <a:ext cx="2709553" cy="27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080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D20F-54ED-4DD2-8D1E-F569B9B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Helm?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A5D6-EF28-4266-ADC2-A05E0F0F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Helm uses Tiller to </a:t>
            </a:r>
            <a:r>
              <a:rPr lang="en-US" dirty="0" err="1"/>
              <a:t>manange</a:t>
            </a:r>
            <a:r>
              <a:rPr lang="en-US" dirty="0"/>
              <a:t> Kubernetes application via Charts</a:t>
            </a:r>
          </a:p>
          <a:p>
            <a:r>
              <a:rPr lang="en-US" dirty="0"/>
              <a:t>Charts include</a:t>
            </a:r>
          </a:p>
          <a:p>
            <a:pPr lvl="1"/>
            <a:r>
              <a:rPr lang="en-US" dirty="0"/>
              <a:t>Kubernetes API </a:t>
            </a:r>
            <a:r>
              <a:rPr lang="en-US" dirty="0" err="1"/>
              <a:t>Definiton</a:t>
            </a:r>
            <a:r>
              <a:rPr lang="en-US" dirty="0"/>
              <a:t> templates for the application</a:t>
            </a:r>
          </a:p>
          <a:p>
            <a:pPr lvl="1"/>
            <a:r>
              <a:rPr lang="en-US" dirty="0"/>
              <a:t>Configurable Values</a:t>
            </a:r>
          </a:p>
          <a:p>
            <a:pPr lvl="1"/>
            <a:r>
              <a:rPr lang="en-US" dirty="0"/>
              <a:t>Chart metadata for publishing</a:t>
            </a:r>
          </a:p>
          <a:p>
            <a:pPr lvl="1"/>
            <a:r>
              <a:rPr lang="en-US" dirty="0">
                <a:hlinkClick r:id="rId2"/>
              </a:rPr>
              <a:t>https://helm.sh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AutoShape 2" descr="Image result for helm">
            <a:extLst>
              <a:ext uri="{FF2B5EF4-FFF2-40B4-BE49-F238E27FC236}">
                <a16:creationId xmlns:a16="http://schemas.microsoft.com/office/drawing/2014/main" id="{55EE8A0F-C1EA-4682-B3F5-F9946D395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791D677-0B25-49D9-AE1D-6CDF0AA8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487" y="2428875"/>
            <a:ext cx="2709553" cy="270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68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D20F-54ED-4DD2-8D1E-F569B9B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Draft?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A5D6-EF28-4266-ADC2-A05E0F0F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Draft extends Helm to help you bootstrap configuration for Kubernetes based applications.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Upgrade</a:t>
            </a:r>
          </a:p>
          <a:p>
            <a:pPr lvl="1"/>
            <a:r>
              <a:rPr lang="en-US" dirty="0"/>
              <a:t>Connect</a:t>
            </a:r>
          </a:p>
        </p:txBody>
      </p:sp>
      <p:sp>
        <p:nvSpPr>
          <p:cNvPr id="4" name="AutoShape 2" descr="Image result for helm">
            <a:extLst>
              <a:ext uri="{FF2B5EF4-FFF2-40B4-BE49-F238E27FC236}">
                <a16:creationId xmlns:a16="http://schemas.microsoft.com/office/drawing/2014/main" id="{55EE8A0F-C1EA-4682-B3F5-F9946D395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draft.sh/assets/images/draft-sm.png">
            <a:extLst>
              <a:ext uri="{FF2B5EF4-FFF2-40B4-BE49-F238E27FC236}">
                <a16:creationId xmlns:a16="http://schemas.microsoft.com/office/drawing/2014/main" id="{A21DA80B-CC12-42A3-9C44-17EFE827F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456" y="3156744"/>
            <a:ext cx="3599707" cy="230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6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D20F-54ED-4DD2-8D1E-F569B9B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Draft?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A5D6-EF28-4266-ADC2-A05E0F0F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Draft uses Packs to author charts based on code scanning heuristics.</a:t>
            </a:r>
          </a:p>
          <a:p>
            <a:r>
              <a:rPr lang="en-US" dirty="0"/>
              <a:t>Draft supports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 err="1"/>
              <a:t>DotNet</a:t>
            </a:r>
            <a:r>
              <a:rPr lang="en-US" dirty="0"/>
              <a:t> (Core)</a:t>
            </a:r>
          </a:p>
          <a:p>
            <a:pPr lvl="1"/>
            <a:r>
              <a:rPr lang="en-US" dirty="0"/>
              <a:t>Go</a:t>
            </a:r>
          </a:p>
          <a:p>
            <a:pPr lvl="1"/>
            <a:r>
              <a:rPr lang="en-US" dirty="0"/>
              <a:t>And more</a:t>
            </a:r>
          </a:p>
          <a:p>
            <a:endParaRPr lang="en-US" dirty="0"/>
          </a:p>
        </p:txBody>
      </p:sp>
      <p:sp>
        <p:nvSpPr>
          <p:cNvPr id="4" name="AutoShape 2" descr="Image result for helm">
            <a:extLst>
              <a:ext uri="{FF2B5EF4-FFF2-40B4-BE49-F238E27FC236}">
                <a16:creationId xmlns:a16="http://schemas.microsoft.com/office/drawing/2014/main" id="{55EE8A0F-C1EA-4682-B3F5-F9946D3959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draft.sh/assets/images/draft-sm.png">
            <a:extLst>
              <a:ext uri="{FF2B5EF4-FFF2-40B4-BE49-F238E27FC236}">
                <a16:creationId xmlns:a16="http://schemas.microsoft.com/office/drawing/2014/main" id="{A21DA80B-CC12-42A3-9C44-17EFE827F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456" y="3156744"/>
            <a:ext cx="3599707" cy="230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7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 on Architecture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8540" y="3552631"/>
            <a:ext cx="11327362" cy="2476500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err="1"/>
              <a:t>DockerCon</a:t>
            </a:r>
            <a:r>
              <a:rPr lang="en-US" sz="2000" dirty="0"/>
              <a:t> 16: Windows Server &amp; Docker - The Internals Behind Bringing Docker &amp; Containers to Windows - Black Belt</a:t>
            </a:r>
          </a:p>
          <a:p>
            <a:r>
              <a:rPr lang="en-US" sz="1200" b="1" dirty="0">
                <a:hlinkClick r:id="rId2"/>
              </a:rPr>
              <a:t>https://channel9.msdn.com/Blogs/containers/DockerCon-16-Windows-Server-Docker-The-Internals-Behind-Bringing-Docker-Containers-to-Windows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0439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are not VMs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293107"/>
            <a:ext cx="4825157" cy="576262"/>
          </a:xfrm>
        </p:spPr>
        <p:txBody>
          <a:bodyPr/>
          <a:lstStyle/>
          <a:p>
            <a:r>
              <a:rPr lang="en-US" dirty="0"/>
              <a:t>VM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293107"/>
            <a:ext cx="4825159" cy="576262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4955" y="5886403"/>
            <a:ext cx="4219663" cy="59561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4955" y="5270733"/>
            <a:ext cx="4219663" cy="59561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1)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154955" y="4054660"/>
            <a:ext cx="1209994" cy="120768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Windows Server Guest OS</a:t>
            </a: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2659789" y="4054660"/>
            <a:ext cx="1209994" cy="1224461"/>
          </a:xfrm>
          <a:prstGeom prst="rect">
            <a:avLst/>
          </a:prstGeom>
          <a:solidFill>
            <a:srgbClr val="002060"/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Windows Server Guest OS</a:t>
            </a: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4164624" y="4054660"/>
            <a:ext cx="1209994" cy="1224461"/>
          </a:xfrm>
          <a:prstGeom prst="rect">
            <a:avLst/>
          </a:prstGeom>
          <a:solidFill>
            <a:srgbClr val="002060"/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Windows Server Guest OS</a:t>
            </a: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1154954" y="3584543"/>
            <a:ext cx="1209994" cy="47011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A</a:t>
            </a: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2659789" y="3576155"/>
            <a:ext cx="1209994" cy="47011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A</a:t>
            </a:r>
            <a:r>
              <a:rPr lang="en-US" baseline="-25000" dirty="0"/>
              <a:t>1</a:t>
            </a: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4164624" y="3570602"/>
            <a:ext cx="1209994" cy="47011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08712" y="5872462"/>
            <a:ext cx="4219663" cy="59561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08712" y="5276844"/>
            <a:ext cx="4219663" cy="5956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(Host OS)</a:t>
            </a:r>
          </a:p>
        </p:txBody>
      </p:sp>
      <p:sp>
        <p:nvSpPr>
          <p:cNvPr id="23" name="Content Placeholder 9"/>
          <p:cNvSpPr txBox="1">
            <a:spLocks/>
          </p:cNvSpPr>
          <p:nvPr/>
        </p:nvSpPr>
        <p:spPr>
          <a:xfrm>
            <a:off x="6208712" y="4230329"/>
            <a:ext cx="561205" cy="10404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A</a:t>
            </a:r>
          </a:p>
        </p:txBody>
      </p:sp>
      <p:sp>
        <p:nvSpPr>
          <p:cNvPr id="26" name="Content Placeholder 9"/>
          <p:cNvSpPr txBox="1">
            <a:spLocks/>
          </p:cNvSpPr>
          <p:nvPr/>
        </p:nvSpPr>
        <p:spPr>
          <a:xfrm>
            <a:off x="6786851" y="4230329"/>
            <a:ext cx="561205" cy="10404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A</a:t>
            </a:r>
            <a:r>
              <a:rPr lang="en-US" baseline="-25000" dirty="0"/>
              <a:t>1</a:t>
            </a:r>
          </a:p>
        </p:txBody>
      </p:sp>
      <p:sp>
        <p:nvSpPr>
          <p:cNvPr id="31" name="Content Placeholder 9"/>
          <p:cNvSpPr txBox="1">
            <a:spLocks/>
          </p:cNvSpPr>
          <p:nvPr/>
        </p:nvSpPr>
        <p:spPr>
          <a:xfrm>
            <a:off x="7364990" y="4230329"/>
            <a:ext cx="561205" cy="10404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A</a:t>
            </a:r>
            <a:r>
              <a:rPr lang="en-US" baseline="-25000" dirty="0"/>
              <a:t>2</a:t>
            </a:r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7943129" y="4230329"/>
            <a:ext cx="561205" cy="10404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A</a:t>
            </a:r>
            <a:r>
              <a:rPr lang="en-US" baseline="-25000" dirty="0"/>
              <a:t>3</a:t>
            </a:r>
          </a:p>
        </p:txBody>
      </p:sp>
      <p:sp>
        <p:nvSpPr>
          <p:cNvPr id="34" name="Content Placeholder 9"/>
          <p:cNvSpPr txBox="1">
            <a:spLocks/>
          </p:cNvSpPr>
          <p:nvPr/>
        </p:nvSpPr>
        <p:spPr>
          <a:xfrm>
            <a:off x="8521268" y="4230329"/>
            <a:ext cx="561205" cy="10404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B</a:t>
            </a:r>
            <a:endParaRPr lang="en-US" baseline="-25000" dirty="0"/>
          </a:p>
        </p:txBody>
      </p:sp>
      <p:sp>
        <p:nvSpPr>
          <p:cNvPr id="35" name="Content Placeholder 9"/>
          <p:cNvSpPr txBox="1">
            <a:spLocks/>
          </p:cNvSpPr>
          <p:nvPr/>
        </p:nvSpPr>
        <p:spPr>
          <a:xfrm>
            <a:off x="9099407" y="4230329"/>
            <a:ext cx="561205" cy="10404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App B</a:t>
            </a:r>
            <a:r>
              <a:rPr lang="en-US" baseline="-25000" dirty="0"/>
              <a:t>1</a:t>
            </a:r>
          </a:p>
        </p:txBody>
      </p:sp>
      <p:sp>
        <p:nvSpPr>
          <p:cNvPr id="36" name="Content Placeholder 9"/>
          <p:cNvSpPr txBox="1">
            <a:spLocks/>
          </p:cNvSpPr>
          <p:nvPr/>
        </p:nvSpPr>
        <p:spPr>
          <a:xfrm>
            <a:off x="9684885" y="4230329"/>
            <a:ext cx="561205" cy="1040404"/>
          </a:xfrm>
          <a:prstGeom prst="rect">
            <a:avLst/>
          </a:prstGeom>
          <a:solidFill>
            <a:srgbClr val="00B0F0"/>
          </a:solidFill>
          <a:ln w="19050" cap="rnd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Docker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12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are not VMs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Hardware Virtualization</a:t>
            </a:r>
          </a:p>
          <a:p>
            <a:r>
              <a:rPr lang="en-US" dirty="0"/>
              <a:t>OS Isolation</a:t>
            </a:r>
          </a:p>
          <a:p>
            <a:r>
              <a:rPr lang="en-US" dirty="0"/>
              <a:t>Full Copy of the OS</a:t>
            </a:r>
          </a:p>
          <a:p>
            <a:r>
              <a:rPr lang="en-US" dirty="0"/>
              <a:t>Hypervisor responsible for maintaining isolation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OS Virtualization</a:t>
            </a:r>
          </a:p>
          <a:p>
            <a:r>
              <a:rPr lang="en-US" dirty="0" err="1"/>
              <a:t>Userspace</a:t>
            </a:r>
            <a:r>
              <a:rPr lang="en-US" dirty="0"/>
              <a:t> and Namespace Isolation</a:t>
            </a:r>
          </a:p>
          <a:p>
            <a:r>
              <a:rPr lang="en-US" dirty="0"/>
              <a:t>Enough of the OS for the Application to use </a:t>
            </a:r>
          </a:p>
          <a:p>
            <a:r>
              <a:rPr lang="en-US" dirty="0"/>
              <a:t>Docker Daemon responsible for maintaining isolation</a:t>
            </a:r>
          </a:p>
        </p:txBody>
      </p:sp>
    </p:spTree>
    <p:extLst>
      <p:ext uri="{BB962C8B-B14F-4D97-AF65-F5344CB8AC3E}">
        <p14:creationId xmlns:p14="http://schemas.microsoft.com/office/powerpoint/2010/main" val="157132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E406-6B29-45EA-A97C-A318EB2B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Don’t Exist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BFCF9-7A05-4DA6-B177-504F307F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an OS abstraction</a:t>
            </a:r>
          </a:p>
          <a:p>
            <a:r>
              <a:rPr lang="en-US" dirty="0"/>
              <a:t>A combination of </a:t>
            </a:r>
          </a:p>
          <a:p>
            <a:pPr lvl="1"/>
            <a:r>
              <a:rPr lang="en-US" dirty="0" err="1"/>
              <a:t>Cgroups</a:t>
            </a:r>
            <a:endParaRPr lang="en-US" dirty="0"/>
          </a:p>
          <a:p>
            <a:pPr lvl="1"/>
            <a:r>
              <a:rPr lang="en-US" dirty="0"/>
              <a:t>Namespaces</a:t>
            </a:r>
          </a:p>
          <a:p>
            <a:pPr lvl="1"/>
            <a:r>
              <a:rPr lang="en-US" dirty="0"/>
              <a:t>OS constructs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2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Windows Server Containers</a:t>
            </a:r>
          </a:p>
          <a:p>
            <a:r>
              <a:rPr lang="en-US" sz="4000" dirty="0"/>
              <a:t>Hyper-V Containers (Default)</a:t>
            </a:r>
          </a:p>
        </p:txBody>
      </p:sp>
    </p:spTree>
    <p:extLst>
      <p:ext uri="{BB962C8B-B14F-4D97-AF65-F5344CB8AC3E}">
        <p14:creationId xmlns:p14="http://schemas.microsoft.com/office/powerpoint/2010/main" val="16355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224" y="6604084"/>
            <a:ext cx="119209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“</a:t>
            </a:r>
            <a:r>
              <a:rPr lang="en-US" sz="1050" dirty="0" err="1"/>
              <a:t>DockerCon</a:t>
            </a:r>
            <a:r>
              <a:rPr lang="en-US" sz="1050" dirty="0"/>
              <a:t> 16: Windows Server &amp; Docker - The Internals Behind Bringing Docker &amp; Containers to Windows - Black Belt”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50972" y="201336"/>
            <a:ext cx="604179" cy="394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66415" y="184558"/>
            <a:ext cx="855677" cy="453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613" y="6612473"/>
            <a:ext cx="119209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“</a:t>
            </a:r>
            <a:r>
              <a:rPr lang="en-US" sz="1050" dirty="0" err="1"/>
              <a:t>DockerCon</a:t>
            </a:r>
            <a:r>
              <a:rPr lang="en-US" sz="1050" dirty="0"/>
              <a:t> 16: Windows Server &amp; Docker - The Internals Behind Bringing Docker &amp; Containers to Windows - Black Belt”</a:t>
            </a:r>
          </a:p>
        </p:txBody>
      </p:sp>
    </p:spTree>
    <p:extLst>
      <p:ext uri="{BB962C8B-B14F-4D97-AF65-F5344CB8AC3E}">
        <p14:creationId xmlns:p14="http://schemas.microsoft.com/office/powerpoint/2010/main" val="377764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4321</TotalTime>
  <Words>817</Words>
  <Application>Microsoft Office PowerPoint</Application>
  <PresentationFormat>Widescreen</PresentationFormat>
  <Paragraphs>150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 Boardroom</vt:lpstr>
      <vt:lpstr>.NET Container Orchestration with Kubernetes, Helm and Draft</vt:lpstr>
      <vt:lpstr>Jason L. van Brackel</vt:lpstr>
      <vt:lpstr>More Information on Architecture</vt:lpstr>
      <vt:lpstr>Containers are not VMs</vt:lpstr>
      <vt:lpstr>Containers are not VMs</vt:lpstr>
      <vt:lpstr>Containers Don’t Exist</vt:lpstr>
      <vt:lpstr>Container Types</vt:lpstr>
      <vt:lpstr>PowerPoint Presentation</vt:lpstr>
      <vt:lpstr>PowerPoint Presentation</vt:lpstr>
      <vt:lpstr>Getting Started With Docker</vt:lpstr>
      <vt:lpstr>Kubernetes</vt:lpstr>
      <vt:lpstr>Kubernetes Lineage Google Borg</vt:lpstr>
      <vt:lpstr>PowerPoint Presentation</vt:lpstr>
      <vt:lpstr>Key Concepts</vt:lpstr>
      <vt:lpstr>Architecture</vt:lpstr>
      <vt:lpstr>Pods</vt:lpstr>
      <vt:lpstr>Pods</vt:lpstr>
      <vt:lpstr>Nodes</vt:lpstr>
      <vt:lpstr>Nodes</vt:lpstr>
      <vt:lpstr>Master Node</vt:lpstr>
      <vt:lpstr>Master Node</vt:lpstr>
      <vt:lpstr>Current State vs Past State</vt:lpstr>
      <vt:lpstr>What is Helm?</vt:lpstr>
      <vt:lpstr>What is Helm?</vt:lpstr>
      <vt:lpstr>What is Draft?</vt:lpstr>
      <vt:lpstr>What is Draft?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Container Orchestration with Kubernetes</dc:title>
  <dc:creator>Jason Van Brackel</dc:creator>
  <cp:lastModifiedBy>Jason van Brackel</cp:lastModifiedBy>
  <cp:revision>36</cp:revision>
  <dcterms:created xsi:type="dcterms:W3CDTF">2017-01-15T02:57:08Z</dcterms:created>
  <dcterms:modified xsi:type="dcterms:W3CDTF">2018-01-25T02:23:06Z</dcterms:modified>
</cp:coreProperties>
</file>