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4" r:id="rId11"/>
    <p:sldId id="263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543E-B20E-48E6-88AA-EDB571B7990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AC6C-41C6-4722-917F-04548DE4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Tux Image Source: lewing@isc.tamu.edu http://isc.tamu.edu/~lewing/linux/ pulled https://commons.wikimedia.org/wiki/File:Tux.svg 2017-07-05</a:t>
            </a:r>
          </a:p>
          <a:p>
            <a:r>
              <a:rPr lang="en-US" dirty="0"/>
              <a:t>Windows Image https://commons.wikimedia.org/wiki/File:Windows_10_Logo.svg#/media/File:Windows_logo_%E2%80%93_2012_(dark_blue).svg 2017-07-05 public domain</a:t>
            </a:r>
          </a:p>
          <a:p>
            <a:r>
              <a:rPr lang="en-US" dirty="0"/>
              <a:t>El Capitan Image https://commons.wikimedia.org/wiki/Category:MacOS_logos#/media/File:El_Capitan_Logo.png 2017-07-05 public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6C-41C6-4722-917F-04548DE4A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Image pulled 2017-07-05 https://commons.wikimedia.org/wiki/File:Docker_(container_engine)_logo.png</a:t>
            </a:r>
          </a:p>
          <a:p>
            <a:r>
              <a:rPr lang="en-US" dirty="0"/>
              <a:t>Apple Image pulled 2017-07-05 https://commons.wikimedia.org/wiki/Apple_Inc.#/media/File:Apple_logo_black.svg</a:t>
            </a:r>
          </a:p>
          <a:p>
            <a:r>
              <a:rPr lang="en-US" dirty="0"/>
              <a:t>Android Logo pulled 2017-07-05 https://commons.wikimedia.org/wiki/Category:Android_logos#/media/File:Android_robot_2014.svg CC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6C-41C6-4722-917F-04548DE4A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5B37-9767-42EC-8A7C-C247C961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2D5F0-6724-4208-B4BE-17A9229D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0189-01FB-465C-A0A7-153C6BCA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3CC5-F01A-4CCB-A4A7-539BEEE9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4CA6-AEEE-4DD0-A549-17D05BD7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DC0-E938-4431-A2DB-8E8620D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FCBFA-A125-46BB-B18C-74806864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CAAB-8C7F-4874-8535-649E883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8225-E4DC-4F4D-BB0C-A009F9F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7CC4-8DF0-421E-962F-B195E41E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F74D0-9EEE-49D2-98DE-AA41B20E7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9AF2-65C1-4EB3-ACA5-8D8270C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EDD8-66D4-4EFA-B0E9-A1AAB862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86DD-89A7-49AD-98D2-95E1ABE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57B9-F02D-482F-A3E4-99F7107C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311-AB12-49ED-BC1B-6B4071B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60D2-3604-442D-AA30-C84BD1A9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9924-0F9A-4624-87F3-4A6F5CB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0103-4BFB-49B5-BEB8-0FEB65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A08A-95D4-42C8-A3A4-6DE16F61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43E7-8C43-42D5-8395-17E4A1D1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7EEC-D268-43BB-AFA3-9DB6B51A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7AA2-FB56-49A5-BA9B-A895EA84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FE6C-76AB-4F82-9FBE-342A4E6A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E4A9-1C75-4F00-97C9-B33E570B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2F8-AA1E-4DBA-B3C1-2EDD521A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D564-9685-4E5F-A04A-19FBE8B7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5980-1B85-4E47-BD54-2D1F3911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B43E-92BF-4169-A25B-A5D41E44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0935-72EA-4279-91BD-E19572C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CB26-2929-470D-9246-2AFBAF7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758-4AC6-4E0F-9BC6-2F92D54D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2E42-7C18-43D1-98CD-DDD02DB0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6922-F3C2-4991-A3B3-DA1FD610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927F-0F83-45E0-BC15-E16EA3D74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EABE0-4E19-4830-AE90-4092A485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AEED7-33EB-46DE-ADE4-3CDCEA79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29A39-49D4-461E-936A-15AB04DB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15D28-263B-4A72-8BF3-C8F16F59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3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4C10-E8D6-4A42-8A5A-4FCCF0FE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2B859-D099-4BD0-BD92-E6CEF70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C7E26-0EF4-410C-8DB7-D41E776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81C7B-5031-40A4-B949-D7B6E44C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E8771-3105-4D1E-887F-115FA4C2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B602-8D88-44CD-B305-98C5F757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DB696-1CA8-4BDA-B504-4428B100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F6B4-9C43-4420-8EF1-538D4425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1A97-B8A2-4F6E-9912-4C3B72BF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B139E-6926-4A7D-A8B3-68CA8604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027E-CCC9-4DC7-8155-43595AA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2787-3236-4A4B-A018-AF983EC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1C8F1-3419-49F1-8C96-4139FC6C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BFAA-40FE-416C-8766-31FD0413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FBA84-333A-4DAE-9765-53CBDFC90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69D6F-4C3D-4881-8218-A890BE97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99F1-47AD-4D2A-9233-D28A52E3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E58D-402F-4DB3-9247-47369C17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3C7D-E0E9-4189-80C6-13A012C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7221D-6D47-47AD-AB35-9828F8BB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DB2B-2105-4263-B824-FAF9F94B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E454-B519-4126-ABAE-67EC0FACC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C1CF-C313-4DC2-9343-0F2A64FF71E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985A-AC81-4780-AABB-CFDDBD3F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473B-CC2B-48AD-849B-8513DC48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1C51-11E0-49A6-915C-605678E0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975-C33B-43BA-B789-145EEA2BC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GoCD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32F7A-3CE9-4A00-8819-655E2195C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ontent Placeholder 4" descr="Computer">
            <a:extLst>
              <a:ext uri="{FF2B5EF4-FFF2-40B4-BE49-F238E27FC236}">
                <a16:creationId xmlns:a16="http://schemas.microsoft.com/office/drawing/2014/main" id="{48D35572-666B-4D4B-A702-BB689A09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4287" y="2128617"/>
            <a:ext cx="2253714" cy="2253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4956B-5223-48B0-A98C-C5C55AB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Agents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3363B78F-6BB8-4C34-B376-F9E241DBF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2267" y="2094848"/>
            <a:ext cx="2253714" cy="2253714"/>
          </a:xfrm>
        </p:spPr>
      </p:pic>
      <p:pic>
        <p:nvPicPr>
          <p:cNvPr id="7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C78CD926-5E5E-45A8-BE51-666653BF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6773" y="3223918"/>
            <a:ext cx="181675" cy="1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l Capitan Logo.png">
            <a:extLst>
              <a:ext uri="{FF2B5EF4-FFF2-40B4-BE49-F238E27FC236}">
                <a16:creationId xmlns:a16="http://schemas.microsoft.com/office/drawing/2014/main" id="{1575EB58-2FFE-4F59-9FC1-DC17D316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5431" y="3040259"/>
            <a:ext cx="141156" cy="1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8F9CCF91-139E-46B1-AEC7-D112E50E5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4600" y="1076878"/>
            <a:ext cx="1300316" cy="1300316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E7A64998-C8E8-49B9-B573-EDA598707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1444" y="2778775"/>
            <a:ext cx="482954" cy="486943"/>
          </a:xfrm>
          <a:prstGeom prst="rect">
            <a:avLst/>
          </a:prstGeom>
        </p:spPr>
      </p:pic>
      <p:pic>
        <p:nvPicPr>
          <p:cNvPr id="16" name="Graphic 15" descr="Tablet">
            <a:extLst>
              <a:ext uri="{FF2B5EF4-FFF2-40B4-BE49-F238E27FC236}">
                <a16:creationId xmlns:a16="http://schemas.microsoft.com/office/drawing/2014/main" id="{B74B4CB5-B12E-4BFD-8415-AF473439E1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88727" y="2700392"/>
            <a:ext cx="402573" cy="40257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CEF659-81E9-4AD0-8468-E9772B1CE67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605981" y="1727036"/>
            <a:ext cx="2718619" cy="1494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0260CB-0EB1-4061-A99B-1863935015EA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>
            <a:off x="3605981" y="3221705"/>
            <a:ext cx="2398306" cy="3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File:Docker (container engine) logo.png">
            <a:extLst>
              <a:ext uri="{FF2B5EF4-FFF2-40B4-BE49-F238E27FC236}">
                <a16:creationId xmlns:a16="http://schemas.microsoft.com/office/drawing/2014/main" id="{F53F6C6A-CFC6-41B5-B9A6-0EAB0AE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2" y="1585650"/>
            <a:ext cx="591565" cy="1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El Capitan Logo.png">
            <a:extLst>
              <a:ext uri="{FF2B5EF4-FFF2-40B4-BE49-F238E27FC236}">
                <a16:creationId xmlns:a16="http://schemas.microsoft.com/office/drawing/2014/main" id="{31C8766A-5D5B-442F-9F1D-749C9CC2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7470" y="5595040"/>
            <a:ext cx="141156" cy="1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Tux.svg">
            <a:extLst>
              <a:ext uri="{FF2B5EF4-FFF2-40B4-BE49-F238E27FC236}">
                <a16:creationId xmlns:a16="http://schemas.microsoft.com/office/drawing/2014/main" id="{6626DDC0-5A6F-4527-B955-966A80E9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4747" y="2783877"/>
            <a:ext cx="199906" cy="23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phic 55" descr="Monitor">
            <a:extLst>
              <a:ext uri="{FF2B5EF4-FFF2-40B4-BE49-F238E27FC236}">
                <a16:creationId xmlns:a16="http://schemas.microsoft.com/office/drawing/2014/main" id="{13AD0434-BD74-43A3-8795-2A1210647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7267" y="2713742"/>
            <a:ext cx="434866" cy="434866"/>
          </a:xfrm>
          <a:prstGeom prst="rect">
            <a:avLst/>
          </a:prstGeom>
        </p:spPr>
      </p:pic>
      <p:pic>
        <p:nvPicPr>
          <p:cNvPr id="39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78C54ADE-2895-4068-9E4F-3228229A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196" y="3109324"/>
            <a:ext cx="479213" cy="4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Monitor">
            <a:extLst>
              <a:ext uri="{FF2B5EF4-FFF2-40B4-BE49-F238E27FC236}">
                <a16:creationId xmlns:a16="http://schemas.microsoft.com/office/drawing/2014/main" id="{06410B9C-0D48-48D4-BC8F-DF1E71212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2763" y="5260720"/>
            <a:ext cx="1300316" cy="1300316"/>
          </a:xfrm>
          <a:prstGeom prst="rect">
            <a:avLst/>
          </a:prstGeom>
        </p:spPr>
      </p:pic>
      <p:pic>
        <p:nvPicPr>
          <p:cNvPr id="73" name="Graphic 72" descr="Monitor">
            <a:extLst>
              <a:ext uri="{FF2B5EF4-FFF2-40B4-BE49-F238E27FC236}">
                <a16:creationId xmlns:a16="http://schemas.microsoft.com/office/drawing/2014/main" id="{1B800730-CB2E-4B8E-8E13-322E2B2D3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4056" y="3981354"/>
            <a:ext cx="1300316" cy="130031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F55939-9555-4069-9E77-1FD93EBF50BB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>
            <a:off x="3605981" y="3221705"/>
            <a:ext cx="2496782" cy="268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A4B4C9-B7B2-4BD0-BA53-AEF01CD6CA1B}"/>
              </a:ext>
            </a:extLst>
          </p:cNvPr>
          <p:cNvCxnSpPr>
            <a:cxnSpLocks/>
            <a:stCxn id="5" idx="3"/>
            <a:endCxn id="73" idx="1"/>
          </p:cNvCxnSpPr>
          <p:nvPr/>
        </p:nvCxnSpPr>
        <p:spPr>
          <a:xfrm>
            <a:off x="3605981" y="3221705"/>
            <a:ext cx="2498075" cy="140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2" descr="File:Tux.svg">
            <a:extLst>
              <a:ext uri="{FF2B5EF4-FFF2-40B4-BE49-F238E27FC236}">
                <a16:creationId xmlns:a16="http://schemas.microsoft.com/office/drawing/2014/main" id="{82BCC62D-08DA-4AFE-960B-4FAD31CE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045" y="2757431"/>
            <a:ext cx="199906" cy="23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File:Tux.svg">
            <a:extLst>
              <a:ext uri="{FF2B5EF4-FFF2-40B4-BE49-F238E27FC236}">
                <a16:creationId xmlns:a16="http://schemas.microsoft.com/office/drawing/2014/main" id="{926DF8E7-0FF6-42B5-89E7-DA9EB0C4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6788" y="4314026"/>
            <a:ext cx="372265" cy="4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1FE27637-5078-429A-A18E-45D9E805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6788" y="5665618"/>
            <a:ext cx="316920" cy="3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4" descr="https://upload.wikimedia.org/wikipedia/commons/thumb/f/fa/Apple_logo_black.svg/170px-Apple_logo_black.svg.png">
            <a:extLst>
              <a:ext uri="{FF2B5EF4-FFF2-40B4-BE49-F238E27FC236}">
                <a16:creationId xmlns:a16="http://schemas.microsoft.com/office/drawing/2014/main" id="{3A28F48D-6C1F-4061-8450-6E1B93CF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15" y="2814827"/>
            <a:ext cx="156796" cy="1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6" descr="Android robot 2014.svg">
            <a:extLst>
              <a:ext uri="{FF2B5EF4-FFF2-40B4-BE49-F238E27FC236}">
                <a16:creationId xmlns:a16="http://schemas.microsoft.com/office/drawing/2014/main" id="{E6581379-9813-4C6C-86EA-58FD40A8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91" y="2893225"/>
            <a:ext cx="206477" cy="2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39B2-B80D-4F56-8957-430C3591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E2A5-4C6B-4307-9076-66AEAEC3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support for other languages and frameworks</a:t>
            </a:r>
          </a:p>
          <a:p>
            <a:r>
              <a:rPr lang="en-US" dirty="0"/>
              <a:t>Cover end-to-end operations for CI/CD</a:t>
            </a:r>
          </a:p>
          <a:p>
            <a:pPr lvl="1"/>
            <a:r>
              <a:rPr lang="en-US" dirty="0"/>
              <a:t>Source Control Management</a:t>
            </a:r>
          </a:p>
          <a:p>
            <a:pPr lvl="1"/>
            <a:r>
              <a:rPr lang="en-US" dirty="0"/>
              <a:t>Tasks (Checking Code, Compiling, Security Scanning, Image Creating)</a:t>
            </a:r>
          </a:p>
          <a:p>
            <a:r>
              <a:rPr lang="en-US" dirty="0"/>
              <a:t>Cover operational mechanics of </a:t>
            </a:r>
            <a:r>
              <a:rPr lang="en-US" dirty="0" err="1"/>
              <a:t>GoCD</a:t>
            </a:r>
            <a:endParaRPr lang="en-US" dirty="0"/>
          </a:p>
          <a:p>
            <a:pPr lvl="1"/>
            <a:r>
              <a:rPr lang="en-US" dirty="0"/>
              <a:t>Authentication &amp; Authorization</a:t>
            </a:r>
          </a:p>
          <a:p>
            <a:pPr lvl="1"/>
            <a:r>
              <a:rPr lang="en-US" dirty="0"/>
              <a:t>Elastic Agents</a:t>
            </a:r>
          </a:p>
          <a:p>
            <a:pPr lvl="1"/>
            <a:r>
              <a:rPr lang="en-US" dirty="0"/>
              <a:t>Configuration</a:t>
            </a:r>
          </a:p>
          <a:p>
            <a:r>
              <a:rPr lang="en-US" dirty="0"/>
              <a:t>May be commercially or community supported </a:t>
            </a:r>
          </a:p>
          <a:p>
            <a:r>
              <a:rPr lang="en-US" dirty="0"/>
              <a:t>64 currently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B2F-C124-4EFC-A8B1-57EA69C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Software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986B-C23F-42D6-B927-61C91864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Supported Operating Systems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Agents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Plugins</a:t>
            </a:r>
          </a:p>
          <a:p>
            <a:pPr lvl="1"/>
            <a:r>
              <a:rPr lang="en-US" dirty="0"/>
              <a:t>Package Repository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Notification</a:t>
            </a:r>
          </a:p>
          <a:p>
            <a:pPr lvl="1"/>
            <a:r>
              <a:rPr lang="en-US" dirty="0"/>
              <a:t>SCM</a:t>
            </a:r>
          </a:p>
          <a:p>
            <a:pPr lvl="1"/>
            <a:r>
              <a:rPr lang="en-US" dirty="0" err="1"/>
              <a:t>AuthN</a:t>
            </a:r>
            <a:r>
              <a:rPr lang="en-US" dirty="0"/>
              <a:t>/</a:t>
            </a:r>
            <a:r>
              <a:rPr lang="en-US" dirty="0" err="1"/>
              <a:t>AuthZ</a:t>
            </a:r>
            <a:endParaRPr lang="en-US" dirty="0"/>
          </a:p>
          <a:p>
            <a:pPr lvl="1"/>
            <a:r>
              <a:rPr lang="en-US" dirty="0"/>
              <a:t>Elastic Agents</a:t>
            </a:r>
          </a:p>
          <a:p>
            <a:pPr lvl="1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9869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B6CE-A47D-4F5A-93F7-65F3859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AF35-FBE0-4D63-B374-1AAC35BD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Stages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Fan Out</a:t>
            </a:r>
          </a:p>
          <a:p>
            <a:r>
              <a:rPr lang="en-US" dirty="0"/>
              <a:t>Fan In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Value Stream Map</a:t>
            </a:r>
          </a:p>
        </p:txBody>
      </p:sp>
    </p:spTree>
    <p:extLst>
      <p:ext uri="{BB962C8B-B14F-4D97-AF65-F5344CB8AC3E}">
        <p14:creationId xmlns:p14="http://schemas.microsoft.com/office/powerpoint/2010/main" val="248468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217-50E3-4FCB-BD43-BCF35CC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8229-B93F-4F78-9CA7-82981370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unit of work</a:t>
            </a:r>
          </a:p>
          <a:p>
            <a:r>
              <a:rPr lang="en-US" dirty="0"/>
              <a:t>Run on Agents</a:t>
            </a:r>
          </a:p>
          <a:p>
            <a:r>
              <a:rPr lang="en-US" dirty="0"/>
              <a:t>Represents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24592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B1D4-EEF1-4F1F-AAFD-057CFB43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C895-5017-4974-ABB5-8720CD26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tasks run in sequential order</a:t>
            </a:r>
          </a:p>
          <a:p>
            <a:r>
              <a:rPr lang="en-US" dirty="0"/>
              <a:t>All task of a job run on the same agent</a:t>
            </a:r>
          </a:p>
          <a:p>
            <a:r>
              <a:rPr lang="en-US" dirty="0"/>
              <a:t>Creates Artifacts</a:t>
            </a:r>
          </a:p>
        </p:txBody>
      </p:sp>
    </p:spTree>
    <p:extLst>
      <p:ext uri="{BB962C8B-B14F-4D97-AF65-F5344CB8AC3E}">
        <p14:creationId xmlns:p14="http://schemas.microsoft.com/office/powerpoint/2010/main" val="342352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0B3-227E-4089-9772-0B2B54AD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8145-5A90-4A3F-989F-76033FC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created by a job</a:t>
            </a:r>
          </a:p>
          <a:p>
            <a:pPr lvl="1"/>
            <a:r>
              <a:rPr lang="en-US" dirty="0"/>
              <a:t>Code Coverage Reports</a:t>
            </a:r>
          </a:p>
          <a:p>
            <a:pPr lvl="1"/>
            <a:r>
              <a:rPr lang="en-US" dirty="0"/>
              <a:t>Compiled Source</a:t>
            </a:r>
          </a:p>
          <a:p>
            <a:pPr lvl="1"/>
            <a:r>
              <a:rPr lang="en-US" dirty="0"/>
              <a:t>Installation Files</a:t>
            </a:r>
          </a:p>
          <a:p>
            <a:pPr lvl="1"/>
            <a:r>
              <a:rPr lang="en-US" dirty="0"/>
              <a:t>Container Image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Fulfills the Continuous Delivery Principle</a:t>
            </a:r>
          </a:p>
          <a:p>
            <a:pPr lvl="1"/>
            <a:r>
              <a:rPr lang="en-US" dirty="0"/>
              <a:t>Only build you artifacts once.</a:t>
            </a:r>
          </a:p>
        </p:txBody>
      </p:sp>
    </p:spTree>
    <p:extLst>
      <p:ext uri="{BB962C8B-B14F-4D97-AF65-F5344CB8AC3E}">
        <p14:creationId xmlns:p14="http://schemas.microsoft.com/office/powerpoint/2010/main" val="27783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E885-66BD-48EF-B786-2AACCBA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2B2A-44D5-4EAC-8884-2A01C5DA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independent Jobs</a:t>
            </a:r>
          </a:p>
          <a:p>
            <a:r>
              <a:rPr lang="en-US" dirty="0"/>
              <a:t>Are non-sequential</a:t>
            </a:r>
          </a:p>
          <a:p>
            <a:r>
              <a:rPr lang="en-US" dirty="0"/>
              <a:t>Run in parallel</a:t>
            </a:r>
          </a:p>
          <a:p>
            <a:r>
              <a:rPr lang="en-US" dirty="0"/>
              <a:t>Assuming you have enough agents they’ll start together</a:t>
            </a:r>
          </a:p>
        </p:txBody>
      </p:sp>
    </p:spTree>
    <p:extLst>
      <p:ext uri="{BB962C8B-B14F-4D97-AF65-F5344CB8AC3E}">
        <p14:creationId xmlns:p14="http://schemas.microsoft.com/office/powerpoint/2010/main" val="217619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8156-26E0-4BB2-A1F8-2A3A80A5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AB4A-4771-4B01-A65C-CAC31DBE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flow of work though </a:t>
            </a:r>
            <a:r>
              <a:rPr lang="en-US" dirty="0" err="1"/>
              <a:t>GoCD</a:t>
            </a:r>
            <a:endParaRPr lang="en-US" dirty="0"/>
          </a:p>
          <a:p>
            <a:r>
              <a:rPr lang="en-US" dirty="0"/>
              <a:t>Pipelines rely on and are triggered by Material</a:t>
            </a:r>
          </a:p>
        </p:txBody>
      </p:sp>
    </p:spTree>
    <p:extLst>
      <p:ext uri="{BB962C8B-B14F-4D97-AF65-F5344CB8AC3E}">
        <p14:creationId xmlns:p14="http://schemas.microsoft.com/office/powerpoint/2010/main" val="136047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793-CEC9-4E0C-92A1-7C80DC0D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vs. Downstream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A46E-FA19-4D1C-8C5C-5B82A2E8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184-C47E-4A98-8942-D5C995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your eyes for a second…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BA34-A130-4E6E-9B8E-D2B74CD3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7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444-D965-4482-AE8C-F13AFD40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7A4C-5DC3-4FF2-AFD1-A6F5BF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triggers the beginning of a pipeline</a:t>
            </a:r>
          </a:p>
          <a:p>
            <a:pPr lvl="1"/>
            <a:r>
              <a:rPr lang="en-US" dirty="0"/>
              <a:t>Source code check-in</a:t>
            </a:r>
          </a:p>
          <a:p>
            <a:pPr lvl="1"/>
            <a:r>
              <a:rPr lang="en-US" dirty="0"/>
              <a:t>Manual trigger</a:t>
            </a:r>
          </a:p>
          <a:p>
            <a:pPr lvl="1"/>
            <a:r>
              <a:rPr lang="en-US" dirty="0"/>
              <a:t>Timing trigger</a:t>
            </a:r>
          </a:p>
          <a:p>
            <a:pPr lvl="1"/>
            <a:r>
              <a:rPr lang="en-US" dirty="0"/>
              <a:t>Artifacts from another pipeline</a:t>
            </a:r>
          </a:p>
          <a:p>
            <a:pPr lvl="2"/>
            <a:r>
              <a:rPr lang="en-US" dirty="0"/>
              <a:t>“Pipeline Dependency”</a:t>
            </a:r>
          </a:p>
          <a:p>
            <a:pPr lvl="1"/>
            <a:r>
              <a:rPr lang="en-US" dirty="0"/>
              <a:t>Pipelines can have multiple Material dependencies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8AFC-2DF2-42BB-97A2-F4FB24B5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D88F-7C32-4169-9298-880B7676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Environment Variables are user-defined variables that are defined in the configuration</a:t>
            </a:r>
          </a:p>
          <a:p>
            <a:r>
              <a:rPr lang="en-US" dirty="0"/>
              <a:t>Not to be confused with Environments</a:t>
            </a:r>
          </a:p>
          <a:p>
            <a:r>
              <a:rPr lang="en-US" dirty="0"/>
              <a:t>For variables declared at multiple levels, the finest grained unit’s version takes precedence. </a:t>
            </a:r>
          </a:p>
        </p:txBody>
      </p:sp>
    </p:spTree>
    <p:extLst>
      <p:ext uri="{BB962C8B-B14F-4D97-AF65-F5344CB8AC3E}">
        <p14:creationId xmlns:p14="http://schemas.microsoft.com/office/powerpoint/2010/main" val="348225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ABAE-A259-4888-83D0-16C779E4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45EB-279A-4937-84F7-0D748A22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view of a pipeline</a:t>
            </a:r>
          </a:p>
          <a:p>
            <a:r>
              <a:rPr lang="en-US" dirty="0"/>
              <a:t>Shows upstream dependencies </a:t>
            </a:r>
          </a:p>
        </p:txBody>
      </p:sp>
    </p:spTree>
    <p:extLst>
      <p:ext uri="{BB962C8B-B14F-4D97-AF65-F5344CB8AC3E}">
        <p14:creationId xmlns:p14="http://schemas.microsoft.com/office/powerpoint/2010/main" val="92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6E58-7A59-4AEF-8DAE-44BC4547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78F-0872-45FD-A3A8-396594B5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Mechanics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Project Walkthrough</a:t>
            </a:r>
          </a:p>
          <a:p>
            <a:r>
              <a:rPr lang="en-US" dirty="0"/>
              <a:t>Feel free to ask questions as we go!</a:t>
            </a:r>
          </a:p>
        </p:txBody>
      </p:sp>
    </p:spTree>
    <p:extLst>
      <p:ext uri="{BB962C8B-B14F-4D97-AF65-F5344CB8AC3E}">
        <p14:creationId xmlns:p14="http://schemas.microsoft.com/office/powerpoint/2010/main" val="68878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B2F-C124-4EFC-A8B1-57EA69C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986B-C23F-42D6-B927-61C91864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Operating Systems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Agents</a:t>
            </a:r>
          </a:p>
          <a:p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41240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05099-857F-4D64-88D0-53BAA91B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Supported Operating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CA56A-8A13-46F9-895B-A0076791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Authored in Java</a:t>
            </a:r>
          </a:p>
          <a:p>
            <a:endParaRPr lang="en-US" dirty="0"/>
          </a:p>
        </p:txBody>
      </p:sp>
      <p:pic>
        <p:nvPicPr>
          <p:cNvPr id="1026" name="Picture 2" descr="File:Tux.svg">
            <a:extLst>
              <a:ext uri="{FF2B5EF4-FFF2-40B4-BE49-F238E27FC236}">
                <a16:creationId xmlns:a16="http://schemas.microsoft.com/office/drawing/2014/main" id="{D9173DD4-71D1-4551-ACE0-24B2B28A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8353"/>
            <a:ext cx="2667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e/Windows_logo_%E2%80%93_2012_%28dark_blue%29.svg/512px-Windows_logo_%E2%80%93_2012_%28dark_blue%29.svg.png">
            <a:extLst>
              <a:ext uri="{FF2B5EF4-FFF2-40B4-BE49-F238E27FC236}">
                <a16:creationId xmlns:a16="http://schemas.microsoft.com/office/drawing/2014/main" id="{7107C062-2871-4B6B-BA71-E72A17D3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43" y="2917721"/>
            <a:ext cx="3067665" cy="30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Capitan Logo.png">
            <a:extLst>
              <a:ext uri="{FF2B5EF4-FFF2-40B4-BE49-F238E27FC236}">
                <a16:creationId xmlns:a16="http://schemas.microsoft.com/office/drawing/2014/main" id="{5B9CB5D0-7B8B-4677-A5AA-0DFE1C4F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32609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4BFC-1617-438E-9FFD-F0D29924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DEB-7423-4D77-8875-2D2B350A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configuration</a:t>
            </a:r>
          </a:p>
          <a:p>
            <a:r>
              <a:rPr lang="en-US" dirty="0"/>
              <a:t>Managing pipelines</a:t>
            </a:r>
          </a:p>
          <a:p>
            <a:r>
              <a:rPr lang="en-US" dirty="0"/>
              <a:t>Coordinates work to be done</a:t>
            </a:r>
          </a:p>
          <a:p>
            <a:r>
              <a:rPr lang="en-US" dirty="0"/>
              <a:t>Monitors Agents</a:t>
            </a:r>
          </a:p>
          <a:p>
            <a:r>
              <a:rPr lang="en-US" dirty="0"/>
              <a:t>There is one of these</a:t>
            </a:r>
          </a:p>
        </p:txBody>
      </p:sp>
    </p:spTree>
    <p:extLst>
      <p:ext uri="{BB962C8B-B14F-4D97-AF65-F5344CB8AC3E}">
        <p14:creationId xmlns:p14="http://schemas.microsoft.com/office/powerpoint/2010/main" val="4837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2F1F-0FEA-49D6-A59F-17D7E664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652E-BC0A-4C3F-B16A-D382EB3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actual work (Building, checking, testing, packaging)</a:t>
            </a:r>
          </a:p>
          <a:p>
            <a:r>
              <a:rPr lang="en-US" dirty="0"/>
              <a:t>Configuration options are endless</a:t>
            </a:r>
          </a:p>
          <a:p>
            <a:r>
              <a:rPr lang="en-US" dirty="0"/>
              <a:t>Supported functionality represented by Resources</a:t>
            </a:r>
          </a:p>
          <a:p>
            <a:r>
              <a:rPr lang="en-US" dirty="0"/>
              <a:t>There are many of these</a:t>
            </a:r>
          </a:p>
          <a:p>
            <a:r>
              <a:rPr lang="en-US" dirty="0"/>
              <a:t>Can be scaled in an elastic manner</a:t>
            </a:r>
          </a:p>
        </p:txBody>
      </p:sp>
    </p:spTree>
    <p:extLst>
      <p:ext uri="{BB962C8B-B14F-4D97-AF65-F5344CB8AC3E}">
        <p14:creationId xmlns:p14="http://schemas.microsoft.com/office/powerpoint/2010/main" val="6548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669E-FBAC-4659-9E92-D4C247AC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3F4-8ABE-43F1-8689-86F7D913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Tags, placed on an agent by an operator.</a:t>
            </a:r>
          </a:p>
          <a:p>
            <a:r>
              <a:rPr lang="en-US" dirty="0"/>
              <a:t>Represent capabilities of that agent.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Specific software feature</a:t>
            </a:r>
          </a:p>
          <a:p>
            <a:pPr lvl="1"/>
            <a:r>
              <a:rPr lang="en-US" dirty="0"/>
              <a:t>Browser</a:t>
            </a:r>
          </a:p>
          <a:p>
            <a:pPr lvl="1"/>
            <a:r>
              <a:rPr lang="en-US" dirty="0"/>
              <a:t>Business Process</a:t>
            </a:r>
          </a:p>
          <a:p>
            <a:pPr lvl="1"/>
            <a:r>
              <a:rPr lang="en-US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50217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669E-FBAC-4659-9E92-D4C247AC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3F4-8ABE-43F1-8689-86F7D913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a way to group and isolate agents. (as well as pipelines)</a:t>
            </a:r>
          </a:p>
          <a:p>
            <a:r>
              <a:rPr lang="en-US" dirty="0"/>
              <a:t>Agents can belong to zero, one or many environments</a:t>
            </a:r>
          </a:p>
        </p:txBody>
      </p:sp>
    </p:spTree>
    <p:extLst>
      <p:ext uri="{BB962C8B-B14F-4D97-AF65-F5344CB8AC3E}">
        <p14:creationId xmlns:p14="http://schemas.microsoft.com/office/powerpoint/2010/main" val="214817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615</Words>
  <Application>Microsoft Office PowerPoint</Application>
  <PresentationFormat>Widescreen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GoCD Fundamentals</vt:lpstr>
      <vt:lpstr>Close your eyes for a second…</vt:lpstr>
      <vt:lpstr>Agenda</vt:lpstr>
      <vt:lpstr>Software Mechanics</vt:lpstr>
      <vt:lpstr>Supported Operating Systems</vt:lpstr>
      <vt:lpstr>Server</vt:lpstr>
      <vt:lpstr>Agents</vt:lpstr>
      <vt:lpstr>Agents - Resources</vt:lpstr>
      <vt:lpstr>Agents - Environments</vt:lpstr>
      <vt:lpstr>Servers and Agents</vt:lpstr>
      <vt:lpstr>Plugins</vt:lpstr>
      <vt:lpstr>Review Software Mechanics</vt:lpstr>
      <vt:lpstr>Concepts</vt:lpstr>
      <vt:lpstr>Tasks</vt:lpstr>
      <vt:lpstr>Jobs</vt:lpstr>
      <vt:lpstr>Artifacts</vt:lpstr>
      <vt:lpstr>Stages</vt:lpstr>
      <vt:lpstr>Pipelines</vt:lpstr>
      <vt:lpstr>Upstream vs. Downstream Pipelines</vt:lpstr>
      <vt:lpstr>Material</vt:lpstr>
      <vt:lpstr>Environment Variables</vt:lpstr>
      <vt:lpstr>Value Stream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GoCD Fundamentals</dc:title>
  <dc:creator>Jason van Brackel</dc:creator>
  <cp:lastModifiedBy>Jason van Brackel</cp:lastModifiedBy>
  <cp:revision>27</cp:revision>
  <dcterms:created xsi:type="dcterms:W3CDTF">2017-07-05T17:15:54Z</dcterms:created>
  <dcterms:modified xsi:type="dcterms:W3CDTF">2017-07-06T04:37:26Z</dcterms:modified>
</cp:coreProperties>
</file>