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25" d="100"/>
          <a:sy n="125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6679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79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9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177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406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365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1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893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482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2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400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22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4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387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350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227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16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85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1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13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52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63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4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62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499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datamanagement.techtarget.com/definition/data-analytics" TargetMode="External"/><Relationship Id="rId4" Type="http://schemas.openxmlformats.org/officeDocument/2006/relationships/hyperlink" Target="http://searchstorage.techtarget.com/definition/storage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dam/en_us/solutions/trends/iot/docs/computing-overview.pdf" TargetMode="External"/><Relationship Id="rId4" Type="http://schemas.openxmlformats.org/officeDocument/2006/relationships/hyperlink" Target="http://www.qarnot-computing.com/green-computing" TargetMode="External"/><Relationship Id="rId5" Type="http://schemas.openxmlformats.org/officeDocument/2006/relationships/hyperlink" Target="https://software.intel.com/en-us/sgx" TargetMode="External"/><Relationship Id="rId6" Type="http://schemas.openxmlformats.org/officeDocument/2006/relationships/hyperlink" Target="https://www.images.google.com/" TargetMode="External"/><Relationship Id="rId7" Type="http://schemas.openxmlformats.org/officeDocument/2006/relationships/hyperlink" Target="http://scikit-learn.org/stable/index.html" TargetMode="External"/><Relationship Id="rId8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464019"/>
            <a:ext cx="8229600" cy="7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Fog Mediated Data Sharing for IoT platforms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3181350"/>
            <a:ext cx="8229600" cy="16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Sponsor -</a:t>
            </a:r>
            <a:r>
              <a:rPr lang="en" sz="1600">
                <a:solidFill>
                  <a:srgbClr val="5B595A"/>
                </a:solidFill>
              </a:rPr>
              <a:t> CMU CyLab, Qarnot Computing</a:t>
            </a:r>
            <a:r>
              <a:rPr lang="en" sz="16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Points of contact - Y</a:t>
            </a:r>
            <a:r>
              <a:rPr lang="en" sz="1600">
                <a:solidFill>
                  <a:srgbClr val="5B595A"/>
                </a:solidFill>
              </a:rPr>
              <a:t>uan Tian, Emmanuel Owusu</a:t>
            </a:r>
            <a:r>
              <a:rPr lang="en" sz="16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Faculty Advisor - Patrick Tague</a:t>
            </a:r>
            <a:br>
              <a:rPr lang="en" sz="16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Team</a:t>
            </a:r>
            <a:r>
              <a:rPr lang="en" sz="1600">
                <a:solidFill>
                  <a:srgbClr val="5B595A"/>
                </a:solidFill>
              </a:rPr>
              <a:t> - Aditya Subrahmanyan, Sumana Potturu and Yuehao Yuan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What’s the gap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000"/>
              <a:t>Latency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Back and forth sharing of data with Cloud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Delays could be life threatening for time critical applications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Eg. vehicle to vehicle communication, patient acre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Bandwidth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IoT generates large volume of data at very high rate resulting in requiring high bandwidth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11111"/>
              <a:buChar char="●"/>
            </a:pPr>
            <a:r>
              <a:rPr lang="en" sz="1800"/>
              <a:t>Network Availability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Network might not be available at all times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Key concern for time critical applications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3E433E"/>
              </a:solidFill>
              <a:highlight>
                <a:srgbClr val="F9F9F9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3E433E"/>
              </a:solidFill>
              <a:highlight>
                <a:srgbClr val="F9F9F9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50">
                <a:solidFill>
                  <a:srgbClr val="6C6C6C"/>
                </a:solidFill>
                <a:highlight>
                  <a:srgbClr val="FFFFFF"/>
                </a:highlight>
              </a:rPr>
              <a:t>improve efficiency and reduce the amount of data that needs to be transported to the cloud for data processing, </a:t>
            </a:r>
            <a:r>
              <a:rPr lang="en" sz="1350" u="sng">
                <a:solidFill>
                  <a:srgbClr val="A7D323"/>
                </a:solidFill>
                <a:highlight>
                  <a:srgbClr val="FFFFFF"/>
                </a:highlight>
                <a:hlinkClick r:id="rId3"/>
              </a:rPr>
              <a:t>analysis</a:t>
            </a:r>
            <a:r>
              <a:rPr lang="en" sz="1350">
                <a:solidFill>
                  <a:srgbClr val="6C6C6C"/>
                </a:solidFill>
                <a:highlight>
                  <a:srgbClr val="FFFFFF"/>
                </a:highlight>
              </a:rPr>
              <a:t> and </a:t>
            </a:r>
            <a:r>
              <a:rPr lang="en" sz="1350" u="sng">
                <a:solidFill>
                  <a:srgbClr val="A7D323"/>
                </a:solidFill>
                <a:highlight>
                  <a:srgbClr val="FFFFFF"/>
                </a:highlight>
                <a:hlinkClick r:id="rId4"/>
              </a:rPr>
              <a:t>storage</a:t>
            </a:r>
            <a:r>
              <a:rPr lang="en" sz="1350">
                <a:solidFill>
                  <a:srgbClr val="6C6C6C"/>
                </a:solidFill>
                <a:highlight>
                  <a:srgbClr val="FFFFFF"/>
                </a:highlight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50" b="1">
                <a:highlight>
                  <a:srgbClr val="FFFFFF"/>
                </a:highlight>
              </a:rPr>
              <a:t>Reduce of Cloud Systems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141414"/>
                </a:solidFill>
                <a:highlight>
                  <a:srgbClr val="FFFFFF"/>
                </a:highlight>
              </a:rPr>
              <a:t>decreased time to action; reduced costs, infrastructure and bandwidth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141414"/>
                </a:solidFill>
                <a:highlight>
                  <a:srgbClr val="FFFFFF"/>
                </a:highlight>
              </a:rPr>
              <a:t>This greatly decreases network strain and time to action, and organizations don’t need to increase their physical infrastructure and network capacity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141414"/>
                </a:solidFill>
                <a:highlight>
                  <a:srgbClr val="FFFFFF"/>
                </a:highlight>
              </a:rPr>
              <a:t>Location Awareness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What’s the gap (contd.)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000">
                <a:highlight>
                  <a:srgbClr val="FFFFFF"/>
                </a:highlight>
              </a:rPr>
              <a:t>Security and Privacy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Accurate data needs to be shared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Requires users to share private data for training ML models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Users have no control over the learning objectives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000">
                <a:highlight>
                  <a:srgbClr val="FFFFFF"/>
                </a:highlight>
              </a:rPr>
              <a:t>Processing Burden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Cloud models are not designed for the volume, variety, and velocity of data that IoT generates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Large volumes of unnecessary data is sent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	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  <a:p>
            <a:pPr lvl="0" indent="387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E433E"/>
                </a:solidFill>
                <a:highlight>
                  <a:srgbClr val="F9F9F9"/>
                </a:highlight>
              </a:rPr>
              <a:t>	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Study (contd.)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Qarnot Computing - Q.rad</a:t>
            </a:r>
          </a:p>
        </p:txBody>
      </p:sp>
      <p:pic>
        <p:nvPicPr>
          <p:cNvPr id="150" name="Shape 150" descr="page-architec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70875"/>
            <a:ext cx="8229600" cy="31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Preliminary Study 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Libraries 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Scikit-learn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Supports different machine learning algorithms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Eg. SVM and random forest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Cannot do deep learning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TensorFlow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Google's module for deep learning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Scikit-Image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collection of algorithms for image processing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Study (contd.)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Hardware security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914400" lvl="1" indent="-342900" rtl="0">
              <a:spcBef>
                <a:spcPts val="0"/>
              </a:spcBef>
              <a:buSzPct val="75000"/>
              <a:buChar char="○"/>
            </a:pPr>
            <a:r>
              <a:rPr lang="en"/>
              <a:t>Trusted computing using processors like Intel SGX</a:t>
            </a:r>
          </a:p>
          <a:p>
            <a:pPr marL="914400" lvl="1" indent="-342900" rtl="0">
              <a:spcBef>
                <a:spcPts val="0"/>
              </a:spcBef>
              <a:buSzPct val="75000"/>
              <a:buChar char="○"/>
            </a:pPr>
            <a:r>
              <a:rPr lang="en"/>
              <a:t>Provide protected areas of execution (enclaves) which results in small TCB</a:t>
            </a:r>
          </a:p>
          <a:p>
            <a:pPr marL="914400" lvl="1" indent="-342900" rtl="0">
              <a:spcBef>
                <a:spcPts val="0"/>
              </a:spcBef>
              <a:buSzPct val="75000"/>
              <a:buChar char="○"/>
            </a:pPr>
            <a:r>
              <a:rPr lang="en"/>
              <a:t>Data integrity guaranteed even if OS and drivers are compromised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Methods</a:t>
            </a:r>
          </a:p>
        </p:txBody>
      </p:sp>
      <p:sp>
        <p:nvSpPr>
          <p:cNvPr id="168" name="Shape 168"/>
          <p:cNvSpPr/>
          <p:nvPr/>
        </p:nvSpPr>
        <p:spPr>
          <a:xfrm>
            <a:off x="370200" y="2233775"/>
            <a:ext cx="2804700" cy="11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Build cloud service to mediate data</a:t>
            </a:r>
          </a:p>
        </p:txBody>
      </p:sp>
      <p:sp>
        <p:nvSpPr>
          <p:cNvPr id="169" name="Shape 169"/>
          <p:cNvSpPr/>
          <p:nvPr/>
        </p:nvSpPr>
        <p:spPr>
          <a:xfrm>
            <a:off x="3174903" y="2597225"/>
            <a:ext cx="521700" cy="39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696600" y="2233775"/>
            <a:ext cx="2713200" cy="11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Test machine learning algorithm</a:t>
            </a:r>
          </a:p>
        </p:txBody>
      </p:sp>
      <p:sp>
        <p:nvSpPr>
          <p:cNvPr id="171" name="Shape 171"/>
          <p:cNvSpPr/>
          <p:nvPr/>
        </p:nvSpPr>
        <p:spPr>
          <a:xfrm>
            <a:off x="6409799" y="2597225"/>
            <a:ext cx="521700" cy="39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931500" y="2233775"/>
            <a:ext cx="1811400" cy="11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Evaluation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Cloud Service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	Find application use case, define tasks for each type of nodes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 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2.	Design and implement cloud service for data processing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875" y="2096025"/>
            <a:ext cx="1990900" cy="11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513225" y="3310075"/>
            <a:ext cx="1763100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Security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649" y="2064824"/>
            <a:ext cx="1497549" cy="11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3723675" y="3310075"/>
            <a:ext cx="1248900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Elderly Care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050" y="2010290"/>
            <a:ext cx="1248900" cy="129134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5872850" y="3287175"/>
            <a:ext cx="1641600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Infant Monitoring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Cloud Service (contd.)  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3. Add trusted computing feature </a:t>
            </a: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TPM-like functionality: Intel SGX(Software Guard Extensions), ARM w/ TPM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4. Protect the communication security among different nodes</a:t>
            </a:r>
          </a:p>
          <a:p>
            <a:pPr marL="9144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Encryption, authentication,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Machine Learning Algorithm 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 dirty="0"/>
              <a:t>Test machine learning algorithm on public cloud, </a:t>
            </a:r>
            <a:r>
              <a:rPr lang="en" sz="2400" dirty="0" err="1"/>
              <a:t>e.g</a:t>
            </a:r>
            <a:r>
              <a:rPr lang="en" sz="2400" dirty="0"/>
              <a:t>: AWS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 smtClean="0"/>
              <a:t>2</a:t>
            </a:r>
            <a:r>
              <a:rPr lang="en-US" sz="2400" smtClean="0"/>
              <a:t>. </a:t>
            </a:r>
            <a:r>
              <a:rPr lang="en" sz="2400" smtClean="0"/>
              <a:t>Test </a:t>
            </a:r>
            <a:r>
              <a:rPr lang="en" sz="2400"/>
              <a:t>machine learning algorithm on fog mediation nodes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600" y="2227349"/>
            <a:ext cx="1157825" cy="110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250" y="2352275"/>
            <a:ext cx="1714800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Test Machine Learning Algorithm(contd.)</a:t>
            </a:r>
            <a:r>
              <a:rPr lang="en"/>
              <a:t>  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36950" y="1200150"/>
            <a:ext cx="86319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3. Privacy-preserving machine learning models:</a:t>
            </a: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Partition Model（Deep learning: deploy computation tasks indipendently）</a:t>
            </a: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Inference Model (SVM: Split model training and model inference)</a:t>
            </a: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Parameter Model (Gradient descent: share tuning parameters)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4. Questions to answer:</a:t>
            </a: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What should be shared in each machine learning algorithm?</a:t>
            </a: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How much more accuracy can we get?</a:t>
            </a: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What is the privacy benefit?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Background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Problem statement: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/>
              <a:t>“</a:t>
            </a:r>
            <a:r>
              <a:rPr lang="en" sz="2400" i="1"/>
              <a:t>Develop, deploy and evaluate a fog-mediated data sharing service without compromising on both the user’s privacy and the quality/accuracy of the action on the data.</a:t>
            </a:r>
            <a:r>
              <a:rPr lang="en" sz="2400"/>
              <a:t>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1.	Performance overhead:</a:t>
            </a: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Compare fog computing to data center (only mediation)</a:t>
            </a:r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Compare secure fog computing to data center(mediation + trusted computing)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2.	Privacy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3.	Accuracy of machine learning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Tentative Schedule 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     </a:t>
            </a:r>
            <a:r>
              <a:rPr lang="en" sz="1800"/>
              <a:t>Week 1-2: Get familiar with the platform and problem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Week 3: Experiment with machine learning algorithms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Week 4-5: Build the basic cloud service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Week 6-7: Build the trusted computing feature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Week 8-10: More on the machine learning algorithms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Week 11-12: Evaluations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Week 13-14: Writing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/>
              <a:t>References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sz="1400"/>
              <a:t>Fog computing -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https://www.cisco.com/c/dam/en_us/solutions/trends/iot/docs/computing-overview.pdf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Qarnot Computing -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http://www.qarnot-computing.com/green-computing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Intel SGX -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https://software.intel.com/en-us/sgx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1400"/>
              <a:t>Images: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https://www.images.google.com/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1400"/>
              <a:t>Yuan Tian, Emmanuel Owusu, “Fog Mediated Data Sharing in the Internet of Things”[proposal]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1400"/>
              <a:t>Abadi, Martín, et al., "Deep Learning with Differential Privacy", arXiv preprint arXiv:1607.00133 (2016).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1400"/>
              <a:t>Shokri, Reza, and Vitaly Shmatikov, "Privacy-preserving deep learning", Proceedings of the 22nd ACM SIGSAC Conference on Computer and Communications Security. ACM, 2015.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Scikit-learn: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http://scikit-learn.org/stable/index.html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Tensorflow: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https://www.tensorflow.org/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Scikit-image: http://scikit-image.org/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2825" y="1759711"/>
            <a:ext cx="5213100" cy="26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Breaking down the problem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9848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Fog computing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Proposed by Cisco.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Paradigm that extends cloud computing and its services to the edge of the network (closer to the end user).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Ex: Wireless sensor networks, smart homes, SDN, etc.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Routers, industrial controllers, smart control devices perform the computation, storage and networking.</a:t>
            </a:r>
          </a:p>
        </p:txBody>
      </p:sp>
      <p:pic>
        <p:nvPicPr>
          <p:cNvPr id="89" name="Shape 89" descr="cloud-fog-and-thing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325" y="1230775"/>
            <a:ext cx="3314476" cy="366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Breaking down the problem (contd.)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Fog computing primarily extends the cloud computing idea to the world of Internet of Things (IoT).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n" sz="2000"/>
              <a:t>IoT generates data at unprecedented rate and volume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n" sz="2000"/>
              <a:t>Quick processing and inference required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n" sz="2000"/>
              <a:t>Current cloud models cannot scale at this rate (~50 bn ‘things’)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Advantages of fog computing: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n" sz="2000"/>
              <a:t>Efficient bandwidth usage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n" sz="2000"/>
              <a:t>Minimized latency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n" sz="2000"/>
              <a:t>Smaller subset of data handled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Breaking down the problem (contd.)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Generated data is periodically sent to the cloud service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Enables central application to analyze data set. Typically some kind of machine learning/deep learning models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Cloud can update fog nodes with better policies, rules, etc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Primary issue: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Data transfer to remote server could cause violation of privacy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No guarantee of anonymity for transmitted data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Filtered data could reduce accuracy of learning models on fog/cloud nodes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 of the Art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Augmented reality/Real-time video analytics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08" name="Shape 108" descr="Google-Glasses-How-Do-They-Work-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90775"/>
            <a:ext cx="3979948" cy="29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microsoft-hololen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475" y="1790774"/>
            <a:ext cx="4120324" cy="29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 of the Art (contd.)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 speaker/home devices</a:t>
            </a:r>
          </a:p>
        </p:txBody>
      </p:sp>
      <p:pic>
        <p:nvPicPr>
          <p:cNvPr id="116" name="Shape 116" descr="ech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675" y="1760925"/>
            <a:ext cx="3363125" cy="29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imag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999" y="3026974"/>
            <a:ext cx="1898850" cy="18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google-home-product-shot-796x42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847550"/>
            <a:ext cx="3154199" cy="18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State of the Art (contd.)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Oblivious Multi-Party Machine Learning on Trusted Processors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Trusted hardware to provide end-to-end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/>
              <a:t> Security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Multiple parties run machine learning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/>
              <a:t>algorithm on their respective data set to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/>
              <a:t>perform a task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Data oblivious machine learning algorithm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Computation becomes very slow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625" y="1827275"/>
            <a:ext cx="3870375" cy="27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State of the Art (contd.)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91666"/>
              <a:buChar char="●"/>
            </a:pPr>
            <a:r>
              <a:rPr lang="en" sz="2400"/>
              <a:t>Privacy preserving deep learning</a:t>
            </a:r>
            <a:r>
              <a:rPr lang="en" sz="2200"/>
              <a:t>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Local training involving no sharing of input data set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All the parties jointly learn the neural network model by using Distributed selective SGD protocol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Gradient sharing could lead to indirect data leakage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Could result in lower accuracy rate	</a:t>
            </a:r>
            <a:r>
              <a:rPr lang="en" sz="2200"/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spcBef>
                <a:spcPts val="0"/>
              </a:spcBef>
              <a:buSzPct val="100000"/>
              <a:buChar char="●"/>
            </a:pPr>
            <a:r>
              <a:rPr lang="en" sz="2200"/>
              <a:t>Deep learning with differential privacy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Noise is added to the gradient at every step of SGD to protect privacy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Checks for privacy loss at each step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Large information losses in some cases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Macintosh PowerPoint</Application>
  <PresentationFormat>On-screen Show (16:9)</PresentationFormat>
  <Paragraphs>195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Trebuchet MS</vt:lpstr>
      <vt:lpstr>simple-light-2</vt:lpstr>
      <vt:lpstr>swiss</vt:lpstr>
      <vt:lpstr>Fog Mediated Data Sharing for IoT platforms</vt:lpstr>
      <vt:lpstr>Project Background</vt:lpstr>
      <vt:lpstr>Breaking down the problem</vt:lpstr>
      <vt:lpstr>Breaking down the problem (contd.)</vt:lpstr>
      <vt:lpstr>Breaking down the problem (contd.)</vt:lpstr>
      <vt:lpstr>State of the Art</vt:lpstr>
      <vt:lpstr>State of the Art (contd.)</vt:lpstr>
      <vt:lpstr>State of the Art (contd.)</vt:lpstr>
      <vt:lpstr>State of the Art (contd.)</vt:lpstr>
      <vt:lpstr>What’s the gap</vt:lpstr>
      <vt:lpstr>What’s the gap (contd.)</vt:lpstr>
      <vt:lpstr>Preliminary Study (contd.) </vt:lpstr>
      <vt:lpstr>Preliminary Study </vt:lpstr>
      <vt:lpstr>Preliminary Study (contd.)</vt:lpstr>
      <vt:lpstr>Proposed Methods</vt:lpstr>
      <vt:lpstr>Build Cloud Service </vt:lpstr>
      <vt:lpstr>Build Cloud Service (contd.)  </vt:lpstr>
      <vt:lpstr>Test Machine Learning Algorithm </vt:lpstr>
      <vt:lpstr>Test Machine Learning Algorithm(contd.)  </vt:lpstr>
      <vt:lpstr>Evaluation </vt:lpstr>
      <vt:lpstr>Tentative Schedule 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Mediated Data Sharing for IoT platforms</dc:title>
  <cp:lastModifiedBy>Yuehao</cp:lastModifiedBy>
  <cp:revision>1</cp:revision>
  <dcterms:modified xsi:type="dcterms:W3CDTF">2016-09-16T18:17:07Z</dcterms:modified>
</cp:coreProperties>
</file>