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92273" y="1200150"/>
            <a:ext cx="3994499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Relationship Id="rId5" Type="http://schemas.openxmlformats.org/officeDocument/2006/relationships/image" Target="../media/image08.jpg"/><Relationship Id="rId6" Type="http://schemas.openxmlformats.org/officeDocument/2006/relationships/image" Target="../media/image04.png"/><Relationship Id="rId7" Type="http://schemas.openxmlformats.org/officeDocument/2006/relationships/image" Target="../media/image01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Fog Mediated Data Sharing for IoT platforms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28750" y="2225475"/>
            <a:ext cx="6886500" cy="21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u="none" cap="none" strike="noStrike">
                <a:latin typeface="Roboto"/>
                <a:ea typeface="Roboto"/>
                <a:cs typeface="Roboto"/>
                <a:sym typeface="Roboto"/>
              </a:rPr>
              <a:t>Sponsor</a:t>
            </a:r>
            <a: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CMU CyLab, Qarnot Computing</a:t>
            </a:r>
            <a:b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</a:br>
            <a: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u="none" cap="none" strike="noStrike">
                <a:latin typeface="Roboto"/>
                <a:ea typeface="Roboto"/>
                <a:cs typeface="Roboto"/>
                <a:sym typeface="Roboto"/>
              </a:rPr>
              <a:t>Points of contact</a:t>
            </a:r>
            <a: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  <a:t> 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uan Tian, Emmanuel Owusu                                  </a:t>
            </a:r>
            <a:r>
              <a:rPr b="1" i="0" lang="en" u="none" cap="none" strike="noStrike">
                <a:latin typeface="Roboto"/>
                <a:ea typeface="Roboto"/>
                <a:cs typeface="Roboto"/>
                <a:sym typeface="Roboto"/>
              </a:rPr>
              <a:t>Faculty Advisor</a:t>
            </a:r>
            <a: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  <a:t> Patrick Tague</a:t>
            </a:r>
          </a:p>
          <a:p>
            <a:pPr indent="0" lvl="0" marL="0" marR="0" rtl="0">
              <a:spcBef>
                <a:spcPts val="0"/>
              </a:spcBef>
              <a:buNone/>
            </a:pPr>
            <a:b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</a:br>
            <a:r>
              <a:rPr b="0" i="0" lang="en" u="none" cap="none" strike="noStrike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u="none" cap="none" strike="noStrike">
                <a:latin typeface="Roboto"/>
                <a:ea typeface="Roboto"/>
                <a:cs typeface="Roboto"/>
                <a:sym typeface="Roboto"/>
              </a:rPr>
              <a:t>Team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: Aditya Subrahmanyan, Sumana Potturu and Yuehao Yuan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System 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Roboto Slab"/>
                <a:ea typeface="Roboto Slab"/>
                <a:cs typeface="Roboto Slab"/>
                <a:sym typeface="Roboto Slab"/>
              </a:rPr>
              <a:t>Fog computing service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Qarnot platform - practical fog computing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Fog nodes: Q.rad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Sensors: Present on Q.rad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Sensed/user data: Data collected from Q.rad sensors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Deploy customized Docker images on Q.rad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Orchestration using Qarnot API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Run our machine learning model on each fog node</a:t>
            </a:r>
          </a:p>
        </p:txBody>
      </p:sp>
      <p:pic>
        <p:nvPicPr>
          <p:cNvPr descr="page-architecture.jp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5" y="3212024"/>
            <a:ext cx="8229600" cy="1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533250" y="1334550"/>
            <a:ext cx="79245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Goal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Build a machine learning model with relatively high accuracy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Prevent adversary restore raw data from intermediate result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Method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Train model locally first, then train data remotely in the cloud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Redefine loss function to add attacker and defender in 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Evaluation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Accuracy of the machine learning model (the higher the better)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Extent to which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attacker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can restore our raw data (the lower the better)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Overall performance of the system using this machine learning model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57200" y="2802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System Design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Privacy-preserving machine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System Design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Privacy-preserving machine learning</a:t>
            </a:r>
          </a:p>
        </p:txBody>
      </p:sp>
      <p:sp>
        <p:nvSpPr>
          <p:cNvPr id="162" name="Shape 162"/>
          <p:cNvSpPr/>
          <p:nvPr/>
        </p:nvSpPr>
        <p:spPr>
          <a:xfrm>
            <a:off x="732900" y="1809250"/>
            <a:ext cx="15813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32900" y="3354750"/>
            <a:ext cx="1515900" cy="5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359300" y="4298800"/>
            <a:ext cx="553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X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246800" y="3442375"/>
            <a:ext cx="553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191000" y="1963387"/>
            <a:ext cx="665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cloud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7" name="Shape 167"/>
          <p:cNvCxnSpPr/>
          <p:nvPr/>
        </p:nvCxnSpPr>
        <p:spPr>
          <a:xfrm rot="10800000">
            <a:off x="1487400" y="3924050"/>
            <a:ext cx="69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 flipH="1" rot="10800000">
            <a:off x="1490400" y="3123950"/>
            <a:ext cx="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1347126" y="2700550"/>
            <a:ext cx="328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Z</a:t>
            </a:r>
          </a:p>
        </p:txBody>
      </p:sp>
      <p:cxnSp>
        <p:nvCxnSpPr>
          <p:cNvPr id="170" name="Shape 170"/>
          <p:cNvCxnSpPr/>
          <p:nvPr/>
        </p:nvCxnSpPr>
        <p:spPr>
          <a:xfrm flipH="1" rot="10800000">
            <a:off x="1490400" y="2551750"/>
            <a:ext cx="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 flipH="1" rot="10800000">
            <a:off x="1490400" y="1575150"/>
            <a:ext cx="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1360350" y="1183300"/>
            <a:ext cx="553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y’</a:t>
            </a:r>
          </a:p>
        </p:txBody>
      </p:sp>
      <p:sp>
        <p:nvSpPr>
          <p:cNvPr id="173" name="Shape 173"/>
          <p:cNvSpPr/>
          <p:nvPr/>
        </p:nvSpPr>
        <p:spPr>
          <a:xfrm>
            <a:off x="2715300" y="3375300"/>
            <a:ext cx="1515900" cy="5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4" name="Shape 174"/>
          <p:cNvCxnSpPr/>
          <p:nvPr/>
        </p:nvCxnSpPr>
        <p:spPr>
          <a:xfrm>
            <a:off x="3457800" y="3030300"/>
            <a:ext cx="174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3012000" y="3468050"/>
            <a:ext cx="922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287657" y="2684161"/>
            <a:ext cx="411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Z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3495450" y="3948000"/>
            <a:ext cx="174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3355650" y="4307350"/>
            <a:ext cx="553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X’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312650" y="1107100"/>
            <a:ext cx="50367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 L(y, y’; </a:t>
            </a: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measure of accuracy of user’s model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L(x, x’; </a:t>
            </a: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 of attacker’s success in reversing raw data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- L(x, x’; </a:t>
            </a: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1a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 defender’s success in defending against attacker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 = L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L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 L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Ultimate loss function to optimize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5359500" y="2031750"/>
            <a:ext cx="11745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344250" y="1133650"/>
            <a:ext cx="6651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42729"/>
                </a:solidFill>
                <a:highlight>
                  <a:srgbClr val="FFFFFF"/>
                </a:highlight>
              </a:rPr>
              <a:t>θ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834050" y="2917788"/>
            <a:ext cx="3574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3" name="Shape 183"/>
          <p:cNvSpPr txBox="1"/>
          <p:nvPr/>
        </p:nvSpPr>
        <p:spPr>
          <a:xfrm>
            <a:off x="3245250" y="2256475"/>
            <a:ext cx="665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42729"/>
                </a:solidFill>
                <a:highlight>
                  <a:srgbClr val="FFFFFF"/>
                </a:highlight>
              </a:rPr>
              <a:t>θ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2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1800300" y="2938700"/>
            <a:ext cx="14865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/>
          <p:nvPr/>
        </p:nvSpPr>
        <p:spPr>
          <a:xfrm>
            <a:off x="198600" y="1189150"/>
            <a:ext cx="2323500" cy="3692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1b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1a</a:t>
            </a:r>
          </a:p>
        </p:txBody>
      </p:sp>
      <p:sp>
        <p:nvSpPr>
          <p:cNvPr id="186" name="Shape 186"/>
          <p:cNvSpPr/>
          <p:nvPr/>
        </p:nvSpPr>
        <p:spPr>
          <a:xfrm>
            <a:off x="2648507" y="2112900"/>
            <a:ext cx="1642800" cy="2784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System Implementation - TensorFlow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57200" y="1216525"/>
            <a:ext cx="41103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Define neural network parameters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Parameter of layers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Weights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Bias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Loss function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Original model: cross entropy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Attacker &amp; defender: mean square root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Optimizer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Adam Optimizer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30" y="1301625"/>
            <a:ext cx="4041069" cy="34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System Implementation - TensorFlow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79400" y="1196275"/>
            <a:ext cx="4343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Run training and evaluation process</a:t>
            </a:r>
          </a:p>
        </p:txBody>
      </p:sp>
      <p:sp>
        <p:nvSpPr>
          <p:cNvPr id="200" name="Shape 200"/>
          <p:cNvSpPr/>
          <p:nvPr/>
        </p:nvSpPr>
        <p:spPr>
          <a:xfrm>
            <a:off x="1141125" y="1680675"/>
            <a:ext cx="2298300" cy="70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Run training process in several iterations (epoch)</a:t>
            </a:r>
          </a:p>
        </p:txBody>
      </p:sp>
      <p:sp>
        <p:nvSpPr>
          <p:cNvPr id="201" name="Shape 201"/>
          <p:cNvSpPr/>
          <p:nvPr/>
        </p:nvSpPr>
        <p:spPr>
          <a:xfrm>
            <a:off x="1141275" y="2785425"/>
            <a:ext cx="2298300" cy="67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 training data to model in each iteration</a:t>
            </a:r>
          </a:p>
        </p:txBody>
      </p:sp>
      <p:sp>
        <p:nvSpPr>
          <p:cNvPr id="202" name="Shape 202"/>
          <p:cNvSpPr/>
          <p:nvPr/>
        </p:nvSpPr>
        <p:spPr>
          <a:xfrm rot="5400000">
            <a:off x="2131278" y="2497664"/>
            <a:ext cx="3180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C82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41275" y="3852225"/>
            <a:ext cx="2298300" cy="67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Test model performance using test data</a:t>
            </a:r>
          </a:p>
        </p:txBody>
      </p:sp>
      <p:sp>
        <p:nvSpPr>
          <p:cNvPr id="204" name="Shape 204"/>
          <p:cNvSpPr/>
          <p:nvPr/>
        </p:nvSpPr>
        <p:spPr>
          <a:xfrm rot="5400000">
            <a:off x="2131278" y="3553793"/>
            <a:ext cx="3180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C82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800" y="1323224"/>
            <a:ext cx="3863999" cy="32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Experiments &amp; Analysis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33250" y="1199550"/>
            <a:ext cx="7924500" cy="3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Goal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Prove our assumption: attacker is able to restore raw data and defender can defend against attacker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Find out elements that can affect the performance of attacker and defender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Design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case: MNIST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handwritten digits classification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Run machine learning for 30 epochs with: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Output of 1 layer VS Output of 2 layers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■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Attacker only VS Attacker + defender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For each epoch, record: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test accuracy, validation accuracy, cost of attacker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Evaluation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accuracy: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ccuracy of the machine learning model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of attacker: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attacker’s success in reversing raw data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18951" l="22783" r="7026" t="10858"/>
          <a:stretch/>
        </p:blipFill>
        <p:spPr>
          <a:xfrm>
            <a:off x="6088500" y="2349000"/>
            <a:ext cx="546749" cy="5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6743250" y="2605500"/>
            <a:ext cx="5064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7404750" y="2306550"/>
            <a:ext cx="546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5334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Experiment 1: 1 Layer - Attacker Only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3400" y="1076652"/>
            <a:ext cx="79245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Result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Analysis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original model can still reach relatively high accuracy with the presence of attacker 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Attacker is able to lower its cost and potentially restore raw data </a:t>
            </a:r>
          </a:p>
        </p:txBody>
      </p:sp>
      <p:pic>
        <p:nvPicPr>
          <p:cNvPr id="221" name="Shape 2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4" y="1464375"/>
            <a:ext cx="3431341" cy="21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800" y="1402924"/>
            <a:ext cx="3630100" cy="22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37850" y="129775"/>
            <a:ext cx="9801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Experiment 2: </a:t>
            </a: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1 Layer - </a:t>
            </a: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Attacker + Defender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86000" y="110400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Result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Analysis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Adding defender will increase cost of attacker -&gt; defend against attacker from restoring raw data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Adding defender will also decrease the test accuracy -&gt; trade off of protection 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470750"/>
            <a:ext cx="3732475" cy="215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689" y="1470750"/>
            <a:ext cx="3624756" cy="21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37850" y="129775"/>
            <a:ext cx="9801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Experiment 3: 2 Layer - Attacker Only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33250" y="141075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600"/>
          </a:p>
        </p:txBody>
      </p:sp>
      <p:sp>
        <p:nvSpPr>
          <p:cNvPr id="237" name="Shape 237"/>
          <p:cNvSpPr txBox="1"/>
          <p:nvPr/>
        </p:nvSpPr>
        <p:spPr>
          <a:xfrm>
            <a:off x="533250" y="141075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Result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Analysis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output of 2 layers will not have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evident influence 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the test accuracy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output of 2 layers will increase cost of attacker -&gt;  make it more difficult for attacker to restore data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99" y="1791149"/>
            <a:ext cx="3193349" cy="1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00" y="1736050"/>
            <a:ext cx="3310350" cy="19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37850" y="129775"/>
            <a:ext cx="9801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Experiment 4: 2 Layer - Attacker + Defender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33250" y="1334550"/>
            <a:ext cx="79245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Result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Analysis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defender with 2 layers will not decrease test accuracy compared with 1 layer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But can further increase cost of attacker -&gt; stronger protection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50" y="1678475"/>
            <a:ext cx="3145500" cy="18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50" y="1699225"/>
            <a:ext cx="3145499" cy="189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Agenda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IoT and data privacy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motivation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What is the problem?</a:t>
            </a: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Proposed solution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How do we solve it?</a:t>
            </a:r>
          </a:p>
          <a:p>
            <a:pPr indent="-317500" lvl="1" marL="914400" rtl="0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Tools and Technologies used</a:t>
            </a: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Design and Implementation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Fog computing service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Privacy-preserving machine learning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Query processing and substitution</a:t>
            </a:r>
          </a:p>
          <a:p>
            <a:pPr indent="-228600" lvl="1" marL="914400" rtl="0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Experiments and Analysis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48500" y="151125"/>
            <a:ext cx="8227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Overall analysis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90950" y="1248600"/>
            <a:ext cx="81423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Attacker is able to decrease cost during training process -&gt; potentially restore raw training data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Presence of defender can increase attacker’s cost -&gt; protect against attacker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the output of more layers will increase attacker’s cost -&gt; make it harder for attacker to restore raw data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Defender with more layers can further increase attacker’s cost -&gt; better protection against attacker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Limitations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Attacker is not strong enough -&gt; only one layer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stronger attacker will be developed in future 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Extended project goal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Street View House Numbers Classification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25000"/>
              <a:buFont typeface="Roboto"/>
              <a:buChar char="○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MNIST-like 32-by-32 images centered around a single character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25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Dataset is obtained from house numbers in Google Street View images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Implementation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25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Parameters of layers - weights and biases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25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Loss - cross entropy loss + weight decay terms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25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Optimizer - GradientDescentOptimizer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Evaluation</a:t>
            </a:r>
          </a:p>
          <a:p>
            <a:pPr indent="-355600" lvl="1" marL="914400" rtl="0">
              <a:spcBef>
                <a:spcPts val="0"/>
              </a:spcBef>
              <a:buSzPct val="125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94.5% accuracy with 100000 steps and 350 epochs</a:t>
            </a:r>
          </a:p>
          <a:p>
            <a:pPr indent="-355600" lvl="1" marL="914400" rtl="0">
              <a:spcBef>
                <a:spcPts val="0"/>
              </a:spcBef>
              <a:buSzPct val="125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Obtained accuracy is more than the benchmark from Shokri Paper (93%)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887" y="3496442"/>
            <a:ext cx="836229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Attacker + Defender model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Work in progress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Need a stronger attacker model than MNIST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SVHN classification is a computationally intensive and rigorous training model compared to MNIST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Extended project goal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Street View House Numbers Classification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System Design</a:t>
            </a:r>
          </a:p>
          <a:p>
            <a:pPr lvl="0">
              <a:spcBef>
                <a:spcPts val="0"/>
              </a:spcBef>
              <a:buNone/>
            </a:pPr>
            <a:r>
              <a:rPr lang="en" sz="2600">
                <a:latin typeface="Roboto Slab"/>
                <a:ea typeface="Roboto Slab"/>
                <a:cs typeface="Roboto Slab"/>
                <a:sym typeface="Roboto Slab"/>
              </a:rPr>
              <a:t>Query processing and substitution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704350" y="2011150"/>
            <a:ext cx="946500" cy="67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.wav</a:t>
            </a:r>
          </a:p>
        </p:txBody>
      </p:sp>
      <p:sp>
        <p:nvSpPr>
          <p:cNvPr id="273" name="Shape 273"/>
          <p:cNvSpPr/>
          <p:nvPr/>
        </p:nvSpPr>
        <p:spPr>
          <a:xfrm>
            <a:off x="2300175" y="1995550"/>
            <a:ext cx="1391400" cy="70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Speech-Text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CMU-Sphinx</a:t>
            </a:r>
          </a:p>
        </p:txBody>
      </p:sp>
      <p:sp>
        <p:nvSpPr>
          <p:cNvPr id="274" name="Shape 274"/>
          <p:cNvSpPr/>
          <p:nvPr/>
        </p:nvSpPr>
        <p:spPr>
          <a:xfrm>
            <a:off x="4241737" y="1995550"/>
            <a:ext cx="1787100" cy="70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Natural Language Processing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Core-NLP</a:t>
            </a:r>
          </a:p>
        </p:txBody>
      </p:sp>
      <p:sp>
        <p:nvSpPr>
          <p:cNvPr id="275" name="Shape 275"/>
          <p:cNvSpPr/>
          <p:nvPr/>
        </p:nvSpPr>
        <p:spPr>
          <a:xfrm>
            <a:off x="6632400" y="1999375"/>
            <a:ext cx="1787100" cy="70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additional Queries</a:t>
            </a:r>
          </a:p>
        </p:txBody>
      </p:sp>
      <p:sp>
        <p:nvSpPr>
          <p:cNvPr id="276" name="Shape 276"/>
          <p:cNvSpPr/>
          <p:nvPr/>
        </p:nvSpPr>
        <p:spPr>
          <a:xfrm>
            <a:off x="6790350" y="3429375"/>
            <a:ext cx="1391400" cy="67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 Queries to the Server</a:t>
            </a:r>
          </a:p>
        </p:txBody>
      </p:sp>
      <p:sp>
        <p:nvSpPr>
          <p:cNvPr id="277" name="Shape 277"/>
          <p:cNvSpPr/>
          <p:nvPr/>
        </p:nvSpPr>
        <p:spPr>
          <a:xfrm>
            <a:off x="4322025" y="3429375"/>
            <a:ext cx="1391400" cy="67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Filter Results for User Query Result</a:t>
            </a:r>
          </a:p>
        </p:txBody>
      </p:sp>
      <p:sp>
        <p:nvSpPr>
          <p:cNvPr id="278" name="Shape 278"/>
          <p:cNvSpPr/>
          <p:nvPr/>
        </p:nvSpPr>
        <p:spPr>
          <a:xfrm>
            <a:off x="2362375" y="3429375"/>
            <a:ext cx="946500" cy="67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</a:t>
            </a:r>
          </a:p>
        </p:txBody>
      </p:sp>
      <p:sp>
        <p:nvSpPr>
          <p:cNvPr id="279" name="Shape 279"/>
          <p:cNvSpPr/>
          <p:nvPr/>
        </p:nvSpPr>
        <p:spPr>
          <a:xfrm>
            <a:off x="1774962" y="2256700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C82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766100" y="2256700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C82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6130062" y="2256700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C82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rot="5400000">
            <a:off x="7327053" y="2975518"/>
            <a:ext cx="3180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C82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rot="10800000">
            <a:off x="6051325" y="3674925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C82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>
            <a:off x="3614887" y="3674925"/>
            <a:ext cx="4011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C82F"/>
          </a:solidFill>
          <a:ln cap="flat" cmpd="sng" w="9525">
            <a:solidFill>
              <a:srgbClr val="5B595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>
                <a:latin typeface="Roboto Slab"/>
                <a:ea typeface="Roboto Slab"/>
                <a:cs typeface="Roboto Slab"/>
                <a:sym typeface="Roboto Slab"/>
              </a:rPr>
              <a:t>System Implementation - CMU Sphinx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346000"/>
            <a:ext cx="3045900" cy="333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a configuration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Decode the file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Initialise ngram search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Obtain recognition result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00" y="1346052"/>
            <a:ext cx="4980599" cy="33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System Implementation - CoreNLP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5" y="1449625"/>
            <a:ext cx="8229600" cy="4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25" y="2440550"/>
            <a:ext cx="8401176" cy="133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75" y="1956300"/>
            <a:ext cx="7307275" cy="52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294900" y="3691900"/>
            <a:ext cx="83919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Define Annotators for the sentence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Run selected annotators on the text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Access annotations and get the parse tree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Conclusion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75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Harder for an attacker to retrieve the original image (input 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SzPct val="75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Adding attacker-defender model results in lower overall accuracy, but satisfactory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SzPct val="75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Query model makes it harder, but not impossible, to determine the user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SzPct val="75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Query model results in an overall system overhead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Future Work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Develop a stronger attacker and evaluate performance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Extend to other image/video/speech based applications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Deploying the model on Qarnot platform and test the full-fledged data sharing service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Evaluate overall system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Build models with higher accuracy and lower overhead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Questions?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825" y="1759711"/>
            <a:ext cx="5213100" cy="26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Internet of Things (IoT)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45903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Allows sensing, monitoring and control of objects using network infrastructure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Enables integration of physical world into computer systems and sensory devices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Allows for task automation and user-specific functionalities</a:t>
            </a:r>
          </a:p>
          <a:p>
            <a:pPr indent="-330200" lvl="0" marL="457200" rtl="0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Basis for ideas such as Smart Cities, Smart Homes, Smart Energy Management, etc.</a:t>
            </a:r>
          </a:p>
        </p:txBody>
      </p:sp>
      <p:pic>
        <p:nvPicPr>
          <p:cNvPr descr="the-internets-of-things.jpg" id="96" name="Shape 96"/>
          <p:cNvPicPr preferRelativeResize="0"/>
          <p:nvPr/>
        </p:nvPicPr>
        <p:blipFill rotWithShape="1">
          <a:blip r:embed="rId3">
            <a:alphaModFix/>
          </a:blip>
          <a:srcRect b="0" l="18611" r="18617" t="0"/>
          <a:stretch/>
        </p:blipFill>
        <p:spPr>
          <a:xfrm>
            <a:off x="5047499" y="1200150"/>
            <a:ext cx="36393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past, the present and the future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ternet-of-Things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 day in the life of ...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0-07-27_internet-of-things-lg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 Motivation (What?)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7695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Preserve privacy of user/sensed data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IoT devices/sensors generate a lot of potentially sensitive data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Data/privacy breach by potential attacker or provider of application itself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Generate meaningful actions and inferences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Application’s value lost if the data not acted upon automatically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Cannot infer without sufficient useful information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Quicker response and actions by the application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Remote computation and processing is not always desirable</a:t>
            </a:r>
          </a:p>
          <a:p>
            <a:pPr indent="-330200" lvl="1" marL="91440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IoT devices cannot all be managed and monitored by admins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600" y="3404099"/>
            <a:ext cx="1637200" cy="146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Proposed Solution (How?)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‘Deploy a privacy-preserving machine learning model for a fog-computing based data sharing service’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Privacy-preserving machine learning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Prevents adversary from performing a breach of user privacy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Guarantees intended utility of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Fog computing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Helps avoid remote computation and network overhead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Enables quicker actions on inference/sensed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57200" y="1707375"/>
            <a:ext cx="3116700" cy="26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Fog computing service</a:t>
            </a:r>
          </a:p>
        </p:txBody>
      </p:sp>
      <p:sp>
        <p:nvSpPr>
          <p:cNvPr id="129" name="Shape 129"/>
          <p:cNvSpPr/>
          <p:nvPr/>
        </p:nvSpPr>
        <p:spPr>
          <a:xfrm>
            <a:off x="3649525" y="1707375"/>
            <a:ext cx="5037300" cy="26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Privacy-preserving machine learning &amp; Query substitution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Proposed Solution (How?)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Tools and Technologies used</a:t>
            </a:r>
          </a:p>
        </p:txBody>
      </p:sp>
      <p:pic>
        <p:nvPicPr>
          <p:cNvPr descr="qarnotlogo-300x99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" y="3114312"/>
            <a:ext cx="28575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kericon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00" y="2046650"/>
            <a:ext cx="2857500" cy="942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resdefault.jpg"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2725" y="3077650"/>
            <a:ext cx="2634224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046006"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7225" y="3184950"/>
            <a:ext cx="942975" cy="762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usphinx-large.png"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5725" y="2190600"/>
            <a:ext cx="1954375" cy="76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-cloud-platform-5643dc63.png" id="136" name="Shape 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2675" y="2083300"/>
            <a:ext cx="2634224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System Design</a:t>
            </a:r>
          </a:p>
          <a:p>
            <a:pPr lvl="0">
              <a:spcBef>
                <a:spcPts val="0"/>
              </a:spcBef>
              <a:buNone/>
            </a:pPr>
            <a:r>
              <a:rPr lang="en" sz="2600">
                <a:latin typeface="Roboto Slab"/>
                <a:ea typeface="Roboto Slab"/>
                <a:cs typeface="Roboto Slab"/>
                <a:sym typeface="Roboto Slab"/>
              </a:rPr>
              <a:t>Fog computing service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4579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Fog computing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Enable computing, networking and storage at the network’s edges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Advantages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Better option than cloud computing for ‘things’ and smaller form factors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Reduces network overhead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Avoids remote data exchange and computation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Quicker actions on sensed data</a:t>
            </a:r>
          </a:p>
        </p:txBody>
      </p:sp>
      <p:pic>
        <p:nvPicPr>
          <p:cNvPr descr="1473006909441_cloud-und-fog-engl.jp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150" y="1200150"/>
            <a:ext cx="3564651" cy="3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