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6" r:id="rId3"/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7" name="Shape 5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692273" y="1200150"/>
            <a:ext cx="3994499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2" name="Shape 6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65" name="Shape 6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4406308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8" name="Shape 68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hape 70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4852825" y="233150"/>
            <a:ext cx="40164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852900" y="1672726"/>
            <a:ext cx="4016400" cy="29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811650" y="2432039"/>
            <a:ext cx="6458400" cy="203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58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Relationship Id="rId9" Type="http://schemas.openxmlformats.org/officeDocument/2006/relationships/image" Target="../media/image13.png"/><Relationship Id="rId5" Type="http://schemas.openxmlformats.org/officeDocument/2006/relationships/image" Target="../media/image06.png"/><Relationship Id="rId6" Type="http://schemas.openxmlformats.org/officeDocument/2006/relationships/image" Target="../media/image09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2.xml"/><Relationship Id="rId4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181125" y="181125"/>
            <a:ext cx="8795400" cy="478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>
              <a:spcBef>
                <a:spcPts val="0"/>
              </a:spcBef>
              <a:buNone/>
            </a:pPr>
            <a:r>
              <a:rPr lang="en"/>
              <a:t>Fog-mediated data sharing for IoT platforms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811650" y="2432039"/>
            <a:ext cx="6458400" cy="203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>
              <a:spcBef>
                <a:spcPts val="0"/>
              </a:spcBef>
              <a:buNone/>
            </a:pPr>
            <a:r>
              <a:rPr b="0" i="0" lang="en" u="none" cap="none" strike="noStrike"/>
              <a:t>Sponsor -</a:t>
            </a:r>
            <a:r>
              <a:rPr lang="en"/>
              <a:t> CMU CyLab, Qarnot Computing</a:t>
            </a:r>
            <a:br>
              <a:rPr b="0" i="0" lang="en" u="none" cap="none" strike="noStrike"/>
            </a:br>
            <a:r>
              <a:rPr b="0" i="0" lang="en" u="none" cap="none" strike="noStrike"/>
              <a:t>Points of contact - Y</a:t>
            </a:r>
            <a:r>
              <a:rPr lang="en"/>
              <a:t>uan Tian, Emmanuel Owusu</a:t>
            </a:r>
            <a:br>
              <a:rPr b="0" i="0" lang="en" u="none" cap="none" strike="noStrike"/>
            </a:br>
            <a:r>
              <a:rPr b="0" i="0" lang="en" u="none" cap="none" strike="noStrike"/>
              <a:t>Faculty Advisor - Patrick Tagu</a:t>
            </a:r>
            <a:r>
              <a:rPr lang="en"/>
              <a:t>e</a:t>
            </a:r>
          </a:p>
          <a:p>
            <a:pPr indent="0" lvl="0" marL="0" marR="0" rtl="0">
              <a:spcBef>
                <a:spcPts val="0"/>
              </a:spcBef>
              <a:buNone/>
            </a:pPr>
            <a:r>
              <a:rPr b="0" i="0" lang="en" u="none" cap="none" strike="noStrike"/>
              <a:t>Team</a:t>
            </a:r>
            <a:r>
              <a:rPr lang="en"/>
              <a:t> - Aditya Subrahmanyan, Sumana Potturu and Yuehao Yuan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Project Tasks and Methodology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457200" y="1297300"/>
            <a:ext cx="82296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Speech recognition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600">
                <a:solidFill>
                  <a:schemeClr val="dk1"/>
                </a:solidFill>
              </a:rPr>
              <a:t>CMUSphinx - Open source speech recognition toolkit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600">
                <a:solidFill>
                  <a:schemeClr val="dk1"/>
                </a:solidFill>
              </a:rPr>
              <a:t>Speech recognition model training using privacy-preserving deep learning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Designing queries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600">
                <a:solidFill>
                  <a:schemeClr val="dk1"/>
                </a:solidFill>
              </a:rPr>
              <a:t>CoreNLP - Natural Language Processing tool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600">
                <a:solidFill>
                  <a:schemeClr val="dk1"/>
                </a:solidFill>
              </a:rPr>
              <a:t>API to design server queries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Accuracy evaluation of speech recognition model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Project Tasks and Methodology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539125" y="1340700"/>
            <a:ext cx="62109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Platform setup for Application use case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Explore Qarnot platform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Build Docker images and deploy on Q.Rad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Add TPM support to Qarnot nodes [Tentative]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AWS setup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descr="page-architecture.jp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200" y="2599225"/>
            <a:ext cx="6012598" cy="230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3752475" y="3065975"/>
            <a:ext cx="1207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Docker Image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5542225" y="2599225"/>
            <a:ext cx="1207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Docker Instance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Evaluation Criteria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776375" y="1362250"/>
            <a:ext cx="62109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457200" y="1297575"/>
            <a:ext cx="7996800" cy="3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Successful deployment of the application on Qarnot 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Highly accurate speech recognition model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Designed queries should protect user privacy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Project Progress &amp; Health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900" y="1749208"/>
            <a:ext cx="5549299" cy="26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949" y="1059025"/>
            <a:ext cx="6282674" cy="356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Project progress &amp; Health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2347" y="1860400"/>
            <a:ext cx="407575" cy="4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9597" y="2430925"/>
            <a:ext cx="407575" cy="4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9108" y="1929941"/>
            <a:ext cx="407575" cy="413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51087" y="2431399"/>
            <a:ext cx="683604" cy="60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5520" y="3074041"/>
            <a:ext cx="407575" cy="413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51100" y="2975924"/>
            <a:ext cx="683604" cy="6099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1973050" y="3129100"/>
            <a:ext cx="348000" cy="354900"/>
          </a:xfrm>
          <a:prstGeom prst="mathPlus">
            <a:avLst>
              <a:gd fmla="val 23520" name="adj1"/>
            </a:avLst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370" y="4156166"/>
            <a:ext cx="407575" cy="41365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1014950" y="4185550"/>
            <a:ext cx="348000" cy="354900"/>
          </a:xfrm>
          <a:prstGeom prst="mathPlus">
            <a:avLst>
              <a:gd fmla="val 23520" name="adj1"/>
            </a:avLst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5400" y="4058049"/>
            <a:ext cx="683604" cy="60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59448" y="4215323"/>
            <a:ext cx="643200" cy="295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/>
          <p:nvPr/>
        </p:nvSpPr>
        <p:spPr>
          <a:xfrm>
            <a:off x="1903100" y="4185550"/>
            <a:ext cx="348000" cy="354900"/>
          </a:xfrm>
          <a:prstGeom prst="mathPlus">
            <a:avLst>
              <a:gd fmla="val 23520" name="adj1"/>
            </a:avLst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1503" y="3270128"/>
            <a:ext cx="954524" cy="834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08400" y="3596174"/>
            <a:ext cx="1036850" cy="45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1997" y="2964325"/>
            <a:ext cx="407575" cy="4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Project progress &amp; Health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421475" y="1183000"/>
            <a:ext cx="82296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the Qarnot platform and SDK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sample programs to submit tasks, work with files, docker hub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feedback to Qarnot for issues/bugs encountered with the SDK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customised docker image with necessary speech recognition libraries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libraries on local Linux image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 and push modified image to docker hub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 and test customised docker image on Qarnot platform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 docker image from docker hub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 and run on Qarnot platform 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46" y="1320146"/>
            <a:ext cx="6123125" cy="3485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Project progress &amp; Health</a:t>
            </a:r>
          </a:p>
        </p:txBody>
      </p:sp>
      <p:sp>
        <p:nvSpPr>
          <p:cNvPr id="205" name="Shape 205"/>
          <p:cNvSpPr txBox="1"/>
          <p:nvPr>
            <p:ph idx="4294967295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2278" y="3321974"/>
            <a:ext cx="1037149" cy="90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1747" y="1936600"/>
            <a:ext cx="407575" cy="4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5547" y="2470000"/>
            <a:ext cx="407575" cy="4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4147" y="3079599"/>
            <a:ext cx="407575" cy="4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Project progress &amp; Health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421475" y="1487800"/>
            <a:ext cx="8229600" cy="3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application use case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Privacy preserving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peech recognition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for related database and open source software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CMUsphinx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CoreNLP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Exploring CMUSphinx (speech recognition library)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PocketSphinx and Xphinx4 locally and successfully run samples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Future Tasks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421475" y="1106800"/>
            <a:ext cx="82296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Simulate privacy-preserving algorithm on AWS (10/26)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trusted computing support to the Qarnot nodes (Tentative) (11/09)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Privacy Algorithm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privacy preserving speech recognition model (10/26)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privacy-preserving query based on speech recognition (11/02)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of all individual components on the Qarnot platform (11/16)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performance based on accuracy &amp; privacy (11/23)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825" y="1759711"/>
            <a:ext cx="5213100" cy="26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4294967295" type="title"/>
          </p:nvPr>
        </p:nvSpPr>
        <p:spPr>
          <a:xfrm>
            <a:off x="457200" y="159219"/>
            <a:ext cx="8229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94" name="Shape 94"/>
          <p:cNvSpPr txBox="1"/>
          <p:nvPr>
            <p:ph idx="4294967295" type="body"/>
          </p:nvPr>
        </p:nvSpPr>
        <p:spPr>
          <a:xfrm>
            <a:off x="457200" y="671275"/>
            <a:ext cx="8229600" cy="4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● Project overview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Motivation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Proposed solution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● Project goals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Planned tasks and methodology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Criteria for evaluating the outcome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● Project progress and health</a:t>
            </a:r>
          </a:p>
          <a:p>
            <a:pPr indent="387350"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Theory/technology applied</a:t>
            </a:r>
          </a:p>
          <a:p>
            <a:pPr indent="387350"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Techniques under construction and progress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System design and development progress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● Future tasks 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-internets-of-things.jpg" id="99" name="Shape 99"/>
          <p:cNvPicPr preferRelativeResize="0"/>
          <p:nvPr/>
        </p:nvPicPr>
        <p:blipFill rotWithShape="1">
          <a:blip r:embed="rId3">
            <a:alphaModFix/>
          </a:blip>
          <a:srcRect b="0" l="18611" r="18617" t="0"/>
          <a:stretch/>
        </p:blipFill>
        <p:spPr>
          <a:xfrm>
            <a:off x="0" y="0"/>
            <a:ext cx="4571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type="title"/>
          </p:nvPr>
        </p:nvSpPr>
        <p:spPr>
          <a:xfrm>
            <a:off x="4706000" y="233150"/>
            <a:ext cx="4268400" cy="60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</a:rPr>
              <a:t>Internet of Things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641950" y="843050"/>
            <a:ext cx="4396500" cy="414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Allows sensing, monitoring and control of objects using network infrastructure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Enables integration of physical world into computer systems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Allows for task automation and user-specific functionalities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Basis for ideas such as Smart Cities, Smart Homes, Smart Energy Management, etc.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Extremely rapid increase in number of connected devices, aka ‘Things’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4294967295" type="title"/>
          </p:nvPr>
        </p:nvSpPr>
        <p:spPr>
          <a:xfrm>
            <a:off x="457200" y="205975"/>
            <a:ext cx="8229600" cy="69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The past, the present and the future</a:t>
            </a:r>
          </a:p>
        </p:txBody>
      </p:sp>
      <p:pic>
        <p:nvPicPr>
          <p:cNvPr descr="Internet-of-Things.pn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125" y="862850"/>
            <a:ext cx="7644800" cy="38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1796825" y="4663275"/>
            <a:ext cx="64581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Source: https://www.ncta.com/platform/broadband-internet/behind-the-numbers-growth-in-the-internet-of-things/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 day in the life of ...</a:t>
            </a:r>
          </a:p>
        </p:txBody>
      </p:sp>
      <p:pic>
        <p:nvPicPr>
          <p:cNvPr descr="10-07-27_internet-of-things-lg.jp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74950"/>
            <a:ext cx="8229600" cy="377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2219000" y="4686125"/>
            <a:ext cx="61365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Source: http://www.qualitydigest.com/inside/quality-insider-article/experiencing-quality-internet-things.html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Project motivation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57100" y="981750"/>
            <a:ext cx="82296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600"/>
              <a:t>IoT is increasingly targeted towards automation, user-specific functionality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600"/>
              <a:t>Improve quality of life and ease tasks for individuals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600"/>
              <a:t>Adapt to user requirements and behavioral patterns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600"/>
              <a:t>Basic currency of IoT - Data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600"/>
              <a:t>Continuous aggregation and processing of sensed information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600"/>
              <a:t>‘Smart’ devices can also analyse and act upon the data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600"/>
              <a:t>Issues in the current cloud-based model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600"/>
              <a:t>IoT data generation rate and volume are extremely high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600"/>
              <a:t>Latency and bandwidth constraints of network infrastructure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600"/>
              <a:t>Not easy to obtain quick inferences from sensed data for realtime actions</a:t>
            </a:r>
          </a:p>
          <a:p>
            <a:pPr indent="-330200" lvl="1" marL="91440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600"/>
              <a:t>Possible privacy violations due to transfer of user-specific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Proposed solution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57175" y="1024425"/>
            <a:ext cx="4387500" cy="3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200"/>
              <a:t>“Develop and evaluate a fog-computing based, privacy-preserving data-sharing service for IoT platforms”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200"/>
              <a:t>Fog computing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200"/>
              <a:t>Use of nodes at the edge of a network for computation, storage and networking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200"/>
              <a:t>Allows for quicker actions on sensed data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200"/>
              <a:t>Reduces latency and burden on network infrastructure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200"/>
              <a:t>Avoids need to exchange all data with central remote server(s)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200"/>
              <a:t>Privacy-preserving machine learning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200"/>
              <a:t>Every node is required to make ‘smart’ decisions based on the sensed data [machine learning]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200"/>
              <a:t>Share training model parameters with other fog nodes without sharing all of the private user data</a:t>
            </a:r>
          </a:p>
        </p:txBody>
      </p:sp>
      <p:pic>
        <p:nvPicPr>
          <p:cNvPr descr="1473006909441_cloud-und-fog-engl.jpg"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350" y="636300"/>
            <a:ext cx="3895450" cy="4261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Project Goals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905775" y="2329125"/>
            <a:ext cx="62109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737" y="1063375"/>
            <a:ext cx="3780525" cy="33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1380275" y="4454100"/>
            <a:ext cx="62109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                        </a:t>
            </a:r>
            <a:r>
              <a:rPr b="1" lang="en" sz="2400"/>
              <a:t>Preserve User Privacy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Project Tasks and Methodology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700900" y="1401775"/>
            <a:ext cx="6210900" cy="3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Determining application use case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Privacy-preserving speech recognition training model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Designing privacy-preserving server queries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>
                <a:solidFill>
                  <a:schemeClr val="dk1"/>
                </a:solidFill>
              </a:rPr>
              <a:t>Text independent speaker identification [Tentative]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399" y="2618600"/>
            <a:ext cx="7618501" cy="23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