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92273" y="1200150"/>
            <a:ext cx="3994499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852900" y="1672726"/>
            <a:ext cx="4016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en"/>
              <a:t>Fog-mediated data sharing for IoT platforms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" u="none" cap="none" strike="noStrike"/>
              <a:t>Sponsor -</a:t>
            </a:r>
            <a:r>
              <a:rPr lang="en"/>
              <a:t> CMU CyLab, Qarnot Computing</a:t>
            </a:r>
            <a:br>
              <a:rPr b="0" i="0" lang="en" u="none" cap="none" strike="noStrike"/>
            </a:br>
            <a:r>
              <a:rPr b="0" i="0" lang="en" u="none" cap="none" strike="noStrike"/>
              <a:t>Points of contact - Y</a:t>
            </a:r>
            <a:r>
              <a:rPr lang="en"/>
              <a:t>uan Tian, Emmanuel Owusu</a:t>
            </a:r>
            <a:br>
              <a:rPr b="0" i="0" lang="en" u="none" cap="none" strike="noStrike"/>
            </a:br>
            <a:r>
              <a:rPr b="0" i="0" lang="en" u="none" cap="none" strike="noStrike"/>
              <a:t>Faculty Advisor - Patrick Tagu</a:t>
            </a:r>
            <a:r>
              <a:rPr lang="en"/>
              <a:t>e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" u="none" cap="none" strike="noStrike"/>
              <a:t>Team</a:t>
            </a:r>
            <a:r>
              <a:rPr lang="en"/>
              <a:t> - Aditya Subrahmanyan, Sumana Potturu,  and Yuehao Yuan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457200" y="585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and development </a:t>
            </a:r>
            <a:r>
              <a:rPr lang="en" sz="3000">
                <a:solidFill>
                  <a:srgbClr val="000000"/>
                </a:solidFill>
              </a:rPr>
              <a:t>Privacy-preserving machine learning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3250" y="14107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Goal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Build a machine learning model with relatively high accuracy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Prevent adversary restore raw data from intermediate result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Method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Train model locally locally first, then send data to cloud and train remotely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Redefine</a:t>
            </a:r>
            <a:r>
              <a:rPr lang="en" sz="1600"/>
              <a:t> loss function to add adversary in 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Evaluation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Accuracy of the machine learning model (the high the better)</a:t>
            </a:r>
          </a:p>
          <a:p>
            <a:pPr indent="-330200" lvl="1" marL="91440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Extent to which adversary can restore our raw data (the low the better)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457200" y="3603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Design and development </a:t>
            </a:r>
            <a:r>
              <a:rPr lang="en" sz="3000">
                <a:solidFill>
                  <a:srgbClr val="000000"/>
                </a:solidFill>
              </a:rPr>
              <a:t>Privacy-preserving machine learning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732900" y="1809250"/>
            <a:ext cx="15813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32900" y="3354750"/>
            <a:ext cx="1515900" cy="5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359300" y="4298800"/>
            <a:ext cx="55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X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246800" y="3442375"/>
            <a:ext cx="55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ocal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191000" y="1963387"/>
            <a:ext cx="665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/>
          <p:nvPr/>
        </p:nvCxnSpPr>
        <p:spPr>
          <a:xfrm rot="10800000">
            <a:off x="1487400" y="3924050"/>
            <a:ext cx="69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 flipH="1" rot="10800000">
            <a:off x="1490400" y="3123950"/>
            <a:ext cx="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1347126" y="2700550"/>
            <a:ext cx="328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Z</a:t>
            </a:r>
          </a:p>
        </p:txBody>
      </p:sp>
      <p:cxnSp>
        <p:nvCxnSpPr>
          <p:cNvPr id="218" name="Shape 218"/>
          <p:cNvCxnSpPr/>
          <p:nvPr/>
        </p:nvCxnSpPr>
        <p:spPr>
          <a:xfrm flipH="1" rot="10800000">
            <a:off x="1490400" y="2551750"/>
            <a:ext cx="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1490400" y="1575150"/>
            <a:ext cx="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1360350" y="1183300"/>
            <a:ext cx="553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y’</a:t>
            </a:r>
          </a:p>
        </p:txBody>
      </p:sp>
      <p:sp>
        <p:nvSpPr>
          <p:cNvPr id="221" name="Shape 221"/>
          <p:cNvSpPr/>
          <p:nvPr/>
        </p:nvSpPr>
        <p:spPr>
          <a:xfrm>
            <a:off x="2715300" y="3375300"/>
            <a:ext cx="1515900" cy="5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2" name="Shape 222"/>
          <p:cNvCxnSpPr/>
          <p:nvPr/>
        </p:nvCxnSpPr>
        <p:spPr>
          <a:xfrm>
            <a:off x="3457800" y="3030300"/>
            <a:ext cx="174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3012000" y="3468050"/>
            <a:ext cx="922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3287657" y="2684161"/>
            <a:ext cx="411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Z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x="3495450" y="3948000"/>
            <a:ext cx="174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3355650" y="4307350"/>
            <a:ext cx="55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X’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312650" y="1030900"/>
            <a:ext cx="50367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L</a:t>
            </a:r>
            <a:r>
              <a:rPr baseline="-25000" lang="en" sz="1800"/>
              <a:t>1</a:t>
            </a:r>
            <a:r>
              <a:rPr lang="en" sz="1800"/>
              <a:t> = L(y, y’; 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baseline="-25000" lang="en" sz="1800">
                <a:solidFill>
                  <a:srgbClr val="242729"/>
                </a:solidFill>
                <a:highlight>
                  <a:srgbClr val="FFFFFF"/>
                </a:highlight>
              </a:rPr>
              <a:t>1</a:t>
            </a:r>
            <a:r>
              <a:rPr lang="en" sz="1800"/>
              <a:t>)</a:t>
            </a:r>
            <a:r>
              <a:rPr lang="en" sz="1800"/>
              <a:t> 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/>
              <a:t>measure of accuracy of user’s model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baseline="-25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= L(x, x’; 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baseline="-25000" lang="en" sz="1800">
                <a:solidFill>
                  <a:srgbClr val="242729"/>
                </a:solidFill>
                <a:highlight>
                  <a:srgbClr val="FFFFFF"/>
                </a:highlight>
              </a:rPr>
              <a:t>2</a:t>
            </a:r>
            <a:r>
              <a:rPr lang="en" sz="1800">
                <a:solidFill>
                  <a:schemeClr val="dk1"/>
                </a:solidFill>
              </a:rPr>
              <a:t>) 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measure of attacker’s success in reversing raw data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baseline="-25000" lang="en" sz="1800">
                <a:solidFill>
                  <a:schemeClr val="dk1"/>
                </a:solidFill>
              </a:rPr>
              <a:t>3</a:t>
            </a:r>
            <a:r>
              <a:rPr lang="en" sz="1800">
                <a:solidFill>
                  <a:schemeClr val="dk1"/>
                </a:solidFill>
              </a:rPr>
              <a:t> = - L(x, x’; 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baseline="-25000" lang="en" sz="1800">
                <a:solidFill>
                  <a:srgbClr val="242729"/>
                </a:solidFill>
                <a:highlight>
                  <a:srgbClr val="FFFFFF"/>
                </a:highlight>
              </a:rPr>
              <a:t>1</a:t>
            </a:r>
            <a:r>
              <a:rPr lang="en" sz="1800">
                <a:solidFill>
                  <a:schemeClr val="dk1"/>
                </a:solidFill>
              </a:rPr>
              <a:t>) 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measure of user’s success in defending against attacker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L = L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+ L</a:t>
            </a:r>
            <a:r>
              <a:rPr baseline="-25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+  L</a:t>
            </a:r>
            <a:r>
              <a:rPr baseline="-25000" lang="en" sz="1800">
                <a:solidFill>
                  <a:schemeClr val="dk1"/>
                </a:solidFill>
              </a:rPr>
              <a:t>3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Ultimate loss function we want to optimize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359500" y="2031750"/>
            <a:ext cx="1174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162650" y="2240200"/>
            <a:ext cx="6651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834050" y="2917788"/>
            <a:ext cx="3574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1" name="Shape 231"/>
          <p:cNvSpPr txBox="1"/>
          <p:nvPr/>
        </p:nvSpPr>
        <p:spPr>
          <a:xfrm>
            <a:off x="3245250" y="2256475"/>
            <a:ext cx="665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2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1800300" y="2938700"/>
            <a:ext cx="14865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" name="Shape 233"/>
          <p:cNvSpPr/>
          <p:nvPr/>
        </p:nvSpPr>
        <p:spPr>
          <a:xfrm>
            <a:off x="162650" y="1205850"/>
            <a:ext cx="2323500" cy="3692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648507" y="2112900"/>
            <a:ext cx="1642800" cy="2784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title"/>
          </p:nvPr>
        </p:nvSpPr>
        <p:spPr>
          <a:xfrm>
            <a:off x="423450" y="892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Model Implementation with TensorFlow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52250" y="1227175"/>
            <a:ext cx="42870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Define neural network parameters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Parameter of each layer (weights, bias)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Loss function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Optimizer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25" y="1074775"/>
            <a:ext cx="4381600" cy="3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4294967295" type="title"/>
          </p:nvPr>
        </p:nvSpPr>
        <p:spPr>
          <a:xfrm>
            <a:off x="423450" y="-631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Model Implementation with TensorFlow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18650" y="1074775"/>
            <a:ext cx="4343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Run training and evaluation process</a:t>
            </a:r>
          </a:p>
        </p:txBody>
      </p:sp>
      <p:sp>
        <p:nvSpPr>
          <p:cNvPr id="248" name="Shape 248"/>
          <p:cNvSpPr/>
          <p:nvPr/>
        </p:nvSpPr>
        <p:spPr>
          <a:xfrm>
            <a:off x="1141125" y="1680675"/>
            <a:ext cx="2298300" cy="70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Run training process in several iterations (epoch)</a:t>
            </a:r>
          </a:p>
        </p:txBody>
      </p:sp>
      <p:sp>
        <p:nvSpPr>
          <p:cNvPr id="249" name="Shape 249"/>
          <p:cNvSpPr/>
          <p:nvPr/>
        </p:nvSpPr>
        <p:spPr>
          <a:xfrm>
            <a:off x="1141275" y="2785425"/>
            <a:ext cx="2298300" cy="6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Feed training data to model in each iteration</a:t>
            </a:r>
          </a:p>
        </p:txBody>
      </p:sp>
      <p:sp>
        <p:nvSpPr>
          <p:cNvPr id="250" name="Shape 250"/>
          <p:cNvSpPr/>
          <p:nvPr/>
        </p:nvSpPr>
        <p:spPr>
          <a:xfrm rot="5400000">
            <a:off x="2131278" y="2497664"/>
            <a:ext cx="3180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141275" y="3852225"/>
            <a:ext cx="2298300" cy="6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Test model performance using test data</a:t>
            </a:r>
          </a:p>
        </p:txBody>
      </p:sp>
      <p:sp>
        <p:nvSpPr>
          <p:cNvPr id="252" name="Shape 252"/>
          <p:cNvSpPr/>
          <p:nvPr/>
        </p:nvSpPr>
        <p:spPr>
          <a:xfrm rot="5400000">
            <a:off x="2131278" y="3553793"/>
            <a:ext cx="3180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00" y="843024"/>
            <a:ext cx="4509625" cy="39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and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Query Substitution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7443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Goal: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Build additional queries to send to service provider along with user query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Prevent Adversary/Service Provider to pinpoint the exact user query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4294967295"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and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Query Substitution </a:t>
            </a:r>
          </a:p>
        </p:txBody>
      </p:sp>
      <p:sp>
        <p:nvSpPr>
          <p:cNvPr id="265" name="Shape 265"/>
          <p:cNvSpPr/>
          <p:nvPr/>
        </p:nvSpPr>
        <p:spPr>
          <a:xfrm>
            <a:off x="854225" y="1959225"/>
            <a:ext cx="946500" cy="6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.wav</a:t>
            </a:r>
          </a:p>
        </p:txBody>
      </p:sp>
      <p:sp>
        <p:nvSpPr>
          <p:cNvPr id="266" name="Shape 266"/>
          <p:cNvSpPr/>
          <p:nvPr/>
        </p:nvSpPr>
        <p:spPr>
          <a:xfrm>
            <a:off x="2300175" y="1943625"/>
            <a:ext cx="1391400" cy="70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Speech-Text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CMU-Sphinx</a:t>
            </a:r>
          </a:p>
        </p:txBody>
      </p:sp>
      <p:sp>
        <p:nvSpPr>
          <p:cNvPr id="267" name="Shape 267"/>
          <p:cNvSpPr/>
          <p:nvPr/>
        </p:nvSpPr>
        <p:spPr>
          <a:xfrm>
            <a:off x="4241750" y="1943625"/>
            <a:ext cx="1787100" cy="70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Natural Language Processing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Core-NLP</a:t>
            </a:r>
          </a:p>
        </p:txBody>
      </p:sp>
      <p:sp>
        <p:nvSpPr>
          <p:cNvPr id="268" name="Shape 268"/>
          <p:cNvSpPr/>
          <p:nvPr/>
        </p:nvSpPr>
        <p:spPr>
          <a:xfrm>
            <a:off x="6579000" y="1943625"/>
            <a:ext cx="1707300" cy="70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additional Queries</a:t>
            </a:r>
          </a:p>
        </p:txBody>
      </p:sp>
      <p:sp>
        <p:nvSpPr>
          <p:cNvPr id="269" name="Shape 269"/>
          <p:cNvSpPr/>
          <p:nvPr/>
        </p:nvSpPr>
        <p:spPr>
          <a:xfrm>
            <a:off x="6736950" y="3429375"/>
            <a:ext cx="1391400" cy="6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Send Queries to the Server</a:t>
            </a:r>
          </a:p>
        </p:txBody>
      </p:sp>
      <p:sp>
        <p:nvSpPr>
          <p:cNvPr id="270" name="Shape 270"/>
          <p:cNvSpPr/>
          <p:nvPr/>
        </p:nvSpPr>
        <p:spPr>
          <a:xfrm>
            <a:off x="4311625" y="3429375"/>
            <a:ext cx="1391400" cy="6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Filter Results for User Query Result</a:t>
            </a:r>
          </a:p>
        </p:txBody>
      </p:sp>
      <p:sp>
        <p:nvSpPr>
          <p:cNvPr id="271" name="Shape 271"/>
          <p:cNvSpPr/>
          <p:nvPr/>
        </p:nvSpPr>
        <p:spPr>
          <a:xfrm>
            <a:off x="2372750" y="3375075"/>
            <a:ext cx="946500" cy="6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272" name="Shape 272"/>
          <p:cNvSpPr/>
          <p:nvPr/>
        </p:nvSpPr>
        <p:spPr>
          <a:xfrm>
            <a:off x="1855000" y="2256700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766112" y="2204775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103375" y="2204775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rot="5400000">
            <a:off x="7223503" y="2975518"/>
            <a:ext cx="3180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10800000">
            <a:off x="6019437" y="3674925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rot="10800000">
            <a:off x="3614875" y="3620625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and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Query Substitution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66300" y="1368175"/>
            <a:ext cx="72312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Evaluation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Overhead created by the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title"/>
          </p:nvPr>
        </p:nvSpPr>
        <p:spPr>
          <a:xfrm>
            <a:off x="395150" y="184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Progress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33250" y="14107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803" y="1067300"/>
            <a:ext cx="3246950" cy="3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268500" y="4266400"/>
            <a:ext cx="231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On schedule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title"/>
          </p:nvPr>
        </p:nvSpPr>
        <p:spPr>
          <a:xfrm>
            <a:off x="395150" y="184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Health</a:t>
            </a:r>
          </a:p>
        </p:txBody>
      </p:sp>
      <p:sp>
        <p:nvSpPr>
          <p:cNvPr id="297" name="Shape 297"/>
          <p:cNvSpPr/>
          <p:nvPr/>
        </p:nvSpPr>
        <p:spPr>
          <a:xfrm>
            <a:off x="1606750" y="1226275"/>
            <a:ext cx="2373900" cy="58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Machine Learning Model</a:t>
            </a:r>
          </a:p>
        </p:txBody>
      </p:sp>
      <p:cxnSp>
        <p:nvCxnSpPr>
          <p:cNvPr id="298" name="Shape 298"/>
          <p:cNvCxnSpPr/>
          <p:nvPr/>
        </p:nvCxnSpPr>
        <p:spPr>
          <a:xfrm flipH="1">
            <a:off x="1808425" y="1815875"/>
            <a:ext cx="7800" cy="27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9" name="Shape 299"/>
          <p:cNvSpPr/>
          <p:nvPr/>
        </p:nvSpPr>
        <p:spPr>
          <a:xfrm>
            <a:off x="2170325" y="2006100"/>
            <a:ext cx="3113700" cy="47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Determine application use case</a:t>
            </a:r>
          </a:p>
        </p:txBody>
      </p:sp>
      <p:sp>
        <p:nvSpPr>
          <p:cNvPr id="300" name="Shape 300"/>
          <p:cNvSpPr/>
          <p:nvPr/>
        </p:nvSpPr>
        <p:spPr>
          <a:xfrm>
            <a:off x="2170325" y="2667125"/>
            <a:ext cx="31137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Explore TensorFlow</a:t>
            </a:r>
          </a:p>
        </p:txBody>
      </p:sp>
      <p:sp>
        <p:nvSpPr>
          <p:cNvPr id="301" name="Shape 301"/>
          <p:cNvSpPr/>
          <p:nvPr/>
        </p:nvSpPr>
        <p:spPr>
          <a:xfrm>
            <a:off x="2170325" y="3207425"/>
            <a:ext cx="31137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machine learning model for fog nodes in data-sharing service</a:t>
            </a:r>
          </a:p>
        </p:txBody>
      </p:sp>
      <p:sp>
        <p:nvSpPr>
          <p:cNvPr id="302" name="Shape 302"/>
          <p:cNvSpPr/>
          <p:nvPr/>
        </p:nvSpPr>
        <p:spPr>
          <a:xfrm>
            <a:off x="2170325" y="3778537"/>
            <a:ext cx="31137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adversary model</a:t>
            </a:r>
          </a:p>
        </p:txBody>
      </p:sp>
      <p:sp>
        <p:nvSpPr>
          <p:cNvPr id="303" name="Shape 303"/>
          <p:cNvSpPr/>
          <p:nvPr/>
        </p:nvSpPr>
        <p:spPr>
          <a:xfrm>
            <a:off x="2170325" y="4349650"/>
            <a:ext cx="31137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Accuracy evaluation</a:t>
            </a:r>
          </a:p>
        </p:txBody>
      </p:sp>
      <p:cxnSp>
        <p:nvCxnSpPr>
          <p:cNvPr id="304" name="Shape 304"/>
          <p:cNvCxnSpPr>
            <a:stCxn id="299" idx="1"/>
          </p:cNvCxnSpPr>
          <p:nvPr/>
        </p:nvCxnSpPr>
        <p:spPr>
          <a:xfrm flipH="1">
            <a:off x="1831625" y="2241450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 flipH="1">
            <a:off x="1831625" y="2872325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/>
          <p:nvPr/>
        </p:nvCxnSpPr>
        <p:spPr>
          <a:xfrm flipH="1">
            <a:off x="1823925" y="3453925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/>
          <p:nvPr/>
        </p:nvCxnSpPr>
        <p:spPr>
          <a:xfrm flipH="1">
            <a:off x="1808425" y="3983737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/>
          <p:nvPr/>
        </p:nvCxnSpPr>
        <p:spPr>
          <a:xfrm flipH="1">
            <a:off x="1808425" y="4554850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87" y="1854300"/>
            <a:ext cx="383284" cy="47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62" y="2531825"/>
            <a:ext cx="383284" cy="47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799" y="3132599"/>
            <a:ext cx="1221777" cy="7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4294967295" type="title"/>
          </p:nvPr>
        </p:nvSpPr>
        <p:spPr>
          <a:xfrm>
            <a:off x="395150" y="184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Health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606750" y="1302475"/>
            <a:ext cx="1326600" cy="58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Query Model</a:t>
            </a:r>
          </a:p>
        </p:txBody>
      </p:sp>
      <p:cxnSp>
        <p:nvCxnSpPr>
          <p:cNvPr id="319" name="Shape 319"/>
          <p:cNvCxnSpPr/>
          <p:nvPr/>
        </p:nvCxnSpPr>
        <p:spPr>
          <a:xfrm flipH="1">
            <a:off x="1808425" y="1892075"/>
            <a:ext cx="7800" cy="27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0" name="Shape 320"/>
          <p:cNvSpPr/>
          <p:nvPr/>
        </p:nvSpPr>
        <p:spPr>
          <a:xfrm>
            <a:off x="2170325" y="2082300"/>
            <a:ext cx="3524700" cy="47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Speech to Text Conversion - CMUSphinx</a:t>
            </a:r>
          </a:p>
        </p:txBody>
      </p:sp>
      <p:sp>
        <p:nvSpPr>
          <p:cNvPr id="321" name="Shape 321"/>
          <p:cNvSpPr/>
          <p:nvPr/>
        </p:nvSpPr>
        <p:spPr>
          <a:xfrm>
            <a:off x="2170325" y="2743325"/>
            <a:ext cx="31137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Parse the Query with CoreNLP</a:t>
            </a:r>
          </a:p>
        </p:txBody>
      </p:sp>
      <p:sp>
        <p:nvSpPr>
          <p:cNvPr id="322" name="Shape 322"/>
          <p:cNvSpPr/>
          <p:nvPr/>
        </p:nvSpPr>
        <p:spPr>
          <a:xfrm>
            <a:off x="2170325" y="3283625"/>
            <a:ext cx="27414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Creation of Additional Queries</a:t>
            </a:r>
          </a:p>
        </p:txBody>
      </p:sp>
      <p:sp>
        <p:nvSpPr>
          <p:cNvPr id="323" name="Shape 323"/>
          <p:cNvSpPr/>
          <p:nvPr/>
        </p:nvSpPr>
        <p:spPr>
          <a:xfrm>
            <a:off x="2170325" y="3854750"/>
            <a:ext cx="13758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Dataset</a:t>
            </a:r>
          </a:p>
        </p:txBody>
      </p:sp>
      <p:sp>
        <p:nvSpPr>
          <p:cNvPr id="324" name="Shape 324"/>
          <p:cNvSpPr/>
          <p:nvPr/>
        </p:nvSpPr>
        <p:spPr>
          <a:xfrm>
            <a:off x="2170325" y="4425850"/>
            <a:ext cx="22059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Evaluation</a:t>
            </a:r>
          </a:p>
        </p:txBody>
      </p:sp>
      <p:cxnSp>
        <p:nvCxnSpPr>
          <p:cNvPr id="325" name="Shape 325"/>
          <p:cNvCxnSpPr>
            <a:stCxn id="320" idx="1"/>
          </p:cNvCxnSpPr>
          <p:nvPr/>
        </p:nvCxnSpPr>
        <p:spPr>
          <a:xfrm flipH="1">
            <a:off x="1831625" y="2317650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/>
          <p:nvPr/>
        </p:nvCxnSpPr>
        <p:spPr>
          <a:xfrm flipH="1">
            <a:off x="1831625" y="2948525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 flipH="1">
            <a:off x="1823925" y="3530125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/>
          <p:nvPr/>
        </p:nvCxnSpPr>
        <p:spPr>
          <a:xfrm flipH="1">
            <a:off x="1808425" y="4059937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/>
          <p:nvPr/>
        </p:nvCxnSpPr>
        <p:spPr>
          <a:xfrm flipH="1">
            <a:off x="1808425" y="4631050"/>
            <a:ext cx="338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037" y="2082300"/>
            <a:ext cx="383284" cy="47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12" y="2721750"/>
            <a:ext cx="383284" cy="47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950" y="3766074"/>
            <a:ext cx="838500" cy="54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437" y="3295375"/>
            <a:ext cx="383284" cy="4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457200" y="235419"/>
            <a:ext cx="822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457200" y="899875"/>
            <a:ext cx="8229600" cy="4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Project overview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Project motivation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Proposed solution/technique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Design and development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Privacy-preserving machine learning 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Speech recognition and query substitution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Project progress 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Project health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Modification of requirements/methodology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Plan for final report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4294967295" type="title"/>
          </p:nvPr>
        </p:nvSpPr>
        <p:spPr>
          <a:xfrm>
            <a:off x="380700" y="1616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Modification of Requirements/Methodology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33250" y="14107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Machine Learning Model 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Build attacker model and design loss function based on the attacker model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Train both machine learning models simultaneously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Integration with Qarnot Platform is stalled due to lack of customized profile 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Run on docker instead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title"/>
          </p:nvPr>
        </p:nvSpPr>
        <p:spPr>
          <a:xfrm>
            <a:off x="395150" y="184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Plan for Final Report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21475" y="1106800"/>
            <a:ext cx="82296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Privacy-preserving machine learning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adversary machine learning model (11/20)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Evaluation of the machine learning model (11/30)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Query Model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Improve query creation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(11/16)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Performance evaluation of the model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(11/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Report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037" y="350662"/>
            <a:ext cx="3514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-internets-of-things.jpg" id="137" name="Shape 137"/>
          <p:cNvPicPr preferRelativeResize="0"/>
          <p:nvPr/>
        </p:nvPicPr>
        <p:blipFill rotWithShape="1">
          <a:blip r:embed="rId3">
            <a:alphaModFix/>
          </a:blip>
          <a:srcRect b="0" l="18611" r="18617" t="0"/>
          <a:stretch/>
        </p:blipFill>
        <p:spPr>
          <a:xfrm>
            <a:off x="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4706000" y="233150"/>
            <a:ext cx="4268400" cy="60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Internet of Things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641950" y="843050"/>
            <a:ext cx="4396500" cy="414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Allows sensing, monitoring and control of objects using network infrastructure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Enables integration of physical world into computer systems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Basis for Smart Cities, Smart Homes, Smart Energy Management,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Extremely rapid increase in number of connected devices, aka ‘Things’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450975" y="2474225"/>
            <a:ext cx="2326200" cy="853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Utility of IoT systems</a:t>
            </a:r>
          </a:p>
        </p:txBody>
      </p:sp>
      <p:cxnSp>
        <p:nvCxnSpPr>
          <p:cNvPr id="145" name="Shape 145"/>
          <p:cNvCxnSpPr>
            <a:stCxn id="144" idx="1"/>
          </p:cNvCxnSpPr>
          <p:nvPr/>
        </p:nvCxnSpPr>
        <p:spPr>
          <a:xfrm rot="10800000">
            <a:off x="2432175" y="2901125"/>
            <a:ext cx="10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flipH="1" rot="10800000">
            <a:off x="4611075" y="1620425"/>
            <a:ext cx="60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4608825" y="3328025"/>
            <a:ext cx="6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863475" y="265827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Data generation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3829725" y="114522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Latency and bandwidth</a:t>
            </a:r>
          </a:p>
        </p:txBody>
      </p:sp>
      <p:sp>
        <p:nvSpPr>
          <p:cNvPr id="150" name="Shape 150"/>
          <p:cNvSpPr/>
          <p:nvPr/>
        </p:nvSpPr>
        <p:spPr>
          <a:xfrm>
            <a:off x="6765375" y="265827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Inferences</a:t>
            </a:r>
          </a:p>
        </p:txBody>
      </p:sp>
      <p:sp>
        <p:nvSpPr>
          <p:cNvPr id="151" name="Shape 151"/>
          <p:cNvSpPr/>
          <p:nvPr/>
        </p:nvSpPr>
        <p:spPr>
          <a:xfrm>
            <a:off x="3829725" y="432042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Privacy of sensitive data</a:t>
            </a:r>
          </a:p>
        </p:txBody>
      </p:sp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motivation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5777175" y="2895275"/>
            <a:ext cx="988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Proposed solution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57175" y="948225"/>
            <a:ext cx="43875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“Develop and evaluate a fog-computing based, privacy-preserving data-sharing service”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Fog computing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Use network’s edge nodes for computation, storage and networking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Quicker action on sensed data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Avoid complete data exchange with central remote server(s)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Privacy-preserving machine learning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Every node makes ‘smart’ decisions based on the sensed data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Share training model parameters with other nodes without sharing all of the private user data</a:t>
            </a:r>
          </a:p>
        </p:txBody>
      </p:sp>
      <p:pic>
        <p:nvPicPr>
          <p:cNvPr descr="1473006909441_cloud-und-fog-engl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675" y="636300"/>
            <a:ext cx="3842122" cy="426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440600" y="1435825"/>
            <a:ext cx="2091600" cy="221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440600" y="2952900"/>
            <a:ext cx="2091600" cy="145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Proposed solution</a:t>
            </a:r>
          </a:p>
        </p:txBody>
      </p:sp>
      <p:sp>
        <p:nvSpPr>
          <p:cNvPr id="168" name="Shape 168"/>
          <p:cNvSpPr/>
          <p:nvPr/>
        </p:nvSpPr>
        <p:spPr>
          <a:xfrm>
            <a:off x="1685175" y="155552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Data generation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1685175" y="230282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Latency and bandwidth</a:t>
            </a:r>
          </a:p>
        </p:txBody>
      </p:sp>
      <p:sp>
        <p:nvSpPr>
          <p:cNvPr id="170" name="Shape 170"/>
          <p:cNvSpPr/>
          <p:nvPr/>
        </p:nvSpPr>
        <p:spPr>
          <a:xfrm>
            <a:off x="1685175" y="305012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Inferences</a:t>
            </a:r>
          </a:p>
        </p:txBody>
      </p:sp>
      <p:sp>
        <p:nvSpPr>
          <p:cNvPr id="171" name="Shape 171"/>
          <p:cNvSpPr/>
          <p:nvPr/>
        </p:nvSpPr>
        <p:spPr>
          <a:xfrm>
            <a:off x="1685175" y="3797425"/>
            <a:ext cx="1568700" cy="485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Privacy of sensitive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532200" y="2185525"/>
            <a:ext cx="15687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532200" y="3619950"/>
            <a:ext cx="15687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100900" y="1902625"/>
            <a:ext cx="1515300" cy="68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Fog computing</a:t>
            </a:r>
          </a:p>
        </p:txBody>
      </p:sp>
      <p:sp>
        <p:nvSpPr>
          <p:cNvPr id="175" name="Shape 175"/>
          <p:cNvSpPr/>
          <p:nvPr/>
        </p:nvSpPr>
        <p:spPr>
          <a:xfrm>
            <a:off x="5100900" y="3337050"/>
            <a:ext cx="1792800" cy="68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Privacy-preserving 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Techniques - Fog computing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7175" y="1063375"/>
            <a:ext cx="8229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Built on Qarnot computing platform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Q.Rad - Fog nodes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Data - Sensor data from Q.Rad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Deploy customized docker instance on Q.Rad’s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Custom profile to orchestrate Q.Rad’s and enable data sharing</a:t>
            </a:r>
          </a:p>
        </p:txBody>
      </p:sp>
      <p:pic>
        <p:nvPicPr>
          <p:cNvPr descr="page-architecture.jp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5" y="2592925"/>
            <a:ext cx="8229600" cy="230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763225" y="2592925"/>
            <a:ext cx="1207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Docker Instance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Techniques - Privacy-preserving machine learning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57200" y="1413875"/>
            <a:ext cx="58626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Build a model that produces accurate results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Model should also prevent peer nodes from drawing inferences using the output 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Peer nodes modelled as adversary learning models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Interaction between the models and the parameters is used to define the complete system model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Perform query substitution after speech recognition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Replace query-specific words with random words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Send multiple queries to server to prevent actual query identification</a:t>
            </a:r>
          </a:p>
        </p:txBody>
      </p:sp>
      <p:pic>
        <p:nvPicPr>
          <p:cNvPr descr="3046006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462" y="2726200"/>
            <a:ext cx="1355800" cy="135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ldi_text_and_logo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149" y="4225775"/>
            <a:ext cx="2204425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sorFlow.png"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799" y="827349"/>
            <a:ext cx="2153124" cy="17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457200" y="585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and development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Deep Learning 101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33250" y="14107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Deep Learning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A machine learning model consists of several layers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Each layer’s output is input of next layer (except last layer)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Each layer can be </a:t>
            </a:r>
            <a:r>
              <a:rPr lang="en" sz="1600"/>
              <a:t>described</a:t>
            </a:r>
            <a:r>
              <a:rPr lang="en" sz="1600"/>
              <a:t> using set of parameters (weight, bias)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Loss Function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Measurement of performance for the model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Train model to minimize 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Optimizer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Method to minimize loss function in training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