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64" r:id="rId2"/>
    <p:sldId id="265" r:id="rId3"/>
    <p:sldId id="266" r:id="rId4"/>
    <p:sldId id="267" r:id="rId5"/>
    <p:sldId id="258" r:id="rId6"/>
    <p:sldId id="268" r:id="rId7"/>
    <p:sldId id="269" r:id="rId8"/>
    <p:sldId id="259" r:id="rId9"/>
    <p:sldId id="260" r:id="rId10"/>
    <p:sldId id="261" r:id="rId11"/>
    <p:sldId id="262" r:id="rId12"/>
    <p:sldId id="263" r:id="rId13"/>
    <p:sldId id="270"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yy z" initials="yz" lastIdx="1" clrIdx="0">
    <p:extLst>
      <p:ext uri="{19B8F6BF-5375-455C-9EA6-DF929625EA0E}">
        <p15:presenceInfo xmlns:p15="http://schemas.microsoft.com/office/powerpoint/2012/main" userId="0245d3a5bf841a6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8" d="100"/>
          <a:sy n="58" d="100"/>
        </p:scale>
        <p:origin x="84" y="7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3F375C-C833-4098-ABE8-F507E22E6384}" type="datetimeFigureOut">
              <a:rPr lang="en-US" smtClean="0"/>
              <a:t>5/17/2018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526D57-B510-4D9F-BA6E-620E4083EE61}" type="slidenum">
              <a:rPr lang="en-US" smtClean="0"/>
              <a:t>‹#›</a:t>
            </a:fld>
            <a:endParaRPr lang="en-US"/>
          </a:p>
        </p:txBody>
      </p:sp>
    </p:spTree>
    <p:extLst>
      <p:ext uri="{BB962C8B-B14F-4D97-AF65-F5344CB8AC3E}">
        <p14:creationId xmlns:p14="http://schemas.microsoft.com/office/powerpoint/2010/main" val="24074702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973C05-153A-4322-880F-33C27D743DE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F243094-2556-4DC1-BCB1-81DAC02E28F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DA681D8-F73A-4B2D-B30D-6EA3DC1D3C25}"/>
              </a:ext>
            </a:extLst>
          </p:cNvPr>
          <p:cNvSpPr>
            <a:spLocks noGrp="1"/>
          </p:cNvSpPr>
          <p:nvPr>
            <p:ph type="dt" sz="half" idx="10"/>
          </p:nvPr>
        </p:nvSpPr>
        <p:spPr/>
        <p:txBody>
          <a:bodyPr/>
          <a:lstStyle/>
          <a:p>
            <a:fld id="{B029EE15-CEA8-496F-80CB-E3191676150F}" type="datetimeFigureOut">
              <a:rPr lang="en-US" smtClean="0"/>
              <a:t>5/17/2018</a:t>
            </a:fld>
            <a:endParaRPr lang="en-US"/>
          </a:p>
        </p:txBody>
      </p:sp>
      <p:sp>
        <p:nvSpPr>
          <p:cNvPr id="5" name="Footer Placeholder 4">
            <a:extLst>
              <a:ext uri="{FF2B5EF4-FFF2-40B4-BE49-F238E27FC236}">
                <a16:creationId xmlns:a16="http://schemas.microsoft.com/office/drawing/2014/main" id="{430B0CD7-2C5A-4CD4-ABB2-ED9E9ABDB8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63E9DAD-8A47-4656-B55C-098277F7FCBA}"/>
              </a:ext>
            </a:extLst>
          </p:cNvPr>
          <p:cNvSpPr>
            <a:spLocks noGrp="1"/>
          </p:cNvSpPr>
          <p:nvPr>
            <p:ph type="sldNum" sz="quarter" idx="12"/>
          </p:nvPr>
        </p:nvSpPr>
        <p:spPr/>
        <p:txBody>
          <a:bodyPr/>
          <a:lstStyle/>
          <a:p>
            <a:fld id="{99D5F979-B690-480B-BF54-4F2A5856490E}" type="slidenum">
              <a:rPr lang="en-US" smtClean="0"/>
              <a:t>‹#›</a:t>
            </a:fld>
            <a:endParaRPr lang="en-US"/>
          </a:p>
        </p:txBody>
      </p:sp>
    </p:spTree>
    <p:extLst>
      <p:ext uri="{BB962C8B-B14F-4D97-AF65-F5344CB8AC3E}">
        <p14:creationId xmlns:p14="http://schemas.microsoft.com/office/powerpoint/2010/main" val="29965399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42A62-8CF7-420F-ADE1-B9CB37A56C2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3431DC9-2D87-4E61-878A-DA4B63419E3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EEC2E89-8AD5-4376-B76B-2EFE30A7EB5E}"/>
              </a:ext>
            </a:extLst>
          </p:cNvPr>
          <p:cNvSpPr>
            <a:spLocks noGrp="1"/>
          </p:cNvSpPr>
          <p:nvPr>
            <p:ph type="dt" sz="half" idx="10"/>
          </p:nvPr>
        </p:nvSpPr>
        <p:spPr/>
        <p:txBody>
          <a:bodyPr/>
          <a:lstStyle/>
          <a:p>
            <a:fld id="{B029EE15-CEA8-496F-80CB-E3191676150F}" type="datetimeFigureOut">
              <a:rPr lang="en-US" smtClean="0"/>
              <a:t>5/17/2018</a:t>
            </a:fld>
            <a:endParaRPr lang="en-US"/>
          </a:p>
        </p:txBody>
      </p:sp>
      <p:sp>
        <p:nvSpPr>
          <p:cNvPr id="5" name="Footer Placeholder 4">
            <a:extLst>
              <a:ext uri="{FF2B5EF4-FFF2-40B4-BE49-F238E27FC236}">
                <a16:creationId xmlns:a16="http://schemas.microsoft.com/office/drawing/2014/main" id="{BF265FA5-D397-4F10-9282-670D227A077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13A357-727F-4DAA-B910-DD3E9132C858}"/>
              </a:ext>
            </a:extLst>
          </p:cNvPr>
          <p:cNvSpPr>
            <a:spLocks noGrp="1"/>
          </p:cNvSpPr>
          <p:nvPr>
            <p:ph type="sldNum" sz="quarter" idx="12"/>
          </p:nvPr>
        </p:nvSpPr>
        <p:spPr/>
        <p:txBody>
          <a:bodyPr/>
          <a:lstStyle/>
          <a:p>
            <a:fld id="{99D5F979-B690-480B-BF54-4F2A5856490E}" type="slidenum">
              <a:rPr lang="en-US" smtClean="0"/>
              <a:t>‹#›</a:t>
            </a:fld>
            <a:endParaRPr lang="en-US"/>
          </a:p>
        </p:txBody>
      </p:sp>
    </p:spTree>
    <p:extLst>
      <p:ext uri="{BB962C8B-B14F-4D97-AF65-F5344CB8AC3E}">
        <p14:creationId xmlns:p14="http://schemas.microsoft.com/office/powerpoint/2010/main" val="5546933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E7F3C1-7F81-49F7-8148-E3232306380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C6331EE-FAAA-4A4E-B07F-6619BA22F8C6}"/>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B442B5-E003-4D14-9C2F-938F076AD95E}"/>
              </a:ext>
            </a:extLst>
          </p:cNvPr>
          <p:cNvSpPr>
            <a:spLocks noGrp="1"/>
          </p:cNvSpPr>
          <p:nvPr>
            <p:ph type="dt" sz="half" idx="10"/>
          </p:nvPr>
        </p:nvSpPr>
        <p:spPr/>
        <p:txBody>
          <a:bodyPr/>
          <a:lstStyle/>
          <a:p>
            <a:fld id="{B029EE15-CEA8-496F-80CB-E3191676150F}" type="datetimeFigureOut">
              <a:rPr lang="en-US" smtClean="0"/>
              <a:t>5/17/2018</a:t>
            </a:fld>
            <a:endParaRPr lang="en-US"/>
          </a:p>
        </p:txBody>
      </p:sp>
      <p:sp>
        <p:nvSpPr>
          <p:cNvPr id="5" name="Footer Placeholder 4">
            <a:extLst>
              <a:ext uri="{FF2B5EF4-FFF2-40B4-BE49-F238E27FC236}">
                <a16:creationId xmlns:a16="http://schemas.microsoft.com/office/drawing/2014/main" id="{A4E00703-FD93-441F-8872-7E93E02912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B846604-ECBC-40CB-9BB5-F7DF85A42FAB}"/>
              </a:ext>
            </a:extLst>
          </p:cNvPr>
          <p:cNvSpPr>
            <a:spLocks noGrp="1"/>
          </p:cNvSpPr>
          <p:nvPr>
            <p:ph type="sldNum" sz="quarter" idx="12"/>
          </p:nvPr>
        </p:nvSpPr>
        <p:spPr/>
        <p:txBody>
          <a:bodyPr/>
          <a:lstStyle/>
          <a:p>
            <a:fld id="{99D5F979-B690-480B-BF54-4F2A5856490E}" type="slidenum">
              <a:rPr lang="en-US" smtClean="0"/>
              <a:t>‹#›</a:t>
            </a:fld>
            <a:endParaRPr lang="en-US"/>
          </a:p>
        </p:txBody>
      </p:sp>
    </p:spTree>
    <p:extLst>
      <p:ext uri="{BB962C8B-B14F-4D97-AF65-F5344CB8AC3E}">
        <p14:creationId xmlns:p14="http://schemas.microsoft.com/office/powerpoint/2010/main" val="3935646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62EF2-E305-454A-92CF-34D6935DA69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465C4C7-EAD4-45EA-A152-2F7A43E56255}"/>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0948EC-3D65-49B8-98AE-DC062EC2E746}"/>
              </a:ext>
            </a:extLst>
          </p:cNvPr>
          <p:cNvSpPr>
            <a:spLocks noGrp="1"/>
          </p:cNvSpPr>
          <p:nvPr>
            <p:ph type="dt" sz="half" idx="10"/>
          </p:nvPr>
        </p:nvSpPr>
        <p:spPr/>
        <p:txBody>
          <a:bodyPr/>
          <a:lstStyle/>
          <a:p>
            <a:fld id="{B029EE15-CEA8-496F-80CB-E3191676150F}" type="datetimeFigureOut">
              <a:rPr lang="en-US" smtClean="0"/>
              <a:t>5/17/2018</a:t>
            </a:fld>
            <a:endParaRPr lang="en-US"/>
          </a:p>
        </p:txBody>
      </p:sp>
      <p:sp>
        <p:nvSpPr>
          <p:cNvPr id="5" name="Footer Placeholder 4">
            <a:extLst>
              <a:ext uri="{FF2B5EF4-FFF2-40B4-BE49-F238E27FC236}">
                <a16:creationId xmlns:a16="http://schemas.microsoft.com/office/drawing/2014/main" id="{632BF43A-A88D-4FC5-A65A-0F447FEBFD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0FDEC0-EC9D-40B3-BBDB-700FA3D17A4C}"/>
              </a:ext>
            </a:extLst>
          </p:cNvPr>
          <p:cNvSpPr>
            <a:spLocks noGrp="1"/>
          </p:cNvSpPr>
          <p:nvPr>
            <p:ph type="sldNum" sz="quarter" idx="12"/>
          </p:nvPr>
        </p:nvSpPr>
        <p:spPr/>
        <p:txBody>
          <a:bodyPr/>
          <a:lstStyle/>
          <a:p>
            <a:fld id="{99D5F979-B690-480B-BF54-4F2A5856490E}" type="slidenum">
              <a:rPr lang="en-US" smtClean="0"/>
              <a:t>‹#›</a:t>
            </a:fld>
            <a:endParaRPr lang="en-US"/>
          </a:p>
        </p:txBody>
      </p:sp>
    </p:spTree>
    <p:extLst>
      <p:ext uri="{BB962C8B-B14F-4D97-AF65-F5344CB8AC3E}">
        <p14:creationId xmlns:p14="http://schemas.microsoft.com/office/powerpoint/2010/main" val="13995264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7E6718-2F14-4E8D-B8F1-7D78D4E0A74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545BE77-9CDA-43ED-AA57-6A390B78DC0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46E6C07-ECF9-45E9-8EFE-0F01F1921081}"/>
              </a:ext>
            </a:extLst>
          </p:cNvPr>
          <p:cNvSpPr>
            <a:spLocks noGrp="1"/>
          </p:cNvSpPr>
          <p:nvPr>
            <p:ph type="dt" sz="half" idx="10"/>
          </p:nvPr>
        </p:nvSpPr>
        <p:spPr/>
        <p:txBody>
          <a:bodyPr/>
          <a:lstStyle/>
          <a:p>
            <a:fld id="{B029EE15-CEA8-496F-80CB-E3191676150F}" type="datetimeFigureOut">
              <a:rPr lang="en-US" smtClean="0"/>
              <a:t>5/17/2018</a:t>
            </a:fld>
            <a:endParaRPr lang="en-US"/>
          </a:p>
        </p:txBody>
      </p:sp>
      <p:sp>
        <p:nvSpPr>
          <p:cNvPr id="5" name="Footer Placeholder 4">
            <a:extLst>
              <a:ext uri="{FF2B5EF4-FFF2-40B4-BE49-F238E27FC236}">
                <a16:creationId xmlns:a16="http://schemas.microsoft.com/office/drawing/2014/main" id="{25CA4039-0208-4B62-A845-829E278BCE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CDF647-8C48-4EC8-9C56-3BC98BAE8303}"/>
              </a:ext>
            </a:extLst>
          </p:cNvPr>
          <p:cNvSpPr>
            <a:spLocks noGrp="1"/>
          </p:cNvSpPr>
          <p:nvPr>
            <p:ph type="sldNum" sz="quarter" idx="12"/>
          </p:nvPr>
        </p:nvSpPr>
        <p:spPr/>
        <p:txBody>
          <a:bodyPr/>
          <a:lstStyle/>
          <a:p>
            <a:fld id="{99D5F979-B690-480B-BF54-4F2A5856490E}" type="slidenum">
              <a:rPr lang="en-US" smtClean="0"/>
              <a:t>‹#›</a:t>
            </a:fld>
            <a:endParaRPr lang="en-US"/>
          </a:p>
        </p:txBody>
      </p:sp>
    </p:spTree>
    <p:extLst>
      <p:ext uri="{BB962C8B-B14F-4D97-AF65-F5344CB8AC3E}">
        <p14:creationId xmlns:p14="http://schemas.microsoft.com/office/powerpoint/2010/main" val="8629924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EB7384-7ADE-4AD7-9704-7E61BB44DBD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292FB3C-FC86-40B0-9CC0-6E4970D896E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81657B0-C024-49FC-85B6-83476DA96660}"/>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FB275CC-A577-4D4E-A893-C8EB353A2008}"/>
              </a:ext>
            </a:extLst>
          </p:cNvPr>
          <p:cNvSpPr>
            <a:spLocks noGrp="1"/>
          </p:cNvSpPr>
          <p:nvPr>
            <p:ph type="dt" sz="half" idx="10"/>
          </p:nvPr>
        </p:nvSpPr>
        <p:spPr/>
        <p:txBody>
          <a:bodyPr/>
          <a:lstStyle/>
          <a:p>
            <a:fld id="{B029EE15-CEA8-496F-80CB-E3191676150F}" type="datetimeFigureOut">
              <a:rPr lang="en-US" smtClean="0"/>
              <a:t>5/17/2018</a:t>
            </a:fld>
            <a:endParaRPr lang="en-US"/>
          </a:p>
        </p:txBody>
      </p:sp>
      <p:sp>
        <p:nvSpPr>
          <p:cNvPr id="6" name="Footer Placeholder 5">
            <a:extLst>
              <a:ext uri="{FF2B5EF4-FFF2-40B4-BE49-F238E27FC236}">
                <a16:creationId xmlns:a16="http://schemas.microsoft.com/office/drawing/2014/main" id="{E4230B7C-5DF5-48C1-BC16-BE2D5ED6A5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39F9BC0-10AB-404F-A7EF-EBF6BF0006D8}"/>
              </a:ext>
            </a:extLst>
          </p:cNvPr>
          <p:cNvSpPr>
            <a:spLocks noGrp="1"/>
          </p:cNvSpPr>
          <p:nvPr>
            <p:ph type="sldNum" sz="quarter" idx="12"/>
          </p:nvPr>
        </p:nvSpPr>
        <p:spPr/>
        <p:txBody>
          <a:bodyPr/>
          <a:lstStyle/>
          <a:p>
            <a:fld id="{99D5F979-B690-480B-BF54-4F2A5856490E}" type="slidenum">
              <a:rPr lang="en-US" smtClean="0"/>
              <a:t>‹#›</a:t>
            </a:fld>
            <a:endParaRPr lang="en-US"/>
          </a:p>
        </p:txBody>
      </p:sp>
    </p:spTree>
    <p:extLst>
      <p:ext uri="{BB962C8B-B14F-4D97-AF65-F5344CB8AC3E}">
        <p14:creationId xmlns:p14="http://schemas.microsoft.com/office/powerpoint/2010/main" val="24310389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94D702-FAF7-4145-9D38-80B00F44389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09D9FA2-DDB3-4824-94D6-61ADD967149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CCEC98E0-BB4E-495E-A8EC-CCABD68E9CE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D80002-CFCD-4567-A3C6-F4C8D175E8B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02459D34-F1ED-45A5-9BF3-06F398F2724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22A1546-5441-4C7E-859D-299A0150EB86}"/>
              </a:ext>
            </a:extLst>
          </p:cNvPr>
          <p:cNvSpPr>
            <a:spLocks noGrp="1"/>
          </p:cNvSpPr>
          <p:nvPr>
            <p:ph type="dt" sz="half" idx="10"/>
          </p:nvPr>
        </p:nvSpPr>
        <p:spPr/>
        <p:txBody>
          <a:bodyPr/>
          <a:lstStyle/>
          <a:p>
            <a:fld id="{B029EE15-CEA8-496F-80CB-E3191676150F}" type="datetimeFigureOut">
              <a:rPr lang="en-US" smtClean="0"/>
              <a:t>5/17/2018</a:t>
            </a:fld>
            <a:endParaRPr lang="en-US"/>
          </a:p>
        </p:txBody>
      </p:sp>
      <p:sp>
        <p:nvSpPr>
          <p:cNvPr id="8" name="Footer Placeholder 7">
            <a:extLst>
              <a:ext uri="{FF2B5EF4-FFF2-40B4-BE49-F238E27FC236}">
                <a16:creationId xmlns:a16="http://schemas.microsoft.com/office/drawing/2014/main" id="{68895F6E-773B-4DD1-A8B8-16FAF99C7C8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A388FED-5B19-43E1-A49F-CCBAE28827BB}"/>
              </a:ext>
            </a:extLst>
          </p:cNvPr>
          <p:cNvSpPr>
            <a:spLocks noGrp="1"/>
          </p:cNvSpPr>
          <p:nvPr>
            <p:ph type="sldNum" sz="quarter" idx="12"/>
          </p:nvPr>
        </p:nvSpPr>
        <p:spPr/>
        <p:txBody>
          <a:bodyPr/>
          <a:lstStyle/>
          <a:p>
            <a:fld id="{99D5F979-B690-480B-BF54-4F2A5856490E}" type="slidenum">
              <a:rPr lang="en-US" smtClean="0"/>
              <a:t>‹#›</a:t>
            </a:fld>
            <a:endParaRPr lang="en-US"/>
          </a:p>
        </p:txBody>
      </p:sp>
    </p:spTree>
    <p:extLst>
      <p:ext uri="{BB962C8B-B14F-4D97-AF65-F5344CB8AC3E}">
        <p14:creationId xmlns:p14="http://schemas.microsoft.com/office/powerpoint/2010/main" val="37548091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893E9-9458-4513-B6D1-BC269FC8E09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C9F3B1F-D2FE-4A55-AF36-3EAA370C128D}"/>
              </a:ext>
            </a:extLst>
          </p:cNvPr>
          <p:cNvSpPr>
            <a:spLocks noGrp="1"/>
          </p:cNvSpPr>
          <p:nvPr>
            <p:ph type="dt" sz="half" idx="10"/>
          </p:nvPr>
        </p:nvSpPr>
        <p:spPr/>
        <p:txBody>
          <a:bodyPr/>
          <a:lstStyle/>
          <a:p>
            <a:fld id="{B029EE15-CEA8-496F-80CB-E3191676150F}" type="datetimeFigureOut">
              <a:rPr lang="en-US" smtClean="0"/>
              <a:t>5/17/2018</a:t>
            </a:fld>
            <a:endParaRPr lang="en-US"/>
          </a:p>
        </p:txBody>
      </p:sp>
      <p:sp>
        <p:nvSpPr>
          <p:cNvPr id="4" name="Footer Placeholder 3">
            <a:extLst>
              <a:ext uri="{FF2B5EF4-FFF2-40B4-BE49-F238E27FC236}">
                <a16:creationId xmlns:a16="http://schemas.microsoft.com/office/drawing/2014/main" id="{7F17D478-9EF6-467C-8297-886B35ABADF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C103052-64C9-4238-A123-976C1E713041}"/>
              </a:ext>
            </a:extLst>
          </p:cNvPr>
          <p:cNvSpPr>
            <a:spLocks noGrp="1"/>
          </p:cNvSpPr>
          <p:nvPr>
            <p:ph type="sldNum" sz="quarter" idx="12"/>
          </p:nvPr>
        </p:nvSpPr>
        <p:spPr/>
        <p:txBody>
          <a:bodyPr/>
          <a:lstStyle/>
          <a:p>
            <a:fld id="{99D5F979-B690-480B-BF54-4F2A5856490E}" type="slidenum">
              <a:rPr lang="en-US" smtClean="0"/>
              <a:t>‹#›</a:t>
            </a:fld>
            <a:endParaRPr lang="en-US"/>
          </a:p>
        </p:txBody>
      </p:sp>
    </p:spTree>
    <p:extLst>
      <p:ext uri="{BB962C8B-B14F-4D97-AF65-F5344CB8AC3E}">
        <p14:creationId xmlns:p14="http://schemas.microsoft.com/office/powerpoint/2010/main" val="3660448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3FB9B8C-02CB-4A73-92B9-D7E58DFC0747}"/>
              </a:ext>
            </a:extLst>
          </p:cNvPr>
          <p:cNvSpPr>
            <a:spLocks noGrp="1"/>
          </p:cNvSpPr>
          <p:nvPr>
            <p:ph type="dt" sz="half" idx="10"/>
          </p:nvPr>
        </p:nvSpPr>
        <p:spPr/>
        <p:txBody>
          <a:bodyPr/>
          <a:lstStyle/>
          <a:p>
            <a:fld id="{B029EE15-CEA8-496F-80CB-E3191676150F}" type="datetimeFigureOut">
              <a:rPr lang="en-US" smtClean="0"/>
              <a:t>5/17/2018</a:t>
            </a:fld>
            <a:endParaRPr lang="en-US"/>
          </a:p>
        </p:txBody>
      </p:sp>
      <p:sp>
        <p:nvSpPr>
          <p:cNvPr id="3" name="Footer Placeholder 2">
            <a:extLst>
              <a:ext uri="{FF2B5EF4-FFF2-40B4-BE49-F238E27FC236}">
                <a16:creationId xmlns:a16="http://schemas.microsoft.com/office/drawing/2014/main" id="{0CF85E65-9713-4051-BD26-0C1BA515352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5C61B4F-043E-4983-AB70-47AE097EB5D2}"/>
              </a:ext>
            </a:extLst>
          </p:cNvPr>
          <p:cNvSpPr>
            <a:spLocks noGrp="1"/>
          </p:cNvSpPr>
          <p:nvPr>
            <p:ph type="sldNum" sz="quarter" idx="12"/>
          </p:nvPr>
        </p:nvSpPr>
        <p:spPr/>
        <p:txBody>
          <a:bodyPr/>
          <a:lstStyle/>
          <a:p>
            <a:fld id="{99D5F979-B690-480B-BF54-4F2A5856490E}" type="slidenum">
              <a:rPr lang="en-US" smtClean="0"/>
              <a:t>‹#›</a:t>
            </a:fld>
            <a:endParaRPr lang="en-US"/>
          </a:p>
        </p:txBody>
      </p:sp>
    </p:spTree>
    <p:extLst>
      <p:ext uri="{BB962C8B-B14F-4D97-AF65-F5344CB8AC3E}">
        <p14:creationId xmlns:p14="http://schemas.microsoft.com/office/powerpoint/2010/main" val="21547017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823AF-004F-46A2-90E3-48BC270D2C2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9B06188-5BD4-456B-AE09-A5B23EC36DC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79CC656-ADEA-40F9-8F50-637AFEB9F95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45559CE-E592-4738-A16D-C07DF89AF612}"/>
              </a:ext>
            </a:extLst>
          </p:cNvPr>
          <p:cNvSpPr>
            <a:spLocks noGrp="1"/>
          </p:cNvSpPr>
          <p:nvPr>
            <p:ph type="dt" sz="half" idx="10"/>
          </p:nvPr>
        </p:nvSpPr>
        <p:spPr/>
        <p:txBody>
          <a:bodyPr/>
          <a:lstStyle/>
          <a:p>
            <a:fld id="{B029EE15-CEA8-496F-80CB-E3191676150F}" type="datetimeFigureOut">
              <a:rPr lang="en-US" smtClean="0"/>
              <a:t>5/17/2018</a:t>
            </a:fld>
            <a:endParaRPr lang="en-US"/>
          </a:p>
        </p:txBody>
      </p:sp>
      <p:sp>
        <p:nvSpPr>
          <p:cNvPr id="6" name="Footer Placeholder 5">
            <a:extLst>
              <a:ext uri="{FF2B5EF4-FFF2-40B4-BE49-F238E27FC236}">
                <a16:creationId xmlns:a16="http://schemas.microsoft.com/office/drawing/2014/main" id="{9E85B379-28C7-46CC-A9CF-DB4E03ACEB3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7B47968-A531-4E50-A825-DD6C6E49331B}"/>
              </a:ext>
            </a:extLst>
          </p:cNvPr>
          <p:cNvSpPr>
            <a:spLocks noGrp="1"/>
          </p:cNvSpPr>
          <p:nvPr>
            <p:ph type="sldNum" sz="quarter" idx="12"/>
          </p:nvPr>
        </p:nvSpPr>
        <p:spPr/>
        <p:txBody>
          <a:bodyPr/>
          <a:lstStyle/>
          <a:p>
            <a:fld id="{99D5F979-B690-480B-BF54-4F2A5856490E}" type="slidenum">
              <a:rPr lang="en-US" smtClean="0"/>
              <a:t>‹#›</a:t>
            </a:fld>
            <a:endParaRPr lang="en-US"/>
          </a:p>
        </p:txBody>
      </p:sp>
    </p:spTree>
    <p:extLst>
      <p:ext uri="{BB962C8B-B14F-4D97-AF65-F5344CB8AC3E}">
        <p14:creationId xmlns:p14="http://schemas.microsoft.com/office/powerpoint/2010/main" val="23627138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C74FD6-A7AC-4584-87B8-52F6191D45D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3CBFC9A-14F9-46D2-8EB6-7EF4E9F972D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B248DA9-EB5F-48E9-BA3F-97DF5310E6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AA6C200-9DDD-4D2B-9A52-9E2DAA68D69C}"/>
              </a:ext>
            </a:extLst>
          </p:cNvPr>
          <p:cNvSpPr>
            <a:spLocks noGrp="1"/>
          </p:cNvSpPr>
          <p:nvPr>
            <p:ph type="dt" sz="half" idx="10"/>
          </p:nvPr>
        </p:nvSpPr>
        <p:spPr/>
        <p:txBody>
          <a:bodyPr/>
          <a:lstStyle/>
          <a:p>
            <a:fld id="{B029EE15-CEA8-496F-80CB-E3191676150F}" type="datetimeFigureOut">
              <a:rPr lang="en-US" smtClean="0"/>
              <a:t>5/17/2018</a:t>
            </a:fld>
            <a:endParaRPr lang="en-US"/>
          </a:p>
        </p:txBody>
      </p:sp>
      <p:sp>
        <p:nvSpPr>
          <p:cNvPr id="6" name="Footer Placeholder 5">
            <a:extLst>
              <a:ext uri="{FF2B5EF4-FFF2-40B4-BE49-F238E27FC236}">
                <a16:creationId xmlns:a16="http://schemas.microsoft.com/office/drawing/2014/main" id="{611EE5D7-96C4-4840-B141-D5A50B846B5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4142EFF-A76E-45F5-A958-3E9397D59CAA}"/>
              </a:ext>
            </a:extLst>
          </p:cNvPr>
          <p:cNvSpPr>
            <a:spLocks noGrp="1"/>
          </p:cNvSpPr>
          <p:nvPr>
            <p:ph type="sldNum" sz="quarter" idx="12"/>
          </p:nvPr>
        </p:nvSpPr>
        <p:spPr/>
        <p:txBody>
          <a:bodyPr/>
          <a:lstStyle/>
          <a:p>
            <a:fld id="{99D5F979-B690-480B-BF54-4F2A5856490E}" type="slidenum">
              <a:rPr lang="en-US" smtClean="0"/>
              <a:t>‹#›</a:t>
            </a:fld>
            <a:endParaRPr lang="en-US"/>
          </a:p>
        </p:txBody>
      </p:sp>
    </p:spTree>
    <p:extLst>
      <p:ext uri="{BB962C8B-B14F-4D97-AF65-F5344CB8AC3E}">
        <p14:creationId xmlns:p14="http://schemas.microsoft.com/office/powerpoint/2010/main" val="29605761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F0BBB06-A468-4D30-BF1B-FCF1B1E7241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CA47F8E-3DAC-4EEC-AE62-32F4142385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30B4E09-E21E-4401-83E2-B74537B3A96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29EE15-CEA8-496F-80CB-E3191676150F}" type="datetimeFigureOut">
              <a:rPr lang="en-US" smtClean="0"/>
              <a:t>5/17/2018</a:t>
            </a:fld>
            <a:endParaRPr lang="en-US"/>
          </a:p>
        </p:txBody>
      </p:sp>
      <p:sp>
        <p:nvSpPr>
          <p:cNvPr id="5" name="Footer Placeholder 4">
            <a:extLst>
              <a:ext uri="{FF2B5EF4-FFF2-40B4-BE49-F238E27FC236}">
                <a16:creationId xmlns:a16="http://schemas.microsoft.com/office/drawing/2014/main" id="{01077538-E9F6-48AE-8249-3EA3DABE88D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3453ABE-FF8E-4A2D-950B-C8C73484726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9D5F979-B690-480B-BF54-4F2A5856490E}" type="slidenum">
              <a:rPr lang="en-US" smtClean="0"/>
              <a:t>‹#›</a:t>
            </a:fld>
            <a:endParaRPr lang="en-US"/>
          </a:p>
        </p:txBody>
      </p:sp>
    </p:spTree>
    <p:extLst>
      <p:ext uri="{BB962C8B-B14F-4D97-AF65-F5344CB8AC3E}">
        <p14:creationId xmlns:p14="http://schemas.microsoft.com/office/powerpoint/2010/main" val="2192623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F564F-1149-496B-B865-0AEDA1337ED1}"/>
              </a:ext>
            </a:extLst>
          </p:cNvPr>
          <p:cNvSpPr>
            <a:spLocks noGrp="1"/>
          </p:cNvSpPr>
          <p:nvPr>
            <p:ph type="ctrTitle"/>
          </p:nvPr>
        </p:nvSpPr>
        <p:spPr/>
        <p:txBody>
          <a:bodyPr>
            <a:normAutofit fontScale="90000"/>
          </a:bodyPr>
          <a:lstStyle/>
          <a:p>
            <a:r>
              <a:rPr lang="en-US" dirty="0"/>
              <a:t>Recent Years Recent Years Restaurant Health Violation Investigation In Boston</a:t>
            </a:r>
          </a:p>
        </p:txBody>
      </p:sp>
      <p:sp>
        <p:nvSpPr>
          <p:cNvPr id="3" name="Subtitle 2">
            <a:extLst>
              <a:ext uri="{FF2B5EF4-FFF2-40B4-BE49-F238E27FC236}">
                <a16:creationId xmlns:a16="http://schemas.microsoft.com/office/drawing/2014/main" id="{09482A31-1B8F-4F11-B956-E828451D2018}"/>
              </a:ext>
            </a:extLst>
          </p:cNvPr>
          <p:cNvSpPr>
            <a:spLocks noGrp="1"/>
          </p:cNvSpPr>
          <p:nvPr>
            <p:ph type="subTitle" idx="1"/>
          </p:nvPr>
        </p:nvSpPr>
        <p:spPr/>
        <p:txBody>
          <a:bodyPr>
            <a:normAutofit lnSpcReduction="10000"/>
          </a:bodyPr>
          <a:lstStyle/>
          <a:p>
            <a:endParaRPr lang="en-US" dirty="0"/>
          </a:p>
          <a:p>
            <a:endParaRPr lang="en-US" dirty="0"/>
          </a:p>
          <a:p>
            <a:r>
              <a:rPr lang="en-US" dirty="0"/>
              <a:t>Submitted By: Heyao Zhang, </a:t>
            </a:r>
            <a:r>
              <a:rPr lang="en-US" dirty="0" err="1"/>
              <a:t>Yiyi</a:t>
            </a:r>
            <a:r>
              <a:rPr lang="en-US" dirty="0"/>
              <a:t> Zhang</a:t>
            </a:r>
          </a:p>
          <a:p>
            <a:r>
              <a:rPr lang="en-US" dirty="0"/>
              <a:t>Instructor: </a:t>
            </a:r>
            <a:r>
              <a:rPr lang="en-US" dirty="0" err="1"/>
              <a:t>Sergiy</a:t>
            </a:r>
            <a:r>
              <a:rPr lang="en-US" dirty="0"/>
              <a:t> Shevchenko</a:t>
            </a:r>
          </a:p>
          <a:p>
            <a:endParaRPr lang="en-US" dirty="0"/>
          </a:p>
        </p:txBody>
      </p:sp>
    </p:spTree>
    <p:extLst>
      <p:ext uri="{BB962C8B-B14F-4D97-AF65-F5344CB8AC3E}">
        <p14:creationId xmlns:p14="http://schemas.microsoft.com/office/powerpoint/2010/main" val="8898954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53B8ADE-E6F2-41EF-AA80-4363D9DE2307}"/>
              </a:ext>
            </a:extLst>
          </p:cNvPr>
          <p:cNvPicPr>
            <a:picLocks noChangeAspect="1"/>
          </p:cNvPicPr>
          <p:nvPr/>
        </p:nvPicPr>
        <p:blipFill>
          <a:blip r:embed="rId2"/>
          <a:stretch>
            <a:fillRect/>
          </a:stretch>
        </p:blipFill>
        <p:spPr>
          <a:xfrm>
            <a:off x="785899" y="657225"/>
            <a:ext cx="6896100" cy="2771775"/>
          </a:xfrm>
          <a:prstGeom prst="rect">
            <a:avLst/>
          </a:prstGeom>
        </p:spPr>
      </p:pic>
      <p:sp>
        <p:nvSpPr>
          <p:cNvPr id="5" name="TextBox 4">
            <a:extLst>
              <a:ext uri="{FF2B5EF4-FFF2-40B4-BE49-F238E27FC236}">
                <a16:creationId xmlns:a16="http://schemas.microsoft.com/office/drawing/2014/main" id="{B3427CE7-5F90-4576-8C56-D7DB36AD7459}"/>
              </a:ext>
            </a:extLst>
          </p:cNvPr>
          <p:cNvSpPr txBox="1"/>
          <p:nvPr/>
        </p:nvSpPr>
        <p:spPr>
          <a:xfrm>
            <a:off x="785899" y="4215279"/>
            <a:ext cx="6896100" cy="1200329"/>
          </a:xfrm>
          <a:prstGeom prst="rect">
            <a:avLst/>
          </a:prstGeom>
          <a:noFill/>
        </p:spPr>
        <p:txBody>
          <a:bodyPr wrap="square" rtlCol="0">
            <a:spAutoFit/>
          </a:bodyPr>
          <a:lstStyle/>
          <a:p>
            <a:r>
              <a:rPr lang="en-US" dirty="0"/>
              <a:t>We can count the frequency of different months in 2007-2018.</a:t>
            </a:r>
          </a:p>
          <a:p>
            <a:r>
              <a:rPr lang="en-US" dirty="0"/>
              <a:t>But there are some &lt;NA&gt; (not available) data, that means we can’t use all the data, I think that’s the disadvantage. Then we should remove 133th row.</a:t>
            </a:r>
          </a:p>
        </p:txBody>
      </p:sp>
      <p:pic>
        <p:nvPicPr>
          <p:cNvPr id="6" name="Picture 5">
            <a:extLst>
              <a:ext uri="{FF2B5EF4-FFF2-40B4-BE49-F238E27FC236}">
                <a16:creationId xmlns:a16="http://schemas.microsoft.com/office/drawing/2014/main" id="{70490845-50C6-4BCD-B03D-D31AB4765241}"/>
              </a:ext>
            </a:extLst>
          </p:cNvPr>
          <p:cNvPicPr>
            <a:picLocks noChangeAspect="1"/>
          </p:cNvPicPr>
          <p:nvPr/>
        </p:nvPicPr>
        <p:blipFill>
          <a:blip r:embed="rId3"/>
          <a:stretch>
            <a:fillRect/>
          </a:stretch>
        </p:blipFill>
        <p:spPr>
          <a:xfrm>
            <a:off x="8342341" y="678007"/>
            <a:ext cx="2190750" cy="2905125"/>
          </a:xfrm>
          <a:prstGeom prst="rect">
            <a:avLst/>
          </a:prstGeom>
        </p:spPr>
      </p:pic>
    </p:spTree>
    <p:extLst>
      <p:ext uri="{BB962C8B-B14F-4D97-AF65-F5344CB8AC3E}">
        <p14:creationId xmlns:p14="http://schemas.microsoft.com/office/powerpoint/2010/main" val="29333478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353FB26-6355-4227-BE86-0625FBA9415E}"/>
              </a:ext>
            </a:extLst>
          </p:cNvPr>
          <p:cNvPicPr>
            <a:picLocks noChangeAspect="1"/>
          </p:cNvPicPr>
          <p:nvPr/>
        </p:nvPicPr>
        <p:blipFill>
          <a:blip r:embed="rId2"/>
          <a:stretch>
            <a:fillRect/>
          </a:stretch>
        </p:blipFill>
        <p:spPr>
          <a:xfrm>
            <a:off x="603938" y="609328"/>
            <a:ext cx="9268877" cy="604492"/>
          </a:xfrm>
          <a:prstGeom prst="rect">
            <a:avLst/>
          </a:prstGeom>
        </p:spPr>
      </p:pic>
      <p:pic>
        <p:nvPicPr>
          <p:cNvPr id="5" name="Picture 4">
            <a:extLst>
              <a:ext uri="{FF2B5EF4-FFF2-40B4-BE49-F238E27FC236}">
                <a16:creationId xmlns:a16="http://schemas.microsoft.com/office/drawing/2014/main" id="{07658621-D477-4ECB-9493-7BC35ECA7B67}"/>
              </a:ext>
            </a:extLst>
          </p:cNvPr>
          <p:cNvPicPr>
            <a:picLocks noChangeAspect="1"/>
          </p:cNvPicPr>
          <p:nvPr/>
        </p:nvPicPr>
        <p:blipFill>
          <a:blip r:embed="rId3"/>
          <a:stretch>
            <a:fillRect/>
          </a:stretch>
        </p:blipFill>
        <p:spPr>
          <a:xfrm>
            <a:off x="691527" y="1393031"/>
            <a:ext cx="6410325" cy="5181600"/>
          </a:xfrm>
          <a:prstGeom prst="rect">
            <a:avLst/>
          </a:prstGeom>
        </p:spPr>
      </p:pic>
      <p:sp>
        <p:nvSpPr>
          <p:cNvPr id="6" name="TextBox 5">
            <a:extLst>
              <a:ext uri="{FF2B5EF4-FFF2-40B4-BE49-F238E27FC236}">
                <a16:creationId xmlns:a16="http://schemas.microsoft.com/office/drawing/2014/main" id="{5E01E927-C7D7-4B1B-BE0D-D096B5BCCF4C}"/>
              </a:ext>
            </a:extLst>
          </p:cNvPr>
          <p:cNvSpPr txBox="1"/>
          <p:nvPr/>
        </p:nvSpPr>
        <p:spPr>
          <a:xfrm>
            <a:off x="7158649" y="2025723"/>
            <a:ext cx="4655128" cy="1200329"/>
          </a:xfrm>
          <a:prstGeom prst="rect">
            <a:avLst/>
          </a:prstGeom>
          <a:noFill/>
        </p:spPr>
        <p:txBody>
          <a:bodyPr wrap="square" rtlCol="0">
            <a:spAutoFit/>
          </a:bodyPr>
          <a:lstStyle/>
          <a:p>
            <a:r>
              <a:rPr lang="en-US" dirty="0"/>
              <a:t>And then we will create a scatter plot for those data.</a:t>
            </a:r>
          </a:p>
          <a:p>
            <a:r>
              <a:rPr lang="en-US" dirty="0"/>
              <a:t>In this picture, we can see that as time goes, the violations appear stably in each month.</a:t>
            </a:r>
          </a:p>
        </p:txBody>
      </p:sp>
      <p:sp>
        <p:nvSpPr>
          <p:cNvPr id="7" name="TextBox 6">
            <a:extLst>
              <a:ext uri="{FF2B5EF4-FFF2-40B4-BE49-F238E27FC236}">
                <a16:creationId xmlns:a16="http://schemas.microsoft.com/office/drawing/2014/main" id="{480F09F6-D8B1-4458-96DC-03786F9209EE}"/>
              </a:ext>
            </a:extLst>
          </p:cNvPr>
          <p:cNvSpPr txBox="1"/>
          <p:nvPr/>
        </p:nvSpPr>
        <p:spPr>
          <a:xfrm>
            <a:off x="7158649" y="3848848"/>
            <a:ext cx="4768723" cy="1477328"/>
          </a:xfrm>
          <a:prstGeom prst="rect">
            <a:avLst/>
          </a:prstGeom>
          <a:noFill/>
        </p:spPr>
        <p:txBody>
          <a:bodyPr wrap="square" rtlCol="0">
            <a:spAutoFit/>
          </a:bodyPr>
          <a:lstStyle/>
          <a:p>
            <a:r>
              <a:rPr lang="en-US" dirty="0"/>
              <a:t>Maybe you will be confused about the x-axis, our dataset begins in Jan 2007 and ends in Jan 2018, so to the one specific year, for example, 2008, we have 12 month samples. Therefore, the x-axis is the sum of each year’s month.</a:t>
            </a:r>
          </a:p>
        </p:txBody>
      </p:sp>
    </p:spTree>
    <p:extLst>
      <p:ext uri="{BB962C8B-B14F-4D97-AF65-F5344CB8AC3E}">
        <p14:creationId xmlns:p14="http://schemas.microsoft.com/office/powerpoint/2010/main" val="4185418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F373145-AD2E-4297-9A5F-CD1F01EA3D00}"/>
              </a:ext>
            </a:extLst>
          </p:cNvPr>
          <p:cNvSpPr txBox="1"/>
          <p:nvPr/>
        </p:nvSpPr>
        <p:spPr>
          <a:xfrm>
            <a:off x="565265" y="581891"/>
            <a:ext cx="7331826" cy="369332"/>
          </a:xfrm>
          <a:prstGeom prst="rect">
            <a:avLst/>
          </a:prstGeom>
          <a:noFill/>
        </p:spPr>
        <p:txBody>
          <a:bodyPr wrap="square" rtlCol="0">
            <a:spAutoFit/>
          </a:bodyPr>
          <a:lstStyle/>
          <a:p>
            <a:r>
              <a:rPr lang="en-US" dirty="0"/>
              <a:t>So, how about the relationship between specific month and violations?</a:t>
            </a:r>
          </a:p>
        </p:txBody>
      </p:sp>
      <p:pic>
        <p:nvPicPr>
          <p:cNvPr id="5" name="Picture 4">
            <a:extLst>
              <a:ext uri="{FF2B5EF4-FFF2-40B4-BE49-F238E27FC236}">
                <a16:creationId xmlns:a16="http://schemas.microsoft.com/office/drawing/2014/main" id="{75391599-CB3D-476A-9771-1341620AD0A2}"/>
              </a:ext>
            </a:extLst>
          </p:cNvPr>
          <p:cNvPicPr>
            <a:picLocks noChangeAspect="1"/>
          </p:cNvPicPr>
          <p:nvPr/>
        </p:nvPicPr>
        <p:blipFill>
          <a:blip r:embed="rId2"/>
          <a:stretch>
            <a:fillRect/>
          </a:stretch>
        </p:blipFill>
        <p:spPr>
          <a:xfrm>
            <a:off x="565265" y="1180753"/>
            <a:ext cx="6286500" cy="2933700"/>
          </a:xfrm>
          <a:prstGeom prst="rect">
            <a:avLst/>
          </a:prstGeom>
        </p:spPr>
      </p:pic>
      <p:pic>
        <p:nvPicPr>
          <p:cNvPr id="6" name="Picture 5">
            <a:extLst>
              <a:ext uri="{FF2B5EF4-FFF2-40B4-BE49-F238E27FC236}">
                <a16:creationId xmlns:a16="http://schemas.microsoft.com/office/drawing/2014/main" id="{7D2E18EE-D628-4D0B-9F1C-A08CCDA3684D}"/>
              </a:ext>
            </a:extLst>
          </p:cNvPr>
          <p:cNvPicPr>
            <a:picLocks noChangeAspect="1"/>
          </p:cNvPicPr>
          <p:nvPr/>
        </p:nvPicPr>
        <p:blipFill>
          <a:blip r:embed="rId3"/>
          <a:stretch>
            <a:fillRect/>
          </a:stretch>
        </p:blipFill>
        <p:spPr>
          <a:xfrm>
            <a:off x="565265" y="4414641"/>
            <a:ext cx="3771900" cy="2324100"/>
          </a:xfrm>
          <a:prstGeom prst="rect">
            <a:avLst/>
          </a:prstGeom>
        </p:spPr>
      </p:pic>
      <p:pic>
        <p:nvPicPr>
          <p:cNvPr id="8" name="Picture 7">
            <a:extLst>
              <a:ext uri="{FF2B5EF4-FFF2-40B4-BE49-F238E27FC236}">
                <a16:creationId xmlns:a16="http://schemas.microsoft.com/office/drawing/2014/main" id="{62CFFAF2-0E7B-40CD-981E-B7349DFFF323}"/>
              </a:ext>
            </a:extLst>
          </p:cNvPr>
          <p:cNvPicPr>
            <a:picLocks noChangeAspect="1"/>
          </p:cNvPicPr>
          <p:nvPr/>
        </p:nvPicPr>
        <p:blipFill>
          <a:blip r:embed="rId4"/>
          <a:stretch>
            <a:fillRect/>
          </a:stretch>
        </p:blipFill>
        <p:spPr>
          <a:xfrm>
            <a:off x="5453281" y="2311947"/>
            <a:ext cx="4803111" cy="3905200"/>
          </a:xfrm>
          <a:prstGeom prst="rect">
            <a:avLst/>
          </a:prstGeom>
        </p:spPr>
      </p:pic>
      <p:pic>
        <p:nvPicPr>
          <p:cNvPr id="9" name="Picture 8">
            <a:extLst>
              <a:ext uri="{FF2B5EF4-FFF2-40B4-BE49-F238E27FC236}">
                <a16:creationId xmlns:a16="http://schemas.microsoft.com/office/drawing/2014/main" id="{0F2D8EF9-6307-4D9D-831C-A52209110C96}"/>
              </a:ext>
            </a:extLst>
          </p:cNvPr>
          <p:cNvPicPr>
            <a:picLocks noChangeAspect="1"/>
          </p:cNvPicPr>
          <p:nvPr/>
        </p:nvPicPr>
        <p:blipFill>
          <a:blip r:embed="rId5"/>
          <a:stretch>
            <a:fillRect/>
          </a:stretch>
        </p:blipFill>
        <p:spPr>
          <a:xfrm>
            <a:off x="4263326" y="1539665"/>
            <a:ext cx="7467600" cy="476250"/>
          </a:xfrm>
          <a:prstGeom prst="rect">
            <a:avLst/>
          </a:prstGeom>
        </p:spPr>
      </p:pic>
    </p:spTree>
    <p:extLst>
      <p:ext uri="{BB962C8B-B14F-4D97-AF65-F5344CB8AC3E}">
        <p14:creationId xmlns:p14="http://schemas.microsoft.com/office/powerpoint/2010/main" val="18093539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E9C5AE-77EC-4B94-9B99-7E759241B7E9}"/>
              </a:ext>
            </a:extLst>
          </p:cNvPr>
          <p:cNvSpPr>
            <a:spLocks noGrp="1"/>
          </p:cNvSpPr>
          <p:nvPr>
            <p:ph type="title"/>
          </p:nvPr>
        </p:nvSpPr>
        <p:spPr>
          <a:xfrm>
            <a:off x="944732" y="2540154"/>
            <a:ext cx="10515600" cy="1325563"/>
          </a:xfrm>
        </p:spPr>
        <p:txBody>
          <a:bodyPr>
            <a:normAutofit/>
          </a:bodyPr>
          <a:lstStyle/>
          <a:p>
            <a:pPr algn="ctr"/>
            <a:r>
              <a:rPr lang="en-US" sz="7200" dirty="0"/>
              <a:t>Thank you!</a:t>
            </a:r>
          </a:p>
        </p:txBody>
      </p:sp>
    </p:spTree>
    <p:extLst>
      <p:ext uri="{BB962C8B-B14F-4D97-AF65-F5344CB8AC3E}">
        <p14:creationId xmlns:p14="http://schemas.microsoft.com/office/powerpoint/2010/main" val="42640461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0971D82-2BA5-4AD0-AFC5-9D875D21CFBB}"/>
              </a:ext>
            </a:extLst>
          </p:cNvPr>
          <p:cNvSpPr>
            <a:spLocks noGrp="1"/>
          </p:cNvSpPr>
          <p:nvPr>
            <p:ph idx="1"/>
          </p:nvPr>
        </p:nvSpPr>
        <p:spPr>
          <a:xfrm>
            <a:off x="838200" y="1709247"/>
            <a:ext cx="10733116" cy="4351338"/>
          </a:xfrm>
        </p:spPr>
        <p:txBody>
          <a:bodyPr/>
          <a:lstStyle/>
          <a:p>
            <a:r>
              <a:rPr lang="en-US" dirty="0"/>
              <a:t>We have a recent years’ violation report from research organization in Boston. </a:t>
            </a:r>
          </a:p>
          <a:p>
            <a:r>
              <a:rPr lang="en-US" dirty="0"/>
              <a:t>In raw dataset, each observation is one piece of information contains citizen report the violation level occurs in restaurants and investigation results (Pass or Fail).</a:t>
            </a:r>
          </a:p>
          <a:p>
            <a:r>
              <a:rPr lang="en-US" dirty="0"/>
              <a:t>We have over 500k observations and 26 variables.</a:t>
            </a:r>
          </a:p>
          <a:p>
            <a:r>
              <a:rPr lang="en-US" dirty="0"/>
              <a:t>Setting Environment: RStudio</a:t>
            </a:r>
          </a:p>
          <a:p>
            <a:r>
              <a:rPr lang="en-US" dirty="0"/>
              <a:t>Package required: ggplot2, </a:t>
            </a:r>
            <a:r>
              <a:rPr lang="en-US" dirty="0" err="1"/>
              <a:t>plyr</a:t>
            </a:r>
            <a:r>
              <a:rPr lang="en-US" dirty="0"/>
              <a:t>, </a:t>
            </a:r>
            <a:r>
              <a:rPr lang="en-US" dirty="0" err="1"/>
              <a:t>lubridate</a:t>
            </a:r>
            <a:r>
              <a:rPr lang="en-US" dirty="0"/>
              <a:t>, </a:t>
            </a:r>
            <a:r>
              <a:rPr lang="en-US" dirty="0" err="1"/>
              <a:t>plotrix</a:t>
            </a:r>
            <a:r>
              <a:rPr lang="en-US" dirty="0"/>
              <a:t>.</a:t>
            </a:r>
          </a:p>
        </p:txBody>
      </p:sp>
      <p:sp>
        <p:nvSpPr>
          <p:cNvPr id="2" name="TextBox 1">
            <a:extLst>
              <a:ext uri="{FF2B5EF4-FFF2-40B4-BE49-F238E27FC236}">
                <a16:creationId xmlns:a16="http://schemas.microsoft.com/office/drawing/2014/main" id="{56392936-49AD-4EF0-A9BA-1F63E0697C1E}"/>
              </a:ext>
            </a:extLst>
          </p:cNvPr>
          <p:cNvSpPr txBox="1"/>
          <p:nvPr/>
        </p:nvSpPr>
        <p:spPr>
          <a:xfrm>
            <a:off x="592974" y="393046"/>
            <a:ext cx="9775767" cy="1107996"/>
          </a:xfrm>
          <a:prstGeom prst="rect">
            <a:avLst/>
          </a:prstGeom>
          <a:noFill/>
        </p:spPr>
        <p:txBody>
          <a:bodyPr wrap="square" rtlCol="0">
            <a:spAutoFit/>
          </a:bodyPr>
          <a:lstStyle/>
          <a:p>
            <a:pPr algn="ctr"/>
            <a:r>
              <a:rPr lang="en-US" sz="6600" dirty="0"/>
              <a:t>Introduction</a:t>
            </a:r>
          </a:p>
        </p:txBody>
      </p:sp>
    </p:spTree>
    <p:extLst>
      <p:ext uri="{BB962C8B-B14F-4D97-AF65-F5344CB8AC3E}">
        <p14:creationId xmlns:p14="http://schemas.microsoft.com/office/powerpoint/2010/main" val="35537208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9DB46B-F4ED-4131-B6EB-C7490EAFAF87}"/>
              </a:ext>
            </a:extLst>
          </p:cNvPr>
          <p:cNvSpPr>
            <a:spLocks noGrp="1"/>
          </p:cNvSpPr>
          <p:nvPr>
            <p:ph type="title"/>
          </p:nvPr>
        </p:nvSpPr>
        <p:spPr>
          <a:xfrm>
            <a:off x="838200" y="365125"/>
            <a:ext cx="10515600" cy="1325563"/>
          </a:xfrm>
        </p:spPr>
        <p:txBody>
          <a:bodyPr/>
          <a:lstStyle/>
          <a:p>
            <a:r>
              <a:rPr lang="en-US" dirty="0"/>
              <a:t>Statistics About Different Restaurant Violation</a:t>
            </a:r>
          </a:p>
        </p:txBody>
      </p:sp>
      <p:pic>
        <p:nvPicPr>
          <p:cNvPr id="5" name="Content Placeholder 4">
            <a:extLst>
              <a:ext uri="{FF2B5EF4-FFF2-40B4-BE49-F238E27FC236}">
                <a16:creationId xmlns:a16="http://schemas.microsoft.com/office/drawing/2014/main" id="{B5171EE0-9025-4B32-AED8-719E639DB89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982511" y="1825625"/>
            <a:ext cx="5933872" cy="4351338"/>
          </a:xfrm>
        </p:spPr>
      </p:pic>
      <p:sp>
        <p:nvSpPr>
          <p:cNvPr id="6" name="TextBox 5">
            <a:extLst>
              <a:ext uri="{FF2B5EF4-FFF2-40B4-BE49-F238E27FC236}">
                <a16:creationId xmlns:a16="http://schemas.microsoft.com/office/drawing/2014/main" id="{B9D31BBC-ACF3-4132-B198-3295560A48A7}"/>
              </a:ext>
            </a:extLst>
          </p:cNvPr>
          <p:cNvSpPr txBox="1"/>
          <p:nvPr/>
        </p:nvSpPr>
        <p:spPr>
          <a:xfrm>
            <a:off x="311285" y="1690688"/>
            <a:ext cx="5184843" cy="3416320"/>
          </a:xfrm>
          <a:prstGeom prst="rect">
            <a:avLst/>
          </a:prstGeom>
          <a:noFill/>
        </p:spPr>
        <p:txBody>
          <a:bodyPr wrap="square" rtlCol="0">
            <a:spAutoFit/>
          </a:bodyPr>
          <a:lstStyle/>
          <a:p>
            <a:r>
              <a:rPr lang="en-US" dirty="0"/>
              <a:t>First sight of the data is </a:t>
            </a:r>
            <a:r>
              <a:rPr lang="en-US" dirty="0" err="1"/>
              <a:t>businessname</a:t>
            </a:r>
            <a:r>
              <a:rPr lang="en-US" dirty="0"/>
              <a:t> in the first columns. To get the result of Top violation occurrence in Boston, we just use count() and unique() function to calculate the frequency occurs in data processing,</a:t>
            </a:r>
          </a:p>
          <a:p>
            <a:r>
              <a:rPr lang="en-US" dirty="0"/>
              <a:t>Unfortunately, there are some business name spell different but same reference such as Dunkin Donuts and Dunkin’ Donuts.  So that we have to do some manual operation to add it together.</a:t>
            </a:r>
          </a:p>
          <a:p>
            <a:r>
              <a:rPr lang="en-US" dirty="0"/>
              <a:t>Then, we could use order() to arrange the frequency from high to low. The </a:t>
            </a:r>
            <a:r>
              <a:rPr lang="en-US" dirty="0" err="1"/>
              <a:t>ggplot</a:t>
            </a:r>
            <a:r>
              <a:rPr lang="en-US" dirty="0"/>
              <a:t>() function could draw histogram to show the top 4 violation complaints and investigations restaurants in Boston. </a:t>
            </a:r>
          </a:p>
        </p:txBody>
      </p:sp>
      <p:pic>
        <p:nvPicPr>
          <p:cNvPr id="7" name="Picture 6">
            <a:extLst>
              <a:ext uri="{FF2B5EF4-FFF2-40B4-BE49-F238E27FC236}">
                <a16:creationId xmlns:a16="http://schemas.microsoft.com/office/drawing/2014/main" id="{AD252F9A-EC2D-472F-B466-21E346DA4676}"/>
              </a:ext>
            </a:extLst>
          </p:cNvPr>
          <p:cNvPicPr/>
          <p:nvPr/>
        </p:nvPicPr>
        <p:blipFill>
          <a:blip r:embed="rId3"/>
          <a:stretch>
            <a:fillRect/>
          </a:stretch>
        </p:blipFill>
        <p:spPr>
          <a:xfrm>
            <a:off x="428018" y="5107008"/>
            <a:ext cx="5486400" cy="1251524"/>
          </a:xfrm>
          <a:prstGeom prst="rect">
            <a:avLst/>
          </a:prstGeom>
        </p:spPr>
      </p:pic>
    </p:spTree>
    <p:extLst>
      <p:ext uri="{BB962C8B-B14F-4D97-AF65-F5344CB8AC3E}">
        <p14:creationId xmlns:p14="http://schemas.microsoft.com/office/powerpoint/2010/main" val="17884748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C06BF-CCB8-4E57-843A-CD758C9855C8}"/>
              </a:ext>
            </a:extLst>
          </p:cNvPr>
          <p:cNvSpPr>
            <a:spLocks noGrp="1"/>
          </p:cNvSpPr>
          <p:nvPr>
            <p:ph type="title"/>
          </p:nvPr>
        </p:nvSpPr>
        <p:spPr/>
        <p:txBody>
          <a:bodyPr/>
          <a:lstStyle/>
          <a:p>
            <a:r>
              <a:rPr lang="en-US" dirty="0"/>
              <a:t>Statistics About Violation Levels</a:t>
            </a:r>
          </a:p>
        </p:txBody>
      </p:sp>
      <p:pic>
        <p:nvPicPr>
          <p:cNvPr id="4" name="Content Placeholder 3" descr="C:\Users\jmsea\AppData\Local\Microsoft\Windows\INetCache\Content.Word\681958007.jpg">
            <a:extLst>
              <a:ext uri="{FF2B5EF4-FFF2-40B4-BE49-F238E27FC236}">
                <a16:creationId xmlns:a16="http://schemas.microsoft.com/office/drawing/2014/main" id="{833D3E5C-0CB8-4415-BA87-B0BDA6CC09BC}"/>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296494" y="1562978"/>
            <a:ext cx="4486193" cy="4351338"/>
          </a:xfrm>
          <a:prstGeom prst="rect">
            <a:avLst/>
          </a:prstGeom>
          <a:noFill/>
          <a:ln>
            <a:noFill/>
          </a:ln>
        </p:spPr>
      </p:pic>
      <p:pic>
        <p:nvPicPr>
          <p:cNvPr id="7" name="Picture 6">
            <a:extLst>
              <a:ext uri="{FF2B5EF4-FFF2-40B4-BE49-F238E27FC236}">
                <a16:creationId xmlns:a16="http://schemas.microsoft.com/office/drawing/2014/main" id="{543E8064-095C-40AC-ADDA-386CA1CE5629}"/>
              </a:ext>
            </a:extLst>
          </p:cNvPr>
          <p:cNvPicPr>
            <a:picLocks noChangeAspect="1"/>
          </p:cNvPicPr>
          <p:nvPr/>
        </p:nvPicPr>
        <p:blipFill>
          <a:blip r:embed="rId3"/>
          <a:stretch>
            <a:fillRect/>
          </a:stretch>
        </p:blipFill>
        <p:spPr>
          <a:xfrm>
            <a:off x="838200" y="3938486"/>
            <a:ext cx="5181600" cy="2171700"/>
          </a:xfrm>
          <a:prstGeom prst="rect">
            <a:avLst/>
          </a:prstGeom>
        </p:spPr>
      </p:pic>
      <p:sp>
        <p:nvSpPr>
          <p:cNvPr id="8" name="TextBox 7">
            <a:extLst>
              <a:ext uri="{FF2B5EF4-FFF2-40B4-BE49-F238E27FC236}">
                <a16:creationId xmlns:a16="http://schemas.microsoft.com/office/drawing/2014/main" id="{DCDE27C7-B836-4F8C-AF3A-1368FB33EFFD}"/>
              </a:ext>
            </a:extLst>
          </p:cNvPr>
          <p:cNvSpPr txBox="1"/>
          <p:nvPr/>
        </p:nvSpPr>
        <p:spPr>
          <a:xfrm>
            <a:off x="838200" y="1562978"/>
            <a:ext cx="6000345" cy="1477328"/>
          </a:xfrm>
          <a:prstGeom prst="rect">
            <a:avLst/>
          </a:prstGeom>
          <a:noFill/>
        </p:spPr>
        <p:txBody>
          <a:bodyPr wrap="square" rtlCol="0">
            <a:spAutoFit/>
          </a:bodyPr>
          <a:lstStyle/>
          <a:p>
            <a:r>
              <a:rPr lang="en-US" dirty="0"/>
              <a:t>To get the basic summary of violation levels, use count() function to get data we need from raw data source. However, there are some parts of violation levels missing in raw data so that we have to remove the useless information to get the final result.</a:t>
            </a:r>
          </a:p>
        </p:txBody>
      </p:sp>
    </p:spTree>
    <p:extLst>
      <p:ext uri="{BB962C8B-B14F-4D97-AF65-F5344CB8AC3E}">
        <p14:creationId xmlns:p14="http://schemas.microsoft.com/office/powerpoint/2010/main" val="18718081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83D6CE0-6798-4127-AAFE-51C7322BCF27}"/>
              </a:ext>
            </a:extLst>
          </p:cNvPr>
          <p:cNvPicPr>
            <a:picLocks noChangeAspect="1"/>
          </p:cNvPicPr>
          <p:nvPr/>
        </p:nvPicPr>
        <p:blipFill>
          <a:blip r:embed="rId2"/>
          <a:stretch>
            <a:fillRect/>
          </a:stretch>
        </p:blipFill>
        <p:spPr>
          <a:xfrm>
            <a:off x="741911" y="701646"/>
            <a:ext cx="6019800" cy="2428875"/>
          </a:xfrm>
          <a:prstGeom prst="rect">
            <a:avLst/>
          </a:prstGeom>
        </p:spPr>
      </p:pic>
      <p:sp>
        <p:nvSpPr>
          <p:cNvPr id="5" name="TextBox 4">
            <a:extLst>
              <a:ext uri="{FF2B5EF4-FFF2-40B4-BE49-F238E27FC236}">
                <a16:creationId xmlns:a16="http://schemas.microsoft.com/office/drawing/2014/main" id="{5222D26B-A268-446C-993D-0DD14AD84660}"/>
              </a:ext>
            </a:extLst>
          </p:cNvPr>
          <p:cNvSpPr txBox="1"/>
          <p:nvPr/>
        </p:nvSpPr>
        <p:spPr>
          <a:xfrm>
            <a:off x="741911" y="3542814"/>
            <a:ext cx="5742016" cy="646331"/>
          </a:xfrm>
          <a:prstGeom prst="rect">
            <a:avLst/>
          </a:prstGeom>
          <a:noFill/>
        </p:spPr>
        <p:txBody>
          <a:bodyPr wrap="square" rtlCol="0">
            <a:spAutoFit/>
          </a:bodyPr>
          <a:lstStyle/>
          <a:p>
            <a:r>
              <a:rPr lang="en-US" dirty="0"/>
              <a:t>We need to remove 1,2,3,4,5,9 rows.</a:t>
            </a:r>
          </a:p>
          <a:p>
            <a:r>
              <a:rPr lang="en-US" dirty="0"/>
              <a:t>Result is below.</a:t>
            </a:r>
          </a:p>
        </p:txBody>
      </p:sp>
      <p:pic>
        <p:nvPicPr>
          <p:cNvPr id="6" name="Picture 5">
            <a:extLst>
              <a:ext uri="{FF2B5EF4-FFF2-40B4-BE49-F238E27FC236}">
                <a16:creationId xmlns:a16="http://schemas.microsoft.com/office/drawing/2014/main" id="{0E1120E3-0F32-4FD5-BB4C-EE8FE3252BD4}"/>
              </a:ext>
            </a:extLst>
          </p:cNvPr>
          <p:cNvPicPr>
            <a:picLocks noChangeAspect="1"/>
          </p:cNvPicPr>
          <p:nvPr/>
        </p:nvPicPr>
        <p:blipFill>
          <a:blip r:embed="rId3"/>
          <a:stretch>
            <a:fillRect/>
          </a:stretch>
        </p:blipFill>
        <p:spPr>
          <a:xfrm>
            <a:off x="808413" y="4381036"/>
            <a:ext cx="4324350" cy="1514475"/>
          </a:xfrm>
          <a:prstGeom prst="rect">
            <a:avLst/>
          </a:prstGeom>
        </p:spPr>
      </p:pic>
      <p:sp>
        <p:nvSpPr>
          <p:cNvPr id="7" name="TextBox 6">
            <a:extLst>
              <a:ext uri="{FF2B5EF4-FFF2-40B4-BE49-F238E27FC236}">
                <a16:creationId xmlns:a16="http://schemas.microsoft.com/office/drawing/2014/main" id="{55F72797-B045-4604-B465-32DCDA89E085}"/>
              </a:ext>
            </a:extLst>
          </p:cNvPr>
          <p:cNvSpPr txBox="1"/>
          <p:nvPr/>
        </p:nvSpPr>
        <p:spPr>
          <a:xfrm>
            <a:off x="7265324" y="900658"/>
            <a:ext cx="4405745" cy="646331"/>
          </a:xfrm>
          <a:prstGeom prst="rect">
            <a:avLst/>
          </a:prstGeom>
          <a:noFill/>
        </p:spPr>
        <p:txBody>
          <a:bodyPr wrap="square" rtlCol="0">
            <a:spAutoFit/>
          </a:bodyPr>
          <a:lstStyle/>
          <a:p>
            <a:r>
              <a:rPr lang="en-US" dirty="0"/>
              <a:t>And then we are going to calculate the pass rate in different violation levels.</a:t>
            </a:r>
          </a:p>
        </p:txBody>
      </p:sp>
      <p:pic>
        <p:nvPicPr>
          <p:cNvPr id="8" name="Picture 7">
            <a:extLst>
              <a:ext uri="{FF2B5EF4-FFF2-40B4-BE49-F238E27FC236}">
                <a16:creationId xmlns:a16="http://schemas.microsoft.com/office/drawing/2014/main" id="{8F630D42-5BCB-4631-9559-957ED4191A17}"/>
              </a:ext>
            </a:extLst>
          </p:cNvPr>
          <p:cNvPicPr>
            <a:picLocks noChangeAspect="1"/>
          </p:cNvPicPr>
          <p:nvPr/>
        </p:nvPicPr>
        <p:blipFill>
          <a:blip r:embed="rId4"/>
          <a:stretch>
            <a:fillRect/>
          </a:stretch>
        </p:blipFill>
        <p:spPr>
          <a:xfrm>
            <a:off x="6483927" y="2392333"/>
            <a:ext cx="5457825" cy="1476375"/>
          </a:xfrm>
          <a:prstGeom prst="rect">
            <a:avLst/>
          </a:prstGeom>
        </p:spPr>
      </p:pic>
      <p:sp>
        <p:nvSpPr>
          <p:cNvPr id="2" name="TextBox 1">
            <a:extLst>
              <a:ext uri="{FF2B5EF4-FFF2-40B4-BE49-F238E27FC236}">
                <a16:creationId xmlns:a16="http://schemas.microsoft.com/office/drawing/2014/main" id="{8699F6B1-7F31-4A8B-8131-B5A6A5034F25}"/>
              </a:ext>
            </a:extLst>
          </p:cNvPr>
          <p:cNvSpPr txBox="1"/>
          <p:nvPr/>
        </p:nvSpPr>
        <p:spPr>
          <a:xfrm>
            <a:off x="2774431" y="62436"/>
            <a:ext cx="8478174" cy="646331"/>
          </a:xfrm>
          <a:prstGeom prst="rect">
            <a:avLst/>
          </a:prstGeom>
          <a:noFill/>
        </p:spPr>
        <p:txBody>
          <a:bodyPr wrap="square" rtlCol="0">
            <a:spAutoFit/>
          </a:bodyPr>
          <a:lstStyle/>
          <a:p>
            <a:r>
              <a:rPr lang="en-US" sz="3600" dirty="0"/>
              <a:t>Pass rate in different violation levels</a:t>
            </a:r>
          </a:p>
        </p:txBody>
      </p:sp>
    </p:spTree>
    <p:extLst>
      <p:ext uri="{BB962C8B-B14F-4D97-AF65-F5344CB8AC3E}">
        <p14:creationId xmlns:p14="http://schemas.microsoft.com/office/powerpoint/2010/main" val="25631567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02B0B6-633C-456A-AF6C-82F4DDA17A9D}"/>
              </a:ext>
            </a:extLst>
          </p:cNvPr>
          <p:cNvSpPr>
            <a:spLocks noGrp="1"/>
          </p:cNvSpPr>
          <p:nvPr>
            <p:ph type="title"/>
          </p:nvPr>
        </p:nvSpPr>
        <p:spPr/>
        <p:txBody>
          <a:bodyPr/>
          <a:lstStyle/>
          <a:p>
            <a:r>
              <a:rPr lang="en-US" dirty="0"/>
              <a:t>Statistics About Different Area Violation in Boston.</a:t>
            </a:r>
          </a:p>
        </p:txBody>
      </p:sp>
      <p:pic>
        <p:nvPicPr>
          <p:cNvPr id="5" name="Content Placeholder 4">
            <a:extLst>
              <a:ext uri="{FF2B5EF4-FFF2-40B4-BE49-F238E27FC236}">
                <a16:creationId xmlns:a16="http://schemas.microsoft.com/office/drawing/2014/main" id="{697FFE3B-9B69-46CA-8822-8E5781A62133}"/>
              </a:ext>
            </a:extLst>
          </p:cNvPr>
          <p:cNvPicPr>
            <a:picLocks noGrp="1"/>
          </p:cNvPicPr>
          <p:nvPr>
            <p:ph idx="1"/>
          </p:nvPr>
        </p:nvPicPr>
        <p:blipFill>
          <a:blip r:embed="rId2"/>
          <a:stretch>
            <a:fillRect/>
          </a:stretch>
        </p:blipFill>
        <p:spPr>
          <a:xfrm>
            <a:off x="838200" y="4474504"/>
            <a:ext cx="4000500" cy="1504950"/>
          </a:xfrm>
          <a:prstGeom prst="rect">
            <a:avLst/>
          </a:prstGeom>
        </p:spPr>
      </p:pic>
      <p:pic>
        <p:nvPicPr>
          <p:cNvPr id="6" name="Picture 5" descr="C:\Users\jmsea\AppData\Local\Microsoft\Windows\INetCache\Content.Word\ZIP.PNG">
            <a:extLst>
              <a:ext uri="{FF2B5EF4-FFF2-40B4-BE49-F238E27FC236}">
                <a16:creationId xmlns:a16="http://schemas.microsoft.com/office/drawing/2014/main" id="{EF0DB7F1-0574-45A5-ADE5-9EEDBE86D5C4}"/>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893340" y="1780834"/>
            <a:ext cx="5486400" cy="3446145"/>
          </a:xfrm>
          <a:prstGeom prst="rect">
            <a:avLst/>
          </a:prstGeom>
          <a:noFill/>
          <a:ln>
            <a:noFill/>
          </a:ln>
        </p:spPr>
      </p:pic>
      <p:sp>
        <p:nvSpPr>
          <p:cNvPr id="7" name="TextBox 6">
            <a:extLst>
              <a:ext uri="{FF2B5EF4-FFF2-40B4-BE49-F238E27FC236}">
                <a16:creationId xmlns:a16="http://schemas.microsoft.com/office/drawing/2014/main" id="{14E5FF11-A148-456F-8CA5-F9BBE0DFC6F6}"/>
              </a:ext>
            </a:extLst>
          </p:cNvPr>
          <p:cNvSpPr txBox="1"/>
          <p:nvPr/>
        </p:nvSpPr>
        <p:spPr>
          <a:xfrm>
            <a:off x="476655" y="1799617"/>
            <a:ext cx="5058383" cy="2031325"/>
          </a:xfrm>
          <a:prstGeom prst="rect">
            <a:avLst/>
          </a:prstGeom>
          <a:noFill/>
        </p:spPr>
        <p:txBody>
          <a:bodyPr wrap="square" rtlCol="0">
            <a:spAutoFit/>
          </a:bodyPr>
          <a:lstStyle/>
          <a:p>
            <a:r>
              <a:rPr lang="en-US" dirty="0"/>
              <a:t>To get a summary about area violation, we use zip code attribution apply in count() and order() functions to get the top 6 violation occurrences zip area in Boston.</a:t>
            </a:r>
          </a:p>
          <a:p>
            <a:r>
              <a:rPr lang="en-US" dirty="0"/>
              <a:t>The result  shows that 2128 is the most violations occurrences, I think it is because human traffic there is top rank in Boston.</a:t>
            </a:r>
          </a:p>
        </p:txBody>
      </p:sp>
    </p:spTree>
    <p:extLst>
      <p:ext uri="{BB962C8B-B14F-4D97-AF65-F5344CB8AC3E}">
        <p14:creationId xmlns:p14="http://schemas.microsoft.com/office/powerpoint/2010/main" val="3957835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682EE6-FC26-4B15-8DCA-4E26184683B2}"/>
              </a:ext>
            </a:extLst>
          </p:cNvPr>
          <p:cNvSpPr>
            <a:spLocks noGrp="1"/>
          </p:cNvSpPr>
          <p:nvPr>
            <p:ph type="title"/>
          </p:nvPr>
        </p:nvSpPr>
        <p:spPr>
          <a:xfrm>
            <a:off x="838200" y="71378"/>
            <a:ext cx="10515600" cy="1325563"/>
          </a:xfrm>
        </p:spPr>
        <p:txBody>
          <a:bodyPr/>
          <a:lstStyle/>
          <a:p>
            <a:r>
              <a:rPr lang="en-US" dirty="0"/>
              <a:t>Statistics About Different License Status Violation in Boston.</a:t>
            </a:r>
          </a:p>
        </p:txBody>
      </p:sp>
      <p:pic>
        <p:nvPicPr>
          <p:cNvPr id="4" name="Content Placeholder 3">
            <a:extLst>
              <a:ext uri="{FF2B5EF4-FFF2-40B4-BE49-F238E27FC236}">
                <a16:creationId xmlns:a16="http://schemas.microsoft.com/office/drawing/2014/main" id="{6D375787-4FA2-4770-85DF-C470D6E4C5F5}"/>
              </a:ext>
            </a:extLst>
          </p:cNvPr>
          <p:cNvPicPr>
            <a:picLocks noGrp="1"/>
          </p:cNvPicPr>
          <p:nvPr>
            <p:ph idx="1"/>
          </p:nvPr>
        </p:nvPicPr>
        <p:blipFill>
          <a:blip r:embed="rId2"/>
          <a:stretch>
            <a:fillRect/>
          </a:stretch>
        </p:blipFill>
        <p:spPr>
          <a:xfrm>
            <a:off x="303179" y="4576822"/>
            <a:ext cx="7715250" cy="2209800"/>
          </a:xfrm>
          <a:prstGeom prst="rect">
            <a:avLst/>
          </a:prstGeom>
        </p:spPr>
      </p:pic>
      <p:pic>
        <p:nvPicPr>
          <p:cNvPr id="5" name="Picture 4">
            <a:extLst>
              <a:ext uri="{FF2B5EF4-FFF2-40B4-BE49-F238E27FC236}">
                <a16:creationId xmlns:a16="http://schemas.microsoft.com/office/drawing/2014/main" id="{69A4BD76-F87D-4D61-95D2-4D89B08ED9CD}"/>
              </a:ext>
            </a:extLst>
          </p:cNvPr>
          <p:cNvPicPr/>
          <p:nvPr/>
        </p:nvPicPr>
        <p:blipFill>
          <a:blip r:embed="rId3"/>
          <a:stretch>
            <a:fillRect/>
          </a:stretch>
        </p:blipFill>
        <p:spPr>
          <a:xfrm>
            <a:off x="8462963" y="734159"/>
            <a:ext cx="2981325" cy="3314700"/>
          </a:xfrm>
          <a:prstGeom prst="rect">
            <a:avLst/>
          </a:prstGeom>
        </p:spPr>
      </p:pic>
      <p:pic>
        <p:nvPicPr>
          <p:cNvPr id="6" name="Picture 5">
            <a:extLst>
              <a:ext uri="{FF2B5EF4-FFF2-40B4-BE49-F238E27FC236}">
                <a16:creationId xmlns:a16="http://schemas.microsoft.com/office/drawing/2014/main" id="{12975054-F49C-4B74-96C5-5BD16169F2EA}"/>
              </a:ext>
            </a:extLst>
          </p:cNvPr>
          <p:cNvPicPr/>
          <p:nvPr/>
        </p:nvPicPr>
        <p:blipFill>
          <a:blip r:embed="rId4"/>
          <a:stretch>
            <a:fillRect/>
          </a:stretch>
        </p:blipFill>
        <p:spPr>
          <a:xfrm>
            <a:off x="5562600" y="734159"/>
            <a:ext cx="2990850" cy="3343275"/>
          </a:xfrm>
          <a:prstGeom prst="rect">
            <a:avLst/>
          </a:prstGeom>
        </p:spPr>
      </p:pic>
      <p:sp>
        <p:nvSpPr>
          <p:cNvPr id="7" name="TextBox 6">
            <a:extLst>
              <a:ext uri="{FF2B5EF4-FFF2-40B4-BE49-F238E27FC236}">
                <a16:creationId xmlns:a16="http://schemas.microsoft.com/office/drawing/2014/main" id="{DC47EB7A-AF89-4471-A93C-9ED730D52858}"/>
              </a:ext>
            </a:extLst>
          </p:cNvPr>
          <p:cNvSpPr txBox="1"/>
          <p:nvPr/>
        </p:nvSpPr>
        <p:spPr>
          <a:xfrm>
            <a:off x="671209" y="1690688"/>
            <a:ext cx="4891391" cy="2862322"/>
          </a:xfrm>
          <a:prstGeom prst="rect">
            <a:avLst/>
          </a:prstGeom>
          <a:noFill/>
        </p:spPr>
        <p:txBody>
          <a:bodyPr wrap="square" rtlCol="0">
            <a:spAutoFit/>
          </a:bodyPr>
          <a:lstStyle/>
          <a:p>
            <a:r>
              <a:rPr lang="en-US" dirty="0"/>
              <a:t>Now, we have got different violation levels charts before, so we could compare the reason lead to that violation distribution. </a:t>
            </a:r>
          </a:p>
          <a:p>
            <a:r>
              <a:rPr lang="en-US" dirty="0"/>
              <a:t>By apart license status attributes from raw data, we could compare three different license status to get a conclusion. </a:t>
            </a:r>
          </a:p>
          <a:p>
            <a:r>
              <a:rPr lang="en-US" dirty="0"/>
              <a:t>From the charts, the deleted license status restaurants violate 3 level much more higher than other two. We could suggests consumers to avoid this kind of restaurants to get a food service </a:t>
            </a:r>
          </a:p>
        </p:txBody>
      </p:sp>
      <p:pic>
        <p:nvPicPr>
          <p:cNvPr id="8" name="Picture 7">
            <a:extLst>
              <a:ext uri="{FF2B5EF4-FFF2-40B4-BE49-F238E27FC236}">
                <a16:creationId xmlns:a16="http://schemas.microsoft.com/office/drawing/2014/main" id="{BF720971-6F36-4A4D-A88B-D7E8BF45D4A1}"/>
              </a:ext>
            </a:extLst>
          </p:cNvPr>
          <p:cNvPicPr>
            <a:picLocks noChangeAspect="1"/>
          </p:cNvPicPr>
          <p:nvPr/>
        </p:nvPicPr>
        <p:blipFill>
          <a:blip r:embed="rId5"/>
          <a:stretch>
            <a:fillRect/>
          </a:stretch>
        </p:blipFill>
        <p:spPr>
          <a:xfrm>
            <a:off x="8995022" y="4077434"/>
            <a:ext cx="2358778" cy="2546579"/>
          </a:xfrm>
          <a:prstGeom prst="rect">
            <a:avLst/>
          </a:prstGeom>
        </p:spPr>
      </p:pic>
    </p:spTree>
    <p:extLst>
      <p:ext uri="{BB962C8B-B14F-4D97-AF65-F5344CB8AC3E}">
        <p14:creationId xmlns:p14="http://schemas.microsoft.com/office/powerpoint/2010/main" val="23819164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0CAF97B-0EC0-41EF-8DF8-3952C52A91B7}"/>
              </a:ext>
            </a:extLst>
          </p:cNvPr>
          <p:cNvPicPr>
            <a:picLocks noChangeAspect="1"/>
          </p:cNvPicPr>
          <p:nvPr/>
        </p:nvPicPr>
        <p:blipFill>
          <a:blip r:embed="rId2"/>
          <a:stretch>
            <a:fillRect/>
          </a:stretch>
        </p:blipFill>
        <p:spPr>
          <a:xfrm>
            <a:off x="434596" y="1533121"/>
            <a:ext cx="5156826" cy="2044499"/>
          </a:xfrm>
          <a:prstGeom prst="rect">
            <a:avLst/>
          </a:prstGeom>
        </p:spPr>
      </p:pic>
      <p:pic>
        <p:nvPicPr>
          <p:cNvPr id="5" name="Picture 4">
            <a:extLst>
              <a:ext uri="{FF2B5EF4-FFF2-40B4-BE49-F238E27FC236}">
                <a16:creationId xmlns:a16="http://schemas.microsoft.com/office/drawing/2014/main" id="{A6D800B4-5D3F-442C-B132-77DBDCABB1E1}"/>
              </a:ext>
            </a:extLst>
          </p:cNvPr>
          <p:cNvPicPr>
            <a:picLocks noChangeAspect="1"/>
          </p:cNvPicPr>
          <p:nvPr/>
        </p:nvPicPr>
        <p:blipFill>
          <a:blip r:embed="rId3"/>
          <a:stretch>
            <a:fillRect/>
          </a:stretch>
        </p:blipFill>
        <p:spPr>
          <a:xfrm>
            <a:off x="6505969" y="1533121"/>
            <a:ext cx="5324475" cy="4638675"/>
          </a:xfrm>
          <a:prstGeom prst="rect">
            <a:avLst/>
          </a:prstGeom>
        </p:spPr>
      </p:pic>
      <p:pic>
        <p:nvPicPr>
          <p:cNvPr id="6" name="Picture 5">
            <a:extLst>
              <a:ext uri="{FF2B5EF4-FFF2-40B4-BE49-F238E27FC236}">
                <a16:creationId xmlns:a16="http://schemas.microsoft.com/office/drawing/2014/main" id="{BD969B00-2973-42C3-8BB0-6703A1775C82}"/>
              </a:ext>
            </a:extLst>
          </p:cNvPr>
          <p:cNvPicPr>
            <a:picLocks noChangeAspect="1"/>
          </p:cNvPicPr>
          <p:nvPr/>
        </p:nvPicPr>
        <p:blipFill>
          <a:blip r:embed="rId4"/>
          <a:stretch>
            <a:fillRect/>
          </a:stretch>
        </p:blipFill>
        <p:spPr>
          <a:xfrm>
            <a:off x="434596" y="3990289"/>
            <a:ext cx="5577580" cy="1250886"/>
          </a:xfrm>
          <a:prstGeom prst="rect">
            <a:avLst/>
          </a:prstGeom>
        </p:spPr>
      </p:pic>
      <p:sp>
        <p:nvSpPr>
          <p:cNvPr id="7" name="TextBox 6">
            <a:extLst>
              <a:ext uri="{FF2B5EF4-FFF2-40B4-BE49-F238E27FC236}">
                <a16:creationId xmlns:a16="http://schemas.microsoft.com/office/drawing/2014/main" id="{D460BA00-4411-4786-8753-D6D6356BDFFF}"/>
              </a:ext>
            </a:extLst>
          </p:cNvPr>
          <p:cNvSpPr txBox="1"/>
          <p:nvPr/>
        </p:nvSpPr>
        <p:spPr>
          <a:xfrm>
            <a:off x="434596" y="5653844"/>
            <a:ext cx="5577580" cy="369332"/>
          </a:xfrm>
          <a:prstGeom prst="rect">
            <a:avLst/>
          </a:prstGeom>
          <a:noFill/>
        </p:spPr>
        <p:txBody>
          <a:bodyPr wrap="square" rtlCol="0">
            <a:spAutoFit/>
          </a:bodyPr>
          <a:lstStyle/>
          <a:p>
            <a:r>
              <a:rPr lang="en-US" dirty="0"/>
              <a:t>Counting which type of business was reported frequently.</a:t>
            </a:r>
          </a:p>
        </p:txBody>
      </p:sp>
      <p:sp>
        <p:nvSpPr>
          <p:cNvPr id="2" name="TextBox 1">
            <a:extLst>
              <a:ext uri="{FF2B5EF4-FFF2-40B4-BE49-F238E27FC236}">
                <a16:creationId xmlns:a16="http://schemas.microsoft.com/office/drawing/2014/main" id="{C8B763B1-2430-4FEA-8129-92B0B68594EB}"/>
              </a:ext>
            </a:extLst>
          </p:cNvPr>
          <p:cNvSpPr txBox="1"/>
          <p:nvPr/>
        </p:nvSpPr>
        <p:spPr>
          <a:xfrm>
            <a:off x="1127464" y="284085"/>
            <a:ext cx="10147177" cy="584775"/>
          </a:xfrm>
          <a:prstGeom prst="rect">
            <a:avLst/>
          </a:prstGeom>
          <a:noFill/>
        </p:spPr>
        <p:txBody>
          <a:bodyPr wrap="square" rtlCol="0">
            <a:spAutoFit/>
          </a:bodyPr>
          <a:lstStyle/>
          <a:p>
            <a:pPr algn="ctr"/>
            <a:r>
              <a:rPr lang="en-US" sz="3200" dirty="0"/>
              <a:t>Different types of business which is supposed to violate</a:t>
            </a:r>
          </a:p>
        </p:txBody>
      </p:sp>
    </p:spTree>
    <p:extLst>
      <p:ext uri="{BB962C8B-B14F-4D97-AF65-F5344CB8AC3E}">
        <p14:creationId xmlns:p14="http://schemas.microsoft.com/office/powerpoint/2010/main" val="13097894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D01DB7D-51AD-4B09-9CAE-30764DAB9AA4}"/>
              </a:ext>
            </a:extLst>
          </p:cNvPr>
          <p:cNvPicPr>
            <a:picLocks noChangeAspect="1"/>
          </p:cNvPicPr>
          <p:nvPr/>
        </p:nvPicPr>
        <p:blipFill>
          <a:blip r:embed="rId2"/>
          <a:stretch>
            <a:fillRect/>
          </a:stretch>
        </p:blipFill>
        <p:spPr>
          <a:xfrm>
            <a:off x="636595" y="1305963"/>
            <a:ext cx="4887857" cy="2301761"/>
          </a:xfrm>
          <a:prstGeom prst="rect">
            <a:avLst/>
          </a:prstGeom>
        </p:spPr>
      </p:pic>
      <p:sp>
        <p:nvSpPr>
          <p:cNvPr id="5" name="TextBox 4">
            <a:extLst>
              <a:ext uri="{FF2B5EF4-FFF2-40B4-BE49-F238E27FC236}">
                <a16:creationId xmlns:a16="http://schemas.microsoft.com/office/drawing/2014/main" id="{913D285E-2D8D-47BB-9D68-B72D7DE47E43}"/>
              </a:ext>
            </a:extLst>
          </p:cNvPr>
          <p:cNvSpPr txBox="1"/>
          <p:nvPr/>
        </p:nvSpPr>
        <p:spPr>
          <a:xfrm>
            <a:off x="299258" y="448887"/>
            <a:ext cx="5020887" cy="646331"/>
          </a:xfrm>
          <a:prstGeom prst="rect">
            <a:avLst/>
          </a:prstGeom>
          <a:noFill/>
        </p:spPr>
        <p:txBody>
          <a:bodyPr wrap="square" rtlCol="0">
            <a:spAutoFit/>
          </a:bodyPr>
          <a:lstStyle/>
          <a:p>
            <a:r>
              <a:rPr lang="en-US" dirty="0"/>
              <a:t>We would like to know different years’ violations.</a:t>
            </a:r>
          </a:p>
          <a:p>
            <a:r>
              <a:rPr lang="en-US" dirty="0"/>
              <a:t>The package ‘</a:t>
            </a:r>
            <a:r>
              <a:rPr lang="en-US" dirty="0" err="1"/>
              <a:t>lubridate</a:t>
            </a:r>
            <a:r>
              <a:rPr lang="en-US" dirty="0"/>
              <a:t>’ is necessary.</a:t>
            </a:r>
          </a:p>
        </p:txBody>
      </p:sp>
      <p:pic>
        <p:nvPicPr>
          <p:cNvPr id="6" name="Picture 5">
            <a:extLst>
              <a:ext uri="{FF2B5EF4-FFF2-40B4-BE49-F238E27FC236}">
                <a16:creationId xmlns:a16="http://schemas.microsoft.com/office/drawing/2014/main" id="{99430F59-7AA7-4D25-B2A8-C4F1257F5A39}"/>
              </a:ext>
            </a:extLst>
          </p:cNvPr>
          <p:cNvPicPr>
            <a:picLocks noChangeAspect="1"/>
          </p:cNvPicPr>
          <p:nvPr/>
        </p:nvPicPr>
        <p:blipFill>
          <a:blip r:embed="rId3"/>
          <a:stretch>
            <a:fillRect/>
          </a:stretch>
        </p:blipFill>
        <p:spPr>
          <a:xfrm>
            <a:off x="5595473" y="737325"/>
            <a:ext cx="6129992" cy="253579"/>
          </a:xfrm>
          <a:prstGeom prst="rect">
            <a:avLst/>
          </a:prstGeom>
        </p:spPr>
      </p:pic>
      <p:pic>
        <p:nvPicPr>
          <p:cNvPr id="7" name="Picture 6">
            <a:extLst>
              <a:ext uri="{FF2B5EF4-FFF2-40B4-BE49-F238E27FC236}">
                <a16:creationId xmlns:a16="http://schemas.microsoft.com/office/drawing/2014/main" id="{9933C1C2-325A-4272-A557-FB7A01B77A00}"/>
              </a:ext>
            </a:extLst>
          </p:cNvPr>
          <p:cNvPicPr>
            <a:picLocks noChangeAspect="1"/>
          </p:cNvPicPr>
          <p:nvPr/>
        </p:nvPicPr>
        <p:blipFill>
          <a:blip r:embed="rId4"/>
          <a:stretch>
            <a:fillRect/>
          </a:stretch>
        </p:blipFill>
        <p:spPr>
          <a:xfrm>
            <a:off x="4102007" y="2089759"/>
            <a:ext cx="7955928" cy="626161"/>
          </a:xfrm>
          <a:prstGeom prst="rect">
            <a:avLst/>
          </a:prstGeom>
        </p:spPr>
      </p:pic>
      <p:sp>
        <p:nvSpPr>
          <p:cNvPr id="8" name="TextBox 7">
            <a:extLst>
              <a:ext uri="{FF2B5EF4-FFF2-40B4-BE49-F238E27FC236}">
                <a16:creationId xmlns:a16="http://schemas.microsoft.com/office/drawing/2014/main" id="{88BE32E1-ECAE-401A-A966-BCBCB9D99DA9}"/>
              </a:ext>
            </a:extLst>
          </p:cNvPr>
          <p:cNvSpPr txBox="1"/>
          <p:nvPr/>
        </p:nvSpPr>
        <p:spPr>
          <a:xfrm>
            <a:off x="636595" y="4068354"/>
            <a:ext cx="7446451" cy="646331"/>
          </a:xfrm>
          <a:prstGeom prst="rect">
            <a:avLst/>
          </a:prstGeom>
          <a:noFill/>
        </p:spPr>
        <p:txBody>
          <a:bodyPr wrap="square" rtlCol="0">
            <a:spAutoFit/>
          </a:bodyPr>
          <a:lstStyle/>
          <a:p>
            <a:r>
              <a:rPr lang="en-US" dirty="0"/>
              <a:t>In the description of </a:t>
            </a:r>
            <a:r>
              <a:rPr lang="en-US" dirty="0" err="1"/>
              <a:t>as.date</a:t>
            </a:r>
            <a:r>
              <a:rPr lang="en-US" dirty="0"/>
              <a:t> function, we can see that our dataset has different format, so we need to transfer the format at first.</a:t>
            </a:r>
          </a:p>
        </p:txBody>
      </p:sp>
      <p:pic>
        <p:nvPicPr>
          <p:cNvPr id="9" name="Picture 8">
            <a:extLst>
              <a:ext uri="{FF2B5EF4-FFF2-40B4-BE49-F238E27FC236}">
                <a16:creationId xmlns:a16="http://schemas.microsoft.com/office/drawing/2014/main" id="{C55B9A89-5260-4C7A-84BD-A1A07F18C339}"/>
              </a:ext>
            </a:extLst>
          </p:cNvPr>
          <p:cNvPicPr>
            <a:picLocks noChangeAspect="1"/>
          </p:cNvPicPr>
          <p:nvPr/>
        </p:nvPicPr>
        <p:blipFill>
          <a:blip r:embed="rId5"/>
          <a:stretch>
            <a:fillRect/>
          </a:stretch>
        </p:blipFill>
        <p:spPr>
          <a:xfrm>
            <a:off x="636595" y="5052223"/>
            <a:ext cx="9146594" cy="1014896"/>
          </a:xfrm>
          <a:prstGeom prst="rect">
            <a:avLst/>
          </a:prstGeom>
        </p:spPr>
      </p:pic>
      <p:sp>
        <p:nvSpPr>
          <p:cNvPr id="10" name="TextBox 9">
            <a:extLst>
              <a:ext uri="{FF2B5EF4-FFF2-40B4-BE49-F238E27FC236}">
                <a16:creationId xmlns:a16="http://schemas.microsoft.com/office/drawing/2014/main" id="{D88AD953-C8A7-4DF8-B15B-38BA9DDDC21A}"/>
              </a:ext>
            </a:extLst>
          </p:cNvPr>
          <p:cNvSpPr txBox="1"/>
          <p:nvPr/>
        </p:nvSpPr>
        <p:spPr>
          <a:xfrm>
            <a:off x="1178219" y="6219991"/>
            <a:ext cx="8063345" cy="369332"/>
          </a:xfrm>
          <a:prstGeom prst="rect">
            <a:avLst/>
          </a:prstGeom>
          <a:noFill/>
        </p:spPr>
        <p:txBody>
          <a:bodyPr wrap="square" rtlCol="0">
            <a:spAutoFit/>
          </a:bodyPr>
          <a:lstStyle/>
          <a:p>
            <a:r>
              <a:rPr lang="en-US" dirty="0"/>
              <a:t>This is our dataset of date after improvement.</a:t>
            </a:r>
          </a:p>
        </p:txBody>
      </p:sp>
      <p:sp>
        <p:nvSpPr>
          <p:cNvPr id="2" name="TextBox 1">
            <a:extLst>
              <a:ext uri="{FF2B5EF4-FFF2-40B4-BE49-F238E27FC236}">
                <a16:creationId xmlns:a16="http://schemas.microsoft.com/office/drawing/2014/main" id="{78A873AC-116C-4244-824E-935A63C21AF1}"/>
              </a:ext>
            </a:extLst>
          </p:cNvPr>
          <p:cNvSpPr txBox="1"/>
          <p:nvPr/>
        </p:nvSpPr>
        <p:spPr>
          <a:xfrm>
            <a:off x="537556" y="-46471"/>
            <a:ext cx="10935353" cy="646331"/>
          </a:xfrm>
          <a:prstGeom prst="rect">
            <a:avLst/>
          </a:prstGeom>
          <a:noFill/>
        </p:spPr>
        <p:txBody>
          <a:bodyPr wrap="square" rtlCol="0">
            <a:spAutoFit/>
          </a:bodyPr>
          <a:lstStyle/>
          <a:p>
            <a:pPr algn="ctr"/>
            <a:r>
              <a:rPr lang="en-US" sz="3600" dirty="0"/>
              <a:t>Different years’ violations</a:t>
            </a:r>
          </a:p>
        </p:txBody>
      </p:sp>
    </p:spTree>
    <p:extLst>
      <p:ext uri="{BB962C8B-B14F-4D97-AF65-F5344CB8AC3E}">
        <p14:creationId xmlns:p14="http://schemas.microsoft.com/office/powerpoint/2010/main" val="2103005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133</TotalTime>
  <Words>668</Words>
  <Application>Microsoft Office PowerPoint</Application>
  <PresentationFormat>Widescreen</PresentationFormat>
  <Paragraphs>42</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Recent Years Recent Years Restaurant Health Violation Investigation In Boston</vt:lpstr>
      <vt:lpstr>PowerPoint Presentation</vt:lpstr>
      <vt:lpstr>Statistics About Different Restaurant Violation</vt:lpstr>
      <vt:lpstr>Statistics About Violation Levels</vt:lpstr>
      <vt:lpstr>PowerPoint Presentation</vt:lpstr>
      <vt:lpstr>Statistics About Different Area Violation in Boston.</vt:lpstr>
      <vt:lpstr>Statistics About Different License Status Violation in Boston.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yy z</dc:creator>
  <cp:lastModifiedBy>yy z</cp:lastModifiedBy>
  <cp:revision>36</cp:revision>
  <dcterms:created xsi:type="dcterms:W3CDTF">2018-05-15T18:28:50Z</dcterms:created>
  <dcterms:modified xsi:type="dcterms:W3CDTF">2018-05-17T20:58:56Z</dcterms:modified>
</cp:coreProperties>
</file>